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90"/>
  </p:notesMasterIdLst>
  <p:sldIdLst>
    <p:sldId id="256" r:id="rId2"/>
    <p:sldId id="257" r:id="rId3"/>
    <p:sldId id="263" r:id="rId4"/>
    <p:sldId id="310" r:id="rId5"/>
    <p:sldId id="311" r:id="rId6"/>
    <p:sldId id="312" r:id="rId7"/>
    <p:sldId id="258" r:id="rId8"/>
    <p:sldId id="285" r:id="rId9"/>
    <p:sldId id="286" r:id="rId10"/>
    <p:sldId id="287" r:id="rId11"/>
    <p:sldId id="288" r:id="rId12"/>
    <p:sldId id="289" r:id="rId13"/>
    <p:sldId id="259" r:id="rId14"/>
    <p:sldId id="262" r:id="rId15"/>
    <p:sldId id="313" r:id="rId16"/>
    <p:sldId id="261" r:id="rId17"/>
    <p:sldId id="314" r:id="rId18"/>
    <p:sldId id="315" r:id="rId19"/>
    <p:sldId id="316" r:id="rId20"/>
    <p:sldId id="317" r:id="rId21"/>
    <p:sldId id="260" r:id="rId22"/>
    <p:sldId id="353" r:id="rId23"/>
    <p:sldId id="318" r:id="rId24"/>
    <p:sldId id="319" r:id="rId25"/>
    <p:sldId id="320" r:id="rId26"/>
    <p:sldId id="264" r:id="rId27"/>
    <p:sldId id="308" r:id="rId28"/>
    <p:sldId id="265" r:id="rId29"/>
    <p:sldId id="323" r:id="rId30"/>
    <p:sldId id="266" r:id="rId31"/>
    <p:sldId id="324" r:id="rId32"/>
    <p:sldId id="325" r:id="rId33"/>
    <p:sldId id="267" r:id="rId34"/>
    <p:sldId id="326" r:id="rId35"/>
    <p:sldId id="290" r:id="rId36"/>
    <p:sldId id="338" r:id="rId37"/>
    <p:sldId id="327" r:id="rId38"/>
    <p:sldId id="328" r:id="rId39"/>
    <p:sldId id="329" r:id="rId40"/>
    <p:sldId id="330" r:id="rId41"/>
    <p:sldId id="331" r:id="rId42"/>
    <p:sldId id="332" r:id="rId43"/>
    <p:sldId id="333" r:id="rId44"/>
    <p:sldId id="292" r:id="rId45"/>
    <p:sldId id="293" r:id="rId46"/>
    <p:sldId id="268" r:id="rId47"/>
    <p:sldId id="294" r:id="rId48"/>
    <p:sldId id="271" r:id="rId49"/>
    <p:sldId id="272" r:id="rId50"/>
    <p:sldId id="334" r:id="rId51"/>
    <p:sldId id="335" r:id="rId52"/>
    <p:sldId id="336" r:id="rId53"/>
    <p:sldId id="273" r:id="rId54"/>
    <p:sldId id="274" r:id="rId55"/>
    <p:sldId id="275" r:id="rId56"/>
    <p:sldId id="295" r:id="rId57"/>
    <p:sldId id="276" r:id="rId58"/>
    <p:sldId id="296" r:id="rId59"/>
    <p:sldId id="297" r:id="rId60"/>
    <p:sldId id="298" r:id="rId61"/>
    <p:sldId id="339" r:id="rId62"/>
    <p:sldId id="340" r:id="rId63"/>
    <p:sldId id="341" r:id="rId64"/>
    <p:sldId id="342" r:id="rId65"/>
    <p:sldId id="277" r:id="rId66"/>
    <p:sldId id="299" r:id="rId67"/>
    <p:sldId id="278" r:id="rId68"/>
    <p:sldId id="300" r:id="rId69"/>
    <p:sldId id="343" r:id="rId70"/>
    <p:sldId id="301" r:id="rId71"/>
    <p:sldId id="344" r:id="rId72"/>
    <p:sldId id="279" r:id="rId73"/>
    <p:sldId id="280" r:id="rId74"/>
    <p:sldId id="281" r:id="rId75"/>
    <p:sldId id="302" r:id="rId76"/>
    <p:sldId id="303" r:id="rId77"/>
    <p:sldId id="345" r:id="rId78"/>
    <p:sldId id="304" r:id="rId79"/>
    <p:sldId id="350" r:id="rId80"/>
    <p:sldId id="351" r:id="rId81"/>
    <p:sldId id="352" r:id="rId82"/>
    <p:sldId id="346" r:id="rId83"/>
    <p:sldId id="348" r:id="rId84"/>
    <p:sldId id="306" r:id="rId85"/>
    <p:sldId id="307" r:id="rId86"/>
    <p:sldId id="349" r:id="rId87"/>
    <p:sldId id="282" r:id="rId88"/>
    <p:sldId id="309" r:id="rId8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984" autoAdjust="0"/>
  </p:normalViewPr>
  <p:slideViewPr>
    <p:cSldViewPr snapToGrid="0">
      <p:cViewPr varScale="1">
        <p:scale>
          <a:sx n="79" d="100"/>
          <a:sy n="79" d="100"/>
        </p:scale>
        <p:origin x="66"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AA86D-57A5-4DF0-83CB-66CF06F50403}" type="datetimeFigureOut">
              <a:rPr lang="ru-RU" smtClean="0"/>
              <a:t>12.09.2018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74849-1F4C-4639-8163-8C77455B415F}" type="slidenum">
              <a:rPr lang="ru-RU" smtClean="0"/>
              <a:t>‹#›</a:t>
            </a:fld>
            <a:endParaRPr lang="ru-RU"/>
          </a:p>
        </p:txBody>
      </p:sp>
    </p:spTree>
    <p:extLst>
      <p:ext uri="{BB962C8B-B14F-4D97-AF65-F5344CB8AC3E}">
        <p14:creationId xmlns:p14="http://schemas.microsoft.com/office/powerpoint/2010/main" val="2582769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A74849-1F4C-4639-8163-8C77455B415F}" type="slidenum">
              <a:rPr lang="ru-RU" smtClean="0"/>
              <a:t>53</a:t>
            </a:fld>
            <a:endParaRPr lang="ru-RU"/>
          </a:p>
        </p:txBody>
      </p:sp>
    </p:spTree>
    <p:extLst>
      <p:ext uri="{BB962C8B-B14F-4D97-AF65-F5344CB8AC3E}">
        <p14:creationId xmlns:p14="http://schemas.microsoft.com/office/powerpoint/2010/main" val="215746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6A9F701-4F6A-4D2C-B382-736A2716491F}" type="datetimeFigureOut">
              <a:rPr lang="ru-RU" smtClean="0"/>
              <a:pPr/>
              <a:t>12.09.2018</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177320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72668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082824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8E2A9AE-82DF-415D-ADEA-E04BDCF5DC33}" type="slidenum">
              <a:rPr lang="ru-RU" smtClean="0"/>
              <a:pPr/>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9726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41555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164185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1848020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482190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6A9F701-4F6A-4D2C-B382-736A2716491F}" type="datetimeFigureOut">
              <a:rPr lang="ru-RU" smtClean="0"/>
              <a:pPr/>
              <a:t>12.09.2018</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180788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416251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6A9F701-4F6A-4D2C-B382-736A2716491F}" type="datetimeFigureOut">
              <a:rPr lang="ru-RU" smtClean="0"/>
              <a:pPr/>
              <a:t>12.09.2018</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195545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2595935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63797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95474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336121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323904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6A9F701-4F6A-4D2C-B382-736A2716491F}" type="datetimeFigureOut">
              <a:rPr lang="ru-RU" smtClean="0"/>
              <a:pPr/>
              <a:t>12.09.2018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8E2A9AE-82DF-415D-ADEA-E04BDCF5DC33}" type="slidenum">
              <a:rPr lang="ru-RU" smtClean="0"/>
              <a:pPr/>
              <a:t>‹#›</a:t>
            </a:fld>
            <a:endParaRPr lang="ru-RU"/>
          </a:p>
        </p:txBody>
      </p:sp>
    </p:spTree>
    <p:extLst>
      <p:ext uri="{BB962C8B-B14F-4D97-AF65-F5344CB8AC3E}">
        <p14:creationId xmlns:p14="http://schemas.microsoft.com/office/powerpoint/2010/main" val="58081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A9F701-4F6A-4D2C-B382-736A2716491F}" type="datetimeFigureOut">
              <a:rPr lang="ru-RU" smtClean="0"/>
              <a:pPr/>
              <a:t>12.09.2018</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E2A9AE-82DF-415D-ADEA-E04BDCF5DC33}" type="slidenum">
              <a:rPr lang="ru-RU" smtClean="0"/>
              <a:pPr/>
              <a:t>‹#›</a:t>
            </a:fld>
            <a:endParaRPr lang="ru-RU"/>
          </a:p>
        </p:txBody>
      </p:sp>
    </p:spTree>
    <p:extLst>
      <p:ext uri="{BB962C8B-B14F-4D97-AF65-F5344CB8AC3E}">
        <p14:creationId xmlns:p14="http://schemas.microsoft.com/office/powerpoint/2010/main" val="2263109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ru.wikipedia.org/wiki/%D0%9E%D0%B1%D0%BE%D0%B1%D1%89%D0%B5%D0%BD%D0%B8%D0%B5" TargetMode="External"/><Relationship Id="rId3" Type="http://schemas.openxmlformats.org/officeDocument/2006/relationships/hyperlink" Target="https://ru.wikipedia.org/wiki/%D0%90%D0%BD%D0%B0%D0%BB%D0%B8%D0%B7_(%D1%84%D0%B8%D0%BB%D0%BE%D1%81%D0%BE%D1%84%D0%B8%D1%8F)" TargetMode="External"/><Relationship Id="rId7" Type="http://schemas.openxmlformats.org/officeDocument/2006/relationships/hyperlink" Target="https://ru.wikipedia.org/wiki/%D0%9A%D0%BB%D0%B0%D1%81%D1%81%D0%B8%D1%84%D0%B8%D0%BA%D0%B0%D1%86%D0%B8%D1%8F" TargetMode="External"/><Relationship Id="rId2" Type="http://schemas.openxmlformats.org/officeDocument/2006/relationships/hyperlink" Target="https://ru.wikipedia.org/wiki/%D0%9D%D0%BE%D1%8D%D0%B7%D0%B8%D1%81" TargetMode="External"/><Relationship Id="rId1" Type="http://schemas.openxmlformats.org/officeDocument/2006/relationships/slideLayout" Target="../slideLayouts/slideLayout2.xml"/><Relationship Id="rId6" Type="http://schemas.openxmlformats.org/officeDocument/2006/relationships/hyperlink" Target="https://ru.wikipedia.org/wiki/%D0%A1%D1%80%D0%B0%D0%B2%D0%BD%D0%B5%D0%BD%D0%B8%D0%B5_(%D1%81%D0%BE%D1%86%D0%B8%D0%B0%D0%BB%D1%8C%D0%BD%D1%8B%D0%B5_%D0%BD%D0%B0%D1%83%D0%BA%D0%B8)" TargetMode="External"/><Relationship Id="rId5" Type="http://schemas.openxmlformats.org/officeDocument/2006/relationships/hyperlink" Target="https://ru.wikipedia.org/wiki/%D0%A1%D0%B8%D0%BD%D1%82%D0%B5%D0%B7" TargetMode="External"/><Relationship Id="rId10" Type="http://schemas.openxmlformats.org/officeDocument/2006/relationships/image" Target="../media/image17.jpeg"/><Relationship Id="rId4" Type="http://schemas.openxmlformats.org/officeDocument/2006/relationships/hyperlink" Target="https://ru.wikipedia.org/wiki/%D0%AF%D0%B2%D0%BB%D0%B5%D0%BD%D0%B8%D0%B5_(%D1%84%D0%B8%D0%BB%D0%BE%D1%81%D0%BE%D1%84%D0%B8%D1%8F)" TargetMode="External"/><Relationship Id="rId9" Type="http://schemas.openxmlformats.org/officeDocument/2006/relationships/hyperlink" Target="https://ru.wikipedia.org/wiki/%D0%90%D0%B1%D1%81%D1%82%D1%80%D0%B0%D0%B3%D0%B8%D1%80%D0%BE%D0%B2%D0%B0%D0%BD%D0%B8%D0%B5"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ru.wikipedia.org/wiki/%D0%92%D0%BE%D0%BE%D0%B1%D1%80%D0%B0%D0%B6%D0%B5%D0%BD%D0%B8%D0%B5" TargetMode="External"/><Relationship Id="rId3" Type="http://schemas.openxmlformats.org/officeDocument/2006/relationships/hyperlink" Target="https://ru.wikipedia.org/wiki/%D0%9F%D1%81%D0%B8%D1%85%D0%B8%D0%BA%D0%B0" TargetMode="External"/><Relationship Id="rId7" Type="http://schemas.openxmlformats.org/officeDocument/2006/relationships/hyperlink" Target="https://ru.wikipedia.org/wiki/%D0%9C%D1%8B%D1%88%D0%BB%D0%B5%D0%BD%D0%B8%D0%B5" TargetMode="External"/><Relationship Id="rId2" Type="http://schemas.openxmlformats.org/officeDocument/2006/relationships/hyperlink" Target="https://ru.wikipedia.org/wiki/%D0%9B%D0%B0%D1%82%D0%B8%D0%BD%D1%81%D0%BA%D0%B8%D0%B9_%D1%8F%D0%B7%D1%8B%D0%BA" TargetMode="External"/><Relationship Id="rId1" Type="http://schemas.openxmlformats.org/officeDocument/2006/relationships/slideLayout" Target="../slideLayouts/slideLayout2.xml"/><Relationship Id="rId6" Type="http://schemas.openxmlformats.org/officeDocument/2006/relationships/hyperlink" Target="https://ru.wikipedia.org/wiki/%D0%9F%D0%B0%D0%BC%D1%8F%D1%82%D1%8C" TargetMode="External"/><Relationship Id="rId5" Type="http://schemas.openxmlformats.org/officeDocument/2006/relationships/hyperlink" Target="https://ru.wikipedia.org/wiki/%D0%92%D0%BE%D1%81%D0%BF%D1%80%D0%B8%D1%8F%D1%82%D0%B8%D0%B5" TargetMode="External"/><Relationship Id="rId4" Type="http://schemas.openxmlformats.org/officeDocument/2006/relationships/hyperlink" Target="https://ru.wikipedia.org/wiki/%D0%9E%D1%89%D1%83%D1%89%D0%B5%D0%BD%D0%B8%D0%B5"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ru.wikipedia.org/wiki/%D0%9C%D1%83%D1%82%D0%B8%D0%B7%D0%B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ru.wikipedia.org/wiki/%D0%9C%D0%B0%D0%BD%D0%B8%D1%8F_%D0%BF%D1%80%D0%B5%D1%81%D0%BB%D0%B5%D0%B4%D0%BE%D0%B2%D0%B0%D0%BD%D0%B8%D1%8F" TargetMode="External"/><Relationship Id="rId2" Type="http://schemas.openxmlformats.org/officeDocument/2006/relationships/hyperlink" Target="https://ru.wikipedia.org/wiki/%D0%9D%D0%B0%D1%80%D1%83%D1%88%D0%B5%D0%BD%D0%B8%D0%B5_%D1%81%D0%BE%D0%B7%D0%BD%D0%B0%D0%BD%D0%B8%D1%8F" TargetMode="External"/><Relationship Id="rId1" Type="http://schemas.openxmlformats.org/officeDocument/2006/relationships/slideLayout" Target="../slideLayouts/slideLayout2.xml"/><Relationship Id="rId5" Type="http://schemas.openxmlformats.org/officeDocument/2006/relationships/hyperlink" Target="https://ru.wikipedia.org/wiki/%D0%90%D0%BC%D0%BD%D0%B5%D0%B7%D0%B8%D1%8F" TargetMode="External"/><Relationship Id="rId4" Type="http://schemas.openxmlformats.org/officeDocument/2006/relationships/hyperlink" Target="https://ru.wikipedia.org/wiki/%D0%93%D0%B0%D0%BB%D0%BB%D1%8E%D1%86%D0%B8%D0%BD%D0%B0%D1%86%D0%B8%D0%B8"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44526" y="115494"/>
            <a:ext cx="10093569" cy="5373544"/>
          </a:xfrm>
        </p:spPr>
        <p:txBody>
          <a:bodyPr>
            <a:normAutofit/>
          </a:bodyPr>
          <a:lstStyle/>
          <a:p>
            <a:pPr algn="ctr"/>
            <a:r>
              <a:rPr lang="ru-RU" sz="1400" b="1" dirty="0" smtClean="0">
                <a:solidFill>
                  <a:schemeClr val="tx1">
                    <a:lumMod val="85000"/>
                    <a:lumOff val="15000"/>
                  </a:schemeClr>
                </a:solidFill>
              </a:rPr>
              <a:t>Федеральное Государственное бюджетное образовательное учреждение</a:t>
            </a:r>
            <a:br>
              <a:rPr lang="ru-RU" sz="1400" b="1" dirty="0" smtClean="0">
                <a:solidFill>
                  <a:schemeClr val="tx1">
                    <a:lumMod val="85000"/>
                    <a:lumOff val="15000"/>
                  </a:schemeClr>
                </a:solidFill>
              </a:rPr>
            </a:br>
            <a:r>
              <a:rPr lang="ru-RU" sz="1400" b="1" dirty="0" smtClean="0">
                <a:solidFill>
                  <a:schemeClr val="tx1">
                    <a:lumMod val="85000"/>
                    <a:lumOff val="15000"/>
                  </a:schemeClr>
                </a:solidFill>
              </a:rPr>
              <a:t>высшего образования</a:t>
            </a:r>
            <a:br>
              <a:rPr lang="ru-RU" sz="1400" b="1" dirty="0" smtClean="0">
                <a:solidFill>
                  <a:schemeClr val="tx1">
                    <a:lumMod val="85000"/>
                    <a:lumOff val="15000"/>
                  </a:schemeClr>
                </a:solidFill>
              </a:rPr>
            </a:br>
            <a:r>
              <a:rPr lang="ru-RU" sz="1400" b="1" dirty="0" smtClean="0">
                <a:solidFill>
                  <a:schemeClr val="tx1">
                    <a:lumMod val="85000"/>
                    <a:lumOff val="15000"/>
                  </a:schemeClr>
                </a:solidFill>
              </a:rPr>
              <a:t>«Красноярский государственный медицинский университет имени </a:t>
            </a:r>
            <a:br>
              <a:rPr lang="ru-RU" sz="1400" b="1" dirty="0" smtClean="0">
                <a:solidFill>
                  <a:schemeClr val="tx1">
                    <a:lumMod val="85000"/>
                    <a:lumOff val="15000"/>
                  </a:schemeClr>
                </a:solidFill>
              </a:rPr>
            </a:br>
            <a:r>
              <a:rPr lang="ru-RU" sz="1400" b="1" dirty="0" smtClean="0">
                <a:solidFill>
                  <a:schemeClr val="tx1">
                    <a:lumMod val="85000"/>
                    <a:lumOff val="15000"/>
                  </a:schemeClr>
                </a:solidFill>
              </a:rPr>
              <a:t>профессора В.Ф. Войно-Ясенецкого»</a:t>
            </a:r>
            <a:br>
              <a:rPr lang="ru-RU" sz="1400" b="1" dirty="0" smtClean="0">
                <a:solidFill>
                  <a:schemeClr val="tx1">
                    <a:lumMod val="85000"/>
                    <a:lumOff val="15000"/>
                  </a:schemeClr>
                </a:solidFill>
              </a:rPr>
            </a:br>
            <a:r>
              <a:rPr lang="ru-RU" sz="1400" b="1" dirty="0" smtClean="0">
                <a:solidFill>
                  <a:schemeClr val="tx1">
                    <a:lumMod val="85000"/>
                    <a:lumOff val="15000"/>
                  </a:schemeClr>
                </a:solidFill>
              </a:rPr>
              <a:t>Министерства здравоохранения  Российской Федерации</a:t>
            </a:r>
            <a:br>
              <a:rPr lang="ru-RU" sz="1400" b="1" dirty="0" smtClean="0">
                <a:solidFill>
                  <a:schemeClr val="tx1">
                    <a:lumMod val="85000"/>
                    <a:lumOff val="15000"/>
                  </a:schemeClr>
                </a:solidFill>
              </a:rPr>
            </a:br>
            <a:r>
              <a:rPr lang="ru-RU" sz="1400" b="1" dirty="0" smtClean="0">
                <a:solidFill>
                  <a:schemeClr val="tx1">
                    <a:lumMod val="85000"/>
                    <a:lumOff val="15000"/>
                  </a:schemeClr>
                </a:solidFill>
              </a:rPr>
              <a:t>Фармацевтический колледж </a:t>
            </a:r>
            <a:r>
              <a:rPr lang="ru-RU" sz="1400" dirty="0" smtClean="0">
                <a:solidFill>
                  <a:schemeClr val="tx1">
                    <a:lumMod val="85000"/>
                    <a:lumOff val="15000"/>
                  </a:schemeClr>
                </a:solidFill>
              </a:rPr>
              <a:t/>
            </a:r>
            <a:br>
              <a:rPr lang="ru-RU" sz="1400" dirty="0" smtClean="0">
                <a:solidFill>
                  <a:schemeClr val="tx1">
                    <a:lumMod val="85000"/>
                    <a:lumOff val="15000"/>
                  </a:schemeClr>
                </a:solidFill>
              </a:rPr>
            </a:br>
            <a:r>
              <a:rPr lang="ru-RU" sz="1400" dirty="0" smtClean="0">
                <a:solidFill>
                  <a:schemeClr val="tx1">
                    <a:lumMod val="85000"/>
                    <a:lumOff val="15000"/>
                  </a:schemeClr>
                </a:solidFill>
              </a:rPr>
              <a:t/>
            </a:r>
            <a:br>
              <a:rPr lang="ru-RU" sz="1400" dirty="0" smtClean="0">
                <a:solidFill>
                  <a:schemeClr val="tx1">
                    <a:lumMod val="85000"/>
                    <a:lumOff val="15000"/>
                  </a:schemeClr>
                </a:solidFill>
              </a:rPr>
            </a:br>
            <a:r>
              <a:rPr lang="ru-RU" sz="1600" dirty="0" smtClean="0"/>
              <a:t/>
            </a:r>
            <a:br>
              <a:rPr lang="ru-RU" sz="1600" dirty="0" smtClean="0"/>
            </a:br>
            <a:r>
              <a:rPr lang="ru-RU" sz="2000" b="1" dirty="0" smtClean="0"/>
              <a:t>ЛЕКЦИЯ № </a:t>
            </a:r>
            <a:r>
              <a:rPr lang="ru-RU" sz="2000" b="1" smtClean="0"/>
              <a:t>1 (</a:t>
            </a:r>
            <a:r>
              <a:rPr lang="ru-RU" sz="2000" b="1" cap="none" dirty="0"/>
              <a:t>п</a:t>
            </a:r>
            <a:r>
              <a:rPr lang="ru-RU" sz="2000" b="1" cap="none" smtClean="0"/>
              <a:t>родолжение</a:t>
            </a:r>
            <a:r>
              <a:rPr lang="ru-RU" sz="2000" b="1" dirty="0" smtClean="0"/>
              <a:t>)</a:t>
            </a:r>
            <a:r>
              <a:rPr lang="ru-RU" sz="1600" dirty="0" smtClean="0"/>
              <a:t/>
            </a:r>
            <a:br>
              <a:rPr lang="ru-RU" sz="1600" dirty="0" smtClean="0"/>
            </a:br>
            <a:r>
              <a:rPr lang="en-US" sz="4400" b="1" dirty="0" smtClean="0"/>
              <a:t/>
            </a:r>
            <a:br>
              <a:rPr lang="en-US" sz="4400" b="1" dirty="0" smtClean="0"/>
            </a:br>
            <a:r>
              <a:rPr lang="ru-RU" sz="4400" b="1" dirty="0" smtClean="0"/>
              <a:t>ТЕМА: «Основные психопатологические симптомы и синдромы»</a:t>
            </a:r>
            <a:r>
              <a:rPr lang="ru-RU" sz="4400" dirty="0" smtClean="0"/>
              <a:t/>
            </a:r>
            <a:br>
              <a:rPr lang="ru-RU" sz="4400" dirty="0" smtClean="0"/>
            </a:br>
            <a:endParaRPr lang="ru-RU" sz="4400" b="1" dirty="0"/>
          </a:p>
        </p:txBody>
      </p:sp>
    </p:spTree>
    <p:extLst>
      <p:ext uri="{BB962C8B-B14F-4D97-AF65-F5344CB8AC3E}">
        <p14:creationId xmlns:p14="http://schemas.microsoft.com/office/powerpoint/2010/main" val="2571466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890015"/>
            <a:ext cx="8610600" cy="1609345"/>
          </a:xfrm>
        </p:spPr>
        <p:txBody>
          <a:bodyPr>
            <a:noAutofit/>
          </a:bodyPr>
          <a:lstStyle/>
          <a:p>
            <a:pPr algn="ctr"/>
            <a:r>
              <a:rPr lang="ru-RU" sz="3200" b="1" dirty="0" smtClean="0"/>
              <a:t>3. Бредовые и галлюцинаторные синдромы:</a:t>
            </a:r>
            <a:br>
              <a:rPr lang="ru-RU" sz="3200" b="1" dirty="0" smtClean="0"/>
            </a:br>
            <a:endParaRPr lang="ru-RU" sz="3200" b="1" dirty="0"/>
          </a:p>
        </p:txBody>
      </p:sp>
      <p:sp>
        <p:nvSpPr>
          <p:cNvPr id="3" name="Содержимое 2"/>
          <p:cNvSpPr>
            <a:spLocks noGrp="1"/>
          </p:cNvSpPr>
          <p:nvPr>
            <p:ph idx="1"/>
          </p:nvPr>
        </p:nvSpPr>
        <p:spPr/>
        <p:txBody>
          <a:bodyPr/>
          <a:lstStyle/>
          <a:p>
            <a:r>
              <a:rPr lang="ru-RU" sz="3200" dirty="0" smtClean="0"/>
              <a:t> </a:t>
            </a:r>
            <a:r>
              <a:rPr lang="ru-RU" sz="3000" dirty="0" smtClean="0"/>
              <a:t>- паранойяльный – легкая форма бредового синдрома;</a:t>
            </a:r>
          </a:p>
          <a:p>
            <a:r>
              <a:rPr lang="ru-RU" sz="3000" dirty="0" smtClean="0"/>
              <a:t> - параноидный;</a:t>
            </a:r>
          </a:p>
          <a:p>
            <a:r>
              <a:rPr lang="ru-RU" sz="3000" dirty="0" smtClean="0"/>
              <a:t> - синдром психического автоматизма;</a:t>
            </a:r>
          </a:p>
          <a:p>
            <a:r>
              <a:rPr lang="ru-RU" sz="3000" dirty="0" smtClean="0"/>
              <a:t> - парафренный – тяжелая форма бредового синдрома (представляет собой сочетание фантастического бреда величия и бреда воздействия, возможен также бред преследования, отравления, ущерба или иного содержания);</a:t>
            </a:r>
          </a:p>
          <a:p>
            <a:r>
              <a:rPr lang="ru-RU" sz="3000" dirty="0" smtClean="0"/>
              <a:t> - галлюцинозы.</a:t>
            </a:r>
          </a:p>
          <a:p>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3200" dirty="0" smtClean="0"/>
              <a:t> </a:t>
            </a:r>
            <a:r>
              <a:rPr lang="ru-RU" sz="3200" b="1" dirty="0" smtClean="0"/>
              <a:t>4. Синдромы нарушенного сознания:</a:t>
            </a:r>
            <a:r>
              <a:rPr lang="ru-RU" sz="3200" dirty="0" smtClean="0"/>
              <a:t/>
            </a:r>
            <a:br>
              <a:rPr lang="ru-RU" sz="3200" dirty="0" smtClean="0"/>
            </a:br>
            <a:endParaRPr lang="ru-RU" sz="3200" dirty="0"/>
          </a:p>
        </p:txBody>
      </p:sp>
      <p:sp>
        <p:nvSpPr>
          <p:cNvPr id="3" name="Содержимое 2"/>
          <p:cNvSpPr>
            <a:spLocks noGrp="1"/>
          </p:cNvSpPr>
          <p:nvPr>
            <p:ph idx="1"/>
          </p:nvPr>
        </p:nvSpPr>
        <p:spPr/>
        <p:txBody>
          <a:bodyPr/>
          <a:lstStyle/>
          <a:p>
            <a:pPr>
              <a:buNone/>
            </a:pPr>
            <a:endParaRPr lang="ru-RU" sz="3200" dirty="0" smtClean="0"/>
          </a:p>
          <a:p>
            <a:r>
              <a:rPr lang="ru-RU" sz="3200" dirty="0" smtClean="0"/>
              <a:t> - делириозный;</a:t>
            </a:r>
          </a:p>
          <a:p>
            <a:r>
              <a:rPr lang="ru-RU" sz="3200" dirty="0" smtClean="0"/>
              <a:t> - онейроидный;</a:t>
            </a:r>
          </a:p>
          <a:p>
            <a:r>
              <a:rPr lang="ru-RU" sz="3200" dirty="0" smtClean="0"/>
              <a:t> - сумеречное помрачение сознания.</a:t>
            </a: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t> 5. Амнестические синдромы:</a:t>
            </a:r>
            <a:br>
              <a:rPr lang="ru-RU" sz="3200" b="1" dirty="0" smtClean="0"/>
            </a:br>
            <a:endParaRPr lang="ru-RU" sz="3200" b="1" dirty="0"/>
          </a:p>
        </p:txBody>
      </p:sp>
      <p:sp>
        <p:nvSpPr>
          <p:cNvPr id="3" name="Содержимое 2"/>
          <p:cNvSpPr>
            <a:spLocks noGrp="1"/>
          </p:cNvSpPr>
          <p:nvPr>
            <p:ph idx="1"/>
          </p:nvPr>
        </p:nvSpPr>
        <p:spPr/>
        <p:txBody>
          <a:bodyPr>
            <a:normAutofit/>
          </a:bodyPr>
          <a:lstStyle/>
          <a:p>
            <a:pPr>
              <a:buNone/>
            </a:pPr>
            <a:endParaRPr lang="ru-RU" sz="3200" dirty="0" smtClean="0"/>
          </a:p>
          <a:p>
            <a:r>
              <a:rPr lang="ru-RU" sz="3200" dirty="0" smtClean="0"/>
              <a:t> - психоорганический;</a:t>
            </a:r>
          </a:p>
          <a:p>
            <a:r>
              <a:rPr lang="ru-RU" sz="3200" dirty="0" smtClean="0"/>
              <a:t> - корсаковский;</a:t>
            </a:r>
          </a:p>
          <a:p>
            <a:r>
              <a:rPr lang="ru-RU" sz="3200" dirty="0" smtClean="0"/>
              <a:t> - деменции.</a:t>
            </a:r>
            <a:endParaRPr lang="ru-RU"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6734" y="641544"/>
            <a:ext cx="8610600" cy="1293028"/>
          </a:xfrm>
        </p:spPr>
        <p:txBody>
          <a:bodyPr>
            <a:normAutofit/>
          </a:bodyPr>
          <a:lstStyle/>
          <a:p>
            <a:pPr algn="ctr"/>
            <a:r>
              <a:rPr lang="ru-RU" sz="2400" b="1" dirty="0"/>
              <a:t>Расстройства </a:t>
            </a:r>
            <a:r>
              <a:rPr lang="ru-RU" sz="2400" b="1" dirty="0" smtClean="0"/>
              <a:t>восприятиЯ </a:t>
            </a:r>
            <a:r>
              <a:rPr lang="ru-RU" sz="2400" b="1" dirty="0"/>
              <a:t>и ощущений</a:t>
            </a:r>
            <a:r>
              <a:rPr lang="ru-RU" sz="2400" dirty="0"/>
              <a:t/>
            </a:r>
            <a:br>
              <a:rPr lang="ru-RU" sz="2400" dirty="0"/>
            </a:br>
            <a:endParaRPr lang="ru-RU" sz="2400" dirty="0"/>
          </a:p>
        </p:txBody>
      </p:sp>
      <p:sp>
        <p:nvSpPr>
          <p:cNvPr id="3" name="Объект 2"/>
          <p:cNvSpPr>
            <a:spLocks noGrp="1"/>
          </p:cNvSpPr>
          <p:nvPr>
            <p:ph idx="1"/>
          </p:nvPr>
        </p:nvSpPr>
        <p:spPr>
          <a:xfrm>
            <a:off x="631209" y="1771479"/>
            <a:ext cx="10820400" cy="4984162"/>
          </a:xfrm>
        </p:spPr>
        <p:txBody>
          <a:bodyPr>
            <a:normAutofit/>
          </a:bodyPr>
          <a:lstStyle/>
          <a:p>
            <a:pPr marL="0" indent="0" algn="just">
              <a:buNone/>
            </a:pPr>
            <a:r>
              <a:rPr lang="ru-RU" sz="2400" dirty="0"/>
              <a:t>К данной группе расстройств относятся нарушения простых чувств </a:t>
            </a:r>
            <a:r>
              <a:rPr lang="ru-RU" sz="2400" dirty="0" smtClean="0"/>
              <a:t>человека - </a:t>
            </a:r>
            <a:r>
              <a:rPr lang="ru-RU" sz="2400" dirty="0"/>
              <a:t>слуха, зрения, осязания, боли, тепла, холода, вкуса, запаха.</a:t>
            </a:r>
          </a:p>
          <a:p>
            <a:pPr marL="0" indent="0" algn="just">
              <a:buNone/>
            </a:pPr>
            <a:r>
              <a:rPr lang="ru-RU" sz="2400" b="1" dirty="0"/>
              <a:t>Общая гиперестезия </a:t>
            </a:r>
            <a:r>
              <a:rPr lang="ru-RU" sz="2400" b="1" dirty="0" smtClean="0"/>
              <a:t>– </a:t>
            </a:r>
            <a:r>
              <a:rPr lang="ru-RU" sz="2400" dirty="0" smtClean="0"/>
              <a:t>общее </a:t>
            </a:r>
            <a:r>
              <a:rPr lang="ru-RU" sz="2400" dirty="0"/>
              <a:t>усиление чувствительности, сопровождающееся повышенной раздражительностью. </a:t>
            </a:r>
            <a:r>
              <a:rPr lang="ru-RU" sz="2400" dirty="0" smtClean="0"/>
              <a:t>Гиперестезия – характерное </a:t>
            </a:r>
            <a:r>
              <a:rPr lang="ru-RU" sz="2400" dirty="0"/>
              <a:t>проявление астенического синдрома. </a:t>
            </a:r>
          </a:p>
          <a:p>
            <a:pPr marL="0" indent="0" algn="just">
              <a:buNone/>
            </a:pPr>
            <a:r>
              <a:rPr lang="ru-RU" sz="2400" b="1" dirty="0" smtClean="0"/>
              <a:t>Общая </a:t>
            </a:r>
            <a:r>
              <a:rPr lang="ru-RU" sz="2400" b="1" dirty="0"/>
              <a:t>гипостезия</a:t>
            </a:r>
            <a:r>
              <a:rPr lang="ru-RU" sz="2400" dirty="0"/>
              <a:t> – общее снижение чувствительности с тягостным для </a:t>
            </a:r>
            <a:r>
              <a:rPr lang="ru-RU" sz="2400" dirty="0" smtClean="0"/>
              <a:t>пациента </a:t>
            </a:r>
            <a:r>
              <a:rPr lang="ru-RU" sz="2400" dirty="0"/>
              <a:t>чувством утраты яркости восприятия всех оттенков окружающего мира. </a:t>
            </a:r>
            <a:endParaRPr lang="ru-RU" sz="2400" dirty="0" smtClean="0"/>
          </a:p>
          <a:p>
            <a:pPr marL="0" indent="0" algn="just">
              <a:buNone/>
            </a:pPr>
            <a:r>
              <a:rPr lang="ru-RU" sz="2400" b="1" i="1" dirty="0" smtClean="0"/>
              <a:t>Истерические </a:t>
            </a:r>
            <a:r>
              <a:rPr lang="ru-RU" sz="2400" b="1" i="1" dirty="0"/>
              <a:t>расстройства </a:t>
            </a:r>
            <a:r>
              <a:rPr lang="ru-RU" sz="2400" dirty="0"/>
              <a:t>ощущений могут принимать самые необычные формы – от полной потери кожной </a:t>
            </a:r>
            <a:r>
              <a:rPr lang="ru-RU" sz="2400" dirty="0" smtClean="0"/>
              <a:t>чувствительности (</a:t>
            </a:r>
            <a:r>
              <a:rPr lang="ru-RU" sz="2400" dirty="0"/>
              <a:t>анестезия), слепоты и глухоты до необычной боли, чувства жжения или наличия в теле инородных </a:t>
            </a:r>
            <a:r>
              <a:rPr lang="ru-RU" sz="2400" dirty="0" smtClean="0"/>
              <a:t>предметов (</a:t>
            </a:r>
            <a:r>
              <a:rPr lang="ru-RU" sz="2400" dirty="0"/>
              <a:t>комок в горле</a:t>
            </a:r>
            <a:r>
              <a:rPr lang="ru-RU" sz="2400" dirty="0" smtClean="0"/>
              <a:t>). Эти </a:t>
            </a:r>
            <a:r>
              <a:rPr lang="ru-RU" sz="2400" dirty="0"/>
              <a:t>расстройства возникают непосредственно после эмоционального стресса.</a:t>
            </a:r>
          </a:p>
          <a:p>
            <a:pPr algn="just"/>
            <a:endParaRPr lang="ru-RU" dirty="0"/>
          </a:p>
        </p:txBody>
      </p:sp>
    </p:spTree>
    <p:extLst>
      <p:ext uri="{BB962C8B-B14F-4D97-AF65-F5344CB8AC3E}">
        <p14:creationId xmlns:p14="http://schemas.microsoft.com/office/powerpoint/2010/main" val="12533367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2277" y="1375694"/>
            <a:ext cx="10820400" cy="4024125"/>
          </a:xfrm>
        </p:spPr>
        <p:txBody>
          <a:bodyPr/>
          <a:lstStyle/>
          <a:p>
            <a:r>
              <a:rPr lang="ru-RU" sz="2400" b="1" i="1" dirty="0"/>
              <a:t>Парестезии </a:t>
            </a:r>
            <a:r>
              <a:rPr lang="ru-RU" sz="2400" dirty="0"/>
              <a:t>проявляются знакомым многим людям чувством онемения, покалывания и «</a:t>
            </a:r>
            <a:r>
              <a:rPr lang="ru-RU" sz="2400" dirty="0" smtClean="0"/>
              <a:t>ползания </a:t>
            </a:r>
            <a:r>
              <a:rPr lang="ru-RU" sz="2400" dirty="0"/>
              <a:t>мурашек». </a:t>
            </a:r>
            <a:endParaRPr lang="ru-RU" sz="2400" dirty="0" smtClean="0"/>
          </a:p>
          <a:p>
            <a:r>
              <a:rPr lang="ru-RU" sz="2400" b="1" i="1" dirty="0" smtClean="0"/>
              <a:t>Сенестопатии </a:t>
            </a:r>
            <a:r>
              <a:rPr lang="ru-RU" sz="2400" dirty="0" smtClean="0"/>
              <a:t>– </a:t>
            </a:r>
            <a:r>
              <a:rPr lang="ru-RU" sz="2400" dirty="0"/>
              <a:t>крайне неприятные, необычные и трудноописуемые ощущения в теле. </a:t>
            </a:r>
            <a:r>
              <a:rPr lang="ru-RU" sz="2400" dirty="0" smtClean="0"/>
              <a:t>Пациенты </a:t>
            </a:r>
            <a:r>
              <a:rPr lang="ru-RU" sz="2400" dirty="0"/>
              <a:t>не могут точно сформулировать свои жалобы, они страдают, но не могут объяснить, в чем именно заключается страдание.</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246" y="3341077"/>
            <a:ext cx="5855677" cy="3372145"/>
          </a:xfrm>
          <a:prstGeom prst="rect">
            <a:avLst/>
          </a:prstGeom>
          <a:ln>
            <a:noFill/>
          </a:ln>
          <a:effectLst>
            <a:softEdge rad="112500"/>
          </a:effectLst>
        </p:spPr>
      </p:pic>
    </p:spTree>
    <p:extLst>
      <p:ext uri="{BB962C8B-B14F-4D97-AF65-F5344CB8AC3E}">
        <p14:creationId xmlns:p14="http://schemas.microsoft.com/office/powerpoint/2010/main" val="34221630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3730" name="Picture 2" descr="http://fs00.infourok.ru/images/doc/311/310573/img21.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0700" y="655191"/>
            <a:ext cx="8610600" cy="1293028"/>
          </a:xfrm>
        </p:spPr>
        <p:txBody>
          <a:bodyPr/>
          <a:lstStyle/>
          <a:p>
            <a:pPr algn="ctr"/>
            <a:r>
              <a:rPr lang="ru-RU" sz="2400" b="1" dirty="0"/>
              <a:t>Иллюзии и галлюцинации</a:t>
            </a:r>
            <a:r>
              <a:rPr lang="ru-RU" dirty="0"/>
              <a:t/>
            </a:r>
            <a:br>
              <a:rPr lang="ru-RU" dirty="0"/>
            </a:br>
            <a:endParaRPr lang="ru-RU" dirty="0"/>
          </a:p>
        </p:txBody>
      </p:sp>
      <p:sp>
        <p:nvSpPr>
          <p:cNvPr id="3" name="Объект 2"/>
          <p:cNvSpPr>
            <a:spLocks noGrp="1"/>
          </p:cNvSpPr>
          <p:nvPr>
            <p:ph idx="1"/>
          </p:nvPr>
        </p:nvSpPr>
        <p:spPr>
          <a:xfrm>
            <a:off x="590265" y="1594058"/>
            <a:ext cx="8007825" cy="5123734"/>
          </a:xfrm>
        </p:spPr>
        <p:txBody>
          <a:bodyPr>
            <a:normAutofit/>
          </a:bodyPr>
          <a:lstStyle/>
          <a:p>
            <a:r>
              <a:rPr lang="ru-RU" sz="2800" b="1" i="1" dirty="0"/>
              <a:t>Иллюзии – </a:t>
            </a:r>
            <a:r>
              <a:rPr lang="ru-RU" sz="2800" dirty="0"/>
              <a:t>расстройства восприятия, при которых вместо реально существующих объектов человек воспринимает совершенно другие предметы и объекты.</a:t>
            </a:r>
          </a:p>
          <a:p>
            <a:r>
              <a:rPr lang="ru-RU" sz="2800" b="1" i="1" dirty="0" smtClean="0"/>
              <a:t>Галлюцинации </a:t>
            </a:r>
            <a:r>
              <a:rPr lang="ru-RU" sz="2800" dirty="0"/>
              <a:t>– расстройства восприятия, при которых объекты или явления воспринимаются там, где в действительности ничего нет. </a:t>
            </a:r>
            <a:r>
              <a:rPr lang="ru-RU" sz="2800" dirty="0" smtClean="0"/>
              <a:t>Различают галлюцинации зрительные, слуховые, тактильные, обонятельные, вкусовые.</a:t>
            </a:r>
          </a:p>
          <a:p>
            <a:pPr marL="0" indent="0">
              <a:buNone/>
            </a:pPr>
            <a:r>
              <a:rPr lang="ru-RU" sz="2800" dirty="0" smtClean="0"/>
              <a:t>   При </a:t>
            </a:r>
            <a:r>
              <a:rPr lang="ru-RU" sz="2800" dirty="0"/>
              <a:t>острых психозах чаще возникают </a:t>
            </a:r>
            <a:r>
              <a:rPr lang="ru-RU" sz="2800" dirty="0" smtClean="0"/>
              <a:t>       зрительные 	            галлюцинации</a:t>
            </a:r>
            <a:r>
              <a:rPr lang="ru-RU" sz="2800" dirty="0"/>
              <a:t>, при хронических – слуховые.</a:t>
            </a:r>
          </a:p>
          <a:p>
            <a:endParaRPr lang="ru-RU" sz="2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8090" y="1402591"/>
            <a:ext cx="3371850" cy="4762500"/>
          </a:xfrm>
          <a:prstGeom prst="rect">
            <a:avLst/>
          </a:prstGeom>
          <a:ln>
            <a:noFill/>
          </a:ln>
          <a:effectLst>
            <a:softEdge rad="112500"/>
          </a:effectLst>
        </p:spPr>
      </p:pic>
    </p:spTree>
    <p:extLst>
      <p:ext uri="{BB962C8B-B14F-4D97-AF65-F5344CB8AC3E}">
        <p14:creationId xmlns:p14="http://schemas.microsoft.com/office/powerpoint/2010/main" val="3968146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sp>
        <p:nvSpPr>
          <p:cNvPr id="74753" name="Rectangle 1"/>
          <p:cNvSpPr>
            <a:spLocks noChangeArrowheads="1"/>
          </p:cNvSpPr>
          <p:nvPr/>
        </p:nvSpPr>
        <p:spPr bwMode="auto">
          <a:xfrm>
            <a:off x="0" y="0"/>
            <a:ext cx="217980" cy="446276"/>
          </a:xfrm>
          <a:prstGeom prst="rect">
            <a:avLst/>
          </a:prstGeom>
          <a:noFill/>
          <a:ln w="9525">
            <a:noFill/>
            <a:miter lim="800000"/>
            <a:headEnd/>
            <a:tailEnd/>
          </a:ln>
          <a:effectLst/>
        </p:spPr>
        <p:txBody>
          <a:bodyPr vert="horz" wrap="none" lIns="0" tIns="0" rIns="88872"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cs typeface="Arial" pitchFamily="34" charset="0"/>
              </a:rPr>
              <a:t>  </a:t>
            </a:r>
            <a:endParaRPr kumimoji="0" lang="ru-RU" sz="189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4754" name="Picture 2" descr="Иллюзии распознания образов"/>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5778" name="Picture 2" descr="http://valkilib.ru/imagis/oschuschenie-i-vospriyatie-shiffman-h-r-2886-large.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6802" name="Picture 2" descr="http://www.jalandharies.com/entertainment/images/land.jpg"/>
          <p:cNvPicPr>
            <a:picLocks noChangeAspect="1" noChangeArrowheads="1"/>
          </p:cNvPicPr>
          <p:nvPr/>
        </p:nvPicPr>
        <p:blipFill>
          <a:blip r:embed="rId2"/>
          <a:srcRect/>
          <a:stretch>
            <a:fillRect/>
          </a:stretch>
        </p:blipFill>
        <p:spPr bwMode="auto">
          <a:xfrm>
            <a:off x="0" y="0"/>
            <a:ext cx="12191999" cy="685799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400" dirty="0" smtClean="0"/>
              <a:t>План лекции:</a:t>
            </a:r>
            <a:endParaRPr lang="ru-RU" sz="2400" dirty="0"/>
          </a:p>
        </p:txBody>
      </p:sp>
      <p:sp>
        <p:nvSpPr>
          <p:cNvPr id="3" name="Объект 2"/>
          <p:cNvSpPr>
            <a:spLocks noGrp="1"/>
          </p:cNvSpPr>
          <p:nvPr>
            <p:ph idx="1"/>
          </p:nvPr>
        </p:nvSpPr>
        <p:spPr>
          <a:xfrm>
            <a:off x="709864" y="1737360"/>
            <a:ext cx="10820400" cy="4024125"/>
          </a:xfrm>
        </p:spPr>
        <p:txBody>
          <a:bodyPr>
            <a:normAutofit fontScale="92500" lnSpcReduction="20000"/>
          </a:bodyPr>
          <a:lstStyle/>
          <a:p>
            <a:pPr marL="457200" indent="-457200">
              <a:buFont typeface="+mj-lt"/>
              <a:buAutoNum type="arabicPeriod"/>
            </a:pPr>
            <a:r>
              <a:rPr lang="ru-RU" sz="3200" dirty="0" smtClean="0"/>
              <a:t>Общая </a:t>
            </a:r>
            <a:r>
              <a:rPr lang="ru-RU" sz="3200" dirty="0"/>
              <a:t>характеристика психических расстройств</a:t>
            </a:r>
          </a:p>
          <a:p>
            <a:pPr marL="457200" indent="-457200">
              <a:buFont typeface="+mj-lt"/>
              <a:buAutoNum type="arabicPeriod"/>
            </a:pPr>
            <a:r>
              <a:rPr lang="ru-RU" sz="3200" dirty="0" smtClean="0"/>
              <a:t>Расстройства </a:t>
            </a:r>
            <a:r>
              <a:rPr lang="ru-RU" sz="3200" dirty="0"/>
              <a:t>восприятий и ощущений.</a:t>
            </a:r>
          </a:p>
          <a:p>
            <a:pPr marL="457200" indent="-457200">
              <a:buFont typeface="+mj-lt"/>
              <a:buAutoNum type="arabicPeriod"/>
            </a:pPr>
            <a:r>
              <a:rPr lang="ru-RU" sz="3200" dirty="0" smtClean="0"/>
              <a:t>Нарушение </a:t>
            </a:r>
            <a:r>
              <a:rPr lang="ru-RU" sz="3200" dirty="0"/>
              <a:t>мышления. </a:t>
            </a:r>
          </a:p>
          <a:p>
            <a:pPr marL="457200" indent="-457200">
              <a:buFont typeface="+mj-lt"/>
              <a:buAutoNum type="arabicPeriod"/>
            </a:pPr>
            <a:r>
              <a:rPr lang="ru-RU" sz="3200" dirty="0" smtClean="0"/>
              <a:t>Нарушение </a:t>
            </a:r>
            <a:r>
              <a:rPr lang="ru-RU" sz="3200" dirty="0"/>
              <a:t>памяти. </a:t>
            </a:r>
          </a:p>
          <a:p>
            <a:pPr marL="457200" indent="-457200">
              <a:buFont typeface="+mj-lt"/>
              <a:buAutoNum type="arabicPeriod"/>
            </a:pPr>
            <a:r>
              <a:rPr lang="ru-RU" sz="3200" dirty="0" smtClean="0"/>
              <a:t>Нарушение </a:t>
            </a:r>
            <a:r>
              <a:rPr lang="ru-RU" sz="3200" dirty="0"/>
              <a:t>интеллекта.</a:t>
            </a:r>
          </a:p>
          <a:p>
            <a:pPr marL="457200" indent="-457200">
              <a:buFont typeface="+mj-lt"/>
              <a:buAutoNum type="arabicPeriod"/>
            </a:pPr>
            <a:r>
              <a:rPr lang="ru-RU" sz="3200" dirty="0" smtClean="0"/>
              <a:t>Расстройства </a:t>
            </a:r>
            <a:r>
              <a:rPr lang="ru-RU" sz="3200" dirty="0"/>
              <a:t>эмоционально-волевой и двигательной сферы.</a:t>
            </a:r>
          </a:p>
          <a:p>
            <a:pPr marL="457200" indent="-457200">
              <a:buFont typeface="+mj-lt"/>
              <a:buAutoNum type="arabicPeriod"/>
            </a:pPr>
            <a:r>
              <a:rPr lang="ru-RU" sz="3200" dirty="0" smtClean="0"/>
              <a:t>Аффективные </a:t>
            </a:r>
            <a:r>
              <a:rPr lang="ru-RU" sz="3200" dirty="0"/>
              <a:t>расстройства. </a:t>
            </a:r>
          </a:p>
          <a:p>
            <a:pPr marL="457200" indent="-457200">
              <a:buFont typeface="+mj-lt"/>
              <a:buAutoNum type="arabicPeriod"/>
            </a:pPr>
            <a:r>
              <a:rPr lang="ru-RU" sz="3200" dirty="0" smtClean="0"/>
              <a:t>Расстройства </a:t>
            </a:r>
            <a:r>
              <a:rPr lang="ru-RU" sz="3200" dirty="0"/>
              <a:t>сознания.</a:t>
            </a:r>
          </a:p>
          <a:p>
            <a:pPr marL="0" indent="0">
              <a:buNone/>
            </a:pPr>
            <a:r>
              <a:rPr lang="ru-RU" sz="3200" dirty="0"/>
              <a:t> </a:t>
            </a:r>
          </a:p>
          <a:p>
            <a:endParaRPr lang="ru-RU" dirty="0"/>
          </a:p>
        </p:txBody>
      </p:sp>
    </p:spTree>
    <p:extLst>
      <p:ext uri="{BB962C8B-B14F-4D97-AF65-F5344CB8AC3E}">
        <p14:creationId xmlns:p14="http://schemas.microsoft.com/office/powerpoint/2010/main" val="3374804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035808" y="1414272"/>
            <a:ext cx="6400800" cy="4678204"/>
          </a:xfrm>
          <a:prstGeom prst="rect">
            <a:avLst/>
          </a:prstGeom>
        </p:spPr>
        <p:txBody>
          <a:bodyPr wrap="square">
            <a:spAutoFit/>
          </a:bodyPr>
          <a:lstStyle/>
          <a:p>
            <a:r>
              <a:rPr lang="ru-RU" sz="2800" b="1" dirty="0" smtClean="0"/>
              <a:t>Интернет – иллюзия реальности</a:t>
            </a:r>
            <a:br>
              <a:rPr lang="ru-RU" sz="2800" b="1" dirty="0" smtClean="0"/>
            </a:br>
            <a:r>
              <a:rPr lang="ru-RU" sz="2800" b="1" dirty="0" smtClean="0"/>
              <a:t>Верности иллюзия.</a:t>
            </a:r>
            <a:br>
              <a:rPr lang="ru-RU" sz="2800" b="1" dirty="0" smtClean="0"/>
            </a:br>
            <a:r>
              <a:rPr lang="ru-RU" sz="2800" b="1" dirty="0" smtClean="0"/>
              <a:t>Любви.</a:t>
            </a:r>
            <a:br>
              <a:rPr lang="ru-RU" sz="2800" b="1" dirty="0" smtClean="0"/>
            </a:br>
            <a:r>
              <a:rPr lang="ru-RU" sz="2800" b="1" dirty="0" smtClean="0"/>
              <a:t>Ходят люди в странной зазеркальности</a:t>
            </a:r>
            <a:br>
              <a:rPr lang="ru-RU" sz="2800" b="1" dirty="0" smtClean="0"/>
            </a:br>
            <a:r>
              <a:rPr lang="ru-RU" sz="2800" b="1" dirty="0" smtClean="0"/>
              <a:t>В поисках самих себя.</a:t>
            </a:r>
            <a:br>
              <a:rPr lang="ru-RU" sz="2800" b="1" dirty="0" smtClean="0"/>
            </a:br>
            <a:r>
              <a:rPr lang="ru-RU" sz="2800" b="1" dirty="0" smtClean="0"/>
              <a:t>Вдали.</a:t>
            </a:r>
            <a:br>
              <a:rPr lang="ru-RU" sz="2800" b="1" dirty="0" smtClean="0"/>
            </a:br>
            <a:r>
              <a:rPr lang="ru-RU" sz="2800" b="1" dirty="0" smtClean="0"/>
              <a:t>Манит издали твоя чужая нежность,</a:t>
            </a:r>
            <a:br>
              <a:rPr lang="ru-RU" sz="2800" b="1" dirty="0" smtClean="0"/>
            </a:br>
            <a:r>
              <a:rPr lang="ru-RU" sz="2800" b="1" dirty="0" smtClean="0"/>
              <a:t>Нереальная, как ты.</a:t>
            </a:r>
            <a:br>
              <a:rPr lang="ru-RU" sz="2800" b="1" dirty="0" smtClean="0"/>
            </a:br>
            <a:r>
              <a:rPr lang="ru-RU" sz="2800" b="1" dirty="0" smtClean="0"/>
              <a:t>Обман.</a:t>
            </a:r>
            <a:r>
              <a:rPr lang="ru-RU" sz="2400" b="1" dirty="0" smtClean="0"/>
              <a:t/>
            </a:r>
            <a:br>
              <a:rPr lang="ru-RU" sz="2400" b="1" dirty="0" smtClean="0"/>
            </a:b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99698" y="1371600"/>
            <a:ext cx="5537579" cy="5260848"/>
          </a:xfrm>
        </p:spPr>
        <p:txBody>
          <a:bodyPr>
            <a:normAutofit/>
          </a:bodyPr>
          <a:lstStyle/>
          <a:p>
            <a:pPr algn="just"/>
            <a:r>
              <a:rPr lang="ru-RU" sz="2800" b="1" dirty="0" smtClean="0"/>
              <a:t>Псевдогаллюцинации</a:t>
            </a:r>
            <a:r>
              <a:rPr lang="ru-RU" sz="2000" dirty="0" smtClean="0"/>
              <a:t> </a:t>
            </a:r>
          </a:p>
          <a:p>
            <a:pPr algn="just"/>
            <a:r>
              <a:rPr lang="ru-RU" sz="2000" dirty="0" smtClean="0"/>
              <a:t>а) чаще всего проецируются внутри тела пациента, главным образом в его голове («голос» звучит внутри головы, внутри головы пациент видит визитную карточку с написанными на ней неприличными словами и т. д.);</a:t>
            </a:r>
          </a:p>
          <a:p>
            <a:pPr algn="just"/>
            <a:r>
              <a:rPr lang="ru-RU" sz="2000" dirty="0" smtClean="0"/>
              <a:t>б) появление псевдогаллюцинаций всегда сопровождается чувством сделанности, подстроенности, наведенности этих голосов или видений. Псевдогаллюцинации являются, в частности, составной частью синдрома Кандинского-Клерамбо, в который входит также бред воздействия, поэтому пациенты и убеждены, что «видение» им «сделали с помощью особых аппаратов», «голоса наводят прямо в голову транзисторами».</a:t>
            </a:r>
            <a:endParaRPr lang="ru-RU" sz="2000" b="1" dirty="0" smtClean="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462" y="1610436"/>
            <a:ext cx="4388647" cy="4149701"/>
          </a:xfrm>
          <a:prstGeom prst="rect">
            <a:avLst/>
          </a:prstGeom>
          <a:ln>
            <a:noFill/>
          </a:ln>
          <a:effectLst>
            <a:softEdge rad="112500"/>
          </a:effectLst>
        </p:spPr>
      </p:pic>
    </p:spTree>
    <p:extLst>
      <p:ext uri="{BB962C8B-B14F-4D97-AF65-F5344CB8AC3E}">
        <p14:creationId xmlns:p14="http://schemas.microsoft.com/office/powerpoint/2010/main" val="389569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99698" y="1371600"/>
            <a:ext cx="5537579" cy="5260848"/>
          </a:xfrm>
        </p:spPr>
        <p:txBody>
          <a:bodyPr>
            <a:normAutofit/>
          </a:bodyPr>
          <a:lstStyle/>
          <a:p>
            <a:pPr algn="just"/>
            <a:r>
              <a:rPr lang="ru-RU" sz="2800" b="1" dirty="0" smtClean="0"/>
              <a:t>Истинные галлюцинации</a:t>
            </a:r>
            <a:r>
              <a:rPr lang="ru-RU" sz="2800" dirty="0" smtClean="0"/>
              <a:t> </a:t>
            </a:r>
            <a:r>
              <a:rPr lang="ru-RU" sz="2400" dirty="0" smtClean="0"/>
              <a:t>всегда проецируются вовне, связаны с реальной, конкретно существующей обстановкой («голос» звучит из-за реальной стены; «черт», помахивая хвостиком, садится на реальный стул, оплетая хвостом его ножки и т. д.), чаще всего не вызывают у пациентов никаких сомнений в их действительном существовании, так же ярки и естественны для галлюцинирующего, как и реальные вещи. </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9462" y="1610436"/>
            <a:ext cx="4388647" cy="4149701"/>
          </a:xfrm>
          <a:prstGeom prst="rect">
            <a:avLst/>
          </a:prstGeom>
          <a:ln>
            <a:noFill/>
          </a:ln>
          <a:effectLst>
            <a:softEdge rad="112500"/>
          </a:effectLst>
        </p:spPr>
      </p:pic>
    </p:spTree>
    <p:extLst>
      <p:ext uri="{BB962C8B-B14F-4D97-AF65-F5344CB8AC3E}">
        <p14:creationId xmlns:p14="http://schemas.microsoft.com/office/powerpoint/2010/main" val="2675776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8850" name="Picture 2" descr="http://www.epilogue.net/sites/default/files/images/03/41/27705_1066017600.jpg"/>
          <p:cNvPicPr>
            <a:picLocks noChangeAspect="1" noChangeArrowheads="1"/>
          </p:cNvPicPr>
          <p:nvPr/>
        </p:nvPicPr>
        <p:blipFill>
          <a:blip r:embed="rId2"/>
          <a:srcRect/>
          <a:stretch>
            <a:fillRect/>
          </a:stretch>
        </p:blipFill>
        <p:spPr bwMode="auto">
          <a:xfrm>
            <a:off x="0" y="-1"/>
            <a:ext cx="12192000" cy="681291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7826" name="Picture 2" descr="http://virtoo.ru/wp-content/uploads/2012/09/s640x480.jpg"/>
          <p:cNvPicPr>
            <a:picLocks noChangeAspect="1" noChangeArrowheads="1"/>
          </p:cNvPicPr>
          <p:nvPr/>
        </p:nvPicPr>
        <p:blipFill>
          <a:blip r:embed="rId2"/>
          <a:srcRect/>
          <a:stretch>
            <a:fillRect/>
          </a:stretch>
        </p:blipFill>
        <p:spPr bwMode="auto">
          <a:xfrm>
            <a:off x="0" y="-1"/>
            <a:ext cx="12192000" cy="685800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80898" name="Picture 2" descr="http://medobook.ru/1000/simptomy_psikhoza.jpg"/>
          <p:cNvPicPr>
            <a:picLocks noChangeAspect="1" noChangeArrowheads="1"/>
          </p:cNvPicPr>
          <p:nvPr/>
        </p:nvPicPr>
        <p:blipFill>
          <a:blip r:embed="rId2"/>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0758" y="723430"/>
            <a:ext cx="8610600" cy="1293028"/>
          </a:xfrm>
        </p:spPr>
        <p:txBody>
          <a:bodyPr>
            <a:normAutofit/>
          </a:bodyPr>
          <a:lstStyle/>
          <a:p>
            <a:pPr algn="ctr"/>
            <a:r>
              <a:rPr lang="ru-RU" sz="2200" b="1" dirty="0"/>
              <a:t>Нарушение мышления, памяти и </a:t>
            </a:r>
            <a:r>
              <a:rPr lang="ru-RU" sz="2200" b="1" dirty="0" smtClean="0"/>
              <a:t>интеллекта</a:t>
            </a:r>
            <a:r>
              <a:rPr lang="ru-RU" dirty="0"/>
              <a:t/>
            </a:r>
            <a:br>
              <a:rPr lang="ru-RU" dirty="0"/>
            </a:br>
            <a:endParaRPr lang="ru-RU" dirty="0"/>
          </a:p>
        </p:txBody>
      </p:sp>
      <p:sp>
        <p:nvSpPr>
          <p:cNvPr id="3" name="Объект 2"/>
          <p:cNvSpPr>
            <a:spLocks noGrp="1"/>
          </p:cNvSpPr>
          <p:nvPr>
            <p:ph idx="1"/>
          </p:nvPr>
        </p:nvSpPr>
        <p:spPr>
          <a:xfrm>
            <a:off x="590267" y="1573587"/>
            <a:ext cx="11160456" cy="5284413"/>
          </a:xfrm>
        </p:spPr>
        <p:txBody>
          <a:bodyPr>
            <a:normAutofit/>
          </a:bodyPr>
          <a:lstStyle/>
          <a:p>
            <a:r>
              <a:rPr lang="ru-RU" b="1" dirty="0" smtClean="0"/>
              <a:t>Мышление</a:t>
            </a:r>
            <a:r>
              <a:rPr lang="ru-RU" dirty="0" smtClean="0"/>
              <a:t> (гр. </a:t>
            </a:r>
            <a:r>
              <a:rPr lang="ru-RU" dirty="0" smtClean="0">
                <a:hlinkClick r:id="rId2" tooltip="Ноэзис"/>
              </a:rPr>
              <a:t>ноэзис</a:t>
            </a:r>
            <a:r>
              <a:rPr lang="ru-RU" dirty="0" smtClean="0"/>
              <a:t>) </a:t>
            </a:r>
            <a:r>
              <a:rPr lang="ru-RU" dirty="0"/>
              <a:t>– </a:t>
            </a:r>
            <a:r>
              <a:rPr lang="ru-RU" dirty="0" smtClean="0"/>
              <a:t>это высшая психическая функция, заключающаяся в познании </a:t>
            </a:r>
            <a:r>
              <a:rPr lang="ru-RU" b="1" i="1" dirty="0" smtClean="0"/>
              <a:t>сущности</a:t>
            </a:r>
            <a:r>
              <a:rPr lang="ru-RU" dirty="0" smtClean="0"/>
              <a:t> вещей и явлений, закономерных связей и отношений между ними.</a:t>
            </a:r>
            <a:r>
              <a:rPr lang="ru-RU" b="1" dirty="0" smtClean="0"/>
              <a:t> </a:t>
            </a:r>
          </a:p>
          <a:p>
            <a:pPr algn="ctr">
              <a:buNone/>
            </a:pPr>
            <a:r>
              <a:rPr lang="ru-RU" b="1" dirty="0" smtClean="0"/>
              <a:t>Операции мышления</a:t>
            </a:r>
          </a:p>
          <a:p>
            <a:r>
              <a:rPr lang="ru-RU" dirty="0" smtClean="0">
                <a:hlinkClick r:id="rId3" tooltip="Анализ (философия)"/>
              </a:rPr>
              <a:t>Анализ</a:t>
            </a:r>
            <a:r>
              <a:rPr lang="ru-RU" dirty="0" smtClean="0">
                <a:solidFill>
                  <a:schemeClr val="tx2"/>
                </a:solidFill>
              </a:rPr>
              <a:t> </a:t>
            </a:r>
            <a:r>
              <a:rPr lang="ru-RU" dirty="0">
                <a:solidFill>
                  <a:schemeClr val="tx2"/>
                </a:solidFill>
              </a:rPr>
              <a:t>–</a:t>
            </a:r>
            <a:r>
              <a:rPr lang="ru-RU" dirty="0" smtClean="0"/>
              <a:t> разделение предмета/</a:t>
            </a:r>
            <a:r>
              <a:rPr lang="ru-RU" dirty="0" smtClean="0">
                <a:hlinkClick r:id="rId4" tooltip="Явление (философия)"/>
              </a:rPr>
              <a:t>явления</a:t>
            </a:r>
            <a:r>
              <a:rPr lang="ru-RU" dirty="0" smtClean="0"/>
              <a:t> на составляющие компоненты. Может быть мысленный и ручной (практический).</a:t>
            </a:r>
          </a:p>
          <a:p>
            <a:r>
              <a:rPr lang="ru-RU" dirty="0" smtClean="0">
                <a:hlinkClick r:id="rId5" tooltip="Синтез"/>
              </a:rPr>
              <a:t>Синтез</a:t>
            </a:r>
            <a:r>
              <a:rPr lang="ru-RU" dirty="0" smtClean="0"/>
              <a:t> </a:t>
            </a:r>
            <a:r>
              <a:rPr lang="ru-RU" dirty="0"/>
              <a:t>– </a:t>
            </a:r>
            <a:r>
              <a:rPr lang="ru-RU" dirty="0" smtClean="0"/>
              <a:t>объединение компонентов в одно целое, а также выявление связей между ними.</a:t>
            </a:r>
          </a:p>
          <a:p>
            <a:r>
              <a:rPr lang="ru-RU" dirty="0" smtClean="0">
                <a:hlinkClick r:id="rId6" tooltip="Сравнение (социальные науки)"/>
              </a:rPr>
              <a:t>Сравнение</a:t>
            </a:r>
            <a:r>
              <a:rPr lang="ru-RU" dirty="0" smtClean="0"/>
              <a:t> </a:t>
            </a:r>
            <a:r>
              <a:rPr lang="ru-RU" dirty="0"/>
              <a:t>– </a:t>
            </a:r>
            <a:r>
              <a:rPr lang="ru-RU" dirty="0" smtClean="0"/>
              <a:t>сопоставление предметов и явлений, при этом обнаруживаются их сходства и различия.</a:t>
            </a:r>
          </a:p>
          <a:p>
            <a:r>
              <a:rPr lang="ru-RU" dirty="0" smtClean="0">
                <a:hlinkClick r:id="rId7" tooltip="Классификация"/>
              </a:rPr>
              <a:t>Классификация</a:t>
            </a:r>
            <a:r>
              <a:rPr lang="ru-RU" dirty="0" smtClean="0"/>
              <a:t> </a:t>
            </a:r>
            <a:r>
              <a:rPr lang="ru-RU" dirty="0"/>
              <a:t>– </a:t>
            </a:r>
            <a:r>
              <a:rPr lang="ru-RU" dirty="0" smtClean="0"/>
              <a:t>группировка предметов по признакам.</a:t>
            </a:r>
          </a:p>
          <a:p>
            <a:r>
              <a:rPr lang="ru-RU" dirty="0" smtClean="0">
                <a:hlinkClick r:id="rId8" tooltip="Обобщение"/>
              </a:rPr>
              <a:t>Обобщение</a:t>
            </a:r>
            <a:r>
              <a:rPr lang="ru-RU" dirty="0" smtClean="0"/>
              <a:t> </a:t>
            </a:r>
            <a:r>
              <a:rPr lang="ru-RU" dirty="0"/>
              <a:t>– </a:t>
            </a:r>
            <a:r>
              <a:rPr lang="ru-RU" dirty="0" smtClean="0"/>
              <a:t>объединение предметов по общим существенным признакам.</a:t>
            </a:r>
          </a:p>
          <a:p>
            <a:r>
              <a:rPr lang="ru-RU" dirty="0" smtClean="0"/>
              <a:t>Конкретизация </a:t>
            </a:r>
            <a:r>
              <a:rPr lang="ru-RU" dirty="0"/>
              <a:t>– </a:t>
            </a:r>
            <a:r>
              <a:rPr lang="ru-RU" dirty="0" smtClean="0"/>
              <a:t>выделение частного из общего.</a:t>
            </a:r>
          </a:p>
          <a:p>
            <a:r>
              <a:rPr lang="ru-RU" dirty="0" smtClean="0">
                <a:hlinkClick r:id="rId9" tooltip="Абстрагирование"/>
              </a:rPr>
              <a:t>Абстрагирование</a:t>
            </a:r>
            <a:r>
              <a:rPr lang="ru-RU" dirty="0" smtClean="0"/>
              <a:t> </a:t>
            </a:r>
            <a:r>
              <a:rPr lang="ru-RU" dirty="0"/>
              <a:t>– </a:t>
            </a:r>
            <a:r>
              <a:rPr lang="ru-RU" dirty="0" smtClean="0"/>
              <a:t>выделение какой-либо одной стороны, аспекта предмета или явления с игнорированием других.</a:t>
            </a:r>
          </a:p>
          <a:p>
            <a:endParaRPr lang="ru-RU" sz="2000" dirty="0"/>
          </a:p>
          <a:p>
            <a:endParaRPr lang="ru-RU" dirty="0"/>
          </a:p>
        </p:txBody>
      </p:sp>
      <p:pic>
        <p:nvPicPr>
          <p:cNvPr id="4" name="Рисунок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9165" y="6597748"/>
            <a:ext cx="4342835" cy="164718"/>
          </a:xfrm>
          <a:prstGeom prst="rect">
            <a:avLst/>
          </a:prstGeom>
          <a:ln>
            <a:noFill/>
          </a:ln>
          <a:effectLst>
            <a:softEdge rad="112500"/>
          </a:effectLst>
        </p:spPr>
      </p:pic>
    </p:spTree>
    <p:extLst>
      <p:ext uri="{BB962C8B-B14F-4D97-AF65-F5344CB8AC3E}">
        <p14:creationId xmlns:p14="http://schemas.microsoft.com/office/powerpoint/2010/main" val="88138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Интеллект </a:t>
            </a:r>
            <a:endParaRPr lang="ru-RU" dirty="0"/>
          </a:p>
        </p:txBody>
      </p:sp>
      <p:sp>
        <p:nvSpPr>
          <p:cNvPr id="3" name="Содержимое 2"/>
          <p:cNvSpPr>
            <a:spLocks noGrp="1"/>
          </p:cNvSpPr>
          <p:nvPr>
            <p:ph idx="1"/>
          </p:nvPr>
        </p:nvSpPr>
        <p:spPr>
          <a:xfrm>
            <a:off x="685799" y="2194560"/>
            <a:ext cx="11007969" cy="4024125"/>
          </a:xfrm>
        </p:spPr>
        <p:txBody>
          <a:bodyPr>
            <a:normAutofit/>
          </a:bodyPr>
          <a:lstStyle/>
          <a:p>
            <a:pPr algn="just"/>
            <a:r>
              <a:rPr lang="ru-RU" sz="2800" b="1" dirty="0" smtClean="0"/>
              <a:t>Интеллект (от </a:t>
            </a:r>
            <a:r>
              <a:rPr lang="ru-RU" sz="2800" b="1" dirty="0" smtClean="0">
                <a:hlinkClick r:id="rId2" tooltip="Латинский язык"/>
              </a:rPr>
              <a:t>лат.</a:t>
            </a:r>
            <a:r>
              <a:rPr lang="ru-RU" sz="2800" b="1" dirty="0" smtClean="0"/>
              <a:t> </a:t>
            </a:r>
            <a:r>
              <a:rPr lang="la-Latn" sz="2800" b="1" i="1" dirty="0" smtClean="0"/>
              <a:t>intellectus</a:t>
            </a:r>
            <a:r>
              <a:rPr lang="ru-RU" sz="2800" b="1" dirty="0" smtClean="0"/>
              <a:t> </a:t>
            </a:r>
            <a:r>
              <a:rPr lang="ru-RU" sz="2800" b="1" dirty="0"/>
              <a:t>– </a:t>
            </a:r>
            <a:r>
              <a:rPr lang="ru-RU" sz="2800" b="1" i="1" dirty="0" smtClean="0"/>
              <a:t>рассудок</a:t>
            </a:r>
            <a:r>
              <a:rPr lang="ru-RU" sz="2800" b="1" dirty="0" smtClean="0"/>
              <a:t>) </a:t>
            </a:r>
            <a:r>
              <a:rPr lang="ru-RU" sz="2800" b="1" dirty="0"/>
              <a:t>– </a:t>
            </a:r>
            <a:r>
              <a:rPr lang="ru-RU" sz="2800" b="1" dirty="0" smtClean="0"/>
              <a:t>качество </a:t>
            </a:r>
            <a:r>
              <a:rPr lang="ru-RU" sz="2800" b="1" dirty="0" smtClean="0">
                <a:hlinkClick r:id="rId3" tooltip="Психика"/>
              </a:rPr>
              <a:t>психики</a:t>
            </a:r>
            <a:r>
              <a:rPr lang="ru-RU" sz="2800" b="1" dirty="0" smtClean="0"/>
              <a:t>, состоящее из способности адаптироваться к новым ситуациям, способности к обучению на основе опыта и использованию своих знаний для управления окружающей средой. </a:t>
            </a:r>
            <a:r>
              <a:rPr lang="ru-RU" sz="2800" dirty="0" smtClean="0"/>
              <a:t>Общая способность к познанию, которая объединяет все познавательные способности человека: </a:t>
            </a:r>
            <a:r>
              <a:rPr lang="ru-RU" sz="2800" dirty="0" smtClean="0">
                <a:hlinkClick r:id="rId4" tooltip="Ощущение"/>
              </a:rPr>
              <a:t>ощущение</a:t>
            </a:r>
            <a:r>
              <a:rPr lang="ru-RU" sz="2800" dirty="0" smtClean="0"/>
              <a:t>, </a:t>
            </a:r>
            <a:r>
              <a:rPr lang="ru-RU" sz="2800" dirty="0" smtClean="0">
                <a:hlinkClick r:id="rId5" tooltip="Восприятие"/>
              </a:rPr>
              <a:t>восприятие</a:t>
            </a:r>
            <a:r>
              <a:rPr lang="ru-RU" sz="2800" dirty="0" smtClean="0"/>
              <a:t>, </a:t>
            </a:r>
            <a:r>
              <a:rPr lang="ru-RU" sz="2800" dirty="0" smtClean="0">
                <a:hlinkClick r:id="rId6" tooltip="Память"/>
              </a:rPr>
              <a:t>память</a:t>
            </a:r>
            <a:r>
              <a:rPr lang="ru-RU" sz="2800" dirty="0" smtClean="0"/>
              <a:t>, представление, </a:t>
            </a:r>
            <a:r>
              <a:rPr lang="ru-RU" sz="2800" dirty="0" smtClean="0">
                <a:hlinkClick r:id="rId7" tooltip="Мышление"/>
              </a:rPr>
              <a:t>мышление</a:t>
            </a:r>
            <a:r>
              <a:rPr lang="ru-RU" sz="2800" dirty="0" smtClean="0"/>
              <a:t>, </a:t>
            </a:r>
            <a:r>
              <a:rPr lang="ru-RU" sz="2800" dirty="0" smtClean="0">
                <a:hlinkClick r:id="rId8" tooltip="Воображение"/>
              </a:rPr>
              <a:t> воображение</a:t>
            </a:r>
            <a:r>
              <a:rPr lang="ru-RU" sz="2800" dirty="0"/>
              <a:t>.</a:t>
            </a:r>
            <a:endParaRPr lang="ru-RU" sz="2800" dirty="0" smtClean="0"/>
          </a:p>
          <a:p>
            <a:pPr algn="just"/>
            <a:endParaRPr lang="ru-RU"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7803" y="737078"/>
            <a:ext cx="8610600" cy="1293028"/>
          </a:xfrm>
        </p:spPr>
        <p:txBody>
          <a:bodyPr>
            <a:normAutofit/>
          </a:bodyPr>
          <a:lstStyle/>
          <a:p>
            <a:pPr algn="ctr"/>
            <a:r>
              <a:rPr lang="ru-RU" sz="2400" b="1" dirty="0"/>
              <a:t>Расстройства ассоциативного процесса</a:t>
            </a:r>
            <a:r>
              <a:rPr lang="ru-RU" dirty="0"/>
              <a:t/>
            </a:r>
            <a:br>
              <a:rPr lang="ru-RU" dirty="0"/>
            </a:br>
            <a:endParaRPr lang="ru-RU" dirty="0"/>
          </a:p>
        </p:txBody>
      </p:sp>
      <p:sp>
        <p:nvSpPr>
          <p:cNvPr id="3" name="Объект 2"/>
          <p:cNvSpPr>
            <a:spLocks noGrp="1"/>
          </p:cNvSpPr>
          <p:nvPr>
            <p:ph idx="1"/>
          </p:nvPr>
        </p:nvSpPr>
        <p:spPr>
          <a:xfrm>
            <a:off x="386861" y="1520792"/>
            <a:ext cx="11500339" cy="4977544"/>
          </a:xfrm>
        </p:spPr>
        <p:txBody>
          <a:bodyPr>
            <a:normAutofit fontScale="62500" lnSpcReduction="20000"/>
          </a:bodyPr>
          <a:lstStyle/>
          <a:p>
            <a:r>
              <a:rPr lang="ru-RU" sz="5100" b="1" i="1" dirty="0" smtClean="0"/>
              <a:t>Ускорение </a:t>
            </a:r>
            <a:r>
              <a:rPr lang="ru-RU" sz="5100" b="1" i="1" dirty="0"/>
              <a:t>мышления </a:t>
            </a:r>
            <a:r>
              <a:rPr lang="ru-RU" sz="5100" dirty="0"/>
              <a:t>проявляется быстрой скачущей речью. </a:t>
            </a:r>
            <a:endParaRPr lang="ru-RU" sz="5100" dirty="0" smtClean="0"/>
          </a:p>
          <a:p>
            <a:r>
              <a:rPr lang="ru-RU" sz="5100" b="1" i="1" dirty="0" smtClean="0"/>
              <a:t>Замедление </a:t>
            </a:r>
            <a:r>
              <a:rPr lang="ru-RU" sz="5100" b="1" i="1" dirty="0"/>
              <a:t>мышления</a:t>
            </a:r>
            <a:r>
              <a:rPr lang="ru-RU" sz="5100" dirty="0"/>
              <a:t>, напротив, заключается в бедности ассоциаций. </a:t>
            </a:r>
            <a:r>
              <a:rPr lang="ru-RU" sz="5100" dirty="0" smtClean="0"/>
              <a:t>Пациенты малоразговорчивы</a:t>
            </a:r>
            <a:r>
              <a:rPr lang="ru-RU" sz="5100" dirty="0"/>
              <a:t>, говорят всегда медленно и односложно, долго думают перед тем, как ответить на вопрос, на сложные вопросы они не могут ответить вовсе. Их ответы очень просты – «да» или «нет</a:t>
            </a:r>
            <a:r>
              <a:rPr lang="ru-RU" sz="5100" dirty="0" smtClean="0"/>
              <a:t>».</a:t>
            </a:r>
            <a:r>
              <a:rPr lang="ru-RU" sz="5100" dirty="0"/>
              <a:t> Чаще всего данное расстройство наблюдают при депрессивном синдроме</a:t>
            </a:r>
            <a:r>
              <a:rPr lang="ru-RU" sz="5100" dirty="0" smtClean="0"/>
              <a:t>.</a:t>
            </a:r>
          </a:p>
          <a:p>
            <a:r>
              <a:rPr lang="ru-RU" sz="5100" b="1" i="1" dirty="0" smtClean="0"/>
              <a:t>Патологическая </a:t>
            </a:r>
            <a:r>
              <a:rPr lang="ru-RU" sz="5100" b="1" i="1" dirty="0"/>
              <a:t>обстоятельность</a:t>
            </a:r>
            <a:r>
              <a:rPr lang="ru-RU" sz="5100" b="1" dirty="0"/>
              <a:t> </a:t>
            </a:r>
            <a:r>
              <a:rPr lang="ru-RU" sz="5100" dirty="0"/>
              <a:t>(вязкость) проявляется  медленной тягучей речью, но при этом </a:t>
            </a:r>
            <a:r>
              <a:rPr lang="ru-RU" sz="5100" dirty="0" smtClean="0"/>
              <a:t>пациенты </a:t>
            </a:r>
            <a:r>
              <a:rPr lang="ru-RU" sz="5100" dirty="0"/>
              <a:t>довольно многословны, с чрезмерной детализацией описывают свои жалобы, воспоминания. Чаще всего причиной обстоятельности мышления бывают органические заболевания мозга, особенно эпилепсия.</a:t>
            </a:r>
          </a:p>
          <a:p>
            <a:endParaRPr lang="ru-RU" dirty="0"/>
          </a:p>
        </p:txBody>
      </p:sp>
    </p:spTree>
    <p:extLst>
      <p:ext uri="{BB962C8B-B14F-4D97-AF65-F5344CB8AC3E}">
        <p14:creationId xmlns:p14="http://schemas.microsoft.com/office/powerpoint/2010/main" val="2344022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2752" y="426720"/>
            <a:ext cx="11131296" cy="6001643"/>
          </a:xfrm>
          <a:prstGeom prst="rect">
            <a:avLst/>
          </a:prstGeom>
        </p:spPr>
        <p:txBody>
          <a:bodyPr wrap="square">
            <a:spAutoFit/>
          </a:bodyPr>
          <a:lstStyle/>
          <a:p>
            <a:pPr algn="just"/>
            <a:r>
              <a:rPr lang="ru-RU" sz="3200" b="1" i="1" dirty="0" smtClean="0"/>
              <a:t>Пациентка обращение к врачу объясняет таким образом: «Я сегодня проснулась в 9 часов утра, а обычно я просыпаюсь в 7 часов. Болела голова, тело ломило. Так бывает после приступа. Извините, одеяла были мокрые. Сильно болел язык. За последнюю неделю это третий приступ, но после первых двух не болел язык и одеяла были сухие… По дороге я встретила соседку, она меня остановила и стала жаловаться на своего сына, который пьёт и нигде не работает». На желание врача прервать рассказ, пациентка ответила: «Вы извините, но этот сын был раньше хорошим человеком, работал, висел на Доске Почёта».</a:t>
            </a:r>
            <a:r>
              <a:rPr lang="ru-RU" sz="3200" b="1" dirty="0" smtClean="0"/>
              <a:t> </a:t>
            </a:r>
            <a:endParaRPr lang="ru-RU" sz="32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1209" y="1405721"/>
            <a:ext cx="10820400" cy="5113216"/>
          </a:xfrm>
        </p:spPr>
        <p:txBody>
          <a:bodyPr>
            <a:normAutofit fontScale="92500" lnSpcReduction="20000"/>
          </a:bodyPr>
          <a:lstStyle/>
          <a:p>
            <a:r>
              <a:rPr lang="ru-RU" sz="2600" b="1" i="1" dirty="0" smtClean="0"/>
              <a:t>Симптом – </a:t>
            </a:r>
            <a:r>
              <a:rPr lang="ru-RU" sz="2600" dirty="0" smtClean="0"/>
              <a:t>феномен</a:t>
            </a:r>
            <a:r>
              <a:rPr lang="ru-RU" sz="2600" dirty="0"/>
              <a:t>, указывающий на патологию, болезненное отступление от естественного течения психических процессов, ведущее к дезадаптации</a:t>
            </a:r>
            <a:r>
              <a:rPr lang="ru-RU" sz="2600" dirty="0" smtClean="0"/>
              <a:t>.</a:t>
            </a:r>
            <a:endParaRPr lang="ru-RU" sz="2600" dirty="0"/>
          </a:p>
          <a:p>
            <a:r>
              <a:rPr lang="ru-RU" sz="2600" b="1" i="1" dirty="0"/>
              <a:t>Синдром</a:t>
            </a:r>
            <a:r>
              <a:rPr lang="ru-RU" sz="2600" b="1" dirty="0"/>
              <a:t> – </a:t>
            </a:r>
            <a:r>
              <a:rPr lang="ru-RU" sz="2600" dirty="0"/>
              <a:t>называют повторяющееся сочетание симптомов, тесно связанных между собой общими механизмами происхождения и характеризующих настоящее состояние </a:t>
            </a:r>
            <a:r>
              <a:rPr lang="ru-RU" sz="2600" dirty="0" smtClean="0"/>
              <a:t>пациента.</a:t>
            </a:r>
            <a:endParaRPr lang="ru-RU" sz="2600" dirty="0"/>
          </a:p>
          <a:p>
            <a:r>
              <a:rPr lang="ru-RU" sz="2600" dirty="0"/>
              <a:t>В</a:t>
            </a:r>
            <a:r>
              <a:rPr lang="ru-RU" sz="2600" dirty="0" smtClean="0"/>
              <a:t> </a:t>
            </a:r>
            <a:r>
              <a:rPr lang="ru-RU" sz="2600" dirty="0"/>
              <a:t>психиатрии принято выделять расстройства </a:t>
            </a:r>
            <a:r>
              <a:rPr lang="ru-RU" sz="2600" b="1" dirty="0"/>
              <a:t>невротического и психотического</a:t>
            </a:r>
            <a:r>
              <a:rPr lang="ru-RU" sz="2600" dirty="0"/>
              <a:t> уровня.</a:t>
            </a:r>
          </a:p>
          <a:p>
            <a:r>
              <a:rPr lang="ru-RU" sz="2600" b="1" i="1" dirty="0"/>
              <a:t>Психоз</a:t>
            </a:r>
            <a:r>
              <a:rPr lang="ru-RU" sz="2600" b="1" dirty="0"/>
              <a:t> – </a:t>
            </a:r>
            <a:r>
              <a:rPr lang="ru-RU" sz="2600" dirty="0"/>
              <a:t>проявляется тяжелым нарушением психических </a:t>
            </a:r>
            <a:r>
              <a:rPr lang="ru-RU" sz="2600" dirty="0" smtClean="0"/>
              <a:t>процессов, при </a:t>
            </a:r>
            <a:r>
              <a:rPr lang="ru-RU" sz="2600" dirty="0"/>
              <a:t>котором человек теряет способность правильно воспринимать и понимать окружающий мир и себя самого.</a:t>
            </a:r>
          </a:p>
          <a:p>
            <a:r>
              <a:rPr lang="ru-RU" sz="2600" b="1" dirty="0"/>
              <a:t>Признаки психоза:</a:t>
            </a:r>
            <a:endParaRPr lang="ru-RU" sz="2600" dirty="0"/>
          </a:p>
          <a:p>
            <a:r>
              <a:rPr lang="ru-RU" sz="2600" dirty="0"/>
              <a:t>- неправильное отражение окружающего мира (бред и галлюцинации</a:t>
            </a:r>
            <a:r>
              <a:rPr lang="ru-RU" sz="2600" dirty="0" smtClean="0"/>
              <a:t>)</a:t>
            </a:r>
            <a:endParaRPr lang="ru-RU" sz="2600" dirty="0"/>
          </a:p>
          <a:p>
            <a:r>
              <a:rPr lang="ru-RU" sz="2600" dirty="0"/>
              <a:t>- отсутствие критики (сознания болезни)</a:t>
            </a:r>
          </a:p>
          <a:p>
            <a:r>
              <a:rPr lang="ru-RU" sz="2600" dirty="0"/>
              <a:t>- нелепое или опасное поведение (психомоторное возбуждение, агрессивность </a:t>
            </a:r>
            <a:r>
              <a:rPr lang="ru-RU" sz="2600" dirty="0" smtClean="0"/>
              <a:t> и т.д.).</a:t>
            </a:r>
            <a:endParaRPr lang="ru-RU" sz="2600" dirty="0"/>
          </a:p>
          <a:p>
            <a:endParaRPr lang="ru-RU" dirty="0"/>
          </a:p>
        </p:txBody>
      </p:sp>
    </p:spTree>
    <p:extLst>
      <p:ext uri="{BB962C8B-B14F-4D97-AF65-F5344CB8AC3E}">
        <p14:creationId xmlns:p14="http://schemas.microsoft.com/office/powerpoint/2010/main" val="3939086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437" y="1443933"/>
            <a:ext cx="8035118" cy="5263941"/>
          </a:xfrm>
        </p:spPr>
        <p:txBody>
          <a:bodyPr>
            <a:normAutofit fontScale="92500" lnSpcReduction="10000"/>
          </a:bodyPr>
          <a:lstStyle/>
          <a:p>
            <a:r>
              <a:rPr lang="ru-RU" sz="3200" b="1" i="1" dirty="0"/>
              <a:t>Резонерство</a:t>
            </a:r>
            <a:r>
              <a:rPr lang="ru-RU" sz="3200" i="1" dirty="0"/>
              <a:t> </a:t>
            </a:r>
            <a:r>
              <a:rPr lang="ru-RU" sz="3200" dirty="0"/>
              <a:t>– бессмысленное рассуждательство. </a:t>
            </a:r>
            <a:endParaRPr lang="ru-RU" sz="3200" dirty="0" smtClean="0"/>
          </a:p>
          <a:p>
            <a:r>
              <a:rPr lang="ru-RU" sz="3200" dirty="0" smtClean="0"/>
              <a:t>Пример: объяснение пословиц. «Не всё то золото, что блестит». Пациентка: «Это значит, что надо обращать внимание не на внешность, а на внутреннее содержание», и тут же добавляет: «Но всё же я должна сказать, что с точки зрения диалектики, это не совсем правильно, ведь существует же единство формы и содержания, значит, надо обратить внимание и на внешность».</a:t>
            </a:r>
          </a:p>
          <a:p>
            <a:r>
              <a:rPr lang="ru-RU" sz="3200" b="1" i="1" dirty="0" smtClean="0"/>
              <a:t>Бессвязность</a:t>
            </a:r>
            <a:r>
              <a:rPr lang="ru-RU" sz="3200" b="1" dirty="0" smtClean="0"/>
              <a:t> </a:t>
            </a:r>
            <a:r>
              <a:rPr lang="ru-RU" sz="3200" dirty="0"/>
              <a:t>отличается от разорванности отсутствием связной речи как таковой. </a:t>
            </a:r>
            <a:endParaRPr lang="ru-RU" sz="3200" dirty="0" smtClean="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257" y="1719618"/>
            <a:ext cx="3807743" cy="4452582"/>
          </a:xfrm>
          <a:prstGeom prst="rect">
            <a:avLst/>
          </a:prstGeom>
          <a:ln>
            <a:noFill/>
          </a:ln>
          <a:effectLst>
            <a:softEdge rad="112500"/>
          </a:effectLst>
        </p:spPr>
      </p:pic>
    </p:spTree>
    <p:extLst>
      <p:ext uri="{BB962C8B-B14F-4D97-AF65-F5344CB8AC3E}">
        <p14:creationId xmlns:p14="http://schemas.microsoft.com/office/powerpoint/2010/main" val="1008786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7114" y="1377696"/>
            <a:ext cx="10859086" cy="926592"/>
          </a:xfrm>
        </p:spPr>
        <p:txBody>
          <a:bodyPr>
            <a:normAutofit fontScale="90000"/>
          </a:bodyPr>
          <a:lstStyle/>
          <a:p>
            <a:r>
              <a:rPr lang="ru-RU" sz="2400" b="1" i="1" dirty="0" smtClean="0"/>
              <a:t>Разорванность (ШИЗОФАЗИЯ)</a:t>
            </a:r>
            <a:r>
              <a:rPr lang="ru-RU" sz="2400" i="1" dirty="0" smtClean="0"/>
              <a:t> </a:t>
            </a:r>
            <a:r>
              <a:rPr lang="ru-RU" sz="2400" dirty="0" smtClean="0"/>
              <a:t>заключается в полной утрате смысла высказывания при сохранности их грамматической структуры</a:t>
            </a:r>
            <a:r>
              <a:rPr lang="ru-RU" sz="2800" dirty="0" smtClean="0"/>
              <a:t>.</a:t>
            </a:r>
            <a:endParaRPr lang="ru-RU" sz="2800" dirty="0"/>
          </a:p>
        </p:txBody>
      </p:sp>
      <p:sp>
        <p:nvSpPr>
          <p:cNvPr id="3" name="Содержимое 2"/>
          <p:cNvSpPr>
            <a:spLocks noGrp="1"/>
          </p:cNvSpPr>
          <p:nvPr>
            <p:ph idx="1"/>
          </p:nvPr>
        </p:nvSpPr>
        <p:spPr>
          <a:xfrm>
            <a:off x="685800" y="2548128"/>
            <a:ext cx="10820400" cy="3670557"/>
          </a:xfrm>
        </p:spPr>
        <p:txBody>
          <a:bodyPr>
            <a:noAutofit/>
          </a:bodyPr>
          <a:lstStyle/>
          <a:p>
            <a:pPr algn="just"/>
            <a:r>
              <a:rPr lang="ru-RU" sz="2400" dirty="0" smtClean="0"/>
              <a:t>Родился я на улице Герцена, в гастрономе № 22. Известный экономист, по призванию своему - библиотекарь. В народе - колхозник. В магазине - продавец. В экономике, так сказать, необходим. Это, так сказать, система… эээ… в составе 120 единиц. Фотографируете Мурманский полуостров и получаете te-le-fun-ken. И бухгалтер работает по другой линии - по линии библиотекаря. Потому что не воздух будет, академик будет! Ну вот можно сфотографировать Мурманский полуостров. Можно стать воздушным асом. Можно стать воздушной планетой. И будешь уверен, что эту планету примут по учебнику. Значит, на пользу физики пойдет одна планета. Величина, оторванная в область дипломатии, дает свои колебания на всю дипломатию. А Илья Муромец дает колебания только на семью на свою</a:t>
            </a:r>
            <a:r>
              <a:rPr lang="ru-RU" sz="1800" dirty="0" smtClean="0"/>
              <a:t>. </a:t>
            </a:r>
            <a:endParaRPr lang="ru-RU" sz="1800" dirty="0"/>
          </a:p>
        </p:txBody>
      </p:sp>
      <p:pic>
        <p:nvPicPr>
          <p:cNvPr id="4" name="Рисунок 3"/>
          <p:cNvPicPr>
            <a:picLocks noChangeAspect="1"/>
          </p:cNvPicPr>
          <p:nvPr/>
        </p:nvPicPr>
        <p:blipFill>
          <a:blip r:embed="rId2"/>
          <a:stretch>
            <a:fillRect/>
          </a:stretch>
        </p:blipFill>
        <p:spPr>
          <a:xfrm>
            <a:off x="1773561" y="2788864"/>
            <a:ext cx="8644877" cy="1280271"/>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5249" y="764373"/>
            <a:ext cx="10830951" cy="1293028"/>
          </a:xfrm>
        </p:spPr>
        <p:txBody>
          <a:bodyPr>
            <a:normAutofit/>
          </a:bodyPr>
          <a:lstStyle/>
          <a:p>
            <a:r>
              <a:rPr lang="ru-RU" sz="2800" b="1" i="1" dirty="0" smtClean="0"/>
              <a:t>Бессвязность</a:t>
            </a:r>
            <a:r>
              <a:rPr lang="ru-RU" sz="2800" b="1" dirty="0" smtClean="0"/>
              <a:t> </a:t>
            </a:r>
            <a:r>
              <a:rPr lang="ru-RU" sz="2800" dirty="0" smtClean="0"/>
              <a:t>отличается от разорванности отсутствием связАНной речи как таковой</a:t>
            </a:r>
            <a:endParaRPr lang="ru-RU" sz="2800" dirty="0"/>
          </a:p>
        </p:txBody>
      </p:sp>
      <p:sp>
        <p:nvSpPr>
          <p:cNvPr id="3" name="Содержимое 2"/>
          <p:cNvSpPr>
            <a:spLocks noGrp="1"/>
          </p:cNvSpPr>
          <p:nvPr>
            <p:ph idx="1"/>
          </p:nvPr>
        </p:nvSpPr>
        <p:spPr>
          <a:xfrm>
            <a:off x="861646" y="2194560"/>
            <a:ext cx="10644554" cy="4024125"/>
          </a:xfrm>
        </p:spPr>
        <p:txBody>
          <a:bodyPr/>
          <a:lstStyle/>
          <a:p>
            <a:endParaRPr lang="ru-RU" dirty="0" smtClean="0"/>
          </a:p>
          <a:p>
            <a:pPr marL="0" indent="0">
              <a:buNone/>
            </a:pPr>
            <a:r>
              <a:rPr lang="ru-RU" dirty="0"/>
              <a:t>-</a:t>
            </a:r>
            <a:r>
              <a:rPr lang="ru-RU" dirty="0" smtClean="0"/>
              <a:t> Как вы себя чувствуете?</a:t>
            </a:r>
            <a:br>
              <a:rPr lang="ru-RU" dirty="0" smtClean="0"/>
            </a:br>
            <a:r>
              <a:rPr lang="ru-RU" dirty="0" smtClean="0"/>
              <a:t>- </a:t>
            </a:r>
            <a:r>
              <a:rPr lang="ru-RU" b="1" dirty="0" smtClean="0"/>
              <a:t>Где Петя… я пошел и спал. А что хотят? И вчера было… все есть…</a:t>
            </a:r>
            <a:r>
              <a:rPr lang="ru-RU" dirty="0" smtClean="0"/>
              <a:t/>
            </a:r>
            <a:br>
              <a:rPr lang="ru-RU" dirty="0" smtClean="0"/>
            </a:br>
            <a:r>
              <a:rPr lang="ru-RU" dirty="0" smtClean="0"/>
              <a:t>- Где вы находитесь?</a:t>
            </a:r>
            <a:br>
              <a:rPr lang="ru-RU" dirty="0" smtClean="0"/>
            </a:br>
            <a:r>
              <a:rPr lang="ru-RU" dirty="0" smtClean="0"/>
              <a:t>- </a:t>
            </a:r>
            <a:r>
              <a:rPr lang="ru-RU" b="1" dirty="0" smtClean="0"/>
              <a:t>Находитесь… все тут. Свет потушите. Где жена? Я пошел… Ну и как? Очки потерял. Жена вчера пришел опять ехать. Пошли отсюда… Все хорошо.</a:t>
            </a:r>
            <a:r>
              <a:rPr lang="ru-RU" dirty="0" smtClean="0"/>
              <a:t/>
            </a:r>
            <a:br>
              <a:rPr lang="ru-RU" dirty="0" smtClean="0"/>
            </a:br>
            <a:r>
              <a:rPr lang="ru-RU" dirty="0" smtClean="0"/>
              <a:t>- Назовите сегодняшнее число.</a:t>
            </a:r>
            <a:br>
              <a:rPr lang="ru-RU" dirty="0" smtClean="0"/>
            </a:br>
            <a:r>
              <a:rPr lang="ru-RU" dirty="0" smtClean="0"/>
              <a:t>- </a:t>
            </a:r>
            <a:r>
              <a:rPr lang="ru-RU" b="1" dirty="0" smtClean="0"/>
              <a:t>Число… всегда зима (беседа с пациентом происходит в жаркий летний день).</a:t>
            </a:r>
            <a:r>
              <a:rPr lang="ru-RU" dirty="0" smtClean="0"/>
              <a:t/>
            </a:r>
            <a:br>
              <a:rPr lang="ru-RU" dirty="0" smtClean="0"/>
            </a:br>
            <a:r>
              <a:rPr lang="ru-RU" dirty="0" smtClean="0"/>
              <a:t>- А год сейчас какой?</a:t>
            </a:r>
            <a:br>
              <a:rPr lang="ru-RU" dirty="0" smtClean="0"/>
            </a:br>
            <a:r>
              <a:rPr lang="ru-RU" dirty="0" smtClean="0"/>
              <a:t>- </a:t>
            </a:r>
            <a:r>
              <a:rPr lang="ru-RU" b="1" dirty="0" smtClean="0"/>
              <a:t>Год 1924-й (называет год своего рождения). Сеня был… Шумел-горел пожар московский… Ну и ладно было так… Где галстук?..</a:t>
            </a:r>
          </a:p>
          <a:p>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9322" y="1484876"/>
            <a:ext cx="7612039" cy="4915924"/>
          </a:xfrm>
        </p:spPr>
        <p:txBody>
          <a:bodyPr>
            <a:normAutofit/>
          </a:bodyPr>
          <a:lstStyle/>
          <a:p>
            <a:r>
              <a:rPr lang="ru-RU" sz="2400" b="1" i="1" dirty="0"/>
              <a:t>Аутистическое </a:t>
            </a:r>
            <a:r>
              <a:rPr lang="ru-RU" sz="2400" b="1" i="1" dirty="0" smtClean="0"/>
              <a:t>мышление </a:t>
            </a:r>
            <a:r>
              <a:rPr lang="ru-RU" sz="2400" dirty="0" smtClean="0"/>
              <a:t>проявляется </a:t>
            </a:r>
            <a:r>
              <a:rPr lang="ru-RU" sz="2400" dirty="0"/>
              <a:t>чрезвычайной замкнутостью, когда </a:t>
            </a:r>
            <a:r>
              <a:rPr lang="ru-RU" sz="2400" dirty="0" smtClean="0"/>
              <a:t>пациент </a:t>
            </a:r>
            <a:r>
              <a:rPr lang="ru-RU" sz="2400" dirty="0"/>
              <a:t>настолько погружен в мир собственных фантазий, что не замечает бессмысленности и нелепости своих суждений. </a:t>
            </a:r>
          </a:p>
          <a:p>
            <a:r>
              <a:rPr lang="ru-RU" sz="2400" b="1" i="1" dirty="0"/>
              <a:t>Символическое мышление</a:t>
            </a:r>
            <a:r>
              <a:rPr lang="ru-RU" sz="2400" b="1" dirty="0"/>
              <a:t> </a:t>
            </a:r>
            <a:r>
              <a:rPr lang="ru-RU" sz="2400" dirty="0" smtClean="0"/>
              <a:t>заключается в том, что пациенты </a:t>
            </a:r>
            <a:r>
              <a:rPr lang="ru-RU" sz="2400" dirty="0"/>
              <a:t>используют символы хаотично, вкладывают в них понятный только им одним смысл, вскоре забывают о своей прежней трактовке и дают тому же символу совершенно другое объяснение</a:t>
            </a:r>
            <a:r>
              <a:rPr lang="ru-RU" sz="2400" dirty="0" smtClean="0"/>
              <a:t>.</a:t>
            </a:r>
          </a:p>
          <a:p>
            <a:r>
              <a:rPr lang="ru-RU" sz="2400" dirty="0" smtClean="0"/>
              <a:t> </a:t>
            </a:r>
            <a:r>
              <a:rPr lang="ru-RU" sz="2400" b="1" i="1" dirty="0" smtClean="0"/>
              <a:t>Паралогическое  мышление</a:t>
            </a:r>
            <a:r>
              <a:rPr lang="ru-RU" sz="2400" b="1" dirty="0" smtClean="0"/>
              <a:t> </a:t>
            </a:r>
            <a:r>
              <a:rPr lang="ru-RU" sz="2400" dirty="0"/>
              <a:t>заключается в том, что </a:t>
            </a:r>
            <a:r>
              <a:rPr lang="ru-RU" sz="2400" dirty="0" smtClean="0"/>
              <a:t>пациент </a:t>
            </a:r>
            <a:r>
              <a:rPr lang="ru-RU" sz="2400" dirty="0"/>
              <a:t>путем сложных логических построений приходит к абсурдным выводам.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1361" y="1406769"/>
            <a:ext cx="3885334" cy="4375105"/>
          </a:xfrm>
          <a:prstGeom prst="rect">
            <a:avLst/>
          </a:prstGeom>
          <a:ln>
            <a:noFill/>
          </a:ln>
          <a:effectLst>
            <a:softEdge rad="112500"/>
          </a:effectLst>
        </p:spPr>
      </p:pic>
    </p:spTree>
    <p:extLst>
      <p:ext uri="{BB962C8B-B14F-4D97-AF65-F5344CB8AC3E}">
        <p14:creationId xmlns:p14="http://schemas.microsoft.com/office/powerpoint/2010/main" val="10400832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565032"/>
            <a:ext cx="11025554" cy="4653654"/>
          </a:xfrm>
        </p:spPr>
        <p:txBody>
          <a:bodyPr>
            <a:normAutofit/>
          </a:bodyPr>
          <a:lstStyle/>
          <a:p>
            <a:r>
              <a:rPr lang="ru-RU" sz="2400" dirty="0" smtClean="0"/>
              <a:t>Пациент, страдающий бредом ревности, считает, что жена ему изменяет, так как предполагаемый соперник носит синий костюм, а его жене нравится синий цвет. Здесь часть объекта отождествляется с целым. </a:t>
            </a:r>
          </a:p>
          <a:p>
            <a:r>
              <a:rPr lang="ru-RU" sz="2400" b="1" dirty="0" smtClean="0"/>
              <a:t>Другой пример</a:t>
            </a:r>
            <a:r>
              <a:rPr lang="ru-RU" sz="2400" dirty="0" smtClean="0"/>
              <a:t>: пациент с  бредом ревности утверждает, что жена изменяет ему с соседом, живущим этажом ниже. Доказательство этого он видит в том, что, развешивая для сушки на балконе белье, жена (умышленно, по его мнению) уронила некую интимную принадлежность своего туалета на балкон этого соседа. Здесь мы видим паралогизм, построенный на бездоказательной основе. </a:t>
            </a:r>
          </a:p>
          <a:p>
            <a:r>
              <a:rPr lang="ru-RU" sz="2400" b="1" dirty="0" smtClean="0"/>
              <a:t>Третий пример</a:t>
            </a:r>
            <a:r>
              <a:rPr lang="ru-RU" sz="2400" dirty="0" smtClean="0"/>
              <a:t>: пациентка по имени Роза заявляет, что она царица, так как все знают, что роза - царица цветов. Здесь паралогическое суждение является неправильным </a:t>
            </a:r>
            <a:r>
              <a:rPr lang="ru-RU" sz="2400" dirty="0"/>
              <a:t>силлогизмом (это такая форма умозаключения, когда из двух данных суждений вытекает </a:t>
            </a:r>
            <a:r>
              <a:rPr lang="ru-RU" sz="2400" dirty="0" smtClean="0"/>
              <a:t>третье), ложным доказательством.</a:t>
            </a:r>
            <a:endParaRPr lang="ru-RU" sz="2400" dirty="0"/>
          </a:p>
        </p:txBody>
      </p:sp>
      <p:pic>
        <p:nvPicPr>
          <p:cNvPr id="4" name="Рисунок 3"/>
          <p:cNvPicPr>
            <a:picLocks noChangeAspect="1"/>
          </p:cNvPicPr>
          <p:nvPr/>
        </p:nvPicPr>
        <p:blipFill>
          <a:blip r:embed="rId2"/>
          <a:stretch>
            <a:fillRect/>
          </a:stretch>
        </p:blipFill>
        <p:spPr>
          <a:xfrm>
            <a:off x="1773561" y="2788864"/>
            <a:ext cx="8644877" cy="1280271"/>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Бред и бредовые синдромы</a:t>
            </a:r>
            <a:r>
              <a:rPr lang="ru-RU" dirty="0" smtClean="0"/>
              <a:t/>
            </a:r>
            <a:br>
              <a:rPr lang="ru-RU" dirty="0" smtClean="0"/>
            </a:br>
            <a:endParaRPr lang="ru-RU" dirty="0"/>
          </a:p>
        </p:txBody>
      </p:sp>
      <p:sp>
        <p:nvSpPr>
          <p:cNvPr id="3" name="Содержимое 2"/>
          <p:cNvSpPr>
            <a:spLocks noGrp="1"/>
          </p:cNvSpPr>
          <p:nvPr>
            <p:ph idx="1"/>
          </p:nvPr>
        </p:nvSpPr>
        <p:spPr/>
        <p:txBody>
          <a:bodyPr/>
          <a:lstStyle/>
          <a:p>
            <a:r>
              <a:rPr lang="ru-RU" sz="3200" b="1" i="1" dirty="0" smtClean="0"/>
              <a:t>Бред </a:t>
            </a:r>
            <a:r>
              <a:rPr lang="ru-RU" sz="3200" dirty="0" smtClean="0"/>
              <a:t>– ложное умозаключение, не поддающееся разубеждению.</a:t>
            </a:r>
          </a:p>
          <a:p>
            <a:r>
              <a:rPr lang="ru-RU" sz="3200" dirty="0" smtClean="0"/>
              <a:t>Бред – это признак психоза. Бред относят к продуктивным симптомам, современные лекарственные средства могут избавить пациента от бреда или значительно уменьшить его выраженность.</a:t>
            </a:r>
          </a:p>
          <a:p>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371600"/>
            <a:ext cx="10820400" cy="4847085"/>
          </a:xfrm>
        </p:spPr>
        <p:txBody>
          <a:bodyPr>
            <a:normAutofit fontScale="92500" lnSpcReduction="20000"/>
          </a:bodyPr>
          <a:lstStyle/>
          <a:p>
            <a:pPr algn="just"/>
            <a:r>
              <a:rPr lang="ru-RU" sz="2800" b="1" i="1" dirty="0" smtClean="0"/>
              <a:t>Бред преследования</a:t>
            </a:r>
            <a:r>
              <a:rPr lang="ru-RU" sz="2800" b="1" dirty="0" smtClean="0"/>
              <a:t> </a:t>
            </a:r>
            <a:r>
              <a:rPr lang="ru-RU" sz="2800" dirty="0" smtClean="0"/>
              <a:t>может выражаться убежденностью в том, что кто-то следует за пациентом по пятам, проверяет его вещи и бумаги, подсматривает за ним из окон.</a:t>
            </a:r>
          </a:p>
          <a:p>
            <a:pPr algn="just"/>
            <a:r>
              <a:rPr lang="ru-RU" sz="2800" b="1" i="1" dirty="0" smtClean="0"/>
              <a:t>Бред воздействия</a:t>
            </a:r>
            <a:r>
              <a:rPr lang="ru-RU" sz="2800" dirty="0" smtClean="0"/>
              <a:t>. При бреде воздействия пациент убежден в том, что он подвергаются воздействию с помощью различных аппаратов, лучей (бред физического воздействия) или гипноза, телепатического внушения на расстоянии (бред психического воздействия), биологических средств, с тем, чтобы лишить его воли, рассудка, украсть его мысли.</a:t>
            </a:r>
          </a:p>
          <a:p>
            <a:pPr algn="just"/>
            <a:r>
              <a:rPr lang="ru-RU" sz="2800" b="1" i="1" dirty="0" smtClean="0"/>
              <a:t>Бред ревности </a:t>
            </a:r>
            <a:r>
              <a:rPr lang="ru-RU" sz="2800" dirty="0" smtClean="0"/>
              <a:t>может возникать при самых различных заболеваниях, его трудно выявить в беседе с пациентом, так как пациент стыдится своих «низменных» чувств. Известны случаи, когда больные физически расправлялись с супругой или ее воображаемым «любовником».</a:t>
            </a:r>
          </a:p>
          <a:p>
            <a:pPr algn="just"/>
            <a:r>
              <a:rPr lang="ru-RU" sz="2800" b="1" i="1" dirty="0" smtClean="0"/>
              <a:t>Бред материального ущерба.</a:t>
            </a:r>
            <a:r>
              <a:rPr lang="ru-RU" sz="2800" b="1" dirty="0" smtClean="0"/>
              <a:t> </a:t>
            </a:r>
            <a:r>
              <a:rPr lang="ru-RU" sz="2800" dirty="0" smtClean="0"/>
              <a:t>Пациент убежден </a:t>
            </a:r>
            <a:r>
              <a:rPr lang="ru-RU" sz="2800" dirty="0"/>
              <a:t>в</a:t>
            </a:r>
            <a:r>
              <a:rPr lang="ru-RU" sz="2800" dirty="0" smtClean="0"/>
              <a:t> причинении ему материального вреда - воровства продуктов, кражи вещей, порче вещей, подтачивании мебели и т.д.</a:t>
            </a:r>
          </a:p>
          <a:p>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buNone/>
            </a:pPr>
            <a:r>
              <a:rPr lang="ru-RU" dirty="0" smtClean="0"/>
              <a:t> </a:t>
            </a:r>
            <a:endParaRPr lang="ru-RU" dirty="0"/>
          </a:p>
        </p:txBody>
      </p:sp>
      <p:sp>
        <p:nvSpPr>
          <p:cNvPr id="4" name="Прямоугольник 3"/>
          <p:cNvSpPr/>
          <p:nvPr/>
        </p:nvSpPr>
        <p:spPr>
          <a:xfrm>
            <a:off x="1389185" y="1170432"/>
            <a:ext cx="9827455" cy="2554545"/>
          </a:xfrm>
          <a:prstGeom prst="rect">
            <a:avLst/>
          </a:prstGeom>
        </p:spPr>
        <p:txBody>
          <a:bodyPr wrap="square">
            <a:spAutoFit/>
          </a:bodyPr>
          <a:lstStyle/>
          <a:p>
            <a:pPr algn="just"/>
            <a:r>
              <a:rPr lang="ru-RU" sz="3200" dirty="0" smtClean="0"/>
              <a:t>Старая женщина, живущая очень бедно, получающая пенсию в 10 тысяч рублей, заявляет, что сосед у нее украл три миллиона. При этом объясняет, что к ней на балкон регулярно проникает этот сосед и ворует банки с консервами.</a:t>
            </a:r>
            <a:endParaRPr lang="ru-RU" sz="3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77108" y="2162907"/>
            <a:ext cx="9513277" cy="2554545"/>
          </a:xfrm>
          <a:prstGeom prst="rect">
            <a:avLst/>
          </a:prstGeom>
        </p:spPr>
        <p:txBody>
          <a:bodyPr wrap="square">
            <a:spAutoFit/>
          </a:bodyPr>
          <a:lstStyle/>
          <a:p>
            <a:pPr algn="just"/>
            <a:r>
              <a:rPr lang="ru-RU" sz="3200" dirty="0" smtClean="0"/>
              <a:t>Человек живет на втором этаже и рассказывает, что он каждую ночь слышит, как с двадцатого этажа спускают по трубам воду или включают радио, поэтому он не может спать и считает, что его пытаются выжить из квартиры.</a:t>
            </a:r>
            <a:endParaRPr lang="ru-RU" sz="3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75249" y="1603332"/>
            <a:ext cx="10873748" cy="4832092"/>
          </a:xfrm>
          <a:prstGeom prst="rect">
            <a:avLst/>
          </a:prstGeom>
        </p:spPr>
        <p:txBody>
          <a:bodyPr wrap="square">
            <a:spAutoFit/>
          </a:bodyPr>
          <a:lstStyle/>
          <a:p>
            <a:pPr algn="just"/>
            <a:r>
              <a:rPr lang="ru-RU" sz="2800" dirty="0" smtClean="0"/>
              <a:t>Другой пациент сообщает, что за ним постоянно следят одни и те же лица, являющиеся, видимо, членами какой-то шайки. «Везде встречаю их». Когда эти люди подходят к пациенту, то поднимают руку, сразу же их лица бросаются в глаза. Если эти люди заглядывают ему в глаза, то вызывают, по словам пациента, ненависть, злобу. Об этом пациент писал много жалоб. Он уверен, что существует связь между этой организацией преследователей и сотрудниками по работе. Он видел их в вестибюле учреждения в котором работал. Спрашивал о них у своего начальника, но тот отрицал. Иногда на улице они пытались заговорить. В больнице, по его словам, этих преследователей не замечает. </a:t>
            </a:r>
            <a:endParaRPr lang="ru-RU" sz="2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http://wallpapers-3d.ru/sstorage/53/2010/09/image_532209101543224659856.jpg"/>
          <p:cNvPicPr>
            <a:picLocks noChangeAspect="1" noChangeArrowheads="1"/>
          </p:cNvPicPr>
          <p:nvPr/>
        </p:nvPicPr>
        <p:blipFill>
          <a:blip r:embed="rId2"/>
          <a:srcRect/>
          <a:stretch>
            <a:fillRect/>
          </a:stretch>
        </p:blipFill>
        <p:spPr bwMode="auto">
          <a:xfrm>
            <a:off x="-1" y="0"/>
            <a:ext cx="12192001" cy="6857999"/>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85799" y="1440493"/>
            <a:ext cx="10863197" cy="4524315"/>
          </a:xfrm>
          <a:prstGeom prst="rect">
            <a:avLst/>
          </a:prstGeom>
        </p:spPr>
        <p:txBody>
          <a:bodyPr wrap="square">
            <a:spAutoFit/>
          </a:bodyPr>
          <a:lstStyle/>
          <a:p>
            <a:r>
              <a:rPr lang="ru-RU" sz="3200" dirty="0" smtClean="0"/>
              <a:t>За 8-10 лет до явного начала заболевания изменилось ее отношение к людям: стала «разборчиво» относиться к ним, чаще люди вызывали в ней чувство антипатии, общение с ними стало неприятным. Одновременно с этим пациентка стала недоверчивой, перестала делиться своими переживаниями с подругами; ей стало казаться, что они все расскажут, что говорят с нею неискренно. На работе казалось, что на занимаемую ею должность хотят поставить другое лицо.</a:t>
            </a:r>
            <a:endParaRPr lang="ru-RU"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7679" y="1621536"/>
            <a:ext cx="11276429" cy="5016758"/>
          </a:xfrm>
          <a:prstGeom prst="rect">
            <a:avLst/>
          </a:prstGeom>
        </p:spPr>
        <p:txBody>
          <a:bodyPr wrap="square">
            <a:spAutoFit/>
          </a:bodyPr>
          <a:lstStyle/>
          <a:p>
            <a:pPr algn="just"/>
            <a:r>
              <a:rPr lang="ru-RU" sz="3200" dirty="0" smtClean="0"/>
              <a:t>Пациентка считает, что к ней плохо относятся на работе, в общежитии и дома. Ночью слышала, как к ней подходили и выстригали у нее клоки волос, обсыпали чем-то её белье, но встать не могла. В больнице ощущала действие электрического тока за ухом, неприятные запахи. Испытывала неловкость в груди: «что-то горит там и в животе». Вскоре стало казаться, что по ночам к ней подходят медицинские сестры и вырезают ей половые органы, мажут их мочой; чувствовала запах мочи, видела как будто во сне фигуры женщин, но пошевелиться не могла.</a:t>
            </a:r>
            <a:endParaRPr lang="ru-RU"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
        <p:nvSpPr>
          <p:cNvPr id="82945" name="Rectangle 1"/>
          <p:cNvSpPr>
            <a:spLocks noChangeArrowheads="1"/>
          </p:cNvSpPr>
          <p:nvPr/>
        </p:nvSpPr>
        <p:spPr bwMode="auto">
          <a:xfrm>
            <a:off x="5881219" y="-431830"/>
            <a:ext cx="429559" cy="863659"/>
          </a:xfrm>
          <a:prstGeom prst="rect">
            <a:avLst/>
          </a:prstGeom>
          <a:solidFill>
            <a:srgbClr val="FFFFFF"/>
          </a:solidFill>
          <a:ln w="9525">
            <a:noFill/>
            <a:miter lim="800000"/>
            <a:headEnd/>
            <a:tailEnd/>
          </a:ln>
          <a:effectLst/>
        </p:spPr>
        <p:txBody>
          <a:bodyPr vert="horz" wrap="none" lIns="71415" tIns="61893" rIns="71415" bIns="61893"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44450" algn="ctr" defTabSz="914400" rtl="0" eaLnBrk="0" fontAlgn="ctr" latinLnBrk="0" hangingPunct="0">
              <a:lnSpc>
                <a:spcPct val="100000"/>
              </a:lnSpc>
              <a:spcBef>
                <a:spcPct val="0"/>
              </a:spcBef>
              <a:spcAft>
                <a:spcPct val="0"/>
              </a:spcAft>
              <a:buClrTx/>
              <a:buSzTx/>
              <a:buFontTx/>
              <a:buNone/>
              <a:tabLst/>
            </a:pPr>
            <a:r>
              <a:rPr kumimoji="0" lang="ru-RU" sz="3700" b="1" i="1" u="none" strike="noStrike" cap="none" normalizeH="0" baseline="0" dirty="0" smtClean="0">
                <a:ln>
                  <a:noFill/>
                </a:ln>
                <a:solidFill>
                  <a:srgbClr val="0088CC"/>
                </a:solidFill>
                <a:effectLst/>
                <a:latin typeface="Georgia" pitchFamily="18" charset="0"/>
                <a:cs typeface="Arial" pitchFamily="34" charset="0"/>
              </a:rPr>
              <a:t>  </a:t>
            </a:r>
            <a:endParaRPr kumimoji="0" lang="ru-RU" sz="34400" b="1" i="1" u="none" strike="noStrike" cap="none" normalizeH="0" baseline="0" dirty="0" smtClean="0">
              <a:ln>
                <a:noFill/>
              </a:ln>
              <a:solidFill>
                <a:srgbClr val="0088CC"/>
              </a:solidFill>
              <a:effectLst/>
              <a:latin typeface="Georgia" pitchFamily="18" charset="0"/>
              <a:cs typeface="Arial" pitchFamily="34" charset="0"/>
            </a:endParaRPr>
          </a:p>
        </p:txBody>
      </p:sp>
      <p:pic>
        <p:nvPicPr>
          <p:cNvPr id="82946" name="Picture 2" descr="http://motiv-yspexa.ru/assets/components/phpthumbof/cache/848984.f49335751bcde25cf1a68659b9d4e83a.jpg"/>
          <p:cNvPicPr>
            <a:picLocks noChangeAspect="1" noChangeArrowheads="1"/>
          </p:cNvPicPr>
          <p:nvPr/>
        </p:nvPicPr>
        <p:blipFill>
          <a:blip r:embed="rId2"/>
          <a:srcRect/>
          <a:stretch>
            <a:fillRect/>
          </a:stretch>
        </p:blipFill>
        <p:spPr bwMode="auto">
          <a:xfrm>
            <a:off x="0" y="0"/>
            <a:ext cx="12192000" cy="678253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81922" name="Picture 2" descr="http://fotogrodno.net/wp-content/uploads/2012/12/plush4.jpg"/>
          <p:cNvPicPr>
            <a:picLocks noChangeAspect="1" noChangeArrowheads="1"/>
          </p:cNvPicPr>
          <p:nvPr/>
        </p:nvPicPr>
        <p:blipFill>
          <a:blip r:embed="rId2"/>
          <a:srcRect/>
          <a:stretch>
            <a:fillRect/>
          </a:stretch>
        </p:blipFill>
        <p:spPr bwMode="auto">
          <a:xfrm>
            <a:off x="0" y="0"/>
            <a:ext cx="12191999" cy="6858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t>Параноидный синдром</a:t>
            </a:r>
            <a:endParaRPr lang="ru-RU" dirty="0"/>
          </a:p>
        </p:txBody>
      </p:sp>
      <p:sp>
        <p:nvSpPr>
          <p:cNvPr id="3" name="Содержимое 2"/>
          <p:cNvSpPr>
            <a:spLocks noGrp="1"/>
          </p:cNvSpPr>
          <p:nvPr>
            <p:ph idx="1"/>
          </p:nvPr>
        </p:nvSpPr>
        <p:spPr/>
        <p:txBody>
          <a:bodyPr/>
          <a:lstStyle/>
          <a:p>
            <a:pPr algn="just"/>
            <a:r>
              <a:rPr lang="ru-RU" sz="2800" i="1" dirty="0" smtClean="0"/>
              <a:t>Параноидный синдром </a:t>
            </a:r>
            <a:r>
              <a:rPr lang="ru-RU" sz="2800" dirty="0" smtClean="0"/>
              <a:t>характеризуется сочетанием галлюцинаций с бредовыми идеями преследования, воздействия или отравления. При этом синдроме доказательства строят уже не на реальных фактах, а на галлюцинаторных образах, что делает систему бреда неправдоподобной, иногда фантастической. Самым частым вариантом параноидного синдрома является синдром </a:t>
            </a:r>
            <a:r>
              <a:rPr lang="ru-RU" sz="2800" i="1" dirty="0" smtClean="0"/>
              <a:t>психического автоматизма.</a:t>
            </a:r>
            <a:endParaRPr lang="ru-RU" sz="2800" dirty="0" smtClean="0"/>
          </a:p>
          <a:p>
            <a:endParaRPr lang="ru-RU"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3200" b="1" i="1" dirty="0" smtClean="0"/>
              <a:t>Синдром психического автоматизма Кандинского- Клерамбо</a:t>
            </a:r>
            <a:endParaRPr lang="ru-RU" sz="3200" b="1" dirty="0"/>
          </a:p>
        </p:txBody>
      </p:sp>
      <p:sp>
        <p:nvSpPr>
          <p:cNvPr id="3" name="Содержимое 2"/>
          <p:cNvSpPr>
            <a:spLocks noGrp="1"/>
          </p:cNvSpPr>
          <p:nvPr>
            <p:ph idx="1"/>
          </p:nvPr>
        </p:nvSpPr>
        <p:spPr/>
        <p:txBody>
          <a:bodyPr>
            <a:normAutofit lnSpcReduction="10000"/>
          </a:bodyPr>
          <a:lstStyle/>
          <a:p>
            <a:r>
              <a:rPr lang="ru-RU" sz="2800" i="1" dirty="0" smtClean="0"/>
              <a:t>Синдром психического автоматизма Кандинского-Клерамбо </a:t>
            </a:r>
            <a:r>
              <a:rPr lang="ru-RU" sz="2800" b="1" i="1" dirty="0" smtClean="0"/>
              <a:t>– </a:t>
            </a:r>
            <a:r>
              <a:rPr lang="ru-RU" sz="2800" dirty="0" smtClean="0"/>
              <a:t>типичное проявление параноидной шизофрении. Его важнейшие компоненты</a:t>
            </a:r>
            <a:r>
              <a:rPr lang="ru-RU" sz="2800" i="1" dirty="0" smtClean="0"/>
              <a:t>: </a:t>
            </a:r>
            <a:r>
              <a:rPr lang="ru-RU" sz="2800" dirty="0" smtClean="0"/>
              <a:t>психический автоматизм; псевдогаллюцинации; бред воздействия. </a:t>
            </a:r>
          </a:p>
          <a:p>
            <a:r>
              <a:rPr lang="ru-RU" sz="2800" i="1" dirty="0" smtClean="0"/>
              <a:t>Три вида психического автоматизма</a:t>
            </a:r>
            <a:r>
              <a:rPr lang="ru-RU" sz="2800" dirty="0" smtClean="0"/>
              <a:t>: </a:t>
            </a:r>
            <a:r>
              <a:rPr lang="ru-RU" sz="2800" b="1" i="1" dirty="0" smtClean="0"/>
              <a:t>идеаторный автоматизм</a:t>
            </a:r>
            <a:r>
              <a:rPr lang="ru-RU" sz="2800" b="1" dirty="0" smtClean="0"/>
              <a:t> </a:t>
            </a:r>
            <a:r>
              <a:rPr lang="ru-RU" sz="2800" dirty="0" smtClean="0"/>
              <a:t>– ощущение, что мысли пациента неподвластны его воле, он проявляется чувством вкладывания в голову, чтения, отнятия мыслей, передачи их на расстояние; </a:t>
            </a:r>
            <a:r>
              <a:rPr lang="ru-RU" sz="2800" b="1" i="1" dirty="0" smtClean="0"/>
              <a:t>сенсорный автоматизм</a:t>
            </a:r>
            <a:r>
              <a:rPr lang="ru-RU" sz="2800" b="1" dirty="0" smtClean="0"/>
              <a:t> </a:t>
            </a:r>
            <a:r>
              <a:rPr lang="ru-RU" sz="2800" dirty="0" smtClean="0"/>
              <a:t>– отчуждение своих ощущений и эмоций; </a:t>
            </a:r>
            <a:r>
              <a:rPr lang="ru-RU" sz="2800" b="1" i="1" dirty="0" smtClean="0"/>
              <a:t>моторный автоматизм</a:t>
            </a:r>
            <a:r>
              <a:rPr lang="ru-RU" sz="2800" b="1" dirty="0" smtClean="0"/>
              <a:t> </a:t>
            </a:r>
            <a:r>
              <a:rPr lang="ru-RU" sz="2800" dirty="0" smtClean="0"/>
              <a:t>– отчуждение своих движений, мимики, речи, чувство, что его руками, ногами, языком управляют другие люди или существа.</a:t>
            </a:r>
          </a:p>
          <a:p>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9690" y="682487"/>
            <a:ext cx="9469272" cy="1293028"/>
          </a:xfrm>
        </p:spPr>
        <p:txBody>
          <a:bodyPr>
            <a:normAutofit fontScale="90000"/>
          </a:bodyPr>
          <a:lstStyle/>
          <a:p>
            <a:pPr algn="ctr"/>
            <a:r>
              <a:rPr lang="ru-RU" sz="2700" b="1" dirty="0"/>
              <a:t>Нарушения памяти (мнестические расстройства)</a:t>
            </a:r>
            <a:r>
              <a:rPr lang="ru-RU" dirty="0"/>
              <a:t/>
            </a:r>
            <a:br>
              <a:rPr lang="ru-RU" dirty="0"/>
            </a:br>
            <a:endParaRPr lang="ru-RU" dirty="0"/>
          </a:p>
        </p:txBody>
      </p:sp>
      <p:sp>
        <p:nvSpPr>
          <p:cNvPr id="3" name="Объект 2"/>
          <p:cNvSpPr>
            <a:spLocks noGrp="1"/>
          </p:cNvSpPr>
          <p:nvPr>
            <p:ph idx="1"/>
          </p:nvPr>
        </p:nvSpPr>
        <p:spPr>
          <a:xfrm>
            <a:off x="685800" y="1815152"/>
            <a:ext cx="8308075" cy="4858603"/>
          </a:xfrm>
        </p:spPr>
        <p:txBody>
          <a:bodyPr>
            <a:normAutofit fontScale="85000" lnSpcReduction="20000"/>
          </a:bodyPr>
          <a:lstStyle/>
          <a:p>
            <a:r>
              <a:rPr lang="ru-RU" sz="3300" b="1" i="1" dirty="0"/>
              <a:t>Гипомнезия</a:t>
            </a:r>
            <a:r>
              <a:rPr lang="ru-RU" sz="3300" dirty="0"/>
              <a:t> – общее ослабление всех функций памяти. </a:t>
            </a:r>
            <a:endParaRPr lang="ru-RU" sz="3300" dirty="0" smtClean="0"/>
          </a:p>
          <a:p>
            <a:r>
              <a:rPr lang="ru-RU" sz="3300" b="1" i="1" dirty="0" smtClean="0"/>
              <a:t>Амнезия </a:t>
            </a:r>
            <a:r>
              <a:rPr lang="ru-RU" sz="3300" b="1" i="1" dirty="0"/>
              <a:t>– </a:t>
            </a:r>
            <a:r>
              <a:rPr lang="ru-RU" sz="3300" dirty="0"/>
              <a:t>полное выпадение из памяти ряда событий (обычно в пределах определенного временного промежутка). </a:t>
            </a:r>
            <a:endParaRPr lang="ru-RU" sz="3300" dirty="0" smtClean="0"/>
          </a:p>
          <a:p>
            <a:r>
              <a:rPr lang="ru-RU" sz="3300" b="1" i="1" dirty="0"/>
              <a:t>Фиксационная амнезия </a:t>
            </a:r>
            <a:r>
              <a:rPr lang="ru-RU" sz="3300" i="1" dirty="0"/>
              <a:t>– </a:t>
            </a:r>
            <a:r>
              <a:rPr lang="ru-RU" sz="3300" dirty="0"/>
              <a:t>неспособность длительно удерживать в памяти какую-либо новую информацию. </a:t>
            </a:r>
            <a:r>
              <a:rPr lang="ru-RU" sz="3300" dirty="0" smtClean="0"/>
              <a:t>Пациент </a:t>
            </a:r>
            <a:r>
              <a:rPr lang="ru-RU" sz="3300" dirty="0"/>
              <a:t>полностью забывает все сказанное ему уже через несколько минут, но события далекого прошлого, наоборот, могут четко сохраняться в памяти пациента. Фиксационную амнезию считают острым инвалидизирующим расстройством. Данный симптом считают основным проявлением К</a:t>
            </a:r>
            <a:r>
              <a:rPr lang="ru-RU" sz="3300" dirty="0" smtClean="0"/>
              <a:t>орсаковского синдрома.</a:t>
            </a:r>
            <a:endParaRPr lang="ru-RU" sz="3300"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8106" y="1815152"/>
            <a:ext cx="3088943" cy="4484945"/>
          </a:xfrm>
          <a:prstGeom prst="rect">
            <a:avLst/>
          </a:prstGeom>
          <a:ln>
            <a:noFill/>
          </a:ln>
          <a:effectLst>
            <a:softEdge rad="112500"/>
          </a:effectLst>
        </p:spPr>
      </p:pic>
    </p:spTree>
    <p:extLst>
      <p:ext uri="{BB962C8B-B14F-4D97-AF65-F5344CB8AC3E}">
        <p14:creationId xmlns:p14="http://schemas.microsoft.com/office/powerpoint/2010/main" val="11563365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i="1" dirty="0" smtClean="0"/>
              <a:t>Корсаковский  амнестический синдром</a:t>
            </a:r>
            <a:endParaRPr lang="ru-RU" sz="3200" dirty="0"/>
          </a:p>
        </p:txBody>
      </p:sp>
      <p:sp>
        <p:nvSpPr>
          <p:cNvPr id="3" name="Содержимое 2"/>
          <p:cNvSpPr>
            <a:spLocks noGrp="1"/>
          </p:cNvSpPr>
          <p:nvPr>
            <p:ph idx="1"/>
          </p:nvPr>
        </p:nvSpPr>
        <p:spPr/>
        <p:txBody>
          <a:bodyPr>
            <a:noAutofit/>
          </a:bodyPr>
          <a:lstStyle/>
          <a:p>
            <a:pPr algn="just"/>
            <a:r>
              <a:rPr lang="ru-RU" sz="3200" i="1" dirty="0" smtClean="0"/>
              <a:t>Корсаковский  амнестический синдром проявляется: </a:t>
            </a:r>
            <a:r>
              <a:rPr lang="ru-RU" sz="3200" b="1" i="1" dirty="0" smtClean="0"/>
              <a:t>фиксационной амнезией</a:t>
            </a:r>
            <a:r>
              <a:rPr lang="ru-RU" sz="3200" i="1" dirty="0" smtClean="0"/>
              <a:t>; </a:t>
            </a:r>
            <a:r>
              <a:rPr lang="ru-RU" sz="3200" b="1" i="1" dirty="0" smtClean="0"/>
              <a:t>амнестической дезориентировкой</a:t>
            </a:r>
            <a:r>
              <a:rPr lang="ru-RU" sz="3200" i="1" dirty="0" smtClean="0"/>
              <a:t>; </a:t>
            </a:r>
            <a:r>
              <a:rPr lang="ru-RU" sz="3200" b="1" i="1" dirty="0" smtClean="0"/>
              <a:t>парамнезиями</a:t>
            </a:r>
            <a:r>
              <a:rPr lang="ru-RU" sz="3200" i="1" dirty="0" smtClean="0"/>
              <a:t> (конфабуляциями и псевдореминисценциями). </a:t>
            </a:r>
            <a:r>
              <a:rPr lang="ru-RU" sz="3200" dirty="0" smtClean="0"/>
              <a:t>Главное расстройство при корсаковском синдроме – фиксационная амнезия, она определяет все поведение человека, делает его беспомощным в новой ситуации. Корсаковский синдром проявляется негативной симптоматикой, поэтому нарушения памяти не поддаются лечению.</a:t>
            </a:r>
          </a:p>
          <a:p>
            <a:pPr algn="just"/>
            <a:endParaRPr lang="ru-RU" sz="3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89504" y="1048512"/>
            <a:ext cx="8119872" cy="667745"/>
          </a:xfrm>
        </p:spPr>
        <p:txBody>
          <a:bodyPr>
            <a:normAutofit fontScale="90000"/>
          </a:bodyPr>
          <a:lstStyle/>
          <a:p>
            <a:pPr algn="ctr"/>
            <a:r>
              <a:rPr lang="ru-RU" sz="3100" b="1" dirty="0"/>
              <a:t>Нарушения </a:t>
            </a:r>
            <a:r>
              <a:rPr lang="ru-RU" sz="3100" b="1" dirty="0" smtClean="0"/>
              <a:t>интеллекта</a:t>
            </a:r>
            <a:r>
              <a:rPr lang="ru-RU" sz="2400" b="1" dirty="0" smtClean="0"/>
              <a:t/>
            </a:r>
            <a:br>
              <a:rPr lang="ru-RU" sz="2400" b="1" dirty="0" smtClean="0"/>
            </a:br>
            <a:r>
              <a:rPr lang="ru-RU" sz="2000" dirty="0" smtClean="0"/>
              <a:t> </a:t>
            </a:r>
            <a:br>
              <a:rPr lang="ru-RU" sz="2000" dirty="0" smtClean="0"/>
            </a:br>
            <a:r>
              <a:rPr lang="ru-RU" sz="2200" b="1" dirty="0" smtClean="0"/>
              <a:t>Все нарушения интеллекта разделяются на две  группы: </a:t>
            </a:r>
            <a:r>
              <a:rPr lang="ru-RU" sz="2200" b="1" i="1" dirty="0" smtClean="0"/>
              <a:t>олигофрении </a:t>
            </a:r>
            <a:r>
              <a:rPr lang="ru-RU" sz="2200" b="1" dirty="0" smtClean="0"/>
              <a:t>и </a:t>
            </a:r>
            <a:r>
              <a:rPr lang="ru-RU" sz="2200" b="1" i="1" dirty="0" smtClean="0"/>
              <a:t>деменции</a:t>
            </a:r>
            <a:r>
              <a:rPr lang="ru-RU" sz="2000" dirty="0" smtClean="0"/>
              <a:t/>
            </a:r>
            <a:br>
              <a:rPr lang="ru-RU" sz="2000" dirty="0" smtClean="0"/>
            </a:br>
            <a:r>
              <a:rPr lang="ru-RU" sz="2400" b="1" dirty="0" smtClean="0"/>
              <a:t> </a:t>
            </a:r>
            <a:r>
              <a:rPr lang="ru-RU" dirty="0"/>
              <a:t/>
            </a:r>
            <a:br>
              <a:rPr lang="ru-RU" dirty="0"/>
            </a:br>
            <a:endParaRPr lang="ru-RU" dirty="0"/>
          </a:p>
        </p:txBody>
      </p:sp>
      <p:sp>
        <p:nvSpPr>
          <p:cNvPr id="3" name="Объект 2"/>
          <p:cNvSpPr>
            <a:spLocks noGrp="1"/>
          </p:cNvSpPr>
          <p:nvPr>
            <p:ph idx="1"/>
          </p:nvPr>
        </p:nvSpPr>
        <p:spPr>
          <a:xfrm>
            <a:off x="548754" y="1471588"/>
            <a:ext cx="10820400" cy="4941404"/>
          </a:xfrm>
        </p:spPr>
        <p:txBody>
          <a:bodyPr>
            <a:normAutofit fontScale="40000" lnSpcReduction="20000"/>
          </a:bodyPr>
          <a:lstStyle/>
          <a:p>
            <a:pPr marL="0" indent="0">
              <a:buNone/>
            </a:pPr>
            <a:endParaRPr lang="ru-RU" dirty="0"/>
          </a:p>
          <a:p>
            <a:pPr algn="just"/>
            <a:r>
              <a:rPr lang="ru-RU" sz="6000" b="1" i="1" dirty="0"/>
              <a:t>Олигофрения</a:t>
            </a:r>
            <a:r>
              <a:rPr lang="ru-RU" sz="6000" b="1" dirty="0"/>
              <a:t> (малоумие, умственная отсталость) – врожденное или до </a:t>
            </a:r>
            <a:r>
              <a:rPr lang="ru-RU" sz="6000" b="1" dirty="0" smtClean="0"/>
              <a:t>3-х </a:t>
            </a:r>
            <a:r>
              <a:rPr lang="ru-RU" sz="6000" b="1" dirty="0"/>
              <a:t>лет приобретенное интеллектуальное недоразвитие. Основная причина олигофрении – алкоголизм матери. Адаптация человека с олигофренией зависит от степени задержки развития интеллекта.</a:t>
            </a:r>
          </a:p>
          <a:p>
            <a:pPr algn="just"/>
            <a:r>
              <a:rPr lang="ru-RU" sz="6000" b="1" i="1" dirty="0"/>
              <a:t>Идиотия</a:t>
            </a:r>
            <a:r>
              <a:rPr lang="ru-RU" sz="6000" dirty="0"/>
              <a:t> – наиболее тяжелая степень олигофрении</a:t>
            </a:r>
            <a:r>
              <a:rPr lang="ru-RU" sz="6000" dirty="0" smtClean="0"/>
              <a:t>. </a:t>
            </a:r>
            <a:r>
              <a:rPr lang="ru-RU" sz="6000" dirty="0"/>
              <a:t>П</a:t>
            </a:r>
            <a:r>
              <a:rPr lang="ru-RU" sz="6000" dirty="0" smtClean="0"/>
              <a:t>ациенты </a:t>
            </a:r>
            <a:r>
              <a:rPr lang="ru-RU" sz="6000" dirty="0"/>
              <a:t>не способны жить без посторонней помощи. У них отсутствует речь, они не узнают близких, не способны к самообслуживанию. Свои </a:t>
            </a:r>
            <a:r>
              <a:rPr lang="ru-RU" sz="6000" dirty="0" smtClean="0"/>
              <a:t>потребности пациенты </a:t>
            </a:r>
            <a:r>
              <a:rPr lang="ru-RU" sz="6000" dirty="0"/>
              <a:t>выражают криком и плачем, многие из них не могут </a:t>
            </a:r>
            <a:r>
              <a:rPr lang="ru-RU" sz="6000" dirty="0" smtClean="0"/>
              <a:t>ходить </a:t>
            </a:r>
            <a:r>
              <a:rPr lang="ru-RU" sz="6000" dirty="0"/>
              <a:t>и проводят всю жизнь в постели или коляске. Психический дефект при идиотии часто сопровождается с множественными дефектами формирования </a:t>
            </a:r>
            <a:r>
              <a:rPr lang="ru-RU" sz="6000" dirty="0" smtClean="0"/>
              <a:t>органов</a:t>
            </a:r>
            <a:r>
              <a:rPr lang="ru-RU" sz="6000" dirty="0"/>
              <a:t>.</a:t>
            </a:r>
            <a:r>
              <a:rPr lang="ru-RU" sz="6000" dirty="0" smtClean="0"/>
              <a:t> </a:t>
            </a:r>
            <a:endParaRPr lang="ru-RU" sz="6000" dirty="0"/>
          </a:p>
          <a:p>
            <a:pPr algn="just"/>
            <a:r>
              <a:rPr lang="ru-RU" sz="6000" b="1" i="1" dirty="0"/>
              <a:t>Имбецильность</a:t>
            </a:r>
            <a:r>
              <a:rPr lang="ru-RU" sz="6000" i="1" dirty="0"/>
              <a:t> – </a:t>
            </a:r>
            <a:r>
              <a:rPr lang="ru-RU" sz="6000" dirty="0"/>
              <a:t>тяжелая умственная отсталость с возможностью формирования простых психических функций: речи, эмоциональных реакций, простых двигательных навыков. Речь </a:t>
            </a:r>
            <a:r>
              <a:rPr lang="ru-RU" sz="6000" dirty="0" smtClean="0"/>
              <a:t>пациентов </a:t>
            </a:r>
            <a:r>
              <a:rPr lang="ru-RU" sz="6000" dirty="0"/>
              <a:t>крайне примитивна. У пациентов можно воспитать навыки самообслуживания, они едят самостоятельно, ходят в туалет, надевают простую одежду. Однако им не доступны школьные задания: чтение, письмо, счет. Также возможна трудовая деятельность. </a:t>
            </a:r>
          </a:p>
          <a:p>
            <a:endParaRPr lang="ru-RU" dirty="0"/>
          </a:p>
        </p:txBody>
      </p:sp>
    </p:spTree>
    <p:extLst>
      <p:ext uri="{BB962C8B-B14F-4D97-AF65-F5344CB8AC3E}">
        <p14:creationId xmlns:p14="http://schemas.microsoft.com/office/powerpoint/2010/main" val="34214283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5550" y="1518996"/>
            <a:ext cx="7380026" cy="5210988"/>
          </a:xfrm>
        </p:spPr>
        <p:txBody>
          <a:bodyPr>
            <a:normAutofit fontScale="92500" lnSpcReduction="20000"/>
          </a:bodyPr>
          <a:lstStyle/>
          <a:p>
            <a:pPr algn="just"/>
            <a:r>
              <a:rPr lang="ru-RU" sz="2400" b="1" i="1" dirty="0"/>
              <a:t>Дебильность</a:t>
            </a:r>
            <a:r>
              <a:rPr lang="ru-RU" sz="2400" i="1" dirty="0"/>
              <a:t> – </a:t>
            </a:r>
            <a:r>
              <a:rPr lang="ru-RU" sz="2400" dirty="0"/>
              <a:t>наименьшая степень олигофрении, при которой формируются элементы конкретно-ситуационного мышления, позволяющие </a:t>
            </a:r>
            <a:r>
              <a:rPr lang="ru-RU" sz="2400" dirty="0" smtClean="0"/>
              <a:t>пациентам </a:t>
            </a:r>
            <a:r>
              <a:rPr lang="ru-RU" sz="2400" dirty="0"/>
              <a:t>не только усваивать простейшие школьные знания, но и получать профессию, чтобы работать под присмотром инструктора</a:t>
            </a:r>
            <a:r>
              <a:rPr lang="ru-RU" sz="2400" dirty="0" smtClean="0"/>
              <a:t>. Пациенты </a:t>
            </a:r>
            <a:r>
              <a:rPr lang="ru-RU" sz="2400" dirty="0"/>
              <a:t>могут учиться в специализированных школах, где их обучают чтению, письму, простейшему </a:t>
            </a:r>
            <a:r>
              <a:rPr lang="ru-RU" sz="2400" dirty="0" smtClean="0"/>
              <a:t>счету. Эти </a:t>
            </a:r>
            <a:r>
              <a:rPr lang="ru-RU" sz="2400" dirty="0"/>
              <a:t>пациенты </a:t>
            </a:r>
            <a:r>
              <a:rPr lang="ru-RU" sz="2400" b="1" dirty="0"/>
              <a:t>довольно внушаемы</a:t>
            </a:r>
            <a:r>
              <a:rPr lang="ru-RU" sz="2400" dirty="0"/>
              <a:t>, копируют поведение окружающих, под их влиянием могут начать курить, злоупотреблять алкоголем, воровать</a:t>
            </a:r>
            <a:r>
              <a:rPr lang="ru-RU" sz="2400" dirty="0" smtClean="0"/>
              <a:t>. Характерна </a:t>
            </a:r>
            <a:r>
              <a:rPr lang="ru-RU" sz="2400" b="1" dirty="0" smtClean="0"/>
              <a:t>неразвитость высших эмоций</a:t>
            </a:r>
            <a:r>
              <a:rPr lang="ru-RU" sz="2400" dirty="0" smtClean="0"/>
              <a:t>.</a:t>
            </a:r>
            <a:endParaRPr lang="ru-RU" sz="2400" dirty="0"/>
          </a:p>
          <a:p>
            <a:pPr algn="just"/>
            <a:r>
              <a:rPr lang="ru-RU" sz="2400" b="1" i="1" dirty="0" smtClean="0"/>
              <a:t>Деменцией</a:t>
            </a:r>
            <a:r>
              <a:rPr lang="ru-RU" sz="2400" i="1" dirty="0"/>
              <a:t> </a:t>
            </a:r>
            <a:r>
              <a:rPr lang="ru-RU" sz="2400" dirty="0" smtClean="0"/>
              <a:t>(приобретенное слабоумие) </a:t>
            </a:r>
            <a:r>
              <a:rPr lang="ru-RU" sz="2400" dirty="0"/>
              <a:t>называют резкое снижение интеллекта после длительного периода его нормального развития, при ней происходит утрата многих выработанных способностей, накопленных знаний и умений. Как правило, выздоровление при данном расстройстве невозможно. В большинстве случаев деменция является признаком органических заболеваний (мозговая атрофия, поражение сосудов, опухоли и травмы мозга, тяжелые интоксикации и энцефалит).</a:t>
            </a:r>
          </a:p>
          <a:p>
            <a:endParaRPr lang="ru-RU" dirty="0"/>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162" y="1241945"/>
            <a:ext cx="4093086" cy="5166815"/>
          </a:xfrm>
          <a:prstGeom prst="rect">
            <a:avLst/>
          </a:prstGeom>
          <a:ln>
            <a:noFill/>
          </a:ln>
          <a:effectLst>
            <a:softEdge rad="112500"/>
          </a:effectLst>
        </p:spPr>
      </p:pic>
    </p:spTree>
    <p:extLst>
      <p:ext uri="{BB962C8B-B14F-4D97-AF65-F5344CB8AC3E}">
        <p14:creationId xmlns:p14="http://schemas.microsoft.com/office/powerpoint/2010/main" val="3654236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1682" name="Picture 2" descr="http://ic.pics.livejournal.com/panarina_nadya/41180034/311503/311503_original.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5234" name="Picture 2" descr="http://photo.qip.ru/photo/netloga2/96634283/xlarge/127060681.jpg"/>
          <p:cNvPicPr>
            <a:picLocks noChangeAspect="1" noChangeArrowheads="1"/>
          </p:cNvPicPr>
          <p:nvPr/>
        </p:nvPicPr>
        <p:blipFill>
          <a:blip r:embed="rId2"/>
          <a:srcRect/>
          <a:stretch>
            <a:fillRect/>
          </a:stretch>
        </p:blipFill>
        <p:spPr bwMode="auto">
          <a:xfrm>
            <a:off x="0" y="0"/>
            <a:ext cx="12191999" cy="685799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4210" name="Picture 2" descr="http://www.catholicnewsagency.com/images/Boy_7_10_with_down_syndrome_in_a_classroom_Credit_George_Doyle_Stockbyte_CNA_10_27_14.jpg"/>
          <p:cNvPicPr>
            <a:picLocks noChangeAspect="1" noChangeArrowheads="1"/>
          </p:cNvPicPr>
          <p:nvPr/>
        </p:nvPicPr>
        <p:blipFill>
          <a:blip r:embed="rId2"/>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93186" name="Picture 2" descr="http://www.elfarodecantabria.com/IMG/jpg/Picaso_gal.jpg"/>
          <p:cNvPicPr>
            <a:picLocks noChangeAspect="1" noChangeArrowheads="1"/>
          </p:cNvPicPr>
          <p:nvPr/>
        </p:nvPicPr>
        <p:blipFill>
          <a:blip r:embed="rId2"/>
          <a:srcRect/>
          <a:stretch>
            <a:fillRect/>
          </a:stretch>
        </p:blipFill>
        <p:spPr bwMode="auto">
          <a:xfrm>
            <a:off x="0" y="0"/>
            <a:ext cx="12191999"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723430"/>
            <a:ext cx="8610600" cy="1293028"/>
          </a:xfrm>
        </p:spPr>
        <p:txBody>
          <a:bodyPr>
            <a:normAutofit fontScale="90000"/>
          </a:bodyPr>
          <a:lstStyle/>
          <a:p>
            <a:pPr algn="ctr"/>
            <a:r>
              <a:rPr lang="ru-RU" sz="2700" b="1" dirty="0"/>
              <a:t>Расстройства эмоционально-волевой и двигательной сферы</a:t>
            </a:r>
            <a:r>
              <a:rPr lang="ru-RU" dirty="0"/>
              <a:t/>
            </a:r>
            <a:br>
              <a:rPr lang="ru-RU" dirty="0"/>
            </a:br>
            <a:endParaRPr lang="ru-RU" dirty="0"/>
          </a:p>
        </p:txBody>
      </p:sp>
      <p:sp>
        <p:nvSpPr>
          <p:cNvPr id="3" name="Объект 2"/>
          <p:cNvSpPr>
            <a:spLocks noGrp="1"/>
          </p:cNvSpPr>
          <p:nvPr>
            <p:ph idx="1"/>
          </p:nvPr>
        </p:nvSpPr>
        <p:spPr>
          <a:xfrm>
            <a:off x="535675" y="1689593"/>
            <a:ext cx="10820400" cy="4024125"/>
          </a:xfrm>
        </p:spPr>
        <p:txBody>
          <a:bodyPr/>
          <a:lstStyle/>
          <a:p>
            <a:r>
              <a:rPr lang="ru-RU" b="1" i="1" dirty="0"/>
              <a:t>Эмоции </a:t>
            </a:r>
            <a:r>
              <a:rPr lang="ru-RU" b="1" dirty="0"/>
              <a:t>– </a:t>
            </a:r>
            <a:r>
              <a:rPr lang="ru-RU" dirty="0"/>
              <a:t>одна из важнейших составляющих психики, которая дает чувственно окрашенную общую оценку внутреннего состояния человека и сложившейся ситуации. </a:t>
            </a:r>
          </a:p>
          <a:p>
            <a:r>
              <a:rPr lang="ru-RU" b="1" i="1" dirty="0"/>
              <a:t>Воля </a:t>
            </a:r>
            <a:r>
              <a:rPr lang="ru-RU" b="1" dirty="0"/>
              <a:t>– </a:t>
            </a:r>
            <a:r>
              <a:rPr lang="ru-RU" dirty="0"/>
              <a:t>основной регулирующий механизм поведения, который позволяет сознательно планировать нашу деятельность, преодолевать возникающие на пути препятствия, удовлетворять свои потребности (влечения) в такой форме, чтобы это способствовало большей адаптации.</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765" y="3726039"/>
            <a:ext cx="3551088" cy="3131961"/>
          </a:xfrm>
          <a:prstGeom prst="rect">
            <a:avLst/>
          </a:prstGeom>
        </p:spPr>
      </p:pic>
    </p:spTree>
    <p:extLst>
      <p:ext uri="{BB962C8B-B14F-4D97-AF65-F5344CB8AC3E}">
        <p14:creationId xmlns:p14="http://schemas.microsoft.com/office/powerpoint/2010/main" val="25198266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7744" y="696134"/>
            <a:ext cx="8610600" cy="1293028"/>
          </a:xfrm>
        </p:spPr>
        <p:txBody>
          <a:bodyPr>
            <a:normAutofit/>
          </a:bodyPr>
          <a:lstStyle/>
          <a:p>
            <a:r>
              <a:rPr lang="ru-RU" sz="2400" b="1" dirty="0"/>
              <a:t>Расстройства воли и влечений</a:t>
            </a:r>
            <a:r>
              <a:rPr lang="ru-RU" dirty="0"/>
              <a:t/>
            </a:r>
            <a:br>
              <a:rPr lang="ru-RU" dirty="0"/>
            </a:br>
            <a:endParaRPr lang="ru-RU" dirty="0"/>
          </a:p>
        </p:txBody>
      </p:sp>
      <p:sp>
        <p:nvSpPr>
          <p:cNvPr id="3" name="Объект 2"/>
          <p:cNvSpPr>
            <a:spLocks noGrp="1"/>
          </p:cNvSpPr>
          <p:nvPr>
            <p:ph idx="1"/>
          </p:nvPr>
        </p:nvSpPr>
        <p:spPr>
          <a:xfrm>
            <a:off x="630382" y="1589334"/>
            <a:ext cx="10820400" cy="4189674"/>
          </a:xfrm>
        </p:spPr>
        <p:txBody>
          <a:bodyPr>
            <a:normAutofit fontScale="32500" lnSpcReduction="20000"/>
          </a:bodyPr>
          <a:lstStyle/>
          <a:p>
            <a:pPr algn="just"/>
            <a:r>
              <a:rPr lang="ru-RU" sz="8000" b="1" i="1" dirty="0" smtClean="0"/>
              <a:t>Гипербулия</a:t>
            </a:r>
            <a:r>
              <a:rPr lang="ru-RU" sz="8000" i="1" dirty="0" smtClean="0"/>
              <a:t> </a:t>
            </a:r>
            <a:r>
              <a:rPr lang="ru-RU" sz="8000" dirty="0"/>
              <a:t>характеризуется общим повышением всех базовых влечений. </a:t>
            </a:r>
            <a:r>
              <a:rPr lang="ru-RU" sz="8000" dirty="0" smtClean="0"/>
              <a:t>У пациентов </a:t>
            </a:r>
            <a:r>
              <a:rPr lang="ru-RU" sz="8000" dirty="0"/>
              <a:t>повышается аппетит. Повышенная сексуальность выражается стремлением наряжаться и кокетничать у женщин, мужчины также проявляют повышенное внимание к своему внешнему виду, склонны ухаживать и делать множество комплиментов. Потребность в общении проявляется навязчивостью, говорливостью</a:t>
            </a:r>
            <a:r>
              <a:rPr lang="ru-RU" sz="8000" dirty="0" smtClean="0"/>
              <a:t>, пациенты </a:t>
            </a:r>
            <a:r>
              <a:rPr lang="ru-RU" sz="8000" dirty="0"/>
              <a:t>постоянно вступают в беседу посторонних лиц, дают советы, делают замечания, на улице разговаривают с незнакомыми. Такие </a:t>
            </a:r>
            <a:r>
              <a:rPr lang="ru-RU" sz="8000" dirty="0" smtClean="0"/>
              <a:t>пациенты </a:t>
            </a:r>
            <a:r>
              <a:rPr lang="ru-RU" sz="8000" dirty="0"/>
              <a:t>готовы оказывать помощь не только близким, но и всем подряд. Они раздают деньги, вступают в драку с целью защитить «обиженного», при этом забывают о своей семье, оставляют без присмотра собственных детей. Данный синдром – типичное проявление маниакального синдрома.</a:t>
            </a:r>
          </a:p>
          <a:p>
            <a:endParaRPr lang="ru-RU" dirty="0"/>
          </a:p>
        </p:txBody>
      </p:sp>
    </p:spTree>
    <p:extLst>
      <p:ext uri="{BB962C8B-B14F-4D97-AF65-F5344CB8AC3E}">
        <p14:creationId xmlns:p14="http://schemas.microsoft.com/office/powerpoint/2010/main" val="1211963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7686" y="1467134"/>
            <a:ext cx="6124433" cy="4884898"/>
          </a:xfrm>
        </p:spPr>
        <p:txBody>
          <a:bodyPr>
            <a:normAutofit fontScale="92500" lnSpcReduction="20000"/>
          </a:bodyPr>
          <a:lstStyle/>
          <a:p>
            <a:pPr algn="just"/>
            <a:r>
              <a:rPr lang="ru-RU" sz="2400" b="1" i="1" dirty="0"/>
              <a:t>Гипобулия</a:t>
            </a:r>
            <a:r>
              <a:rPr lang="ru-RU" sz="2400" b="1" dirty="0"/>
              <a:t> </a:t>
            </a:r>
            <a:r>
              <a:rPr lang="ru-RU" sz="2400" dirty="0"/>
              <a:t>– общее ослабление всех основных потребностей человека. При этом резко снижается аппетит. Утрата сексуального влечения ведет к снижению внимания к своей внешности, женщины не пользуются косметикой, одеваются исключительно просто, не следят за актуальностью прически и одежды, мужчины забывают бриться. Этому сопутствует постоянная замкнутость пациентов, отсутствие какой-либо потребности излить свои чувства окружающим. Подавление родительского инстинкта приводит к тому, что мать перестает ухаживать за детьми и мужем, не проявляет интереса к их заботам и достижениям. Особенно тяжело переживается утрата ценности жизни, ничто не удерживает </a:t>
            </a:r>
            <a:r>
              <a:rPr lang="ru-RU" sz="2400" dirty="0" smtClean="0"/>
              <a:t>пациента </a:t>
            </a:r>
            <a:r>
              <a:rPr lang="ru-RU" sz="2400" dirty="0"/>
              <a:t>от самоубийства. Все это проявления депрессивного синдрома.</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692" y="1002323"/>
            <a:ext cx="4572000" cy="5482780"/>
          </a:xfrm>
          <a:prstGeom prst="rect">
            <a:avLst/>
          </a:prstGeom>
          <a:ln>
            <a:noFill/>
          </a:ln>
          <a:effectLst>
            <a:softEdge rad="112500"/>
          </a:effectLst>
        </p:spPr>
      </p:pic>
    </p:spTree>
    <p:extLst>
      <p:ext uri="{BB962C8B-B14F-4D97-AF65-F5344CB8AC3E}">
        <p14:creationId xmlns:p14="http://schemas.microsoft.com/office/powerpoint/2010/main" val="5764617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t>АБУЛИЯ</a:t>
            </a:r>
            <a:endParaRPr lang="ru-RU" b="1" dirty="0"/>
          </a:p>
        </p:txBody>
      </p:sp>
      <p:sp>
        <p:nvSpPr>
          <p:cNvPr id="3" name="Содержимое 2"/>
          <p:cNvSpPr>
            <a:spLocks noGrp="1"/>
          </p:cNvSpPr>
          <p:nvPr>
            <p:ph idx="1"/>
          </p:nvPr>
        </p:nvSpPr>
        <p:spPr/>
        <p:txBody>
          <a:bodyPr/>
          <a:lstStyle/>
          <a:p>
            <a:pPr algn="just"/>
            <a:r>
              <a:rPr lang="ru-RU" sz="3200" dirty="0" smtClean="0"/>
              <a:t>Резкое снижение воли называется </a:t>
            </a:r>
            <a:r>
              <a:rPr lang="ru-RU" sz="3200" i="1" dirty="0" smtClean="0"/>
              <a:t>абулией, </a:t>
            </a:r>
            <a:r>
              <a:rPr lang="ru-RU" sz="3200" dirty="0" smtClean="0"/>
              <a:t>такие пациенты становятся пассивными, ленивыми. Они совершенно не могут выносить даже кратковременную нагрузку, отказываются от задуманного при наличии малейшего препятствия, часто проявляют нетерпение, требуют, чтобы окружающие немедленно исполняли их желания. При более выраженной абулии пациенты отказываются выходить из дома, принимать душ.</a:t>
            </a:r>
          </a:p>
          <a:p>
            <a:endParaRPr lang="ru-RU"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99449" y="1337480"/>
            <a:ext cx="6861412" cy="5738884"/>
          </a:xfrm>
        </p:spPr>
        <p:txBody>
          <a:bodyPr>
            <a:normAutofit/>
          </a:bodyPr>
          <a:lstStyle/>
          <a:p>
            <a:pPr algn="just"/>
            <a:r>
              <a:rPr lang="ru-RU" sz="2800" b="1" i="1" dirty="0"/>
              <a:t>Абулия</a:t>
            </a:r>
            <a:r>
              <a:rPr lang="ru-RU" sz="2800" dirty="0"/>
              <a:t> – важнейший компонент </a:t>
            </a:r>
            <a:r>
              <a:rPr lang="ru-RU" sz="2800" b="1" i="1" dirty="0"/>
              <a:t>апатико-абулического </a:t>
            </a:r>
            <a:r>
              <a:rPr lang="ru-RU" sz="2800" b="1" i="1" dirty="0" smtClean="0"/>
              <a:t>синдрома. </a:t>
            </a:r>
            <a:r>
              <a:rPr lang="ru-RU" sz="2800" dirty="0" smtClean="0"/>
              <a:t>Утрата </a:t>
            </a:r>
            <a:r>
              <a:rPr lang="ru-RU" sz="2800" dirty="0"/>
              <a:t>эмоций называется </a:t>
            </a:r>
            <a:r>
              <a:rPr lang="ru-RU" sz="2800" dirty="0" smtClean="0"/>
              <a:t>апатией. Пациенты </a:t>
            </a:r>
            <a:r>
              <a:rPr lang="ru-RU" sz="2800" dirty="0"/>
              <a:t>не испытывают привязанности к родным, не чувствуют вины за свою лень и иждивенчество, не страдают от скуки и одиночества, не стремятся к работе и служебному росту, безразличны к заботам семьи. </a:t>
            </a:r>
            <a:r>
              <a:rPr lang="ru-RU" sz="2800" dirty="0" smtClean="0"/>
              <a:t>Чаще </a:t>
            </a:r>
            <a:r>
              <a:rPr lang="ru-RU" sz="2800" dirty="0"/>
              <a:t>всего апатико-абулический синдром наблюдается в исходе злокачественных </a:t>
            </a:r>
            <a:r>
              <a:rPr lang="ru-RU" sz="2800" dirty="0" smtClean="0"/>
              <a:t>форм шизофрении, </a:t>
            </a:r>
            <a:r>
              <a:rPr lang="ru-RU" sz="2800" dirty="0"/>
              <a:t>у больных с поражением лобных частей мозга (опухоли, атрофия, </a:t>
            </a:r>
            <a:r>
              <a:rPr lang="ru-RU" sz="2800" dirty="0" smtClean="0"/>
              <a:t>травмы), при </a:t>
            </a:r>
            <a:r>
              <a:rPr lang="ru-RU" sz="2800" dirty="0"/>
              <a:t>тяжелом гипотиреозе.</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861" y="2156346"/>
            <a:ext cx="4434074" cy="3783937"/>
          </a:xfrm>
          <a:prstGeom prst="rect">
            <a:avLst/>
          </a:prstGeom>
        </p:spPr>
      </p:pic>
    </p:spTree>
    <p:extLst>
      <p:ext uri="{BB962C8B-B14F-4D97-AF65-F5344CB8AC3E}">
        <p14:creationId xmlns:p14="http://schemas.microsoft.com/office/powerpoint/2010/main" val="3133404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ДВИГАТЕЛЬНЫЕ РАССТРОЙСТВА</a:t>
            </a:r>
            <a:r>
              <a:rPr lang="ru-RU" dirty="0" smtClean="0"/>
              <a:t/>
            </a:r>
            <a:br>
              <a:rPr lang="ru-RU" dirty="0" smtClean="0"/>
            </a:br>
            <a:endParaRPr lang="ru-RU" dirty="0"/>
          </a:p>
        </p:txBody>
      </p:sp>
      <p:sp>
        <p:nvSpPr>
          <p:cNvPr id="3" name="Содержимое 2"/>
          <p:cNvSpPr>
            <a:spLocks noGrp="1"/>
          </p:cNvSpPr>
          <p:nvPr>
            <p:ph idx="1"/>
          </p:nvPr>
        </p:nvSpPr>
        <p:spPr/>
        <p:txBody>
          <a:bodyPr>
            <a:normAutofit/>
          </a:bodyPr>
          <a:lstStyle/>
          <a:p>
            <a:pPr algn="just"/>
            <a:r>
              <a:rPr lang="ru-RU" sz="2600" b="1" i="1" dirty="0" smtClean="0"/>
              <a:t>Психомоторное возбуждение</a:t>
            </a:r>
            <a:r>
              <a:rPr lang="ru-RU" sz="2600" b="1" dirty="0" smtClean="0"/>
              <a:t> </a:t>
            </a:r>
            <a:r>
              <a:rPr lang="ru-RU" sz="2600" dirty="0" smtClean="0"/>
              <a:t>может быть проявлением острого галлюцинаторно-бредового психоза. Такие пациенты спасаются бегством от воображаемых преследователей, уверены, что за ними осуществляется слежка и погоня, так как они слышат угрозы и оскорбления (галлюцинации), а в речи случайных людей они  различают намеки и оклики (иллюзии), всё кажется им изменившимся и подозрительным (дереализация). Доведенные до отчаяния пациенты могут нападать на окружающих, воображаемых обидчиков, портить свои вещи и документы (якобы избавляться от улик), даже пытаясь  покончить с собой. Эти пациенты не ориентируются в окружающей обстановке, не понимают, кто перед ними находится, могут выйти в окно вместо двери. </a:t>
            </a:r>
          </a:p>
          <a:p>
            <a:endParaRPr lang="ru-RU"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655" y="1392701"/>
            <a:ext cx="10746545" cy="196947"/>
          </a:xfrm>
        </p:spPr>
        <p:txBody>
          <a:bodyPr>
            <a:normAutofit fontScale="90000"/>
          </a:bodyPr>
          <a:lstStyle/>
          <a:p>
            <a:pPr algn="just"/>
            <a:r>
              <a:rPr lang="ru-RU" sz="2700" b="1" dirty="0" smtClean="0"/>
              <a:t>Ступор – вид двигательного расстройства, представляющий собой полную обездвиженность с </a:t>
            </a:r>
            <a:r>
              <a:rPr lang="ru-RU" sz="2700" b="1" dirty="0" err="1" smtClean="0">
                <a:hlinkClick r:id="rId2" tooltip="Мутизм"/>
              </a:rPr>
              <a:t>мутизмом</a:t>
            </a:r>
            <a:r>
              <a:rPr lang="ru-RU" sz="2700" b="1" dirty="0" smtClean="0"/>
              <a:t> и ослабленными реакциями на раздражение, в том числе болевое</a:t>
            </a:r>
            <a:r>
              <a:rPr lang="ru-RU" sz="2800" b="1" dirty="0" smtClean="0"/>
              <a:t>.</a:t>
            </a:r>
            <a:br>
              <a:rPr lang="ru-RU" sz="2800" b="1" dirty="0" smtClean="0"/>
            </a:br>
            <a:r>
              <a:rPr lang="ru-RU" sz="2800" dirty="0" smtClean="0"/>
              <a:t/>
            </a:r>
            <a:br>
              <a:rPr lang="ru-RU" sz="2800" dirty="0" smtClean="0"/>
            </a:br>
            <a:r>
              <a:rPr lang="ru-RU" sz="2800" dirty="0" smtClean="0"/>
              <a:t/>
            </a:r>
            <a:br>
              <a:rPr lang="ru-RU" sz="2800" dirty="0" smtClean="0"/>
            </a:br>
            <a:endParaRPr lang="ru-RU" sz="2800" dirty="0"/>
          </a:p>
        </p:txBody>
      </p:sp>
      <p:sp>
        <p:nvSpPr>
          <p:cNvPr id="3" name="Содержимое 2"/>
          <p:cNvSpPr>
            <a:spLocks noGrp="1"/>
          </p:cNvSpPr>
          <p:nvPr>
            <p:ph idx="1"/>
          </p:nvPr>
        </p:nvSpPr>
        <p:spPr>
          <a:xfrm>
            <a:off x="685800" y="2194560"/>
            <a:ext cx="10820400" cy="4024125"/>
          </a:xfrm>
        </p:spPr>
        <p:txBody>
          <a:bodyPr/>
          <a:lstStyle/>
          <a:p>
            <a:endParaRPr lang="ru-RU" dirty="0"/>
          </a:p>
        </p:txBody>
      </p:sp>
      <p:pic>
        <p:nvPicPr>
          <p:cNvPr id="19458" name="Picture 2" descr="http://odepressii.ru/wp-content/uploads/2015/03/voskovaja-gibkost.png"/>
          <p:cNvPicPr>
            <a:picLocks noChangeAspect="1" noChangeArrowheads="1"/>
          </p:cNvPicPr>
          <p:nvPr/>
        </p:nvPicPr>
        <p:blipFill>
          <a:blip r:embed="rId3"/>
          <a:srcRect/>
          <a:stretch>
            <a:fillRect/>
          </a:stretch>
        </p:blipFill>
        <p:spPr bwMode="auto">
          <a:xfrm>
            <a:off x="407962" y="1934307"/>
            <a:ext cx="11098237" cy="460716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72706" name="Picture 2" descr="http://cs458.vk.me/u23086927/67774187/x_eb22da64.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1389888"/>
            <a:ext cx="8610600" cy="523318"/>
          </a:xfrm>
        </p:spPr>
        <p:txBody>
          <a:bodyPr>
            <a:normAutofit fontScale="90000"/>
          </a:bodyPr>
          <a:lstStyle/>
          <a:p>
            <a:pPr algn="ctr"/>
            <a:r>
              <a:rPr lang="ru-RU" sz="2200" b="1" i="1" dirty="0" smtClean="0"/>
              <a:t/>
            </a:r>
            <a:br>
              <a:rPr lang="ru-RU" sz="2200" b="1" i="1" dirty="0" smtClean="0"/>
            </a:br>
            <a:r>
              <a:rPr lang="ru-RU" sz="2200" b="1" i="1" dirty="0" smtClean="0"/>
              <a:t/>
            </a:r>
            <a:br>
              <a:rPr lang="ru-RU" sz="2200" b="1" i="1" dirty="0" smtClean="0"/>
            </a:br>
            <a:r>
              <a:rPr lang="ru-RU" sz="2200" b="1" i="1" dirty="0" smtClean="0"/>
              <a:t> </a:t>
            </a:r>
            <a:r>
              <a:rPr lang="ru-RU" sz="3100" b="1" i="1" dirty="0" smtClean="0"/>
              <a:t>Симптомы кататонического синдрома:</a:t>
            </a:r>
            <a:r>
              <a:rPr lang="ru-RU" sz="3100" dirty="0" smtClean="0"/>
              <a:t> </a:t>
            </a:r>
            <a:r>
              <a:rPr lang="ru-RU" sz="2200" dirty="0" smtClean="0"/>
              <a:t/>
            </a:r>
            <a:br>
              <a:rPr lang="ru-RU" sz="2200" dirty="0" smtClean="0"/>
            </a:br>
            <a:r>
              <a:rPr lang="ru-RU" sz="2200" dirty="0" smtClean="0"/>
              <a:t/>
            </a:r>
            <a:br>
              <a:rPr lang="ru-RU" sz="2200" dirty="0" smtClean="0"/>
            </a:br>
            <a:r>
              <a:rPr lang="ru-RU" sz="2200" dirty="0" smtClean="0"/>
              <a:t>В структуре кататонического синдрома выделяют кататоническое возбуждение и кататонический ступор</a:t>
            </a:r>
            <a:br>
              <a:rPr lang="ru-RU" sz="2200" dirty="0" smtClean="0"/>
            </a:br>
            <a:r>
              <a:rPr lang="ru-RU" dirty="0" smtClean="0"/>
              <a:t/>
            </a:r>
            <a:br>
              <a:rPr lang="ru-RU" dirty="0" smtClean="0"/>
            </a:br>
            <a:endParaRPr lang="ru-RU" dirty="0"/>
          </a:p>
        </p:txBody>
      </p:sp>
      <p:sp>
        <p:nvSpPr>
          <p:cNvPr id="3" name="Содержимое 2"/>
          <p:cNvSpPr>
            <a:spLocks noGrp="1"/>
          </p:cNvSpPr>
          <p:nvPr>
            <p:ph idx="1"/>
          </p:nvPr>
        </p:nvSpPr>
        <p:spPr>
          <a:xfrm>
            <a:off x="685800" y="2438400"/>
            <a:ext cx="10820400" cy="3780285"/>
          </a:xfrm>
        </p:spPr>
        <p:txBody>
          <a:bodyPr>
            <a:normAutofit fontScale="92500" lnSpcReduction="20000"/>
          </a:bodyPr>
          <a:lstStyle/>
          <a:p>
            <a:pPr lvl="0"/>
            <a:r>
              <a:rPr lang="ru-RU" sz="2400" dirty="0" smtClean="0"/>
              <a:t>полная или частичная обездвиженность (</a:t>
            </a:r>
            <a:r>
              <a:rPr lang="ru-RU" sz="2400" b="1" dirty="0" smtClean="0"/>
              <a:t>ступор</a:t>
            </a:r>
            <a:r>
              <a:rPr lang="ru-RU" sz="2400" dirty="0" smtClean="0"/>
              <a:t>);</a:t>
            </a:r>
          </a:p>
          <a:p>
            <a:pPr lvl="0"/>
            <a:r>
              <a:rPr lang="ru-RU" sz="2400" b="1" dirty="0" smtClean="0"/>
              <a:t>странная неестественная поза </a:t>
            </a:r>
            <a:r>
              <a:rPr lang="ru-RU" sz="2400" dirty="0" smtClean="0"/>
              <a:t>(утробная поза, симптом воздушной подушки и др.);</a:t>
            </a:r>
          </a:p>
          <a:p>
            <a:pPr lvl="0"/>
            <a:r>
              <a:rPr lang="ru-RU" sz="2400" dirty="0" smtClean="0"/>
              <a:t>общее повышение тонуса мышц и каталепсия (восковая гибкость);</a:t>
            </a:r>
          </a:p>
          <a:p>
            <a:pPr lvl="0"/>
            <a:r>
              <a:rPr lang="ru-RU" sz="2400" b="1" dirty="0" smtClean="0"/>
              <a:t>негативизм (активный и пассивный);</a:t>
            </a:r>
          </a:p>
          <a:p>
            <a:r>
              <a:rPr lang="ru-RU" sz="2400" b="1" dirty="0"/>
              <a:t>м</a:t>
            </a:r>
            <a:r>
              <a:rPr lang="ru-RU" sz="2400" b="1" dirty="0" smtClean="0"/>
              <a:t>утизм </a:t>
            </a:r>
            <a:r>
              <a:rPr lang="ru-RU" sz="2400" dirty="0" smtClean="0"/>
              <a:t>(лат. mutus – немой). Нарушение волевой сферы, проявляющееся отсутствием ответной и спонтанной речи при сохранении способности разговаривать и понимать обращенную к пациенту речь.</a:t>
            </a:r>
          </a:p>
          <a:p>
            <a:pPr lvl="0"/>
            <a:r>
              <a:rPr lang="ru-RU" sz="2400" dirty="0" smtClean="0"/>
              <a:t>хаотичное нецеленаправленное возбуждение;</a:t>
            </a:r>
          </a:p>
          <a:p>
            <a:pPr lvl="0"/>
            <a:r>
              <a:rPr lang="ru-RU" sz="2400" dirty="0" smtClean="0"/>
              <a:t>вычурная мимика;</a:t>
            </a:r>
          </a:p>
          <a:p>
            <a:pPr lvl="0"/>
            <a:r>
              <a:rPr lang="ru-RU" sz="2400" dirty="0" smtClean="0"/>
              <a:t>эхо-симптомы (эхолалия, эхопраксия, эхомимия).</a:t>
            </a:r>
          </a:p>
          <a:p>
            <a:pPr>
              <a:buNone/>
            </a:pPr>
            <a:r>
              <a:rPr lang="ru-RU" sz="2000" dirty="0" smtClean="0"/>
              <a:t> </a:t>
            </a:r>
          </a:p>
          <a:p>
            <a:endParaRPr lang="ru-RU" sz="2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http://dxline.ru/img/ail/1662_1662_3.jpg"/>
          <p:cNvPicPr>
            <a:picLocks noChangeAspect="1" noChangeArrowheads="1"/>
          </p:cNvPicPr>
          <p:nvPr/>
        </p:nvPicPr>
        <p:blipFill>
          <a:blip r:embed="rId2"/>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9330" name="Picture 2" descr="http://s42.radikal.ru/i097/1207/26/5840c3b077a7.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703384" y="2264134"/>
            <a:ext cx="10820400" cy="4024125"/>
          </a:xfrm>
        </p:spPr>
        <p:txBody>
          <a:bodyPr/>
          <a:lstStyle/>
          <a:p>
            <a:endParaRPr lang="ru-RU" dirty="0"/>
          </a:p>
        </p:txBody>
      </p:sp>
      <p:pic>
        <p:nvPicPr>
          <p:cNvPr id="100354" name="Picture 2" descr="https://refdb.ru/images/1076/2151562/m936aa0e.png"/>
          <p:cNvPicPr>
            <a:picLocks noChangeAspect="1" noChangeArrowheads="1"/>
          </p:cNvPicPr>
          <p:nvPr/>
        </p:nvPicPr>
        <p:blipFill>
          <a:blip r:embed="rId2"/>
          <a:srcRect/>
          <a:stretch>
            <a:fillRect/>
          </a:stretch>
        </p:blipFill>
        <p:spPr bwMode="auto">
          <a:xfrm>
            <a:off x="703384" y="1"/>
            <a:ext cx="10802816" cy="6288258"/>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1378" name="Picture 2" descr="http://mnogoboleznei.ru/images/stories/Pozavshizofrini.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6675" y="627895"/>
            <a:ext cx="8610600" cy="1293028"/>
          </a:xfrm>
        </p:spPr>
        <p:txBody>
          <a:bodyPr>
            <a:normAutofit/>
          </a:bodyPr>
          <a:lstStyle/>
          <a:p>
            <a:r>
              <a:rPr lang="ru-RU" sz="2400" b="1" dirty="0"/>
              <a:t>Аффективные расстройства</a:t>
            </a:r>
            <a:r>
              <a:rPr lang="ru-RU" dirty="0"/>
              <a:t/>
            </a:r>
            <a:br>
              <a:rPr lang="ru-RU" dirty="0"/>
            </a:br>
            <a:endParaRPr lang="ru-RU" dirty="0"/>
          </a:p>
        </p:txBody>
      </p:sp>
      <p:sp>
        <p:nvSpPr>
          <p:cNvPr id="3" name="Объект 2"/>
          <p:cNvSpPr>
            <a:spLocks noGrp="1"/>
          </p:cNvSpPr>
          <p:nvPr>
            <p:ph idx="1"/>
          </p:nvPr>
        </p:nvSpPr>
        <p:spPr>
          <a:xfrm>
            <a:off x="221778" y="1920923"/>
            <a:ext cx="8444552" cy="4024125"/>
          </a:xfrm>
        </p:spPr>
        <p:txBody>
          <a:bodyPr>
            <a:normAutofit/>
          </a:bodyPr>
          <a:lstStyle/>
          <a:p>
            <a:r>
              <a:rPr lang="ru-RU" sz="2800" b="1" i="1" dirty="0"/>
              <a:t>Повышение настроения </a:t>
            </a:r>
            <a:r>
              <a:rPr lang="ru-RU" sz="2800" i="1" dirty="0"/>
              <a:t>(гипертимия)</a:t>
            </a:r>
            <a:r>
              <a:rPr lang="ru-RU" sz="2800" dirty="0"/>
              <a:t> – стойкое, болезненное, не зависящее от реальной ситуации чувство радости, приподнятости, веселья. </a:t>
            </a:r>
          </a:p>
          <a:p>
            <a:r>
              <a:rPr lang="ru-RU" sz="2800" dirty="0"/>
              <a:t>Особый вариант повышения настроения – </a:t>
            </a:r>
            <a:r>
              <a:rPr lang="ru-RU" sz="2800" b="1" i="1" dirty="0"/>
              <a:t>эйфория </a:t>
            </a:r>
            <a:r>
              <a:rPr lang="ru-RU" sz="2800" dirty="0"/>
              <a:t>(благодушно-беспечный эффект ). </a:t>
            </a:r>
            <a:r>
              <a:rPr lang="ru-RU" sz="2800" dirty="0" smtClean="0"/>
              <a:t>Пациенты </a:t>
            </a:r>
            <a:r>
              <a:rPr lang="ru-RU" sz="2800" dirty="0"/>
              <a:t>всем довольны, не высказывают никаких пожеланий, не проявляют инициативы, бездеятельны, склонны к пустым разговорам.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3027" y="1582614"/>
            <a:ext cx="3668973" cy="3780693"/>
          </a:xfrm>
          <a:prstGeom prst="rect">
            <a:avLst/>
          </a:prstGeom>
          <a:ln>
            <a:noFill/>
          </a:ln>
          <a:effectLst>
            <a:softEdge rad="112500"/>
          </a:effectLst>
        </p:spPr>
      </p:pic>
    </p:spTree>
    <p:extLst>
      <p:ext uri="{BB962C8B-B14F-4D97-AF65-F5344CB8AC3E}">
        <p14:creationId xmlns:p14="http://schemas.microsoft.com/office/powerpoint/2010/main" val="1270061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799" y="1424354"/>
            <a:ext cx="10937631" cy="4794332"/>
          </a:xfrm>
        </p:spPr>
        <p:txBody>
          <a:bodyPr>
            <a:normAutofit lnSpcReduction="10000"/>
          </a:bodyPr>
          <a:lstStyle/>
          <a:p>
            <a:r>
              <a:rPr lang="ru-RU" sz="2400" i="1" dirty="0" smtClean="0"/>
              <a:t>Снижение настроения (</a:t>
            </a:r>
            <a:r>
              <a:rPr lang="ru-RU" sz="2400" b="1" i="1" dirty="0" smtClean="0"/>
              <a:t>гипотимия</a:t>
            </a:r>
            <a:r>
              <a:rPr lang="ru-RU" sz="2400" i="1" dirty="0" smtClean="0"/>
              <a:t>) </a:t>
            </a:r>
            <a:r>
              <a:rPr lang="ru-RU" sz="2400" dirty="0" smtClean="0"/>
              <a:t>выражается стойким чувством тоски, печали, подавленности. Характерен пессимизм, скептическое отношение к себе и к своему будущему. Настроение не зависит от ситуации: смех и шутка не могут вывести человека из состояния подавленности. Пациент во всем видит крах и безнадежность. Снижение настроения может возникать при большинстве психических заболеваний, особенно ярко оно проявляется при депрессивном синдроме.</a:t>
            </a:r>
          </a:p>
          <a:p>
            <a:r>
              <a:rPr lang="ru-RU" sz="2400" b="1" i="1" dirty="0" smtClean="0"/>
              <a:t>Дисфория</a:t>
            </a:r>
            <a:r>
              <a:rPr lang="ru-RU" sz="2400" dirty="0" smtClean="0"/>
              <a:t> – тоскливо-злобное настроение с желанием на ком-то разрядиться. В таком состоянии пациенты с гневом набрасываются на собеседника, оскорбляют, могут ударить его. </a:t>
            </a:r>
          </a:p>
          <a:p>
            <a:r>
              <a:rPr lang="ru-RU" sz="2400" b="1" i="1" dirty="0" smtClean="0"/>
              <a:t>Тревога</a:t>
            </a:r>
            <a:r>
              <a:rPr lang="ru-RU" sz="2400" b="1" dirty="0" smtClean="0"/>
              <a:t> </a:t>
            </a:r>
            <a:r>
              <a:rPr lang="ru-RU" sz="2400" dirty="0" smtClean="0"/>
              <a:t>– чувство неопределенной угрозы, сопровождающееся возбуждением, неусидчивостью, беспокойством. При психических заболеваниях тревога дезорганизует поведение человека, мешает ему сосредоточиться, приступить к работе,  заснуть. При острых неврозах тревога может проявиться в виде острых приступов с соматовегетативными расстройствами (</a:t>
            </a:r>
            <a:r>
              <a:rPr lang="ru-RU" sz="2400" i="1" dirty="0" smtClean="0"/>
              <a:t>панические атаки</a:t>
            </a:r>
            <a:r>
              <a:rPr lang="ru-RU" sz="2400" dirty="0" smtClean="0"/>
              <a:t>).</a:t>
            </a:r>
          </a:p>
          <a:p>
            <a:endParaRPr lang="ru-RU" sz="20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94731" y="647115"/>
            <a:ext cx="10820400" cy="4930126"/>
          </a:xfrm>
        </p:spPr>
        <p:txBody>
          <a:bodyPr>
            <a:normAutofit/>
          </a:bodyPr>
          <a:lstStyle/>
          <a:p>
            <a:pPr algn="just"/>
            <a:r>
              <a:rPr lang="ru-RU" sz="2000" b="1" i="1" dirty="0" smtClean="0"/>
              <a:t>Апатия</a:t>
            </a:r>
            <a:r>
              <a:rPr lang="ru-RU" sz="2000" i="1" dirty="0" smtClean="0"/>
              <a:t> </a:t>
            </a:r>
            <a:r>
              <a:rPr lang="ru-RU" sz="2000" dirty="0"/>
              <a:t>(равнодушие, безразличие) – стойкая неспособность переживать какие-либо эмоциональные чувства (как положительные, так и отрицательные). Отсутствие эмоций приводит к пассивности и бездеятельности – все эти синонимы составляют апатико-абулический синдром. Апатию относят к негативным симптомам, она не исчезает под воздействием лечения</a:t>
            </a:r>
            <a:r>
              <a:rPr lang="ru-RU" sz="2000" dirty="0" smtClean="0"/>
              <a:t>.</a:t>
            </a:r>
            <a:endParaRPr lang="ru-RU" sz="2000" dirty="0"/>
          </a:p>
        </p:txBody>
      </p:sp>
      <p:pic>
        <p:nvPicPr>
          <p:cNvPr id="15362" name="Picture 2" descr="http://asianlite.com/wp-content/uploads/2015/06/shutterstock_113845621-672x510.jpg?a06dd4"/>
          <p:cNvPicPr>
            <a:picLocks noChangeAspect="1" noChangeArrowheads="1"/>
          </p:cNvPicPr>
          <p:nvPr/>
        </p:nvPicPr>
        <p:blipFill>
          <a:blip r:embed="rId2"/>
          <a:srcRect/>
          <a:stretch>
            <a:fillRect/>
          </a:stretch>
        </p:blipFill>
        <p:spPr bwMode="auto">
          <a:xfrm>
            <a:off x="675247" y="2255520"/>
            <a:ext cx="8943537" cy="4602480"/>
          </a:xfrm>
          <a:prstGeom prst="rect">
            <a:avLst/>
          </a:prstGeom>
          <a:noFill/>
        </p:spPr>
      </p:pic>
    </p:spTree>
    <p:extLst>
      <p:ext uri="{BB962C8B-B14F-4D97-AF65-F5344CB8AC3E}">
        <p14:creationId xmlns:p14="http://schemas.microsoft.com/office/powerpoint/2010/main" val="11239947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t>Депрессивный синдром</a:t>
            </a:r>
            <a:endParaRPr lang="ru-RU" dirty="0"/>
          </a:p>
        </p:txBody>
      </p:sp>
      <p:sp>
        <p:nvSpPr>
          <p:cNvPr id="3" name="Содержимое 2"/>
          <p:cNvSpPr>
            <a:spLocks noGrp="1"/>
          </p:cNvSpPr>
          <p:nvPr>
            <p:ph idx="1"/>
          </p:nvPr>
        </p:nvSpPr>
        <p:spPr/>
        <p:txBody>
          <a:bodyPr>
            <a:normAutofit/>
          </a:bodyPr>
          <a:lstStyle/>
          <a:p>
            <a:pPr algn="just"/>
            <a:r>
              <a:rPr lang="ru-RU" sz="2800" i="1" dirty="0" smtClean="0"/>
              <a:t>Депрессивный синдром </a:t>
            </a:r>
            <a:r>
              <a:rPr lang="ru-RU" sz="2800" dirty="0" smtClean="0"/>
              <a:t>– характеризуется триадой симптомов: </a:t>
            </a:r>
            <a:r>
              <a:rPr lang="ru-RU" sz="2800" b="1" dirty="0" smtClean="0"/>
              <a:t>снижением настроения, замедлением мышления и двигательной заторможенностью</a:t>
            </a:r>
            <a:r>
              <a:rPr lang="ru-RU" sz="2800" dirty="0" smtClean="0"/>
              <a:t>. Главным из этих симптомов является снижение настроения с чувством тоски, подавленности, безысходности, печали. Расстройства сна при депрессии проявляются не столько трудностями засыпания, сколько ранним пробуждением и ложным чувством, что ночью не удалось заснуть совсем (отсутствует чувство сна). </a:t>
            </a:r>
          </a:p>
          <a:p>
            <a:pPr algn="just"/>
            <a:endParaRPr lang="ru-RU"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3426" name="Picture 2" descr="http://hochu.ua/pictures_ckfinder/images/Depressed-on-a-Bench.jpg"/>
          <p:cNvPicPr>
            <a:picLocks noChangeAspect="1" noChangeArrowheads="1"/>
          </p:cNvPicPr>
          <p:nvPr/>
        </p:nvPicPr>
        <p:blipFill>
          <a:blip r:embed="rId2"/>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0832" y="1334750"/>
            <a:ext cx="11337333" cy="5325357"/>
          </a:xfrm>
        </p:spPr>
        <p:txBody>
          <a:bodyPr>
            <a:normAutofit/>
          </a:bodyPr>
          <a:lstStyle/>
          <a:p>
            <a:pPr marL="0" indent="0">
              <a:buNone/>
            </a:pPr>
            <a:r>
              <a:rPr lang="ru-RU" sz="2400" dirty="0"/>
              <a:t>В психиатрии широко используется разделение симптомов </a:t>
            </a:r>
            <a:r>
              <a:rPr lang="ru-RU" sz="2400" dirty="0" smtClean="0"/>
              <a:t>на: </a:t>
            </a:r>
            <a:r>
              <a:rPr lang="ru-RU" sz="2400" b="1" dirty="0" smtClean="0"/>
              <a:t>продуктивные </a:t>
            </a:r>
            <a:r>
              <a:rPr lang="ru-RU" sz="2400" b="1" dirty="0"/>
              <a:t>и негативные</a:t>
            </a:r>
            <a:r>
              <a:rPr lang="ru-RU" sz="2400" b="1" dirty="0" smtClean="0"/>
              <a:t>.</a:t>
            </a:r>
            <a:endParaRPr lang="ru-RU" sz="2400" dirty="0"/>
          </a:p>
          <a:p>
            <a:pPr marL="0" indent="0">
              <a:buNone/>
            </a:pPr>
            <a:r>
              <a:rPr lang="ru-RU" sz="2400" b="1" i="1" dirty="0" smtClean="0"/>
              <a:t>1. К</a:t>
            </a:r>
            <a:r>
              <a:rPr lang="ru-RU" sz="2400" b="1" dirty="0" smtClean="0"/>
              <a:t> </a:t>
            </a:r>
            <a:r>
              <a:rPr lang="ru-RU" sz="2400" b="1" i="1" dirty="0"/>
              <a:t>продуктивной симптоматике</a:t>
            </a:r>
            <a:r>
              <a:rPr lang="ru-RU" sz="2400" b="1" dirty="0"/>
              <a:t> </a:t>
            </a:r>
            <a:r>
              <a:rPr lang="ru-RU" sz="2400" dirty="0"/>
              <a:t>относят </a:t>
            </a:r>
            <a:r>
              <a:rPr lang="ru-RU" sz="2400" dirty="0" smtClean="0"/>
              <a:t>появление </a:t>
            </a:r>
            <a:r>
              <a:rPr lang="ru-RU" sz="2400" dirty="0"/>
              <a:t>у пациентов на фоне заболевания новых функций: бред и галлюцинации, навязчивые идеи, сильное чувство тоски при депрессии, психомоторное возбуждение.</a:t>
            </a:r>
          </a:p>
          <a:p>
            <a:pPr marL="0" indent="0">
              <a:buNone/>
            </a:pPr>
            <a:r>
              <a:rPr lang="ru-RU" sz="2400" b="1" i="1" dirty="0" smtClean="0"/>
              <a:t>2. Негативная симптоматика </a:t>
            </a:r>
            <a:r>
              <a:rPr lang="ru-RU" sz="2400" dirty="0" smtClean="0"/>
              <a:t>(дефект, минус - симптом) </a:t>
            </a:r>
            <a:r>
              <a:rPr lang="ru-RU" sz="2400" dirty="0" smtClean="0">
                <a:latin typeface="Times New Roman" panose="02020603050405020304" pitchFamily="18" charset="0"/>
                <a:cs typeface="Times New Roman" panose="02020603050405020304" pitchFamily="18" charset="0"/>
              </a:rPr>
              <a:t>‒</a:t>
            </a:r>
            <a:r>
              <a:rPr lang="ru-RU" sz="2400" dirty="0" smtClean="0"/>
              <a:t> проявляется утратой имевшихся ранее функций, снижением способностей, ущербом психики: утрата памяти (амнезия), интеллекта (слабоумие), неспособность испытывать яркие эмоциональные чувства (апатия</a:t>
            </a:r>
            <a:r>
              <a:rPr lang="ru-RU" sz="2400" dirty="0"/>
              <a:t>). </a:t>
            </a:r>
            <a:endParaRPr lang="ru-RU" sz="2400" dirty="0" smtClean="0"/>
          </a:p>
          <a:p>
            <a:pPr marL="0" indent="0">
              <a:buNone/>
            </a:pPr>
            <a:endParaRPr lang="ru-RU" sz="2800" dirty="0"/>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037" y="4413737"/>
            <a:ext cx="4198901" cy="2584939"/>
          </a:xfrm>
          <a:prstGeom prst="rect">
            <a:avLst/>
          </a:prstGeom>
          <a:ln>
            <a:noFill/>
          </a:ln>
          <a:effectLst>
            <a:softEdge rad="112500"/>
          </a:effectLst>
        </p:spPr>
      </p:pic>
    </p:spTree>
    <p:extLst>
      <p:ext uri="{BB962C8B-B14F-4D97-AF65-F5344CB8AC3E}">
        <p14:creationId xmlns:p14="http://schemas.microsoft.com/office/powerpoint/2010/main" val="18061715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smtClean="0"/>
              <a:t>Маниакальный синдром</a:t>
            </a:r>
            <a:endParaRPr lang="ru-RU" dirty="0"/>
          </a:p>
        </p:txBody>
      </p:sp>
      <p:sp>
        <p:nvSpPr>
          <p:cNvPr id="3" name="Содержимое 2"/>
          <p:cNvSpPr>
            <a:spLocks noGrp="1"/>
          </p:cNvSpPr>
          <p:nvPr>
            <p:ph idx="1"/>
          </p:nvPr>
        </p:nvSpPr>
        <p:spPr/>
        <p:txBody>
          <a:bodyPr>
            <a:normAutofit fontScale="92500"/>
          </a:bodyPr>
          <a:lstStyle/>
          <a:p>
            <a:pPr algn="just"/>
            <a:r>
              <a:rPr lang="ru-RU" sz="2800" i="1" dirty="0" smtClean="0"/>
              <a:t>Маниакальный синдром</a:t>
            </a:r>
            <a:r>
              <a:rPr lang="ru-RU" sz="2800" dirty="0" smtClean="0"/>
              <a:t> также характеризуется классической триадой: </a:t>
            </a:r>
            <a:r>
              <a:rPr lang="ru-RU" sz="2800" b="1" dirty="0" smtClean="0"/>
              <a:t>повышением настроения, ускорением мышления и психомоторным возбуждением</a:t>
            </a:r>
            <a:r>
              <a:rPr lang="ru-RU" sz="2800" dirty="0" smtClean="0"/>
              <a:t>. Повышение настроения проявляется оптимизмом, сильными чувствами радости, счастья, приливом сил и бодрости. Ускорение мышления заметно по быстроскачущей речи пациентов, у них возникают мысли по любому поводу, они перебивают собеседника, постоянно отвлекаются на посторонние темы. Иногда пациенты от беспрерывной речи теряют голос, слюна скапливается в уголках рта в виде пены. Характерно повышение основных влечений. Резко повышается аппетит, многие пациенты начинают злоупотреблять алкоголем. </a:t>
            </a:r>
          </a:p>
          <a:p>
            <a:endParaRPr lang="ru-RU"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edinburghflipside.com/wp-content/uploads/2015/09/happy-man.png"/>
          <p:cNvPicPr>
            <a:picLocks noChangeAspect="1" noChangeArrowheads="1"/>
          </p:cNvPicPr>
          <p:nvPr/>
        </p:nvPicPr>
        <p:blipFill>
          <a:blip r:embed="rId2"/>
          <a:srcRect/>
          <a:stretch>
            <a:fillRect/>
          </a:stretch>
        </p:blipFill>
        <p:spPr bwMode="auto">
          <a:xfrm>
            <a:off x="787790" y="365760"/>
            <a:ext cx="7076049" cy="6049108"/>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85415" y="600600"/>
            <a:ext cx="8610600" cy="1293028"/>
          </a:xfrm>
        </p:spPr>
        <p:txBody>
          <a:bodyPr>
            <a:normAutofit/>
          </a:bodyPr>
          <a:lstStyle/>
          <a:p>
            <a:r>
              <a:rPr lang="ru-RU" sz="2400" b="1" dirty="0"/>
              <a:t>Синдромы выключения сознания</a:t>
            </a:r>
            <a:r>
              <a:rPr lang="ru-RU" dirty="0"/>
              <a:t/>
            </a:r>
            <a:br>
              <a:rPr lang="ru-RU" dirty="0"/>
            </a:br>
            <a:endParaRPr lang="ru-RU" dirty="0"/>
          </a:p>
        </p:txBody>
      </p:sp>
      <p:sp>
        <p:nvSpPr>
          <p:cNvPr id="3" name="Объект 2"/>
          <p:cNvSpPr>
            <a:spLocks noGrp="1"/>
          </p:cNvSpPr>
          <p:nvPr>
            <p:ph idx="1"/>
          </p:nvPr>
        </p:nvSpPr>
        <p:spPr>
          <a:xfrm>
            <a:off x="576618" y="1389342"/>
            <a:ext cx="10820400" cy="4024125"/>
          </a:xfrm>
        </p:spPr>
        <p:txBody>
          <a:bodyPr/>
          <a:lstStyle/>
          <a:p>
            <a:pPr marL="0" indent="0">
              <a:buNone/>
            </a:pPr>
            <a:r>
              <a:rPr lang="ru-RU" dirty="0" smtClean="0"/>
              <a:t>При </a:t>
            </a:r>
            <a:r>
              <a:rPr lang="ru-RU" b="1" i="1" dirty="0"/>
              <a:t>оглушении</a:t>
            </a:r>
            <a:r>
              <a:rPr lang="ru-RU" i="1" dirty="0"/>
              <a:t> з</a:t>
            </a:r>
            <a:r>
              <a:rPr lang="ru-RU" dirty="0"/>
              <a:t>атрудняются мышление и восприятие окружающего. П</a:t>
            </a:r>
            <a:r>
              <a:rPr lang="ru-RU" dirty="0" smtClean="0"/>
              <a:t>ациент </a:t>
            </a:r>
            <a:r>
              <a:rPr lang="ru-RU" dirty="0"/>
              <a:t>не сразу осознает обращенную к нему речь, часто приходится повторять свои слова или говорить громче, чтобы он услышал и сумел понять суть вопроса. При этом сложные фразы он не может осмыслить даже после многократного повторения. Ориентировка во времени и месте затруднена. </a:t>
            </a:r>
            <a:r>
              <a:rPr lang="ru-RU" dirty="0" smtClean="0"/>
              <a:t>Пациенты </a:t>
            </a:r>
            <a:r>
              <a:rPr lang="ru-RU" dirty="0"/>
              <a:t>с легкой степенью оглушения могут сохранять некоторую активность, вставать с постели, ходить по отделению, но вид их говорит об отрешенности, на вопросы они отвечают невпопад, с большой задержкой, иногда отмечается патологическая сонливость.</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048" y="3864864"/>
            <a:ext cx="5181600" cy="2993136"/>
          </a:xfrm>
          <a:prstGeom prst="rect">
            <a:avLst/>
          </a:prstGeom>
          <a:ln>
            <a:noFill/>
          </a:ln>
          <a:effectLst>
            <a:softEdge rad="112500"/>
          </a:effectLst>
        </p:spPr>
      </p:pic>
    </p:spTree>
    <p:extLst>
      <p:ext uri="{BB962C8B-B14F-4D97-AF65-F5344CB8AC3E}">
        <p14:creationId xmlns:p14="http://schemas.microsoft.com/office/powerpoint/2010/main" val="40716628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11215" y="1266092"/>
            <a:ext cx="9882554" cy="4701128"/>
          </a:xfrm>
        </p:spPr>
        <p:txBody>
          <a:bodyPr/>
          <a:lstStyle/>
          <a:p>
            <a:pPr algn="just"/>
            <a:r>
              <a:rPr lang="ru-RU" sz="2800" b="1" i="1" dirty="0"/>
              <a:t>Сопор</a:t>
            </a:r>
            <a:r>
              <a:rPr lang="ru-RU" sz="2800" dirty="0"/>
              <a:t> – глубокое расстройство сознания с полным прекращением психической деятельности. </a:t>
            </a:r>
            <a:r>
              <a:rPr lang="ru-RU" sz="2800" dirty="0" smtClean="0"/>
              <a:t>Хотя пациенты </a:t>
            </a:r>
            <a:r>
              <a:rPr lang="ru-RU" sz="2800" dirty="0"/>
              <a:t>производят впечатление глубоко спящих, разбудить их не удается. Вместе с тем сохраняются простейшие реакции на наиболее сильные стимулы и безусловные рефлексы. Так, </a:t>
            </a:r>
            <a:r>
              <a:rPr lang="ru-RU" sz="2800" dirty="0" smtClean="0"/>
              <a:t>пациент </a:t>
            </a:r>
            <a:r>
              <a:rPr lang="ru-RU" sz="2800" dirty="0"/>
              <a:t>может начинать стонать в ответ на боль, приоткрыть на короткое время глаза, если громко произнесут его имя. При этом никакого контакта с </a:t>
            </a:r>
            <a:r>
              <a:rPr lang="ru-RU" sz="2800" dirty="0" smtClean="0"/>
              <a:t>пациентами </a:t>
            </a:r>
            <a:r>
              <a:rPr lang="ru-RU" sz="2800" dirty="0"/>
              <a:t>установить не удается. По выходе из сопора всегда наблюдается полная амнезия.</a:t>
            </a:r>
          </a:p>
          <a:p>
            <a:endParaRPr lang="ru-RU" dirty="0"/>
          </a:p>
        </p:txBody>
      </p:sp>
    </p:spTree>
    <p:extLst>
      <p:ext uri="{BB962C8B-B14F-4D97-AF65-F5344CB8AC3E}">
        <p14:creationId xmlns:p14="http://schemas.microsoft.com/office/powerpoint/2010/main" val="110935038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08880" y="1266513"/>
            <a:ext cx="10409830" cy="4024125"/>
          </a:xfrm>
        </p:spPr>
        <p:txBody>
          <a:bodyPr/>
          <a:lstStyle/>
          <a:p>
            <a:r>
              <a:rPr lang="ru-RU" sz="2400" b="1" i="1" dirty="0"/>
              <a:t>Кома</a:t>
            </a:r>
            <a:r>
              <a:rPr lang="ru-RU" sz="2400" dirty="0"/>
              <a:t> – наиболее тяжелая степень выключения сознания, при которой не только отсутствует контакт с </a:t>
            </a:r>
            <a:r>
              <a:rPr lang="ru-RU" sz="2400" dirty="0" smtClean="0"/>
              <a:t>пациентом, </a:t>
            </a:r>
            <a:r>
              <a:rPr lang="ru-RU" sz="2400" dirty="0"/>
              <a:t>но и исчезают реакции на сильные раздражители, и затухают безусловные рефлексы.</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392" y="2584704"/>
            <a:ext cx="7139577" cy="4273295"/>
          </a:xfrm>
          <a:prstGeom prst="rect">
            <a:avLst/>
          </a:prstGeom>
          <a:ln>
            <a:noFill/>
          </a:ln>
          <a:effectLst>
            <a:softEdge rad="112500"/>
          </a:effectLst>
        </p:spPr>
      </p:pic>
    </p:spTree>
    <p:extLst>
      <p:ext uri="{BB962C8B-B14F-4D97-AF65-F5344CB8AC3E}">
        <p14:creationId xmlns:p14="http://schemas.microsoft.com/office/powerpoint/2010/main" val="41800466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1011935"/>
            <a:ext cx="8610600" cy="605849"/>
          </a:xfrm>
        </p:spPr>
        <p:txBody>
          <a:bodyPr>
            <a:normAutofit fontScale="90000"/>
          </a:bodyPr>
          <a:lstStyle/>
          <a:p>
            <a:pPr algn="ctr"/>
            <a:r>
              <a:rPr lang="ru-RU" sz="3600" b="1" dirty="0" smtClean="0"/>
              <a:t>Синдромы помрачения сознания</a:t>
            </a:r>
            <a:r>
              <a:rPr lang="ru-RU" dirty="0" smtClean="0"/>
              <a:t/>
            </a:r>
            <a:br>
              <a:rPr lang="ru-RU" dirty="0" smtClean="0"/>
            </a:br>
            <a:endParaRPr lang="ru-RU" dirty="0"/>
          </a:p>
        </p:txBody>
      </p:sp>
      <p:sp>
        <p:nvSpPr>
          <p:cNvPr id="3" name="Содержимое 2"/>
          <p:cNvSpPr>
            <a:spLocks noGrp="1"/>
          </p:cNvSpPr>
          <p:nvPr>
            <p:ph idx="1"/>
          </p:nvPr>
        </p:nvSpPr>
        <p:spPr>
          <a:xfrm>
            <a:off x="685800" y="1914144"/>
            <a:ext cx="10820400" cy="4304541"/>
          </a:xfrm>
        </p:spPr>
        <p:txBody>
          <a:bodyPr>
            <a:normAutofit lnSpcReduction="10000"/>
          </a:bodyPr>
          <a:lstStyle/>
          <a:p>
            <a:pPr algn="just"/>
            <a:r>
              <a:rPr lang="ru-RU" sz="3200" b="1" i="1" dirty="0" smtClean="0"/>
              <a:t>Делирий</a:t>
            </a:r>
            <a:r>
              <a:rPr lang="ru-RU" dirty="0" smtClean="0"/>
              <a:t> </a:t>
            </a:r>
            <a:r>
              <a:rPr lang="ru-RU" sz="2800" dirty="0" smtClean="0"/>
              <a:t>– острое иллюзорно-галлюцинаторное помрачение сознания, сопровождающееся </a:t>
            </a:r>
            <a:r>
              <a:rPr lang="ru-RU" sz="2800" b="1" dirty="0" smtClean="0"/>
              <a:t>психомоторным возбуждением </a:t>
            </a:r>
            <a:r>
              <a:rPr lang="ru-RU" sz="2800" dirty="0" smtClean="0"/>
              <a:t>и </a:t>
            </a:r>
            <a:r>
              <a:rPr lang="ru-RU" sz="2800" b="1" dirty="0" smtClean="0"/>
              <a:t>дезориентировкой в месте, времени </a:t>
            </a:r>
            <a:r>
              <a:rPr lang="ru-RU" sz="2800" dirty="0" smtClean="0"/>
              <a:t>и ситуации, при сохранении ориентации в собственной личности. Для делирия характерны </a:t>
            </a:r>
            <a:r>
              <a:rPr lang="ru-RU" sz="2800" b="1" dirty="0" smtClean="0"/>
              <a:t>сценоподобные истинные галлюцинации</a:t>
            </a:r>
            <a:r>
              <a:rPr lang="ru-RU" sz="2800" dirty="0" smtClean="0"/>
              <a:t>, которые полностью преображают в сознании пациента окружающую обстановку, так,  что он перестает понимать, где находится, путает больницу с квартирой или каким-либо другим учреждением. Поведение пациента отражает его болезненные переживания, он переговаривается с воображаемым существом, убегает от «преследователей», обороняется от фантастических животных, пытается схватить выдуманный предмет руками.</a:t>
            </a:r>
          </a:p>
          <a:p>
            <a:endParaRPr lang="ru-RU"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524000"/>
            <a:ext cx="11043138" cy="4694686"/>
          </a:xfrm>
        </p:spPr>
        <p:txBody>
          <a:bodyPr>
            <a:normAutofit lnSpcReduction="10000"/>
          </a:bodyPr>
          <a:lstStyle/>
          <a:p>
            <a:r>
              <a:rPr lang="ru-RU" sz="2400" dirty="0" smtClean="0"/>
              <a:t>Делирий </a:t>
            </a:r>
            <a:r>
              <a:rPr lang="ru-RU" sz="2400" b="1" dirty="0" smtClean="0"/>
              <a:t>развивается поэтапно </a:t>
            </a:r>
            <a:r>
              <a:rPr lang="ru-RU" sz="2400" dirty="0" smtClean="0"/>
              <a:t>в течение 1-3 дней. Вначале психоза можно заметить тревогу, суетливость, усиливающиеся к вечеру. Ночью пациента беспокоит упорная бессонница и  все окружающее пространство заполняется видениями, пациент может утверждать, что находится на работе, в магазине и т.д. В таком состоянии, спасаясь от воображаемых преследователей, он может выйти в окно, напасть на родственников и случайных лиц.</a:t>
            </a:r>
          </a:p>
          <a:p>
            <a:r>
              <a:rPr lang="ru-RU" sz="2400" dirty="0" smtClean="0"/>
              <a:t>Общая </a:t>
            </a:r>
            <a:r>
              <a:rPr lang="ru-RU" sz="2400" b="1" dirty="0" smtClean="0"/>
              <a:t>продолжительность</a:t>
            </a:r>
            <a:r>
              <a:rPr lang="ru-RU" sz="2400" dirty="0" smtClean="0"/>
              <a:t> делирия – от нескольких часов до 3-5 суток. Завершается психоз резко (критически): на 3 – 4 день пациент засыпает, спит 10 – 12 ч., после пробуждения  все проявления психоза исчезают. </a:t>
            </a:r>
          </a:p>
          <a:p>
            <a:r>
              <a:rPr lang="ru-RU" sz="2400" b="1" dirty="0" smtClean="0"/>
              <a:t>Причиной</a:t>
            </a:r>
            <a:r>
              <a:rPr lang="ru-RU" sz="2400" dirty="0" smtClean="0"/>
              <a:t> делирия могут быть  острые органические поражения мозга (интоксикации, инфекции, тяжелые соматические заболевания, нарушения мозгового кровообращения). В зависимости от тяжести основного заболевания может наблюдаться либо полное выздоровление, либо  формирование стойкого органического дефекта (слабоумие или корсаковский психоз). </a:t>
            </a:r>
          </a:p>
          <a:p>
            <a:endParaRPr lang="ru-RU"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4450" name="Picture 2" descr="http://img1.liveinternet.ru/images/attach/c/3/75/409/75409369_736pxCruikshank__The_Head_Ache.png"/>
          <p:cNvPicPr>
            <a:picLocks noChangeAspect="1" noChangeArrowheads="1"/>
          </p:cNvPicPr>
          <p:nvPr/>
        </p:nvPicPr>
        <p:blipFill>
          <a:blip r:embed="rId2"/>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223890"/>
            <a:ext cx="10820400" cy="4994796"/>
          </a:xfrm>
        </p:spPr>
        <p:txBody>
          <a:bodyPr>
            <a:normAutofit fontScale="92500"/>
          </a:bodyPr>
          <a:lstStyle/>
          <a:p>
            <a:pPr algn="just"/>
            <a:r>
              <a:rPr lang="ru-RU" sz="3200" b="1" i="1" dirty="0" smtClean="0"/>
              <a:t>Онейроид</a:t>
            </a:r>
            <a:r>
              <a:rPr lang="ru-RU" dirty="0" smtClean="0"/>
              <a:t> </a:t>
            </a:r>
            <a:r>
              <a:rPr lang="ru-RU" sz="2400" dirty="0" smtClean="0"/>
              <a:t>– относительно редкий психоз с фантастическими  переживаниями. Характерны очень яркие образы глобальной мировой катастрофы – «конца света», «мировой войны», «нашествия инопланетян». Многие пациенты описывают чувства полета, перемещения во времени, и пространстве. Можно выявить двойную  ориентировку: пациент точно знает свое имя, понимает, что находится в больнице, но при этом утверждает, что «борется за свободу Вселенной».</a:t>
            </a:r>
          </a:p>
          <a:p>
            <a:pPr algn="just"/>
            <a:r>
              <a:rPr lang="ru-RU" sz="2400" dirty="0" smtClean="0"/>
              <a:t>Онейроид – проявление острого приступа шизофрении.  Продолжительность онейроидного помрачения сознания может быть различной, чаще психоз разрешается в течение 1 или 2 недель. Выход из психоза постепенный: довольно быстро проходят галлюцинации, но кататонические явления, нелепые высказывания и поступки могут сохраняться довольно долго.  </a:t>
            </a:r>
          </a:p>
          <a:p>
            <a:pPr algn="just"/>
            <a:r>
              <a:rPr lang="ru-RU" sz="2400" dirty="0" smtClean="0"/>
              <a:t>Онейроид считают наиболее благоприятным вариантом психоза при шизофрении, в большинстве случаев в исходе формируется качественная ремиссия заболевания, пациенты возвращаются в семью и на прежнее место работы. </a:t>
            </a:r>
          </a:p>
          <a:p>
            <a:endParaRPr lang="ru-RU"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633046" y="2194560"/>
            <a:ext cx="10873154" cy="4024125"/>
          </a:xfrm>
        </p:spPr>
        <p:txBody>
          <a:bodyPr/>
          <a:lstStyle/>
          <a:p>
            <a:endParaRPr lang="ru-RU" dirty="0"/>
          </a:p>
        </p:txBody>
      </p:sp>
      <p:pic>
        <p:nvPicPr>
          <p:cNvPr id="110594" name="Picture 2" descr="http://media.gq.com/photos/561476fde8a83977119f554b/3:2/pass/GettyImages-462502565.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b="1" dirty="0" smtClean="0"/>
              <a:t>Классификация синдромов</a:t>
            </a:r>
            <a:endParaRPr lang="ru-RU" sz="3600" dirty="0"/>
          </a:p>
        </p:txBody>
      </p:sp>
      <p:sp>
        <p:nvSpPr>
          <p:cNvPr id="3" name="Содержимое 2"/>
          <p:cNvSpPr>
            <a:spLocks noGrp="1"/>
          </p:cNvSpPr>
          <p:nvPr>
            <p:ph idx="1"/>
          </p:nvPr>
        </p:nvSpPr>
        <p:spPr/>
        <p:txBody>
          <a:bodyPr/>
          <a:lstStyle/>
          <a:p>
            <a:pPr algn="ctr">
              <a:buNone/>
            </a:pPr>
            <a:r>
              <a:rPr lang="ru-RU" sz="3200" b="1" dirty="0" smtClean="0"/>
              <a:t>По степени тяжести выделяют 5 уровней синдромов</a:t>
            </a:r>
            <a:r>
              <a:rPr lang="ru-RU" dirty="0" smtClean="0"/>
              <a:t>.</a:t>
            </a:r>
          </a:p>
          <a:p>
            <a:pPr algn="ctr">
              <a:buNone/>
            </a:pPr>
            <a:endParaRPr lang="ru-RU" dirty="0" smtClean="0"/>
          </a:p>
          <a:p>
            <a:pPr marL="0" indent="0">
              <a:buNone/>
            </a:pPr>
            <a:r>
              <a:rPr lang="ru-RU" sz="2800" b="1" dirty="0" smtClean="0"/>
              <a:t>1. Невротические и неврозоподобные синдромы:</a:t>
            </a:r>
          </a:p>
          <a:p>
            <a:r>
              <a:rPr lang="ru-RU" sz="2800" dirty="0" smtClean="0"/>
              <a:t>- астенический;</a:t>
            </a:r>
          </a:p>
          <a:p>
            <a:r>
              <a:rPr lang="ru-RU" sz="2800" dirty="0" smtClean="0"/>
              <a:t>- обсессивный (навязчивые мысли, сомнения, воспоминания);</a:t>
            </a:r>
          </a:p>
          <a:p>
            <a:r>
              <a:rPr lang="ru-RU" sz="2800" dirty="0" smtClean="0"/>
              <a:t>- истерический.</a:t>
            </a:r>
          </a:p>
          <a:p>
            <a:pPr marL="0" indent="0">
              <a:buNone/>
            </a:pPr>
            <a:endParaRPr lang="ru-RU"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85800" y="2194560"/>
            <a:ext cx="10820400" cy="4118317"/>
          </a:xfrm>
        </p:spPr>
        <p:txBody>
          <a:bodyPr/>
          <a:lstStyle/>
          <a:p>
            <a:endParaRPr lang="ru-RU" dirty="0"/>
          </a:p>
        </p:txBody>
      </p:sp>
      <p:pic>
        <p:nvPicPr>
          <p:cNvPr id="111618" name="Picture 2" descr="http://www.astrofreaks.net/wp-content/uploads/2015/06/UFO-In-Interstellar-Space.p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12642" name="Picture 2" descr="http://www.boyanoff.net/sites/default/files/imagecache/small/old/posts/1208942504_ryan_church_34.jpg"/>
          <p:cNvPicPr>
            <a:picLocks noChangeAspect="1" noChangeArrowheads="1"/>
          </p:cNvPicPr>
          <p:nvPr/>
        </p:nvPicPr>
        <p:blipFill>
          <a:blip r:embed="rId2"/>
          <a:srcRect/>
          <a:stretch>
            <a:fillRect/>
          </a:stretch>
        </p:blipFill>
        <p:spPr bwMode="auto">
          <a:xfrm>
            <a:off x="1" y="-1"/>
            <a:ext cx="12192000" cy="6858001"/>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6498" name="Picture 2" descr="http://40.media.tumblr.com/076ec3db9a365261ab273e048c6732dd/tumblr_mrclnngUKu1rdm4i9o4_1280.jpg"/>
          <p:cNvPicPr>
            <a:picLocks noChangeAspect="1" noChangeArrowheads="1"/>
          </p:cNvPicPr>
          <p:nvPr/>
        </p:nvPicPr>
        <p:blipFill>
          <a:blip r:embed="rId2"/>
          <a:srcRect/>
          <a:stretch>
            <a:fillRect/>
          </a:stretch>
        </p:blipFill>
        <p:spPr bwMode="auto">
          <a:xfrm>
            <a:off x="0" y="0"/>
            <a:ext cx="12192000" cy="6857999"/>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565032"/>
            <a:ext cx="10820400" cy="4653654"/>
          </a:xfrm>
        </p:spPr>
        <p:txBody>
          <a:bodyPr>
            <a:normAutofit fontScale="92500"/>
          </a:bodyPr>
          <a:lstStyle/>
          <a:p>
            <a:pPr algn="just"/>
            <a:r>
              <a:rPr lang="ru-RU" sz="2800" b="1" dirty="0" smtClean="0">
                <a:latin typeface="+mj-lt"/>
              </a:rPr>
              <a:t>Сумеречное помрачение сознания</a:t>
            </a:r>
            <a:r>
              <a:rPr lang="ru-RU" sz="2800" dirty="0" smtClean="0">
                <a:latin typeface="+mj-lt"/>
              </a:rPr>
              <a:t> (син. </a:t>
            </a:r>
            <a:r>
              <a:rPr lang="ru-RU" sz="2800" i="1" dirty="0" smtClean="0">
                <a:latin typeface="+mj-lt"/>
              </a:rPr>
              <a:t>сумеречное расстройство сознания</a:t>
            </a:r>
            <a:r>
              <a:rPr lang="ru-RU" sz="2800" dirty="0" smtClean="0">
                <a:latin typeface="+mj-lt"/>
              </a:rPr>
              <a:t>) - вид </a:t>
            </a:r>
            <a:r>
              <a:rPr lang="ru-RU" sz="2800" dirty="0" smtClean="0">
                <a:latin typeface="+mj-lt"/>
                <a:hlinkClick r:id="rId2" tooltip="Нарушение сознания"/>
              </a:rPr>
              <a:t>нарушения сознания</a:t>
            </a:r>
            <a:r>
              <a:rPr lang="ru-RU" sz="2800" dirty="0" smtClean="0">
                <a:latin typeface="+mj-lt"/>
              </a:rPr>
              <a:t>, возникающий внезапно и проявляющийся дезориентировкой в окружающем с сохранностью привычных автоматизированных действий.</a:t>
            </a:r>
          </a:p>
          <a:p>
            <a:pPr algn="just"/>
            <a:r>
              <a:rPr lang="ru-RU" sz="2800" dirty="0" smtClean="0">
                <a:latin typeface="+mj-lt"/>
              </a:rPr>
              <a:t>Сопровождается речедвигательным возбуждением, аффектом страха, тоски, злобы, острым </a:t>
            </a:r>
            <a:r>
              <a:rPr lang="ru-RU" sz="2800" dirty="0" smtClean="0">
                <a:latin typeface="+mj-lt"/>
                <a:hlinkClick r:id="rId3" tooltip="Мания преследования"/>
              </a:rPr>
              <a:t>бредом преследования</a:t>
            </a:r>
            <a:r>
              <a:rPr lang="ru-RU" sz="2800" dirty="0" smtClean="0">
                <a:latin typeface="+mj-lt"/>
              </a:rPr>
              <a:t> и внезапным наплывом </a:t>
            </a:r>
            <a:r>
              <a:rPr lang="ru-RU" sz="2800" dirty="0" smtClean="0">
                <a:latin typeface="+mj-lt"/>
                <a:hlinkClick r:id="rId4" tooltip="Галлюцинации"/>
              </a:rPr>
              <a:t>галлюцинаций</a:t>
            </a:r>
            <a:r>
              <a:rPr lang="ru-RU" sz="2800" dirty="0" smtClean="0">
                <a:latin typeface="+mj-lt"/>
              </a:rPr>
              <a:t> устрашающего содержания (преимущественно зрительных). Возникающие при этом бредовые идеи (чаще преследования, реже величия) определяют поведение пациента. Весьма часты агрессивные, разрушительные действия, направленные как на людей, так и на неодушевлённые предметы. Характерно полное забывание периода помрачённого сознания (</a:t>
            </a:r>
            <a:r>
              <a:rPr lang="ru-RU" sz="2800" dirty="0" smtClean="0">
                <a:latin typeface="+mj-lt"/>
                <a:hlinkClick r:id="rId5" tooltip="Амнезия"/>
              </a:rPr>
              <a:t>амнезия</a:t>
            </a:r>
            <a:r>
              <a:rPr lang="ru-RU" sz="2800" dirty="0" smtClean="0">
                <a:latin typeface="+mj-lt"/>
              </a:rPr>
              <a:t>).</a:t>
            </a:r>
          </a:p>
          <a:p>
            <a:endParaRPr lang="ru-RU" sz="1800" dirty="0">
              <a:latin typeface="+mj-l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494692"/>
            <a:ext cx="10820400" cy="4723993"/>
          </a:xfrm>
        </p:spPr>
        <p:txBody>
          <a:bodyPr/>
          <a:lstStyle/>
          <a:p>
            <a:pPr algn="just"/>
            <a:r>
              <a:rPr lang="ru-RU" sz="3000" b="1" i="1" dirty="0" smtClean="0"/>
              <a:t>Простые формы сумеречного помрачения сознания</a:t>
            </a:r>
            <a:r>
              <a:rPr lang="ru-RU" sz="3000" b="1" dirty="0" smtClean="0"/>
              <a:t> </a:t>
            </a:r>
            <a:r>
              <a:rPr lang="ru-RU" sz="3000" dirty="0" smtClean="0"/>
              <a:t>нередко становятся причиной социально опасных и агрессивных действий пациентов. Они внезапно срываются с места, бегут, сбивают всех на своем пути, бьют со всего размаха любого, кто пытается их остановить, агрессия их бывает нелепа, не мотивированна,  они действуют с особой жестокостью, наносят множество ран, каждая из которых может быть смертельной. Грубое расстройство сознания не дает пациентам оценивать свои поступки с точки зрения морали. По выходе из психоза они не могут объяснить своего поведения, ничего не помня о совершенном.</a:t>
            </a:r>
          </a:p>
          <a:p>
            <a:endParaRPr lang="ru-RU"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5800" y="1441938"/>
            <a:ext cx="10820400" cy="4776747"/>
          </a:xfrm>
        </p:spPr>
        <p:txBody>
          <a:bodyPr>
            <a:normAutofit lnSpcReduction="10000"/>
          </a:bodyPr>
          <a:lstStyle/>
          <a:p>
            <a:pPr algn="just"/>
            <a:r>
              <a:rPr lang="ru-RU" sz="3000" b="1" dirty="0" smtClean="0"/>
              <a:t>Амбулаторные автоматизмы </a:t>
            </a:r>
            <a:r>
              <a:rPr lang="ru-RU" sz="3000" dirty="0" smtClean="0"/>
              <a:t>обычно не приводят к столь тяжелым последствиям, поведение пациентов бывает более упорядоченным. В этом состоянии пациенты могут совершать обычные действия (идти по улице, раздеваться, поправлять одежду, чертить ручкой по бумаге). Некоторые их поступки кажутся осмысленными, однако сами пациенты не запоминают свои действия и бывают крайне удивлены, когда оказываются вдали от ожидаемого места. Длительные эпизоды неосмысленного поведения называют </a:t>
            </a:r>
            <a:r>
              <a:rPr lang="ru-RU" sz="3000" b="1" dirty="0" smtClean="0"/>
              <a:t>трансами</a:t>
            </a:r>
            <a:r>
              <a:rPr lang="ru-RU" sz="3000" dirty="0" smtClean="0"/>
              <a:t>. Сумеречное помрачение сознания считается типичным проявлением эпилепсии и других органических заболеваний (опухоли, травмы головы и др.).</a:t>
            </a:r>
          </a:p>
          <a:p>
            <a:endParaRPr lang="ru-RU"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685800" y="2215662"/>
            <a:ext cx="10820400" cy="4003023"/>
          </a:xfrm>
        </p:spPr>
        <p:txBody>
          <a:bodyPr/>
          <a:lstStyle/>
          <a:p>
            <a:endParaRPr lang="ru-RU" dirty="0"/>
          </a:p>
        </p:txBody>
      </p:sp>
      <p:pic>
        <p:nvPicPr>
          <p:cNvPr id="107522" name="Picture 2" descr="http://www.kushkulture.net/wp-content/gallery/transmission/transmission-the-spiritual-gateway-5.jp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47474" y="608871"/>
            <a:ext cx="8610600" cy="5334000"/>
          </a:xfrm>
        </p:spPr>
        <p:txBody>
          <a:bodyPr>
            <a:normAutofit/>
          </a:bodyPr>
          <a:lstStyle/>
          <a:p>
            <a:pPr algn="just"/>
            <a:r>
              <a:rPr lang="ru-RU" sz="2400" b="1" dirty="0" smtClean="0">
                <a:effectLst>
                  <a:reflection blurRad="12700" stA="48000" endA="300" endPos="55000" dir="5400000" sy="-90000" algn="bl" rotWithShape="0"/>
                </a:effectLst>
                <a:latin typeface="Times New Roman" pitchFamily="18" charset="0"/>
                <a:cs typeface="Times New Roman" pitchFamily="18" charset="0"/>
              </a:rPr>
              <a:t>Литература</a:t>
            </a:r>
            <a:r>
              <a:rPr lang="ru-RU" sz="2000" dirty="0" smtClean="0">
                <a:effectLst>
                  <a:reflection blurRad="12700" stA="48000" endA="300" endPos="55000" dir="5400000" sy="-90000" algn="bl" rotWithShape="0"/>
                </a:effectLst>
                <a:latin typeface="Times New Roman" pitchFamily="18" charset="0"/>
                <a:cs typeface="Times New Roman" pitchFamily="18" charset="0"/>
              </a:rPr>
              <a:t/>
            </a:r>
            <a:br>
              <a:rPr lang="ru-RU" sz="2000" dirty="0" smtClean="0">
                <a:effectLst>
                  <a:reflection blurRad="12700" stA="48000" endA="300" endPos="55000" dir="5400000" sy="-90000" algn="bl" rotWithShape="0"/>
                </a:effectLst>
                <a:latin typeface="Times New Roman" pitchFamily="18" charset="0"/>
                <a:cs typeface="Times New Roman" pitchFamily="18" charset="0"/>
              </a:rPr>
            </a:br>
            <a:r>
              <a:rPr lang="ru-RU" sz="2000" dirty="0">
                <a:effectLst>
                  <a:reflection blurRad="12700" stA="48000" endA="300" endPos="55000" dir="5400000" sy="-90000" algn="bl" rotWithShape="0"/>
                </a:effectLst>
                <a:latin typeface="Times New Roman" pitchFamily="18" charset="0"/>
                <a:cs typeface="Times New Roman" pitchFamily="18" charset="0"/>
              </a:rPr>
              <a:t>о</a:t>
            </a:r>
            <a:r>
              <a:rPr lang="ru-RU" sz="2000" dirty="0" smtClean="0">
                <a:effectLst>
                  <a:reflection blurRad="12700" stA="48000" endA="300" endPos="55000" dir="5400000" sy="-90000" algn="bl" rotWithShape="0"/>
                </a:effectLst>
                <a:latin typeface="Times New Roman" pitchFamily="18" charset="0"/>
                <a:cs typeface="Times New Roman" pitchFamily="18" charset="0"/>
              </a:rPr>
              <a:t>сновная</a:t>
            </a:r>
            <a:r>
              <a:rPr lang="ru-RU" sz="2000" dirty="0">
                <a:effectLst>
                  <a:reflection blurRad="12700" stA="48000" endA="300" endPos="55000" dir="5400000" sy="-90000" algn="bl" rotWithShape="0"/>
                </a:effectLst>
                <a:latin typeface="Times New Roman" pitchFamily="18" charset="0"/>
                <a:cs typeface="Times New Roman" pitchFamily="18" charset="0"/>
              </a:rPr>
              <a:t>:</a:t>
            </a:r>
            <a:br>
              <a:rPr lang="ru-RU" sz="2000" dirty="0">
                <a:effectLst>
                  <a:reflection blurRad="12700" stA="48000" endA="300" endPos="55000" dir="5400000" sy="-90000" algn="bl" rotWithShape="0"/>
                </a:effectLst>
                <a:latin typeface="Times New Roman" pitchFamily="18" charset="0"/>
                <a:cs typeface="Times New Roman" pitchFamily="18" charset="0"/>
              </a:rPr>
            </a:br>
            <a:r>
              <a:rPr lang="ru-RU" sz="2000" dirty="0">
                <a:latin typeface="Times New Roman" pitchFamily="18" charset="0"/>
                <a:cs typeface="Times New Roman" pitchFamily="18" charset="0"/>
              </a:rPr>
              <a:t>1. Бортникова С.М. Зубахина Т.В. Сестринское дело в невропатологии и психиатрии с курсом наркологии: Учебник. – 9-е издание, стереотипное. – Ростов-на – Дону: Феникс, 2012</a:t>
            </a:r>
            <a:r>
              <a:rPr lang="ru-RU" sz="2000" dirty="0" smtClean="0">
                <a:latin typeface="Times New Roman" pitchFamily="18" charset="0"/>
                <a:cs typeface="Times New Roman" pitchFamily="18" charset="0"/>
              </a:rPr>
              <a:t>.-</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Медицина).</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2. Иванец Н.Н., Тюльпин Ю.Г., Кинкулькина М.А. Наркология: учебное пособие – М.: ГЭОТАР- Медиа, 2011.</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3. Тюльпин Ю.Г. Психические болезни с курсом наркологии: Учебник.-  М.: ГЭОТАР- Медиа, 2012.</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4. Чернов В.Н. Сестринское дело в психиатрии с курсом наркологии: Учебник. – 2-е изд., дополненное и переработанное М.: ФГОУ “ ВУНМЦ  Росздрава“, 2008. </a:t>
            </a:r>
            <a:br>
              <a:rPr lang="ru-RU" sz="2000" dirty="0">
                <a:latin typeface="Times New Roman" pitchFamily="18" charset="0"/>
                <a:cs typeface="Times New Roman" pitchFamily="18" charset="0"/>
              </a:rPr>
            </a:br>
            <a:endParaRPr lang="ru-RU" sz="2000" dirty="0"/>
          </a:p>
        </p:txBody>
      </p:sp>
    </p:spTree>
    <p:extLst>
      <p:ext uri="{BB962C8B-B14F-4D97-AF65-F5344CB8AC3E}">
        <p14:creationId xmlns:p14="http://schemas.microsoft.com/office/powerpoint/2010/main" val="31460485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6" name="Picture 2" descr="http://u.5klass.net:10/datas/geografija/Ratsionalnoe-ispolzovanie-prirodnykh-resursov/0024-024-Spasibo-za-vnimanie.jpg"/>
          <p:cNvPicPr>
            <a:picLocks noChangeAspect="1" noChangeArrowheads="1"/>
          </p:cNvPicPr>
          <p:nvPr/>
        </p:nvPicPr>
        <p:blipFill>
          <a:blip r:embed="rId2"/>
          <a:srcRect/>
          <a:stretch>
            <a:fillRect/>
          </a:stretch>
        </p:blipFill>
        <p:spPr bwMode="auto">
          <a:xfrm>
            <a:off x="0" y="0"/>
            <a:ext cx="12362688"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200" b="1" dirty="0" smtClean="0"/>
              <a:t>2. Аффективные синдромы:</a:t>
            </a:r>
            <a:br>
              <a:rPr lang="ru-RU" sz="3200" b="1" dirty="0" smtClean="0"/>
            </a:br>
            <a:endParaRPr lang="ru-RU" sz="3200" b="1" dirty="0"/>
          </a:p>
        </p:txBody>
      </p:sp>
      <p:sp>
        <p:nvSpPr>
          <p:cNvPr id="3" name="Содержимое 2"/>
          <p:cNvSpPr>
            <a:spLocks noGrp="1"/>
          </p:cNvSpPr>
          <p:nvPr>
            <p:ph idx="1"/>
          </p:nvPr>
        </p:nvSpPr>
        <p:spPr/>
        <p:txBody>
          <a:bodyPr>
            <a:normAutofit/>
          </a:bodyPr>
          <a:lstStyle/>
          <a:p>
            <a:pPr>
              <a:buNone/>
            </a:pPr>
            <a:endParaRPr lang="ru-RU" sz="3200" dirty="0" smtClean="0"/>
          </a:p>
          <a:p>
            <a:r>
              <a:rPr lang="ru-RU" sz="3200" dirty="0" smtClean="0"/>
              <a:t> - депрессивный;</a:t>
            </a:r>
          </a:p>
          <a:p>
            <a:r>
              <a:rPr lang="ru-RU" sz="3200" dirty="0" smtClean="0"/>
              <a:t> - маниакальный;</a:t>
            </a:r>
          </a:p>
          <a:p>
            <a:r>
              <a:rPr lang="ru-RU" sz="3200" dirty="0" smtClean="0"/>
              <a:t> - апато-абулический.</a:t>
            </a:r>
          </a:p>
          <a:p>
            <a:endParaRPr lang="ru-RU" sz="32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Другая 1">
      <a:majorFont>
        <a:latin typeface="Times New Roman"/>
        <a:ea typeface=""/>
        <a:cs typeface=""/>
      </a:majorFont>
      <a:minorFont>
        <a:latin typeface="Times New Roman"/>
        <a:ea typeface=""/>
        <a:cs typeface=""/>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След самолета</Template>
  <TotalTime>896</TotalTime>
  <Words>4284</Words>
  <Application>Microsoft Office PowerPoint</Application>
  <PresentationFormat>Широкоэкранный</PresentationFormat>
  <Paragraphs>183</Paragraphs>
  <Slides>88</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88</vt:i4>
      </vt:variant>
    </vt:vector>
  </HeadingPairs>
  <TitlesOfParts>
    <vt:vector size="93" baseType="lpstr">
      <vt:lpstr>Arial</vt:lpstr>
      <vt:lpstr>Calibri</vt:lpstr>
      <vt:lpstr>Georgia</vt:lpstr>
      <vt:lpstr>Times New Roman</vt:lpstr>
      <vt:lpstr>След самолета</vt:lpstr>
      <vt:lpstr>Федеральное Государственное бюджетное образовательное учреждение высшего образования «Красноярский государственный медицинский университет имени  профессора В.Ф. Войно-Ясенецкого» Министерства здравоохранения  Российской Федерации Фармацевтический колледж    ЛЕКЦИЯ № 1 (продолжение)  ТЕМА: «Основные психопатологические симптомы и синдромы» </vt:lpstr>
      <vt:lpstr>План лекции:</vt:lpstr>
      <vt:lpstr>Презентация PowerPoint</vt:lpstr>
      <vt:lpstr>Презентация PowerPoint</vt:lpstr>
      <vt:lpstr>Презентация PowerPoint</vt:lpstr>
      <vt:lpstr>Презентация PowerPoint</vt:lpstr>
      <vt:lpstr>Презентация PowerPoint</vt:lpstr>
      <vt:lpstr>Классификация синдромов</vt:lpstr>
      <vt:lpstr>2. Аффективные синдромы: </vt:lpstr>
      <vt:lpstr>3. Бредовые и галлюцинаторные синдромы: </vt:lpstr>
      <vt:lpstr> 4. Синдромы нарушенного сознания: </vt:lpstr>
      <vt:lpstr> 5. Амнестические синдромы: </vt:lpstr>
      <vt:lpstr>Расстройства восприятиЯ и ощущений </vt:lpstr>
      <vt:lpstr>Презентация PowerPoint</vt:lpstr>
      <vt:lpstr>Презентация PowerPoint</vt:lpstr>
      <vt:lpstr>Иллюзии и галлюцинации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Нарушение мышления, памяти и интеллекта </vt:lpstr>
      <vt:lpstr>Интеллект </vt:lpstr>
      <vt:lpstr>Расстройства ассоциативного процесса </vt:lpstr>
      <vt:lpstr>Презентация PowerPoint</vt:lpstr>
      <vt:lpstr>Презентация PowerPoint</vt:lpstr>
      <vt:lpstr>Разорванность (ШИЗОФАЗИЯ) заключается в полной утрате смысла высказывания при сохранности их грамматической структуры.</vt:lpstr>
      <vt:lpstr>Бессвязность отличается от разорванности отсутствием связАНной речи как таковой</vt:lpstr>
      <vt:lpstr>Презентация PowerPoint</vt:lpstr>
      <vt:lpstr>Презентация PowerPoint</vt:lpstr>
      <vt:lpstr>Бред и бредовые синдромы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Параноидный синдром</vt:lpstr>
      <vt:lpstr>Синдром психического автоматизма Кандинского- Клерамбо</vt:lpstr>
      <vt:lpstr>Нарушения памяти (мнестические расстройства) </vt:lpstr>
      <vt:lpstr>Корсаковский  амнестический синдром</vt:lpstr>
      <vt:lpstr>Нарушения интеллекта   Все нарушения интеллекта разделяются на две  группы: олигофрении и деменции   </vt:lpstr>
      <vt:lpstr>Презентация PowerPoint</vt:lpstr>
      <vt:lpstr>Презентация PowerPoint</vt:lpstr>
      <vt:lpstr>Презентация PowerPoint</vt:lpstr>
      <vt:lpstr>Презентация PowerPoint</vt:lpstr>
      <vt:lpstr>Расстройства эмоционально-волевой и двигательной сферы </vt:lpstr>
      <vt:lpstr>Расстройства воли и влечений </vt:lpstr>
      <vt:lpstr>Презентация PowerPoint</vt:lpstr>
      <vt:lpstr>АБУЛИЯ</vt:lpstr>
      <vt:lpstr>Презентация PowerPoint</vt:lpstr>
      <vt:lpstr>ДВИГАТЕЛЬНЫЕ РАССТРОЙСТВА </vt:lpstr>
      <vt:lpstr>Ступор – вид двигательного расстройства, представляющий собой полную обездвиженность с мутизмом и ослабленными реакциями на раздражение, в том числе болевое.   </vt:lpstr>
      <vt:lpstr>   Симптомы кататонического синдрома:   В структуре кататонического синдрома выделяют кататоническое возбуждение и кататонический ступор  </vt:lpstr>
      <vt:lpstr>Презентация PowerPoint</vt:lpstr>
      <vt:lpstr>Презентация PowerPoint</vt:lpstr>
      <vt:lpstr>Презентация PowerPoint</vt:lpstr>
      <vt:lpstr>Презентация PowerPoint</vt:lpstr>
      <vt:lpstr>Аффективные расстройства </vt:lpstr>
      <vt:lpstr>Презентация PowerPoint</vt:lpstr>
      <vt:lpstr>Презентация PowerPoint</vt:lpstr>
      <vt:lpstr>Депрессивный синдром</vt:lpstr>
      <vt:lpstr>Презентация PowerPoint</vt:lpstr>
      <vt:lpstr>Маниакальный синдром</vt:lpstr>
      <vt:lpstr>Презентация PowerPoint</vt:lpstr>
      <vt:lpstr>Синдромы выключения сознания </vt:lpstr>
      <vt:lpstr>Презентация PowerPoint</vt:lpstr>
      <vt:lpstr>Презентация PowerPoint</vt:lpstr>
      <vt:lpstr>Синдромы помрачения сознания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Литература основная: 1. Бортникова С.М. Зубахина Т.В. Сестринское дело в невропатологии и психиатрии с курсом наркологии: Учебник. – 9-е издание, стереотипное. – Ростов-на – Дону: Феникс, 2012.- ( Медицина). 2. Иванец Н.Н., Тюльпин Ю.Г., Кинкулькина М.А. Наркология: учебное пособие – М.: ГЭОТАР- Медиа, 2011. 3. Тюльпин Ю.Г. Психические болезни с курсом наркологии: Учебник.-  М.: ГЭОТАР- Медиа, 2012. 4. Чернов В.Н. Сестринское дело в психиатрии с курсом наркологии: Учебник. – 2-е изд., дополненное и переработанное М.: ФГОУ “ ВУНМЦ  Росздрава“, 2008.  </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Государственное бюджетное образовательное учреждение высшего профессионального образования «Красноярский государственный медицинский университет имени  профессора В.Ф. Войно-Ясенецкого» Министерства здравоохранения  Российской Федерации Фармацевтический колледж    Основные психопатологические симптомы и синдромы</dc:title>
  <dc:creator>Бирюсина Владимировна</dc:creator>
  <cp:lastModifiedBy>Бирюсина</cp:lastModifiedBy>
  <cp:revision>119</cp:revision>
  <cp:lastPrinted>2017-09-14T01:30:46Z</cp:lastPrinted>
  <dcterms:created xsi:type="dcterms:W3CDTF">2013-11-22T11:23:28Z</dcterms:created>
  <dcterms:modified xsi:type="dcterms:W3CDTF">2018-09-12T16:47:36Z</dcterms:modified>
</cp:coreProperties>
</file>