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76" autoAdjust="0"/>
  </p:normalViewPr>
  <p:slideViewPr>
    <p:cSldViewPr snapToGrid="0">
      <p:cViewPr varScale="1">
        <p:scale>
          <a:sx n="87" d="100"/>
          <a:sy n="87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1FCE-8C33-4655-A3C7-02FB6B9B7786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81A0-89FB-4D9A-9608-45ABBCF2F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1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1FCE-8C33-4655-A3C7-02FB6B9B7786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81A0-89FB-4D9A-9608-45ABBCF2F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33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1FCE-8C33-4655-A3C7-02FB6B9B7786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81A0-89FB-4D9A-9608-45ABBCF2F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8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1FCE-8C33-4655-A3C7-02FB6B9B7786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81A0-89FB-4D9A-9608-45ABBCF2F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2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1FCE-8C33-4655-A3C7-02FB6B9B7786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81A0-89FB-4D9A-9608-45ABBCF2F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14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1FCE-8C33-4655-A3C7-02FB6B9B7786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81A0-89FB-4D9A-9608-45ABBCF2F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7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1FCE-8C33-4655-A3C7-02FB6B9B7786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81A0-89FB-4D9A-9608-45ABBCF2F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4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1FCE-8C33-4655-A3C7-02FB6B9B7786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81A0-89FB-4D9A-9608-45ABBCF2F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1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1FCE-8C33-4655-A3C7-02FB6B9B7786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81A0-89FB-4D9A-9608-45ABBCF2F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2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1FCE-8C33-4655-A3C7-02FB6B9B7786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81A0-89FB-4D9A-9608-45ABBCF2F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2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1FCE-8C33-4655-A3C7-02FB6B9B7786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81A0-89FB-4D9A-9608-45ABBCF2F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96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21FCE-8C33-4655-A3C7-02FB6B9B7786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781A0-89FB-4D9A-9608-45ABBCF2F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1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5560" y="292494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лекционных занятий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дистанционном режиме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7528" y="26064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высшего образования «Красноярский государственный медицинский университет имени профессора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В.Ф.Войно-Ясенецкого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Министерства здравоохранения   Российской Федерации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 Фармацевтический колледж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1904" y="594928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Красноярск,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9616" y="2060848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Педагогический совет №1 07.09.2020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0709" y="4907715"/>
            <a:ext cx="4051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Селютина Г.В., Казакова Е.Н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Преподавателям завершить методическое оснащение учебного процесса в условиях реализации дистанционного обучения</a:t>
            </a:r>
            <a:r>
              <a:rPr lang="en-US" dirty="0" smtClean="0"/>
              <a:t> </a:t>
            </a:r>
            <a:r>
              <a:rPr lang="ru-RU" dirty="0" smtClean="0"/>
              <a:t>(до 20 октября 2020г.;</a:t>
            </a:r>
          </a:p>
          <a:p>
            <a:r>
              <a:rPr lang="ru-RU" dirty="0" smtClean="0"/>
              <a:t>Преподавателям обеспечить выполнение требований к проведению учебного процесса в условиях </a:t>
            </a:r>
            <a:r>
              <a:rPr lang="en-US" dirty="0" smtClean="0"/>
              <a:t>COVID-19</a:t>
            </a:r>
            <a:r>
              <a:rPr lang="ru-RU" dirty="0" smtClean="0"/>
              <a:t>(ежедневно).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556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Благодарим за внимание!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1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132" y="144966"/>
            <a:ext cx="11095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лекционных занятий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дистанционном режиме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36884" y="721895"/>
            <a:ext cx="2576481" cy="2027619"/>
            <a:chOff x="240962" y="150772"/>
            <a:chExt cx="2334970" cy="177355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/>
            <a:srcRect l="2425" t="11489" r="73275" b="70021"/>
            <a:stretch/>
          </p:blipFill>
          <p:spPr>
            <a:xfrm>
              <a:off x="245327" y="150772"/>
              <a:ext cx="2330605" cy="95319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/>
            <a:srcRect t="74989"/>
            <a:stretch/>
          </p:blipFill>
          <p:spPr>
            <a:xfrm>
              <a:off x="240962" y="1103971"/>
              <a:ext cx="2334970" cy="82035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144644" y="1304693"/>
            <a:ext cx="8697952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материалы к лекциям в режиме ДО размещаются в модуле «Дистанционные задания».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293" y="2576643"/>
            <a:ext cx="875186" cy="840179"/>
          </a:xfrm>
          <a:prstGeom prst="rect">
            <a:avLst/>
          </a:prstGeom>
        </p:spPr>
      </p:pic>
      <p:pic>
        <p:nvPicPr>
          <p:cNvPr id="1026" name="Picture 2" descr="Технические сторона Power Point - особые приёмы для эффективной работы |  ExcelForum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53" y="2535482"/>
            <a:ext cx="936955" cy="9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 проверить видеофайл 🚩 Программное обеспеч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561" y="3455682"/>
            <a:ext cx="800280" cy="80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6884" y="3015734"/>
            <a:ext cx="9282129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материалы должны включать: текстовые сборники лекций, лекции-презентации,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видеолекции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9789" t="17298" r="43158" b="47658"/>
          <a:stretch/>
        </p:blipFill>
        <p:spPr>
          <a:xfrm>
            <a:off x="336885" y="4298571"/>
            <a:ext cx="5527470" cy="221452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054917" y="4329459"/>
            <a:ext cx="5624353" cy="2246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Актуализировать учебные материалы по лекциям на сайте колледжа в  УМКД.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 материалы представить в методический отдел.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32" y="227914"/>
            <a:ext cx="11095682" cy="1012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771" y="1513611"/>
            <a:ext cx="8356574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Выставлять задание 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НАКАНУНЕ или за день до их проведения.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883" y="866236"/>
            <a:ext cx="3066569" cy="2069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3053" t="30022" r="30105" b="23568"/>
          <a:stretch/>
        </p:blipFill>
        <p:spPr>
          <a:xfrm>
            <a:off x="370331" y="3047999"/>
            <a:ext cx="4890256" cy="3465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0358" y="3190539"/>
            <a:ext cx="6513094" cy="26776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задании к лекции указать: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дату и время проведения лекции, 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учебные материалы, 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контроля (позволяют понять преподавателю фактическую работу студентов с материалом лекции).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02" y="243956"/>
            <a:ext cx="11095682" cy="1012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2864"/>
          <a:stretch/>
        </p:blipFill>
        <p:spPr>
          <a:xfrm>
            <a:off x="692986" y="303558"/>
            <a:ext cx="1568951" cy="1904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986" y="1842371"/>
            <a:ext cx="10440235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лекций в режиме он-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вести запись лекции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размещать ссылки на видеозапись в заданиях,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занятость студентов на занятиях в колледже и технические сбои во время он-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трансляции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866" y="3563596"/>
            <a:ext cx="804742" cy="798645"/>
          </a:xfrm>
          <a:prstGeom prst="rect">
            <a:avLst/>
          </a:prstGeom>
        </p:spPr>
      </p:pic>
      <p:sp>
        <p:nvSpPr>
          <p:cNvPr id="8" name="AutoShape 2" descr="Покупка ссылок на сайт: как не уехать в ссылку в Минусин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6879" y="4596573"/>
            <a:ext cx="1784935" cy="8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8221" t="11592" r="8327" b="5781"/>
          <a:stretch/>
        </p:blipFill>
        <p:spPr>
          <a:xfrm>
            <a:off x="450376" y="272955"/>
            <a:ext cx="3166281" cy="627510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528549" y="6073254"/>
            <a:ext cx="2251881" cy="5322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03260" y="272955"/>
            <a:ext cx="790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электронного журнала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3260" y="968991"/>
            <a:ext cx="7902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оценивания выполненных заданий по лекции в модуле «Дистанционные задания», следует отправить оценки для выставления в электронный журнал.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0723" y="2403691"/>
            <a:ext cx="7844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лекций в электронном журнале проставляются только категории ЯВКА/НЕЯВКА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0723" y="3597442"/>
            <a:ext cx="7844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практических занятий также оценки выставляются в электронный журнал!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4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28" y="0"/>
            <a:ext cx="5233777" cy="663428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394284" y="5871411"/>
            <a:ext cx="1840832" cy="6256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87190" y="1221294"/>
            <a:ext cx="5994060" cy="25545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внимание!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в электронном журнале будут проставлены фактически той датой, которой вы их отправляете!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отправки отметок в журнал, необходимо сверить дату, которая выставилась в журнале с датой проведения лекции по расписанию. При необходимости дату следует изменить, согласно РАСПИСАНИЮ.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0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Соблюдение санитарно-гигиенических требований при проведении учебного процесса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018" y="1512231"/>
            <a:ext cx="3219450" cy="3219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88" y="1800385"/>
            <a:ext cx="3924728" cy="4055885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647525" y="2231423"/>
            <a:ext cx="3267180" cy="26488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89116" y="1690688"/>
            <a:ext cx="4438436" cy="5090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b="1" dirty="0" smtClean="0">
                <a:solidFill>
                  <a:schemeClr val="tx1"/>
                </a:solidFill>
              </a:rPr>
              <a:t>Требовать ношения маски и сменной обуви обучающимися;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-Перед началом занятия и во время перерывов обработать контактируемые поверхности  раствором </a:t>
            </a:r>
            <a:r>
              <a:rPr lang="ru-RU" b="1" dirty="0" err="1" smtClean="0">
                <a:solidFill>
                  <a:schemeClr val="tx1"/>
                </a:solidFill>
              </a:rPr>
              <a:t>дез.средств</a:t>
            </a:r>
            <a:r>
              <a:rPr lang="ru-RU" b="1" dirty="0" smtClean="0">
                <a:solidFill>
                  <a:schemeClr val="tx1"/>
                </a:solidFill>
              </a:rPr>
              <a:t>;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-Измерить температуру у обучающихся;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-При обнаружении обучающегося с повышенной температурой, зафиксировать факт в журнале, сообщить заведующему отделением;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</a:t>
            </a:r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роветривать помещение в соответствии с графиком проветривания;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-После работы  тщательно мыть руки и обрабатывать  кожным антисептиком;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250" y="4880225"/>
            <a:ext cx="3365428" cy="19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При выявлении обучающихся с признаками заболевания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43" y="1825625"/>
            <a:ext cx="10802957" cy="4351338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/>
              <a:t>Направить обучающегося в медицинский кабинет;</a:t>
            </a:r>
          </a:p>
          <a:p>
            <a:r>
              <a:rPr lang="ru-RU" sz="3600" dirty="0" smtClean="0"/>
              <a:t>Сообщить заведующему отделением об установленном факте заболевания обучающегося;</a:t>
            </a:r>
          </a:p>
          <a:p>
            <a:r>
              <a:rPr lang="ru-RU" sz="3600" dirty="0" smtClean="0"/>
              <a:t>Обработать контактируемые поверхности </a:t>
            </a:r>
          </a:p>
          <a:p>
            <a:pPr marL="0" indent="0">
              <a:buNone/>
            </a:pPr>
            <a:r>
              <a:rPr lang="ru-RU" sz="3600" dirty="0" smtClean="0"/>
              <a:t>раствором с </a:t>
            </a:r>
            <a:r>
              <a:rPr lang="ru-RU" sz="3600" dirty="0" err="1" smtClean="0"/>
              <a:t>дез.средствами</a:t>
            </a:r>
            <a:r>
              <a:rPr lang="ru-RU" sz="3600" dirty="0" smtClean="0"/>
              <a:t>, проветрить </a:t>
            </a:r>
          </a:p>
          <a:p>
            <a:pPr marL="0" indent="0">
              <a:buNone/>
            </a:pPr>
            <a:r>
              <a:rPr lang="ru-RU" sz="3600" dirty="0"/>
              <a:t>п</a:t>
            </a:r>
            <a:r>
              <a:rPr lang="ru-RU" sz="3600" dirty="0" smtClean="0"/>
              <a:t>омещение; </a:t>
            </a:r>
          </a:p>
          <a:p>
            <a:r>
              <a:rPr lang="ru-RU" sz="3600" dirty="0" smtClean="0"/>
              <a:t>Разъяснить обучающимся контактирующим с заболевшим порядок их действий при </a:t>
            </a:r>
          </a:p>
          <a:p>
            <a:pPr marL="0" indent="0">
              <a:buNone/>
            </a:pPr>
            <a:r>
              <a:rPr lang="ru-RU" sz="3600" dirty="0" smtClean="0"/>
              <a:t>обнаружении признаков болезни.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270" y="3051670"/>
            <a:ext cx="2666082" cy="34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14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523" y="365124"/>
            <a:ext cx="11589743" cy="62890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ПАМЯТКА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лицу</a:t>
            </a:r>
            <a:r>
              <a:rPr lang="ru-RU" dirty="0"/>
              <a:t>, у которого выявлены признаки инфекционных заболеваний (повышенная температура, кашель, насморк) 7" В связи с сохранением высокого уровня заболеваемости ОРВИ, гриппом и угрозой распространения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 в городе Красноярске напоминаем Вам признаки вирусных инфекций: высокая температура, чихание, кашель, одышка, боль в горле, мышечные боли, насморк или заложенность носа, головная боль, озноб, слабость, потеря обоняния, возможны также тошнота, рвота, диарея. При первых симптомах необходимо вызвать врача из медицинской организации, к которой вы прикреплены! Большинство обучающихся КрасГМУ с полисом ОМС прикреплены: к Отделению общеврачебной практики КрасГМУ, расположенная по адресу г. Красноярск, ул. Партизана Железняка, 1И, телефон регистратуры +7 (391) 228 00 17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Соблюдайте </a:t>
            </a:r>
            <a:r>
              <a:rPr lang="ru-RU" dirty="0"/>
              <a:t>охранительный режим и следуйте всем рекомендациям врача. Категорически запрещено заниматься самолечением. Исключите посещение университета, работы и контакты с другими людьми. Носите маску, если заболели сами или если среди друзей и родственников есть заболевшие гриппом или ОРВИ. В случае повышения температуры тела, наличии кашля, одышки, тошноты, рвоты обучающимся, проживающим в общежитии КрасГМУ, следует предупредить вахтера общежития, указать номер комнаты, группу, факультет, свой сотовый телефон, а затем вызвать бригаду «Скорой помощи» по телефону 03 (с сотового телефона 103). В соответствии с Постановлениями Главного государственного врача РФ и Методическими рекомендациями по профилактике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 (COVID-19) в образовательных организациях высшего образования (разработаны и утверждены Федеральной службой по надзору в сфере защиты прав потребителей и благополучия человека 29.07.2020) все иностранные обучающиеся, прибывшие из-за границы, обязаны приобрести полис ДМС, в который включены: медосмотр, тесты на ВИЧ, гепатит В и тест на COVID-19 методом ПЦР. Региональная «горячая линия» для граждан, вернувшихся из стран с неблагополучной эпидемиологической ситуацией по </a:t>
            </a:r>
            <a:r>
              <a:rPr lang="ru-RU" dirty="0" err="1"/>
              <a:t>коронавирусу</a:t>
            </a:r>
            <a:r>
              <a:rPr lang="ru-RU" dirty="0"/>
              <a:t> 8-800-100-56-53.</a:t>
            </a:r>
          </a:p>
        </p:txBody>
      </p:sp>
    </p:spTree>
    <p:extLst>
      <p:ext uri="{BB962C8B-B14F-4D97-AF65-F5344CB8AC3E}">
        <p14:creationId xmlns:p14="http://schemas.microsoft.com/office/powerpoint/2010/main" val="1669280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737</Words>
  <Application>Microsoft Office PowerPoint</Application>
  <PresentationFormat>Широкоэкранный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Соблюдение санитарно-гигиенических требований при проведении учебного процесса</vt:lpstr>
      <vt:lpstr>При выявлении обучающихся с признаками заболевания</vt:lpstr>
      <vt:lpstr>Презентация PowerPoint</vt:lpstr>
      <vt:lpstr>Решение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Казакова Елена Николаевна</dc:creator>
  <cp:lastModifiedBy>Селютина Галина Васильевна</cp:lastModifiedBy>
  <cp:revision>26</cp:revision>
  <dcterms:created xsi:type="dcterms:W3CDTF">2020-09-04T03:23:00Z</dcterms:created>
  <dcterms:modified xsi:type="dcterms:W3CDTF">2020-09-07T09:22:24Z</dcterms:modified>
</cp:coreProperties>
</file>