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9" r:id="rId3"/>
    <p:sldId id="260" r:id="rId4"/>
    <p:sldId id="258" r:id="rId5"/>
    <p:sldId id="261" r:id="rId6"/>
    <p:sldId id="263" r:id="rId7"/>
    <p:sldId id="264" r:id="rId8"/>
  </p:sldIdLst>
  <p:sldSz cx="12192000" cy="6858000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4"/>
  </p:normalViewPr>
  <p:slideViewPr>
    <p:cSldViewPr snapToGrid="0" snapToObjects="1">
      <p:cViewPr varScale="1">
        <p:scale>
          <a:sx n="104" d="100"/>
          <a:sy n="104" d="100"/>
        </p:scale>
        <p:origin x="-546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/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45488D-717B-46A8-8072-9A51A15F3317}" type="datetimeFigureOut">
              <a:rPr lang="ru-RU"/>
              <a:pPr>
                <a:defRPr/>
              </a:pPr>
              <a:t>20.05.2020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2C3C2D-AE1E-4B79-B76E-B722C186BD7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/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8578A5-5FD9-4583-9BAF-D9D229FD466F}" type="datetimeFigureOut">
              <a:rPr lang="ru-RU"/>
              <a:pPr>
                <a:defRPr/>
              </a:pPr>
              <a:t>20.05.2020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85524D-E0ED-45F0-976F-97CB9E41901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/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BEA7E0-E59F-4570-B591-879AE39D4A1C}" type="datetimeFigureOut">
              <a:rPr lang="ru-RU"/>
              <a:pPr>
                <a:defRPr/>
              </a:pPr>
              <a:t>20.05.2020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16DEE9-78D2-4D70-988D-D49AB046ECA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/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5EC708-FB18-47C1-9047-9FB5E85E6FF5}" type="datetimeFigureOut">
              <a:rPr lang="ru-RU"/>
              <a:pPr>
                <a:defRPr/>
              </a:pPr>
              <a:t>20.05.2020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94BCD0-EEED-4012-BA29-CBA75B51013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/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B32713-5166-4017-A8DC-0CFF79326EA7}" type="datetimeFigureOut">
              <a:rPr lang="ru-RU"/>
              <a:pPr>
                <a:defRPr/>
              </a:pPr>
              <a:t>20.05.2020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91B2A5-EE62-409F-A35A-1ECB42666DB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/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/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3A6822-2A81-435C-B94B-0D7732881223}" type="datetimeFigureOut">
              <a:rPr lang="ru-RU"/>
              <a:pPr>
                <a:defRPr/>
              </a:pPr>
              <a:t>20.05.2020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441C05-F928-4D7A-A3EA-01524843322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/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/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/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9725D2-512C-43F3-9233-D311A3C596C1}" type="datetimeFigureOut">
              <a:rPr lang="ru-RU"/>
              <a:pPr>
                <a:defRPr/>
              </a:pPr>
              <a:t>20.05.2020</a:t>
            </a:fld>
            <a:endParaRPr lang="ru-RU"/>
          </a:p>
        </p:txBody>
      </p:sp>
      <p:sp>
        <p:nvSpPr>
          <p:cNvPr id="8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02F826-5C00-46E0-952E-A073B5E94D2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D7F178-1472-446E-BD30-59E075FF51E9}" type="datetimeFigureOut">
              <a:rPr lang="ru-RU"/>
              <a:pPr>
                <a:defRPr/>
              </a:pPr>
              <a:t>20.05.2020</a:t>
            </a:fld>
            <a:endParaRPr lang="ru-RU"/>
          </a:p>
        </p:txBody>
      </p:sp>
      <p:sp>
        <p:nvSpPr>
          <p:cNvPr id="4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8A3E06-FD3B-46F5-B185-8959E345137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328797-AF7F-40A1-8081-27399E37D432}" type="datetimeFigureOut">
              <a:rPr lang="ru-RU"/>
              <a:pPr>
                <a:defRPr/>
              </a:pPr>
              <a:t>20.05.2020</a:t>
            </a:fld>
            <a:endParaRPr lang="ru-RU"/>
          </a:p>
        </p:txBody>
      </p:sp>
      <p:sp>
        <p:nvSpPr>
          <p:cNvPr id="3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A80113-85AA-4000-ACAA-7F4A591803C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/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/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1B569B-C7C6-490E-BAC0-C935D41F7882}" type="datetimeFigureOut">
              <a:rPr lang="ru-RU"/>
              <a:pPr>
                <a:defRPr/>
              </a:pPr>
              <a:t>20.05.2020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B6FE5E-B150-4334-8DE6-A0A70784C92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/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>
            <a:extLst>
              <a:ext uri="{FF2B5EF4-FFF2-40B4-BE49-F238E27FC236}"/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E59862-811C-44DA-AD63-04CFA774F311}" type="datetimeFigureOut">
              <a:rPr lang="ru-RU"/>
              <a:pPr>
                <a:defRPr/>
              </a:pPr>
              <a:t>20.05.2020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0312F7-1319-49F5-AE70-169B4D66CB1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D6DE1A9-215F-4811-9F05-BFBF1C005A2D}" type="datetimeFigureOut">
              <a:rPr lang="ru-RU"/>
              <a:pPr>
                <a:defRPr/>
              </a:pPr>
              <a:t>20.05.2020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8DA7FFF-3E5D-434A-A184-10FAE474F77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acs.org/content/acs/en/publications.html" TargetMode="External"/><Relationship Id="rId13" Type="http://schemas.openxmlformats.org/officeDocument/2006/relationships/image" Target="../media/image9.png"/><Relationship Id="rId3" Type="http://schemas.openxmlformats.org/officeDocument/2006/relationships/hyperlink" Target="http://journalseek.net/" TargetMode="External"/><Relationship Id="rId7" Type="http://schemas.openxmlformats.org/officeDocument/2006/relationships/hyperlink" Target="http://www.springer.com/" TargetMode="External"/><Relationship Id="rId12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elsevier.com/" TargetMode="External"/><Relationship Id="rId11" Type="http://schemas.openxmlformats.org/officeDocument/2006/relationships/image" Target="../media/image7.jpeg"/><Relationship Id="rId5" Type="http://schemas.openxmlformats.org/officeDocument/2006/relationships/hyperlink" Target="http://www.researchgate.net/" TargetMode="External"/><Relationship Id="rId10" Type="http://schemas.openxmlformats.org/officeDocument/2006/relationships/hyperlink" Target="http://www.nature.com/siteindex/index.html" TargetMode="External"/><Relationship Id="rId4" Type="http://schemas.openxmlformats.org/officeDocument/2006/relationships/hyperlink" Target="http://journalfinder.elsevier.com/" TargetMode="External"/><Relationship Id="rId9" Type="http://schemas.openxmlformats.org/officeDocument/2006/relationships/hyperlink" Target="http://www.osa.org/en-us/publications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3314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88" y="0"/>
            <a:ext cx="12188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0663" y="376238"/>
            <a:ext cx="5875337" cy="3929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6" name="TextBox 5"/>
          <p:cNvSpPr txBox="1">
            <a:spLocks noChangeArrowheads="1"/>
          </p:cNvSpPr>
          <p:nvPr/>
        </p:nvSpPr>
        <p:spPr bwMode="auto">
          <a:xfrm>
            <a:off x="6386513" y="1971675"/>
            <a:ext cx="5637212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3600" b="1">
                <a:latin typeface="Times New Roman" pitchFamily="18" charset="0"/>
                <a:cs typeface="Times New Roman" pitchFamily="18" charset="0"/>
              </a:rPr>
              <a:t>Онлайн-подача </a:t>
            </a:r>
          </a:p>
          <a:p>
            <a:pPr algn="ctr"/>
            <a:r>
              <a:rPr lang="ru-RU" sz="3600" b="1">
                <a:latin typeface="Times New Roman" pitchFamily="18" charset="0"/>
                <a:cs typeface="Times New Roman" pitchFamily="18" charset="0"/>
              </a:rPr>
              <a:t>научных статей </a:t>
            </a:r>
          </a:p>
          <a:p>
            <a:pPr algn="ctr"/>
            <a:r>
              <a:rPr lang="ru-RU" sz="3600" b="1">
                <a:latin typeface="Times New Roman" pitchFamily="18" charset="0"/>
                <a:cs typeface="Times New Roman" pitchFamily="18" charset="0"/>
              </a:rPr>
              <a:t>в англоязычные журналы</a:t>
            </a:r>
            <a:endParaRPr lang="ru-RU" sz="36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3251200" y="6359525"/>
            <a:ext cx="54514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/>
              <a:t>Центр международных программ, КрасГМУ, 2020</a:t>
            </a:r>
          </a:p>
        </p:txBody>
      </p:sp>
      <p:pic>
        <p:nvPicPr>
          <p:cNvPr id="13319" name="Picture 7" descr="online-paper-submissio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288463" y="5410200"/>
            <a:ext cx="29019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4338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88" y="0"/>
            <a:ext cx="12188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TextBox 2"/>
          <p:cNvSpPr txBox="1">
            <a:spLocks noChangeArrowheads="1"/>
          </p:cNvSpPr>
          <p:nvPr/>
        </p:nvSpPr>
        <p:spPr bwMode="auto">
          <a:xfrm>
            <a:off x="2471738" y="468313"/>
            <a:ext cx="69564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>
                <a:latin typeface="Times New Roman" pitchFamily="18" charset="0"/>
                <a:cs typeface="Times New Roman" pitchFamily="18" charset="0"/>
              </a:rPr>
              <a:t>Зачем публиковаться в зарубежных журналах?</a:t>
            </a:r>
          </a:p>
        </p:txBody>
      </p:sp>
      <p:sp>
        <p:nvSpPr>
          <p:cNvPr id="14340" name="TextBox 3"/>
          <p:cNvSpPr txBox="1">
            <a:spLocks noChangeArrowheads="1"/>
          </p:cNvSpPr>
          <p:nvPr/>
        </p:nvSpPr>
        <p:spPr bwMode="auto">
          <a:xfrm>
            <a:off x="1524000" y="1122363"/>
            <a:ext cx="6921500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ru-RU">
                <a:latin typeface="Times New Roman" pitchFamily="18" charset="0"/>
                <a:cs typeface="Times New Roman" pitchFamily="18" charset="0"/>
              </a:rPr>
              <a:t>Способствует повышению научной квалификации и статуса;</a:t>
            </a:r>
            <a:endParaRPr lang="en-US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charset="0"/>
              <a:buChar char="•"/>
            </a:pPr>
            <a:endParaRPr lang="ru-RU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ru-RU">
                <a:latin typeface="Times New Roman" pitchFamily="18" charset="0"/>
                <a:cs typeface="Times New Roman" pitchFamily="18" charset="0"/>
              </a:rPr>
              <a:t>Помогает получить финансирование на научные проекты;</a:t>
            </a:r>
            <a:endParaRPr lang="en-US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charset="0"/>
              <a:buChar char="•"/>
            </a:pPr>
            <a:endParaRPr lang="ru-RU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ru-RU">
                <a:latin typeface="Times New Roman" pitchFamily="18" charset="0"/>
                <a:cs typeface="Times New Roman" pitchFamily="18" charset="0"/>
              </a:rPr>
              <a:t>Позволяет обеспечить интерес и улучшить доступ к авторским разработкам;</a:t>
            </a:r>
            <a:endParaRPr lang="en-US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charset="0"/>
              <a:buChar char="•"/>
            </a:pPr>
            <a:endParaRPr lang="ru-RU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ru-RU">
                <a:latin typeface="Times New Roman" pitchFamily="18" charset="0"/>
                <a:cs typeface="Times New Roman" pitchFamily="18" charset="0"/>
              </a:rPr>
              <a:t>Расширяет поле научной деятельности;</a:t>
            </a:r>
            <a:endParaRPr lang="en-US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charset="0"/>
              <a:buChar char="•"/>
            </a:pPr>
            <a:endParaRPr lang="ru-RU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ru-RU">
                <a:latin typeface="Times New Roman" pitchFamily="18" charset="0"/>
                <a:cs typeface="Times New Roman" pitchFamily="18" charset="0"/>
              </a:rPr>
              <a:t>Повышает индекс цитируемости собственных статей.</a:t>
            </a:r>
          </a:p>
          <a:p>
            <a:pPr marL="285750" indent="-285750">
              <a:buFont typeface="Arial" charset="0"/>
              <a:buChar char="•"/>
            </a:pPr>
            <a:endParaRPr lang="ru-RU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41" name="Рисунок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" y="4057650"/>
            <a:ext cx="4156075" cy="275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2" name="Рисунок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404350" y="3003550"/>
            <a:ext cx="2527300" cy="105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3" name="Рисунок 1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29125" y="4476750"/>
            <a:ext cx="7724775" cy="2338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5362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88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TextBox 2"/>
          <p:cNvSpPr txBox="1">
            <a:spLocks noChangeArrowheads="1"/>
          </p:cNvSpPr>
          <p:nvPr/>
        </p:nvSpPr>
        <p:spPr bwMode="auto">
          <a:xfrm>
            <a:off x="798513" y="238125"/>
            <a:ext cx="1080611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>
                <a:latin typeface="Times New Roman" pitchFamily="18" charset="0"/>
                <a:cs typeface="Times New Roman" pitchFamily="18" charset="0"/>
              </a:rPr>
              <a:t>Как выбрать издание для публикации? На что необходимо обращать внимание?</a:t>
            </a:r>
          </a:p>
          <a:p>
            <a:pPr algn="ctr"/>
            <a:endParaRPr lang="ru-RU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>
            <a:extLst>
              <a:ext uri="{FF2B5EF4-FFF2-40B4-BE49-F238E27FC236}"/>
            </a:extLst>
          </p:cNvPr>
          <p:cNvSpPr txBox="1"/>
          <p:nvPr/>
        </p:nvSpPr>
        <p:spPr>
          <a:xfrm>
            <a:off x="938213" y="750888"/>
            <a:ext cx="8766175" cy="61341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ru-RU">
                <a:latin typeface="Times New Roman" pitchFamily="18" charset="0"/>
                <a:cs typeface="Times New Roman" pitchFamily="18" charset="0"/>
              </a:rPr>
              <a:t>Тематика публикации должна соответствовать профилю издания </a:t>
            </a:r>
          </a:p>
          <a:p>
            <a:pPr marL="285750" indent="-285750">
              <a:buFont typeface="Arial" charset="0"/>
              <a:buChar char="•"/>
            </a:pPr>
            <a:endParaRPr lang="ru-RU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ru-RU">
                <a:latin typeface="Times New Roman" pitchFamily="18" charset="0"/>
                <a:cs typeface="Times New Roman" pitchFamily="18" charset="0"/>
              </a:rPr>
              <a:t>Импакт-фактор: чем выше этот показатель у издания, тем выше будет индекс цитирования у опубликованной статьи.</a:t>
            </a:r>
          </a:p>
          <a:p>
            <a:pPr marL="285750" indent="-285750">
              <a:buFont typeface="Arial" charset="0"/>
              <a:buChar char="•"/>
            </a:pPr>
            <a:endParaRPr lang="ru-RU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ru-RU">
                <a:latin typeface="Times New Roman" pitchFamily="18" charset="0"/>
                <a:cs typeface="Times New Roman" pitchFamily="18" charset="0"/>
              </a:rPr>
              <a:t>Важно обратить внимание на редакционную политику</a:t>
            </a:r>
          </a:p>
          <a:p>
            <a:pPr marL="285750" indent="-285750">
              <a:buFont typeface="Arial" charset="0"/>
              <a:buChar char="•"/>
            </a:pPr>
            <a:endParaRPr lang="en-US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ru-RU">
                <a:latin typeface="Times New Roman" pitchFamily="18" charset="0"/>
                <a:cs typeface="Times New Roman" pitchFamily="18" charset="0"/>
              </a:rPr>
              <a:t>Сумму оплаты (при наличии) за публикацию («черные» и «белые» журналы) 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Beall’s List</a:t>
            </a:r>
            <a:r>
              <a:rPr lang="ru-RU">
                <a:latin typeface="Times New Roman" pitchFamily="18" charset="0"/>
                <a:cs typeface="Times New Roman" pitchFamily="18" charset="0"/>
              </a:rPr>
              <a:t> (журналы- хищники)</a:t>
            </a:r>
          </a:p>
          <a:p>
            <a:pPr marL="285750" indent="-285750">
              <a:buFont typeface="Arial" charset="0"/>
              <a:buChar char="•"/>
            </a:pPr>
            <a:endParaRPr lang="ru-RU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ru-RU">
                <a:latin typeface="Times New Roman" pitchFamily="18" charset="0"/>
                <a:cs typeface="Times New Roman" pitchFamily="18" charset="0"/>
              </a:rPr>
              <a:t>Не стоит сосредотачиваться только на одном-двух журналах.</a:t>
            </a:r>
            <a:endParaRPr lang="en-US">
              <a:latin typeface="Times New Roman" pitchFamily="18" charset="0"/>
              <a:cs typeface="Times New Roman" pitchFamily="18" charset="0"/>
            </a:endParaRPr>
          </a:p>
          <a:p>
            <a:pPr marL="285750" indent="-285750"/>
            <a:endParaRPr lang="ru-RU" b="1">
              <a:latin typeface="Times New Roman" pitchFamily="18" charset="0"/>
              <a:cs typeface="Times New Roman" pitchFamily="18" charset="0"/>
            </a:endParaRPr>
          </a:p>
          <a:p>
            <a:pPr marL="285750" indent="-285750"/>
            <a:r>
              <a:rPr lang="ru-RU" b="1">
                <a:latin typeface="Times New Roman" pitchFamily="18" charset="0"/>
                <a:cs typeface="Times New Roman" pitchFamily="18" charset="0"/>
              </a:rPr>
              <a:t>Полезные сайты некоторых зарубежных издательств </a:t>
            </a:r>
            <a:endParaRPr lang="en-US" b="1">
              <a:latin typeface="Times New Roman" pitchFamily="18" charset="0"/>
              <a:cs typeface="Times New Roman" pitchFamily="18" charset="0"/>
            </a:endParaRPr>
          </a:p>
          <a:p>
            <a:pPr marL="285750" indent="-285750"/>
            <a:endParaRPr lang="ru-RU">
              <a:latin typeface="Calibri" pitchFamily="34" charset="0"/>
            </a:endParaRPr>
          </a:p>
          <a:p>
            <a:pPr marL="285750" indent="-285750"/>
            <a:r>
              <a:rPr lang="en-US">
                <a:latin typeface="Calibri" pitchFamily="34" charset="0"/>
              </a:rPr>
              <a:t>– </a:t>
            </a:r>
            <a:r>
              <a:rPr lang="en-US">
                <a:latin typeface="Calibri" pitchFamily="34" charset="0"/>
                <a:hlinkClick r:id="rId3"/>
              </a:rPr>
              <a:t>http://journalseek.net/</a:t>
            </a:r>
            <a:endParaRPr lang="ru-RU">
              <a:latin typeface="Calibri" pitchFamily="34" charset="0"/>
            </a:endParaRPr>
          </a:p>
          <a:p>
            <a:pPr marL="285750" indent="-285750"/>
            <a:r>
              <a:rPr lang="en-US">
                <a:latin typeface="Calibri" pitchFamily="34" charset="0"/>
              </a:rPr>
              <a:t>– </a:t>
            </a:r>
            <a:r>
              <a:rPr lang="en-US">
                <a:latin typeface="Calibri" pitchFamily="34" charset="0"/>
                <a:hlinkClick r:id="rId4"/>
              </a:rPr>
              <a:t>http://journalfinder.elsevier.com</a:t>
            </a:r>
            <a:r>
              <a:rPr lang="ru-RU">
                <a:latin typeface="Calibri" pitchFamily="34" charset="0"/>
              </a:rPr>
              <a:t> </a:t>
            </a:r>
          </a:p>
          <a:p>
            <a:pPr marL="285750" indent="-285750">
              <a:buFontTx/>
              <a:buChar char="-"/>
            </a:pPr>
            <a:r>
              <a:rPr lang="en-US">
                <a:latin typeface="Calibri" pitchFamily="34" charset="0"/>
                <a:hlinkClick r:id="rId5"/>
              </a:rPr>
              <a:t>www.researchgate.net</a:t>
            </a:r>
            <a:r>
              <a:rPr lang="en-US">
                <a:latin typeface="Calibri" pitchFamily="34" charset="0"/>
              </a:rPr>
              <a:t>.</a:t>
            </a:r>
            <a:r>
              <a:rPr lang="ru-RU">
                <a:latin typeface="Calibri" pitchFamily="34" charset="0"/>
              </a:rPr>
              <a:t> </a:t>
            </a:r>
            <a:endParaRPr lang="en-US">
              <a:latin typeface="Calibri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>
                <a:latin typeface="Times New Roman" pitchFamily="18" charset="0"/>
                <a:cs typeface="Times New Roman" pitchFamily="18" charset="0"/>
                <a:hlinkClick r:id="rId6"/>
              </a:rPr>
              <a:t>http://www.elsevier.com</a:t>
            </a:r>
            <a:r>
              <a:rPr lang="ru-RU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285750" indent="-285750">
              <a:buFontTx/>
              <a:buChar char="-"/>
            </a:pPr>
            <a:r>
              <a:rPr lang="en-US">
                <a:latin typeface="Times New Roman" pitchFamily="18" charset="0"/>
                <a:cs typeface="Times New Roman" pitchFamily="18" charset="0"/>
                <a:hlinkClick r:id="rId7"/>
              </a:rPr>
              <a:t>http://www.springer.com</a:t>
            </a:r>
            <a:r>
              <a:rPr lang="ru-RU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>
                <a:latin typeface="Times New Roman" pitchFamily="18" charset="0"/>
                <a:cs typeface="Times New Roman" pitchFamily="18" charset="0"/>
              </a:rPr>
              <a:t> </a:t>
            </a:r>
            <a:endParaRPr lang="en-US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>
                <a:latin typeface="Times New Roman" pitchFamily="18" charset="0"/>
                <a:cs typeface="Times New Roman" pitchFamily="18" charset="0"/>
                <a:hlinkClick r:id="rId8"/>
              </a:rPr>
              <a:t>http://www.acs.org/content/acs/en/publications.html</a:t>
            </a:r>
            <a:r>
              <a:rPr lang="ru-RU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285750" indent="-285750">
              <a:buFontTx/>
              <a:buChar char="-"/>
            </a:pPr>
            <a:r>
              <a:rPr lang="en-US">
                <a:latin typeface="Times New Roman" pitchFamily="18" charset="0"/>
                <a:cs typeface="Times New Roman" pitchFamily="18" charset="0"/>
                <a:hlinkClick r:id="rId9"/>
              </a:rPr>
              <a:t>http://www.osa.org/en-us/publications</a:t>
            </a:r>
            <a:r>
              <a:rPr lang="ru-RU">
                <a:latin typeface="Times New Roman" pitchFamily="18" charset="0"/>
                <a:cs typeface="Times New Roman" pitchFamily="18" charset="0"/>
              </a:rPr>
              <a:t> </a:t>
            </a:r>
            <a:endParaRPr lang="en-US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>
                <a:latin typeface="Times New Roman" pitchFamily="18" charset="0"/>
                <a:cs typeface="Times New Roman" pitchFamily="18" charset="0"/>
                <a:hlinkClick r:id="rId10"/>
              </a:rPr>
              <a:t>http://www.nature.com/siteindex/index.html</a:t>
            </a:r>
            <a:r>
              <a:rPr lang="ru-RU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15365" name="Рисунок 6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9828213" y="2586038"/>
            <a:ext cx="1897062" cy="249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Рисунок 8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424863" y="3668713"/>
            <a:ext cx="2116137" cy="2820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7" name="Рисунок 10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0075863" y="4162425"/>
            <a:ext cx="2116137" cy="278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6386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9688" y="0"/>
            <a:ext cx="1218882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>
            <a:extLst>
              <a:ext uri="{FF2B5EF4-FFF2-40B4-BE49-F238E27FC236}"/>
            </a:extLst>
          </p:cNvPr>
          <p:cNvSpPr txBox="1"/>
          <p:nvPr/>
        </p:nvSpPr>
        <p:spPr>
          <a:xfrm>
            <a:off x="554038" y="1304925"/>
            <a:ext cx="7821612" cy="50784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Исследование содержит новые теоретические гипотезы или отражает результат авторских научных исследований и экспериментов;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 изложен логично, грамотно, с соблюдением всех правил академического стиля;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Текст имеет грамотную структуру, а материал систематизирован, переведен на английский язык и снабжен аннотацией;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Статья дополнена обширным списком источников, к которым автор обращался в процессе работы;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Графический материал понятен и имеет необходимые пояснения или справки.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того, чтобы писать, научитесь читать! 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388" name="TextBox 3"/>
          <p:cNvSpPr txBox="1">
            <a:spLocks noChangeArrowheads="1"/>
          </p:cNvSpPr>
          <p:nvPr/>
        </p:nvSpPr>
        <p:spPr bwMode="auto">
          <a:xfrm>
            <a:off x="985838" y="384175"/>
            <a:ext cx="72993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b="1">
                <a:latin typeface="Times New Roman" pitchFamily="18" charset="0"/>
                <a:cs typeface="Times New Roman" pitchFamily="18" charset="0"/>
              </a:rPr>
              <a:t>Что необходимо, чтобы опубликовать статью на английском языке?</a:t>
            </a:r>
          </a:p>
          <a:p>
            <a:pPr algn="ctr"/>
            <a:endParaRPr lang="ru-RU">
              <a:latin typeface="Calibri" pitchFamily="34" charset="0"/>
            </a:endParaRPr>
          </a:p>
        </p:txBody>
      </p:sp>
      <p:pic>
        <p:nvPicPr>
          <p:cNvPr id="16389" name="Рисунок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89900" y="722313"/>
            <a:ext cx="4059238" cy="2706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7410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88" y="0"/>
            <a:ext cx="12188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TextBox 2"/>
          <p:cNvSpPr txBox="1">
            <a:spLocks noChangeArrowheads="1"/>
          </p:cNvSpPr>
          <p:nvPr/>
        </p:nvSpPr>
        <p:spPr bwMode="auto">
          <a:xfrm>
            <a:off x="4114800" y="476250"/>
            <a:ext cx="320198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b="1">
                <a:latin typeface="Times New Roman" pitchFamily="18" charset="0"/>
                <a:cs typeface="Times New Roman" pitchFamily="18" charset="0"/>
              </a:rPr>
              <a:t>Правила оформления статей</a:t>
            </a:r>
          </a:p>
          <a:p>
            <a:pPr algn="ctr"/>
            <a:endParaRPr lang="ru-RU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412" name="TextBox 5"/>
          <p:cNvSpPr txBox="1">
            <a:spLocks noChangeArrowheads="1"/>
          </p:cNvSpPr>
          <p:nvPr/>
        </p:nvSpPr>
        <p:spPr bwMode="auto">
          <a:xfrm>
            <a:off x="790575" y="1309688"/>
            <a:ext cx="10137775" cy="3662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en-US" b="1">
                <a:latin typeface="Times New Roman" pitchFamily="18" charset="0"/>
                <a:cs typeface="Times New Roman" pitchFamily="18" charset="0"/>
              </a:rPr>
              <a:t>Title</a:t>
            </a:r>
            <a:r>
              <a:rPr lang="ru-RU" b="1">
                <a:latin typeface="Times New Roman" pitchFamily="18" charset="0"/>
                <a:cs typeface="Times New Roman" pitchFamily="18" charset="0"/>
              </a:rPr>
              <a:t> – реклама статьи!</a:t>
            </a:r>
            <a:r>
              <a:rPr lang="en-US" b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>
                <a:latin typeface="Times New Roman" pitchFamily="18" charset="0"/>
                <a:cs typeface="Times New Roman" pitchFamily="18" charset="0"/>
              </a:rPr>
              <a:t>избегать использования – 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study of, investigations into, observations of, etc.)</a:t>
            </a:r>
          </a:p>
          <a:p>
            <a:pPr marL="342900" indent="-342900">
              <a:buFontTx/>
              <a:buAutoNum type="arabicPeriod"/>
            </a:pPr>
            <a:r>
              <a:rPr lang="en-US">
                <a:latin typeface="Times New Roman" pitchFamily="18" charset="0"/>
                <a:cs typeface="Times New Roman" pitchFamily="18" charset="0"/>
              </a:rPr>
              <a:t>Authors</a:t>
            </a:r>
          </a:p>
          <a:p>
            <a:pPr marL="342900" indent="-342900">
              <a:buFontTx/>
              <a:buAutoNum type="arabicPeriod"/>
            </a:pPr>
            <a:r>
              <a:rPr lang="en-US">
                <a:latin typeface="Times New Roman" pitchFamily="18" charset="0"/>
                <a:cs typeface="Times New Roman" pitchFamily="18" charset="0"/>
              </a:rPr>
              <a:t>Abstract</a:t>
            </a:r>
          </a:p>
          <a:p>
            <a:pPr marL="342900" indent="-342900">
              <a:buFontTx/>
              <a:buAutoNum type="arabicPeriod"/>
            </a:pPr>
            <a:r>
              <a:rPr lang="en-US">
                <a:latin typeface="Times New Roman" pitchFamily="18" charset="0"/>
              </a:rPr>
              <a:t>Keywords list </a:t>
            </a:r>
          </a:p>
          <a:p>
            <a:pPr marL="342900" indent="-342900">
              <a:buFontTx/>
              <a:buAutoNum type="arabicPeriod"/>
            </a:pPr>
            <a:r>
              <a:rPr lang="en-US">
                <a:latin typeface="Times New Roman" pitchFamily="18" charset="0"/>
                <a:cs typeface="Times New Roman" pitchFamily="18" charset="0"/>
              </a:rPr>
              <a:t>Introduction</a:t>
            </a:r>
          </a:p>
          <a:p>
            <a:pPr marL="342900" indent="-342900">
              <a:buFontTx/>
              <a:buAutoNum type="arabicPeriod"/>
            </a:pPr>
            <a:r>
              <a:rPr lang="en-US">
                <a:latin typeface="Times New Roman" pitchFamily="18" charset="0"/>
                <a:cs typeface="Times New Roman" pitchFamily="18" charset="0"/>
              </a:rPr>
              <a:t>Methods / Materials and Methods / Experimental Methods</a:t>
            </a:r>
          </a:p>
          <a:p>
            <a:pPr marL="342900" indent="-342900">
              <a:buFontTx/>
              <a:buAutoNum type="arabicPeriod"/>
            </a:pPr>
            <a:r>
              <a:rPr lang="en-US">
                <a:latin typeface="Times New Roman" pitchFamily="18" charset="0"/>
                <a:cs typeface="Times New Roman" pitchFamily="18" charset="0"/>
              </a:rPr>
              <a:t>Results</a:t>
            </a:r>
          </a:p>
          <a:p>
            <a:pPr marL="342900" indent="-342900">
              <a:buFontTx/>
              <a:buAutoNum type="arabicPeriod"/>
            </a:pPr>
            <a:r>
              <a:rPr lang="en-US">
                <a:latin typeface="Times New Roman" pitchFamily="18" charset="0"/>
                <a:cs typeface="Times New Roman" pitchFamily="18" charset="0"/>
              </a:rPr>
              <a:t>Discussion </a:t>
            </a:r>
          </a:p>
          <a:p>
            <a:pPr marL="342900" indent="-342900">
              <a:buFontTx/>
              <a:buAutoNum type="arabicPeriod"/>
            </a:pPr>
            <a:r>
              <a:rPr lang="en-US">
                <a:latin typeface="Times New Roman" pitchFamily="18" charset="0"/>
                <a:cs typeface="Times New Roman" pitchFamily="18" charset="0"/>
              </a:rPr>
              <a:t>Conclusions</a:t>
            </a:r>
          </a:p>
          <a:p>
            <a:pPr marL="342900" indent="-342900">
              <a:buFontTx/>
              <a:buAutoNum type="arabicPeriod"/>
            </a:pPr>
            <a:r>
              <a:rPr lang="en-US">
                <a:latin typeface="Times New Roman" pitchFamily="18" charset="0"/>
                <a:cs typeface="Times New Roman" pitchFamily="18" charset="0"/>
              </a:rPr>
              <a:t>Acknowledgements</a:t>
            </a:r>
          </a:p>
          <a:p>
            <a:pPr marL="342900" indent="-342900">
              <a:buFontTx/>
              <a:buAutoNum type="arabicPeriod"/>
            </a:pPr>
            <a:r>
              <a:rPr lang="en-US">
                <a:latin typeface="Times New Roman" pitchFamily="18" charset="0"/>
                <a:cs typeface="Times New Roman" pitchFamily="18" charset="0"/>
              </a:rPr>
              <a:t>References</a:t>
            </a:r>
            <a:r>
              <a:rPr lang="ru-RU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342900" indent="-342900">
              <a:buFontTx/>
              <a:buAutoNum type="arabicPeriod"/>
            </a:pPr>
            <a:endParaRPr lang="ru-RU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13" name="Рисунок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59513" y="3322638"/>
            <a:ext cx="5464175" cy="315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8434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88" y="0"/>
            <a:ext cx="12188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TextBox 2"/>
          <p:cNvSpPr txBox="1">
            <a:spLocks noChangeArrowheads="1"/>
          </p:cNvSpPr>
          <p:nvPr/>
        </p:nvSpPr>
        <p:spPr bwMode="auto">
          <a:xfrm>
            <a:off x="4098925" y="604838"/>
            <a:ext cx="382111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Times New Roman" pitchFamily="18" charset="0"/>
                <a:cs typeface="Times New Roman" pitchFamily="18" charset="0"/>
              </a:rPr>
              <a:t>Процесс принятия рукописи в печать</a:t>
            </a:r>
          </a:p>
        </p:txBody>
      </p:sp>
      <p:pic>
        <p:nvPicPr>
          <p:cNvPr id="18436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0" y="1524000"/>
            <a:ext cx="76200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9458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88" y="0"/>
            <a:ext cx="12188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TextBox 2"/>
          <p:cNvSpPr txBox="1">
            <a:spLocks noChangeArrowheads="1"/>
          </p:cNvSpPr>
          <p:nvPr/>
        </p:nvSpPr>
        <p:spPr bwMode="auto">
          <a:xfrm>
            <a:off x="277813" y="596900"/>
            <a:ext cx="4764087" cy="668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Times New Roman" pitchFamily="18" charset="0"/>
                <a:cs typeface="Times New Roman" pitchFamily="18" charset="0"/>
              </a:rPr>
              <a:t> </a:t>
            </a:r>
            <a:endParaRPr lang="ru-RU">
              <a:latin typeface="Times New Roman" pitchFamily="18" charset="0"/>
              <a:cs typeface="Times New Roman" pitchFamily="18" charset="0"/>
            </a:endParaRPr>
          </a:p>
          <a:p>
            <a:r>
              <a:rPr lang="en-US">
                <a:latin typeface="Times New Roman" pitchFamily="18" charset="0"/>
                <a:cs typeface="Times New Roman" pitchFamily="18" charset="0"/>
              </a:rPr>
              <a:t>Registration - </a:t>
            </a:r>
            <a:r>
              <a:rPr lang="ru-RU">
                <a:latin typeface="Times New Roman" pitchFamily="18" charset="0"/>
                <a:cs typeface="Times New Roman" pitchFamily="18" charset="0"/>
              </a:rPr>
              <a:t>регистрация</a:t>
            </a:r>
          </a:p>
          <a:p>
            <a:r>
              <a:rPr lang="en-US">
                <a:latin typeface="Times New Roman" pitchFamily="18" charset="0"/>
                <a:cs typeface="Times New Roman" pitchFamily="18" charset="0"/>
              </a:rPr>
              <a:t>Confirm registration – </a:t>
            </a:r>
            <a:r>
              <a:rPr lang="ru-RU">
                <a:latin typeface="Times New Roman" pitchFamily="18" charset="0"/>
                <a:cs typeface="Times New Roman" pitchFamily="18" charset="0"/>
              </a:rPr>
              <a:t>подтвердить регистрацию</a:t>
            </a:r>
          </a:p>
          <a:p>
            <a:r>
              <a:rPr lang="en-US">
                <a:latin typeface="Times New Roman" pitchFamily="18" charset="0"/>
                <a:cs typeface="Times New Roman" pitchFamily="18" charset="0"/>
              </a:rPr>
              <a:t>Access</a:t>
            </a:r>
            <a:r>
              <a:rPr lang="ru-RU">
                <a:latin typeface="Times New Roman" pitchFamily="18" charset="0"/>
                <a:cs typeface="Times New Roman" pitchFamily="18" charset="0"/>
              </a:rPr>
              <a:t> -доступ</a:t>
            </a:r>
          </a:p>
          <a:p>
            <a:r>
              <a:rPr lang="ru-RU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r>
              <a:rPr lang="en-US">
                <a:latin typeface="Times New Roman" pitchFamily="18" charset="0"/>
                <a:cs typeface="Times New Roman" pitchFamily="18" charset="0"/>
              </a:rPr>
              <a:t>Periodical – </a:t>
            </a:r>
            <a:r>
              <a:rPr lang="ru-RU">
                <a:latin typeface="Times New Roman" pitchFamily="18" charset="0"/>
                <a:cs typeface="Times New Roman" pitchFamily="18" charset="0"/>
              </a:rPr>
              <a:t>периодическое издание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>
                <a:latin typeface="Times New Roman" pitchFamily="18" charset="0"/>
                <a:cs typeface="Times New Roman" pitchFamily="18" charset="0"/>
              </a:rPr>
              <a:t>журнал</a:t>
            </a:r>
          </a:p>
          <a:p>
            <a:r>
              <a:rPr lang="en-US">
                <a:latin typeface="Times New Roman" pitchFamily="18" charset="0"/>
                <a:cs typeface="Times New Roman" pitchFamily="18" charset="0"/>
              </a:rPr>
              <a:t>Open access journal </a:t>
            </a:r>
            <a:r>
              <a:rPr lang="ru-RU">
                <a:latin typeface="Times New Roman" pitchFamily="18" charset="0"/>
                <a:cs typeface="Times New Roman" pitchFamily="18" charset="0"/>
              </a:rPr>
              <a:t>– журнал с статьями, находящимися в открытом 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on</a:t>
            </a:r>
            <a:r>
              <a:rPr lang="ru-RU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line </a:t>
            </a:r>
            <a:r>
              <a:rPr lang="ru-RU">
                <a:latin typeface="Times New Roman" pitchFamily="18" charset="0"/>
                <a:cs typeface="Times New Roman" pitchFamily="18" charset="0"/>
              </a:rPr>
              <a:t>доступе</a:t>
            </a:r>
          </a:p>
          <a:p>
            <a:r>
              <a:rPr lang="en-US">
                <a:latin typeface="Times New Roman" pitchFamily="18" charset="0"/>
                <a:cs typeface="Times New Roman" pitchFamily="18" charset="0"/>
              </a:rPr>
              <a:t>Peer-reviewed journal </a:t>
            </a:r>
            <a:r>
              <a:rPr lang="ru-RU">
                <a:latin typeface="Times New Roman" pitchFamily="18" charset="0"/>
                <a:cs typeface="Times New Roman" pitchFamily="18" charset="0"/>
              </a:rPr>
              <a:t>– рецензируемый научный журнал</a:t>
            </a:r>
          </a:p>
          <a:p>
            <a:r>
              <a:rPr lang="en-US">
                <a:latin typeface="Times New Roman" pitchFamily="18" charset="0"/>
                <a:cs typeface="Times New Roman" pitchFamily="18" charset="0"/>
              </a:rPr>
              <a:t>Double blind review- </a:t>
            </a:r>
            <a:r>
              <a:rPr lang="ru-RU">
                <a:latin typeface="Times New Roman" pitchFamily="18" charset="0"/>
                <a:cs typeface="Times New Roman" pitchFamily="18" charset="0"/>
              </a:rPr>
              <a:t>двойное слепое рецензирование</a:t>
            </a:r>
          </a:p>
          <a:p>
            <a:r>
              <a:rPr lang="en-US">
                <a:latin typeface="Times New Roman" pitchFamily="18" charset="0"/>
                <a:cs typeface="Times New Roman" pitchFamily="18" charset="0"/>
              </a:rPr>
              <a:t>Fee – </a:t>
            </a:r>
            <a:r>
              <a:rPr lang="ru-RU">
                <a:latin typeface="Times New Roman" pitchFamily="18" charset="0"/>
                <a:cs typeface="Times New Roman" pitchFamily="18" charset="0"/>
              </a:rPr>
              <a:t>плата </a:t>
            </a:r>
          </a:p>
          <a:p>
            <a:r>
              <a:rPr lang="en-US">
                <a:latin typeface="Times New Roman" pitchFamily="18" charset="0"/>
                <a:cs typeface="Times New Roman" pitchFamily="18" charset="0"/>
              </a:rPr>
              <a:t>Publication cost – </a:t>
            </a:r>
            <a:r>
              <a:rPr lang="ru-RU">
                <a:latin typeface="Times New Roman" pitchFamily="18" charset="0"/>
                <a:cs typeface="Times New Roman" pitchFamily="18" charset="0"/>
              </a:rPr>
              <a:t>стоимость публикации</a:t>
            </a:r>
          </a:p>
          <a:p>
            <a:r>
              <a:rPr lang="en-US">
                <a:latin typeface="Times New Roman" pitchFamily="18" charset="0"/>
                <a:cs typeface="Times New Roman" pitchFamily="18" charset="0"/>
              </a:rPr>
              <a:t> </a:t>
            </a:r>
            <a:endParaRPr lang="ru-RU">
              <a:latin typeface="Times New Roman" pitchFamily="18" charset="0"/>
              <a:cs typeface="Times New Roman" pitchFamily="18" charset="0"/>
            </a:endParaRPr>
          </a:p>
          <a:p>
            <a:r>
              <a:rPr lang="en-US">
                <a:latin typeface="Times New Roman" pitchFamily="18" charset="0"/>
                <a:cs typeface="Times New Roman" pitchFamily="18" charset="0"/>
              </a:rPr>
              <a:t>Submit paper</a:t>
            </a:r>
            <a:r>
              <a:rPr lang="ru-RU">
                <a:latin typeface="Times New Roman" pitchFamily="18" charset="0"/>
                <a:cs typeface="Times New Roman" pitchFamily="18" charset="0"/>
              </a:rPr>
              <a:t>/ 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manuscript </a:t>
            </a:r>
            <a:r>
              <a:rPr lang="ru-RU">
                <a:latin typeface="Times New Roman" pitchFamily="18" charset="0"/>
                <a:cs typeface="Times New Roman" pitchFamily="18" charset="0"/>
              </a:rPr>
              <a:t>– подавать статью в издание</a:t>
            </a:r>
          </a:p>
          <a:p>
            <a:r>
              <a:rPr lang="en-US">
                <a:latin typeface="Times New Roman" pitchFamily="18" charset="0"/>
                <a:cs typeface="Times New Roman" pitchFamily="18" charset="0"/>
              </a:rPr>
              <a:t>Accept – </a:t>
            </a:r>
            <a:r>
              <a:rPr lang="ru-RU">
                <a:latin typeface="Times New Roman" pitchFamily="18" charset="0"/>
                <a:cs typeface="Times New Roman" pitchFamily="18" charset="0"/>
              </a:rPr>
              <a:t>принимать к публикации</a:t>
            </a:r>
          </a:p>
          <a:p>
            <a:r>
              <a:rPr lang="en-US">
                <a:latin typeface="Times New Roman" pitchFamily="18" charset="0"/>
                <a:cs typeface="Times New Roman" pitchFamily="18" charset="0"/>
              </a:rPr>
              <a:t>Track accepted paper </a:t>
            </a:r>
            <a:r>
              <a:rPr lang="ru-RU">
                <a:latin typeface="Times New Roman" pitchFamily="18" charset="0"/>
                <a:cs typeface="Times New Roman" pitchFamily="18" charset="0"/>
              </a:rPr>
              <a:t>– отслеживать статус принятой статьи</a:t>
            </a:r>
          </a:p>
          <a:p>
            <a:r>
              <a:rPr lang="ru-RU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endParaRPr lang="ru-RU">
              <a:latin typeface="Times New Roman" pitchFamily="18" charset="0"/>
              <a:cs typeface="Times New Roman" pitchFamily="18" charset="0"/>
            </a:endParaRPr>
          </a:p>
          <a:p>
            <a:endParaRPr lang="ru-RU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460" name="TextBox 3"/>
          <p:cNvSpPr txBox="1">
            <a:spLocks noChangeArrowheads="1"/>
          </p:cNvSpPr>
          <p:nvPr/>
        </p:nvSpPr>
        <p:spPr bwMode="auto">
          <a:xfrm>
            <a:off x="6096000" y="869950"/>
            <a:ext cx="5838825" cy="393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Times New Roman" pitchFamily="18" charset="0"/>
                <a:cs typeface="Times New Roman" pitchFamily="18" charset="0"/>
              </a:rPr>
              <a:t>Editor – </a:t>
            </a:r>
            <a:r>
              <a:rPr lang="ru-RU">
                <a:latin typeface="Times New Roman" pitchFamily="18" charset="0"/>
                <a:cs typeface="Times New Roman" pitchFamily="18" charset="0"/>
              </a:rPr>
              <a:t>редактор </a:t>
            </a:r>
          </a:p>
          <a:p>
            <a:r>
              <a:rPr lang="en-US">
                <a:latin typeface="Times New Roman" pitchFamily="18" charset="0"/>
                <a:cs typeface="Times New Roman" pitchFamily="18" charset="0"/>
              </a:rPr>
              <a:t>Reviewer – </a:t>
            </a:r>
            <a:r>
              <a:rPr lang="ru-RU">
                <a:latin typeface="Times New Roman" pitchFamily="18" charset="0"/>
                <a:cs typeface="Times New Roman" pitchFamily="18" charset="0"/>
              </a:rPr>
              <a:t>рецензент </a:t>
            </a:r>
          </a:p>
          <a:p>
            <a:r>
              <a:rPr lang="en-US">
                <a:latin typeface="Times New Roman" pitchFamily="18" charset="0"/>
                <a:cs typeface="Times New Roman" pitchFamily="18" charset="0"/>
              </a:rPr>
              <a:t> </a:t>
            </a:r>
            <a:endParaRPr lang="ru-RU">
              <a:latin typeface="Times New Roman" pitchFamily="18" charset="0"/>
              <a:cs typeface="Times New Roman" pitchFamily="18" charset="0"/>
            </a:endParaRPr>
          </a:p>
          <a:p>
            <a:r>
              <a:rPr lang="en-US">
                <a:latin typeface="Times New Roman" pitchFamily="18" charset="0"/>
                <a:cs typeface="Times New Roman" pitchFamily="18" charset="0"/>
              </a:rPr>
              <a:t>Review – </a:t>
            </a:r>
            <a:r>
              <a:rPr lang="ru-RU">
                <a:latin typeface="Times New Roman" pitchFamily="18" charset="0"/>
                <a:cs typeface="Times New Roman" pitchFamily="18" charset="0"/>
              </a:rPr>
              <a:t>статья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>
                <a:latin typeface="Times New Roman" pitchFamily="18" charset="0"/>
                <a:cs typeface="Times New Roman" pitchFamily="18" charset="0"/>
              </a:rPr>
              <a:t>обзор, тезисы</a:t>
            </a:r>
          </a:p>
          <a:p>
            <a:r>
              <a:rPr lang="en-US">
                <a:latin typeface="Times New Roman" pitchFamily="18" charset="0"/>
                <a:cs typeface="Times New Roman" pitchFamily="18" charset="0"/>
              </a:rPr>
              <a:t>Full paper/regular paper/ full article – </a:t>
            </a:r>
            <a:r>
              <a:rPr lang="ru-RU">
                <a:latin typeface="Times New Roman" pitchFamily="18" charset="0"/>
                <a:cs typeface="Times New Roman" pitchFamily="18" charset="0"/>
              </a:rPr>
              <a:t>полнотекстовая статья</a:t>
            </a:r>
          </a:p>
          <a:p>
            <a:r>
              <a:rPr lang="en-US">
                <a:latin typeface="Times New Roman" pitchFamily="18" charset="0"/>
                <a:cs typeface="Times New Roman" pitchFamily="18" charset="0"/>
              </a:rPr>
              <a:t>Communication/ letter – </a:t>
            </a:r>
            <a:r>
              <a:rPr lang="ru-RU">
                <a:latin typeface="Times New Roman" pitchFamily="18" charset="0"/>
                <a:cs typeface="Times New Roman" pitchFamily="18" charset="0"/>
              </a:rPr>
              <a:t>краткое сообщение</a:t>
            </a:r>
          </a:p>
          <a:p>
            <a:r>
              <a:rPr lang="en-US">
                <a:latin typeface="Times New Roman" pitchFamily="18" charset="0"/>
                <a:cs typeface="Times New Roman" pitchFamily="18" charset="0"/>
              </a:rPr>
              <a:t> </a:t>
            </a:r>
            <a:endParaRPr lang="ru-RU">
              <a:latin typeface="Times New Roman" pitchFamily="18" charset="0"/>
              <a:cs typeface="Times New Roman" pitchFamily="18" charset="0"/>
            </a:endParaRPr>
          </a:p>
          <a:p>
            <a:r>
              <a:rPr lang="en-US">
                <a:latin typeface="Times New Roman" pitchFamily="18" charset="0"/>
                <a:cs typeface="Times New Roman" pitchFamily="18" charset="0"/>
              </a:rPr>
              <a:t>Rejected without peer-review – </a:t>
            </a:r>
            <a:r>
              <a:rPr lang="ru-RU">
                <a:latin typeface="Times New Roman" pitchFamily="18" charset="0"/>
                <a:cs typeface="Times New Roman" pitchFamily="18" charset="0"/>
              </a:rPr>
              <a:t>отклонено без рецензирования</a:t>
            </a:r>
          </a:p>
          <a:p>
            <a:r>
              <a:rPr lang="en-US">
                <a:latin typeface="Times New Roman" pitchFamily="18" charset="0"/>
                <a:cs typeface="Times New Roman" pitchFamily="18" charset="0"/>
              </a:rPr>
              <a:t>Major revision and resubmission </a:t>
            </a:r>
            <a:r>
              <a:rPr lang="ru-RU">
                <a:latin typeface="Times New Roman" pitchFamily="18" charset="0"/>
                <a:cs typeface="Times New Roman" pitchFamily="18" charset="0"/>
              </a:rPr>
              <a:t>– требуется значительная переработка и повторное рассмотрение</a:t>
            </a:r>
          </a:p>
          <a:p>
            <a:r>
              <a:rPr lang="en-US">
                <a:latin typeface="Times New Roman" pitchFamily="18" charset="0"/>
                <a:cs typeface="Times New Roman" pitchFamily="18" charset="0"/>
              </a:rPr>
              <a:t>Minor revision </a:t>
            </a:r>
            <a:r>
              <a:rPr lang="ru-RU">
                <a:latin typeface="Times New Roman" pitchFamily="18" charset="0"/>
                <a:cs typeface="Times New Roman" pitchFamily="18" charset="0"/>
              </a:rPr>
              <a:t>– требуется незначительная переработка </a:t>
            </a:r>
          </a:p>
          <a:p>
            <a:r>
              <a:rPr lang="en-US">
                <a:latin typeface="Times New Roman" pitchFamily="18" charset="0"/>
                <a:cs typeface="Times New Roman" pitchFamily="18" charset="0"/>
              </a:rPr>
              <a:t>Accepted </a:t>
            </a:r>
            <a:r>
              <a:rPr lang="ru-RU">
                <a:latin typeface="Times New Roman" pitchFamily="18" charset="0"/>
                <a:cs typeface="Times New Roman" pitchFamily="18" charset="0"/>
              </a:rPr>
              <a:t>– принято к публикации</a:t>
            </a:r>
          </a:p>
        </p:txBody>
      </p:sp>
      <p:sp>
        <p:nvSpPr>
          <p:cNvPr id="19461" name="TextBox 5"/>
          <p:cNvSpPr txBox="1">
            <a:spLocks noChangeArrowheads="1"/>
          </p:cNvSpPr>
          <p:nvPr/>
        </p:nvSpPr>
        <p:spPr bwMode="auto">
          <a:xfrm>
            <a:off x="4340225" y="112713"/>
            <a:ext cx="27178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latin typeface="Times New Roman" pitchFamily="18" charset="0"/>
                <a:cs typeface="Times New Roman" pitchFamily="18" charset="0"/>
              </a:rPr>
              <a:t>Useful words and phrases</a:t>
            </a:r>
            <a:endParaRPr lang="ru-RU">
              <a:latin typeface="Times New Roman" pitchFamily="18" charset="0"/>
              <a:cs typeface="Times New Roman" pitchFamily="18" charset="0"/>
            </a:endParaRPr>
          </a:p>
          <a:p>
            <a:endParaRPr lang="ru-RU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504</TotalTime>
  <Words>341</Words>
  <Application>Microsoft Macintosh PowerPoint</Application>
  <PresentationFormat>Произвольный</PresentationFormat>
  <Paragraphs>89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Шаблон оформления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2" baseType="lpstr">
      <vt:lpstr>Calibri</vt:lpstr>
      <vt:lpstr>Arial</vt:lpstr>
      <vt:lpstr>Calibri Light</vt:lpstr>
      <vt:lpstr>Times New Roman</vt:lpstr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Microsoft Office User</dc:creator>
  <cp:lastModifiedBy>1</cp:lastModifiedBy>
  <cp:revision>23</cp:revision>
  <dcterms:created xsi:type="dcterms:W3CDTF">2020-05-17T13:55:38Z</dcterms:created>
  <dcterms:modified xsi:type="dcterms:W3CDTF">2020-05-20T10:14:01Z</dcterms:modified>
</cp:coreProperties>
</file>