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8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rofessional" initials="P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/>
              <a:t>Процент заболеваемости за 2023 год</a:t>
            </a:r>
          </a:p>
        </c:rich>
      </c:tx>
      <c:layout>
        <c:manualLayout>
          <c:xMode val="edge"/>
          <c:yMode val="edge"/>
          <c:x val="0.22098116848750377"/>
          <c:y val="0.7382812045840794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Процент заболеваемости за 2023 год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AD6C-48D0-9EA8-834031C6CA0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D6C-48D0-9EA8-834031C6CA0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D6C-48D0-9EA8-834031C6CA0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78C-48F5-98AC-50961AF0A7F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AD6C-48D0-9EA8-834031C6CA0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D6C-48D0-9EA8-834031C6CA01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AD6C-48D0-9EA8-834031C6CA01}"/>
              </c:ext>
            </c:extLst>
          </c:dPt>
          <c:dLbls>
            <c:dLbl>
              <c:idx val="0"/>
              <c:layout>
                <c:manualLayout>
                  <c:x val="4.1038555026998068E-2"/>
                  <c:y val="7.26562455304967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D6C-48D0-9EA8-834031C6CA01}"/>
                </c:ext>
              </c:extLst>
            </c:dLbl>
            <c:dLbl>
              <c:idx val="1"/>
              <c:layout>
                <c:manualLayout>
                  <c:x val="-6.9587115045779552E-2"/>
                  <c:y val="-4.921874697227196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D6C-48D0-9EA8-834031C6CA01}"/>
                </c:ext>
              </c:extLst>
            </c:dLbl>
            <c:dLbl>
              <c:idx val="2"/>
              <c:layout>
                <c:manualLayout>
                  <c:x val="-7.4939970049301072E-2"/>
                  <c:y val="2.109374870240222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D6C-48D0-9EA8-834031C6CA01}"/>
                </c:ext>
              </c:extLst>
            </c:dLbl>
            <c:dLbl>
              <c:idx val="4"/>
              <c:layout>
                <c:manualLayout>
                  <c:x val="1.2489995008216842E-2"/>
                  <c:y val="-3.515624783733711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D6C-48D0-9EA8-834031C6CA01}"/>
                </c:ext>
              </c:extLst>
            </c:dLbl>
            <c:dLbl>
              <c:idx val="5"/>
              <c:layout>
                <c:manualLayout>
                  <c:x val="0.16772279011034039"/>
                  <c:y val="-2.57812484140472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D6C-48D0-9EA8-834031C6CA01}"/>
                </c:ext>
              </c:extLst>
            </c:dLbl>
            <c:dLbl>
              <c:idx val="6"/>
              <c:layout>
                <c:manualLayout>
                  <c:x val="0.31938701521011642"/>
                  <c:y val="8.671874466543155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D6C-48D0-9EA8-834031C6CA01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Лист1!$A$2:$A$8</c:f>
              <c:strCache>
                <c:ptCount val="7"/>
                <c:pt idx="0">
                  <c:v>Ветряная оспа (1138)</c:v>
                </c:pt>
                <c:pt idx="1">
                  <c:v>Сыпь неясного генеза (908)</c:v>
                </c:pt>
                <c:pt idx="2">
                  <c:v>Скарлатина (262)</c:v>
                </c:pt>
                <c:pt idx="3">
                  <c:v>ВИ с поражением кожи и слизистых (214)</c:v>
                </c:pt>
                <c:pt idx="4">
                  <c:v>Корь (18)</c:v>
                </c:pt>
                <c:pt idx="5">
                  <c:v>Краснуха (13)</c:v>
                </c:pt>
                <c:pt idx="6">
                  <c:v>Менингококковая инфекция (5)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1138</c:v>
                </c:pt>
                <c:pt idx="1">
                  <c:v>908</c:v>
                </c:pt>
                <c:pt idx="2">
                  <c:v>262</c:v>
                </c:pt>
                <c:pt idx="3">
                  <c:v>214</c:v>
                </c:pt>
                <c:pt idx="4">
                  <c:v>18</c:v>
                </c:pt>
                <c:pt idx="5">
                  <c:v>13</c:v>
                </c:pt>
                <c:pt idx="6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D6C-48D0-9EA8-834031C6CA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061611220595651"/>
          <c:y val="0.81166622713667402"/>
          <c:w val="0.8023362050955527"/>
          <c:h val="0.1883337728633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Заболеваемость корью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(1)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1"/>
                <c:pt idx="0">
                  <c:v>Корь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1C1-41B0-BF69-8719BA252AF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(18)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1"/>
                <c:pt idx="0">
                  <c:v>Корь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1C1-41B0-BF69-8719BA252AF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(69)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1"/>
                <c:pt idx="0">
                  <c:v>Корь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1C1-41B0-BF69-8719BA252A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6167168"/>
        <c:axId val="26168704"/>
      </c:barChart>
      <c:catAx>
        <c:axId val="26167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168704"/>
        <c:crosses val="autoZero"/>
        <c:auto val="1"/>
        <c:lblAlgn val="ctr"/>
        <c:lblOffset val="100"/>
        <c:noMultiLvlLbl val="0"/>
      </c:catAx>
      <c:valAx>
        <c:axId val="26168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167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Процент госпитализаций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0"/>
                  <c:y val="-5.07695294528449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710-49CF-9B21-4ECCB300A193}"/>
                </c:ext>
              </c:extLst>
            </c:dLbl>
            <c:dLbl>
              <c:idx val="5"/>
              <c:layout>
                <c:manualLayout>
                  <c:x val="-3.3745381267008866E-3"/>
                  <c:y val="-5.07695294528450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710-49CF-9B21-4ECCB300A193}"/>
                </c:ext>
              </c:extLst>
            </c:dLbl>
            <c:dLbl>
              <c:idx val="6"/>
              <c:layout>
                <c:manualLayout>
                  <c:x val="-3.3745381267008866E-3"/>
                  <c:y val="-5.07695294528449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710-49CF-9B21-4ECCB300A1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Ветряная оспа (1138)</c:v>
                </c:pt>
                <c:pt idx="1">
                  <c:v>Сыпь несного генеза (908)</c:v>
                </c:pt>
                <c:pt idx="2">
                  <c:v>Скарлатина (262)</c:v>
                </c:pt>
                <c:pt idx="3">
                  <c:v>ВИ с поражением кожи и СО (214)</c:v>
                </c:pt>
                <c:pt idx="4">
                  <c:v>Корь (18)</c:v>
                </c:pt>
                <c:pt idx="5">
                  <c:v>Краснуха (13)</c:v>
                </c:pt>
                <c:pt idx="6">
                  <c:v>Менингококковая инфекция (5)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932</c:v>
                </c:pt>
                <c:pt idx="1">
                  <c:v>102</c:v>
                </c:pt>
                <c:pt idx="2">
                  <c:v>99</c:v>
                </c:pt>
                <c:pt idx="3">
                  <c:v>103</c:v>
                </c:pt>
                <c:pt idx="4">
                  <c:v>0</c:v>
                </c:pt>
                <c:pt idx="5">
                  <c:v>7</c:v>
                </c:pt>
                <c:pt idx="6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710-49CF-9B21-4ECCB300A19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Госпитализированы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Ветряная оспа (1138)</c:v>
                </c:pt>
                <c:pt idx="1">
                  <c:v>Сыпь несного генеза (908)</c:v>
                </c:pt>
                <c:pt idx="2">
                  <c:v>Скарлатина (262)</c:v>
                </c:pt>
                <c:pt idx="3">
                  <c:v>ВИ с поражением кожи и СО (214)</c:v>
                </c:pt>
                <c:pt idx="4">
                  <c:v>Корь (18)</c:v>
                </c:pt>
                <c:pt idx="5">
                  <c:v>Краснуха (13)</c:v>
                </c:pt>
                <c:pt idx="6">
                  <c:v>Менингококковая инфекция (5)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206</c:v>
                </c:pt>
                <c:pt idx="1">
                  <c:v>806</c:v>
                </c:pt>
                <c:pt idx="2">
                  <c:v>163</c:v>
                </c:pt>
                <c:pt idx="3">
                  <c:v>111</c:v>
                </c:pt>
                <c:pt idx="4">
                  <c:v>18</c:v>
                </c:pt>
                <c:pt idx="5">
                  <c:v>6</c:v>
                </c:pt>
                <c:pt idx="6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710-49CF-9B21-4ECCB300A19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Лист1!$A$2:$A$8</c:f>
              <c:strCache>
                <c:ptCount val="7"/>
                <c:pt idx="0">
                  <c:v>Ветряная оспа (1138)</c:v>
                </c:pt>
                <c:pt idx="1">
                  <c:v>Сыпь несного генеза (908)</c:v>
                </c:pt>
                <c:pt idx="2">
                  <c:v>Скарлатина (262)</c:v>
                </c:pt>
                <c:pt idx="3">
                  <c:v>ВИ с поражением кожи и СО (214)</c:v>
                </c:pt>
                <c:pt idx="4">
                  <c:v>Корь (18)</c:v>
                </c:pt>
                <c:pt idx="5">
                  <c:v>Краснуха (13)</c:v>
                </c:pt>
                <c:pt idx="6">
                  <c:v>Менингококковая инфекция (5)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710-49CF-9B21-4ECCB300A1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3195520"/>
        <c:axId val="33197056"/>
      </c:barChart>
      <c:catAx>
        <c:axId val="33195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197056"/>
        <c:crosses val="autoZero"/>
        <c:auto val="1"/>
        <c:lblAlgn val="ctr"/>
        <c:lblOffset val="100"/>
        <c:noMultiLvlLbl val="0"/>
      </c:catAx>
      <c:valAx>
        <c:axId val="33197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195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A54FFF5-A5B5-4193-BEF1-C273CD1704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C677061-0737-4147-B355-1F4858B905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D876C73-9012-48E6-AEBD-8E6A5B157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CF8C7-81A0-4632-8DCF-0274C623FD79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2730063-D30B-45D9-83D8-5EA21951C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E323117-D86E-4140-9817-C1F03AE3F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D2F8-64D7-4C0B-B822-FEA2DA051B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290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A73681C-0B37-4B98-90E7-0E2FF48DE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45E6304-311D-407A-B427-0914E51841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822375E-ABA1-48EA-BDA1-81771423C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CF8C7-81A0-4632-8DCF-0274C623FD79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8E84081-0F32-422F-BC03-FC2B058E7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C9697DA-8526-40D5-9B92-657511DCA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D2F8-64D7-4C0B-B822-FEA2DA051B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149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43268300-73D8-4BF2-9F7A-B08D3AD1AE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674F3DD-40C5-461A-BB40-6A1CF8065B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6A9A22E-A786-492E-BC6E-A959187A0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CF8C7-81A0-4632-8DCF-0274C623FD79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CC683F9-AE4F-44AF-AE11-7F5E4FB34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145DF4C-8E31-4702-8F9C-37E8B68EC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D2F8-64D7-4C0B-B822-FEA2DA051B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087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6016C72-B2EC-4ADC-84BB-0DD9A78B8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75C095B-004F-4011-B6B5-2C2F3E2989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CDC71A0-E250-4225-9520-6110BF0FF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CF8C7-81A0-4632-8DCF-0274C623FD79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29059D6-F738-4ECD-BCB7-C446B4CFE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AF86274-5D54-4C4E-BFF1-460819BFA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D2F8-64D7-4C0B-B822-FEA2DA051B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120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222EB82-AF05-4F43-B22F-9BC73CFAE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F3D9F72-6C64-4531-94C8-E8B04D735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C610020-32D6-4169-87ED-B578F329F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CF8C7-81A0-4632-8DCF-0274C623FD79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91D837F-20B9-4DB4-85E7-19B83E5DA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97FC8B1-1077-48E2-A42C-8D21C3D0F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D2F8-64D7-4C0B-B822-FEA2DA051B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782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23682CD-6961-4CC5-8C21-005BA737A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30B5275-E0CC-4358-9FCD-149BD0AD4D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F1DF3DE-5A24-4F9A-B7C8-6161D4D320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33A3A3F-21EA-4F45-BC11-A435CEDB3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CF8C7-81A0-4632-8DCF-0274C623FD79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FFB641D-8E7B-4BD2-BD09-A1B6C1DF4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63CBF7E-314A-4260-BB2C-1FE43FD43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D2F8-64D7-4C0B-B822-FEA2DA051B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287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FF5920-01F4-4181-9537-37F59CE38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FA3D735-BD13-40B6-B2E3-3C2ED8D28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2B20BAC-E519-4808-8E9B-D9A76E68AF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346A8A9-16C2-4A5F-B8E1-6A5343B4F8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5A792196-B908-4F64-9727-ED4C77DA1A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D6550EAA-F9C8-46B4-9D93-FF2DAA172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CF8C7-81A0-4632-8DCF-0274C623FD79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708F5D4C-E7F1-4EA0-86EE-1119FD793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F6B5275A-4A70-4B09-A403-4F193E44C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D2F8-64D7-4C0B-B822-FEA2DA051B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906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9C7795-394F-4496-B96A-07CE0BB99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45BA600-CE86-4CC9-8ACF-3803C8B95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CF8C7-81A0-4632-8DCF-0274C623FD79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35F2E48D-3FC6-4082-9029-FCE2E6D5D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788432C0-C375-44BB-9FB5-FCFADB2E8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D2F8-64D7-4C0B-B822-FEA2DA051B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30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D860D839-1AE0-4227-B8E7-E4BAD5CA3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CF8C7-81A0-4632-8DCF-0274C623FD79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48353929-2306-4E7F-BF4A-96E3304ED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57304EB-36A3-426E-B2C9-552B931F0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D2F8-64D7-4C0B-B822-FEA2DA051B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750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F5465DA-156C-440A-92E1-6DC282F81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EEF6136-6010-4990-860C-5B8890B52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E3E0571-E280-4B2C-B993-31C965C6EF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C434664-247E-4CE6-9F6D-267802A23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CF8C7-81A0-4632-8DCF-0274C623FD79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A81D408-6249-4E09-A3D0-2A1EDA1D4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B6683EA-8D08-413D-A59C-72B581F72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D2F8-64D7-4C0B-B822-FEA2DA051B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860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0F65EAD-83BD-4288-8F1E-401CD32A2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C31A49C9-1B9C-4A3D-A30B-3201CA3E22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172140B-B935-48E6-B4FC-E00ACF9005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A76AA71-0455-4594-AF91-73AB8C178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CF8C7-81A0-4632-8DCF-0274C623FD79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498E32D-6345-4707-9450-8FBDBE551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339771C-3E78-40B5-A49A-ACDDD1E96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D2F8-64D7-4C0B-B822-FEA2DA051B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315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16C2D66-FEBD-4872-A7E0-DCD84C6F6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3CEEB91-128F-4D50-B4E3-3963412347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8AA94C4-BF2B-4AC8-9916-4F3755F71F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CF8C7-81A0-4632-8DCF-0274C623FD79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3D3A4F2-A350-4D4C-9C30-FDAEE455C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DA1F34F-D443-4770-A174-579AB1562A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6D2F8-64D7-4C0B-B822-FEA2DA051B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501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krasgmu.ru/index.php?page%5bcommon%5d=download&amp;md=28b5546c1e6602977ac7f6fa471b6cb6&amp;cid=6&amp;oid=681707" TargetMode="External"/><Relationship Id="rId2" Type="http://schemas.openxmlformats.org/officeDocument/2006/relationships/hyperlink" Target="https://krasgmu.ru/index.php?page%5bcommon%5d=download&amp;md=fa788af2fa8bab7dd1d13caf35b71126&amp;cid=6&amp;oid=68169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krasgmu.ru/index.php?page%5bcommon%5d=download&amp;md=ddf465a1bcfd2b6133f263c91a919e75&amp;cid=6&amp;oid=681710" TargetMode="External"/><Relationship Id="rId4" Type="http://schemas.openxmlformats.org/officeDocument/2006/relationships/hyperlink" Target="https://krasgmu.ru/index.php?page%5bcommon%5d=download&amp;md=99226cdbb835d73af150e72170245129&amp;cid=6&amp;oid=681700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83CF0B7-D1F3-48AA-BBCF-1B2C0FC168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66" t="8742" r="15397"/>
          <a:stretch/>
        </p:blipFill>
        <p:spPr>
          <a:xfrm>
            <a:off x="7843705" y="2720130"/>
            <a:ext cx="4261609" cy="413787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960E018-57E1-4BC3-84A1-8E36EA7C0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898" y="978009"/>
            <a:ext cx="7608815" cy="2387600"/>
          </a:xfrm>
        </p:spPr>
        <p:txBody>
          <a:bodyPr>
            <a:normAutofit fontScale="90000"/>
          </a:bodyPr>
          <a:lstStyle/>
          <a:p>
            <a:r>
              <a:rPr lang="ru-RU" sz="4800" b="1" dirty="0"/>
              <a:t>Дифференциальная диагностика инфекционных заболеваний, сопровождающихся  экзантемой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84505E8-CDE3-45D9-A274-F85D16A40E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83264" y="4153599"/>
            <a:ext cx="5120081" cy="635466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Врач СМП</a:t>
            </a:r>
            <a:br>
              <a:rPr lang="ru-RU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Макаров Федор Юрьевич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D89A1EC-BA38-4A83-AC01-1ECE4396A81D}"/>
              </a:ext>
            </a:extLst>
          </p:cNvPr>
          <p:cNvSpPr txBox="1"/>
          <p:nvPr/>
        </p:nvSpPr>
        <p:spPr>
          <a:xfrm>
            <a:off x="3722218" y="5763237"/>
            <a:ext cx="18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Красноярск 2024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1B9B7A3-BBFC-452E-ACAE-F39F80EB3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081" y="0"/>
            <a:ext cx="975919" cy="9780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A67ED6C-AC20-413E-AA0E-AD2DCAF5E5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758" b="19389"/>
          <a:stretch/>
        </p:blipFill>
        <p:spPr>
          <a:xfrm>
            <a:off x="77596" y="127564"/>
            <a:ext cx="2005668" cy="128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565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86AC540-D6B1-4078-B07F-A28D8EDAD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/>
              <a:t>Пример диагноза: </a:t>
            </a:r>
            <a:r>
              <a:rPr lang="ru-RU" sz="2400" dirty="0" err="1"/>
              <a:t>Энетровирусная</a:t>
            </a:r>
            <a:r>
              <a:rPr lang="ru-RU" sz="2400" dirty="0"/>
              <a:t> инфекция, изолированная форма, средней степени тяжести, гладкое течение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15253AB3-7812-4D2E-8546-26005C5BDE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27971" y="1690688"/>
            <a:ext cx="4902666" cy="44493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Показанием к </a:t>
            </a:r>
            <a:r>
              <a:rPr lang="ru-RU" sz="2400" dirty="0" err="1"/>
              <a:t>госпитлаизации</a:t>
            </a:r>
            <a:r>
              <a:rPr lang="ru-RU" sz="2400" dirty="0"/>
              <a:t> является ЭВ экзантема с другими формами ЭВИ:</a:t>
            </a:r>
            <a:br>
              <a:rPr lang="ru-RU" sz="2400" dirty="0"/>
            </a:br>
            <a:r>
              <a:rPr lang="ru-RU" sz="2400" dirty="0"/>
              <a:t>- менингитом</a:t>
            </a:r>
          </a:p>
          <a:p>
            <a:pPr marL="0" indent="0">
              <a:buNone/>
            </a:pPr>
            <a:r>
              <a:rPr lang="ru-RU" sz="2400" dirty="0"/>
              <a:t>- </a:t>
            </a:r>
            <a:r>
              <a:rPr lang="ru-RU" sz="2400" dirty="0" err="1"/>
              <a:t>герпангиной</a:t>
            </a:r>
            <a:endParaRPr lang="ru-RU" sz="2400" dirty="0"/>
          </a:p>
          <a:p>
            <a:pPr marL="0" indent="0">
              <a:buNone/>
            </a:pPr>
            <a:r>
              <a:rPr lang="ru-RU" sz="2400" dirty="0"/>
              <a:t>- миокардитом</a:t>
            </a:r>
          </a:p>
          <a:p>
            <a:pPr marL="0" indent="0">
              <a:buNone/>
            </a:pPr>
            <a:r>
              <a:rPr lang="ru-RU" sz="2400" dirty="0"/>
              <a:t>- кишечной </a:t>
            </a:r>
          </a:p>
          <a:p>
            <a:pPr marL="0" indent="0">
              <a:buNone/>
            </a:pPr>
            <a:r>
              <a:rPr lang="ru-RU" sz="2400" dirty="0"/>
              <a:t>- эпидемической </a:t>
            </a:r>
            <a:r>
              <a:rPr lang="ru-RU" sz="2400" dirty="0" err="1"/>
              <a:t>миалгияей</a:t>
            </a:r>
            <a:endParaRPr lang="ru-RU" sz="2400" dirty="0"/>
          </a:p>
          <a:p>
            <a:pPr marL="0" indent="0">
              <a:buNone/>
            </a:pPr>
            <a:r>
              <a:rPr lang="ru-RU" sz="2400" dirty="0"/>
              <a:t>- спорадической лихорадкой</a:t>
            </a:r>
          </a:p>
          <a:p>
            <a:pPr marL="0" indent="0">
              <a:buNone/>
            </a:pPr>
            <a:r>
              <a:rPr lang="ru-RU" sz="2400" dirty="0"/>
              <a:t>- респираторной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A22F62D-D56D-4C3D-9221-416DA6950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6081" y="0"/>
            <a:ext cx="975919" cy="9780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7887CC3-204F-490D-A693-2C2914154F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341"/>
          <a:stretch/>
        </p:blipFill>
        <p:spPr>
          <a:xfrm>
            <a:off x="709105" y="1690688"/>
            <a:ext cx="3535726" cy="32255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3A91375-79E9-4334-923E-2EEBFD331BF5}"/>
              </a:ext>
            </a:extLst>
          </p:cNvPr>
          <p:cNvSpPr txBox="1"/>
          <p:nvPr/>
        </p:nvSpPr>
        <p:spPr>
          <a:xfrm>
            <a:off x="3791824" y="4337108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CACB011-EF20-4B5C-995A-70B66955F275}"/>
              </a:ext>
            </a:extLst>
          </p:cNvPr>
          <p:cNvSpPr txBox="1"/>
          <p:nvPr/>
        </p:nvSpPr>
        <p:spPr>
          <a:xfrm>
            <a:off x="1009427" y="4337108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6AEA7A5-F25E-4CDC-91C2-6F2C68471692}"/>
              </a:ext>
            </a:extLst>
          </p:cNvPr>
          <p:cNvSpPr txBox="1"/>
          <p:nvPr/>
        </p:nvSpPr>
        <p:spPr>
          <a:xfrm>
            <a:off x="963741" y="2829232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6782411-FD4E-4376-9A12-4688193C027E}"/>
              </a:ext>
            </a:extLst>
          </p:cNvPr>
          <p:cNvSpPr txBox="1"/>
          <p:nvPr/>
        </p:nvSpPr>
        <p:spPr>
          <a:xfrm>
            <a:off x="709105" y="5216698"/>
            <a:ext cx="38296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Особенности корочки: сразу вся поверхность везикулы лопается </a:t>
            </a:r>
            <a:br>
              <a:rPr lang="ru-RU" dirty="0"/>
            </a:br>
            <a:r>
              <a:rPr lang="ru-RU" dirty="0"/>
              <a:t>или прилипает к основанию кожи 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4B004D68-EB70-4A56-9EFF-446241A00C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60" t="22507" r="40550" b="21713"/>
          <a:stretch/>
        </p:blipFill>
        <p:spPr>
          <a:xfrm>
            <a:off x="4244831" y="1871985"/>
            <a:ext cx="2460942" cy="234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45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57E109-94E4-4191-8F1D-6150E589B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92" y="8487"/>
            <a:ext cx="10154173" cy="865159"/>
          </a:xfrm>
        </p:spPr>
        <p:txBody>
          <a:bodyPr/>
          <a:lstStyle/>
          <a:p>
            <a:pPr algn="ctr"/>
            <a:r>
              <a:rPr lang="ru-RU" dirty="0"/>
              <a:t>менингококковая инфекция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788BE50-D8F4-49CF-88DD-7C6DB21AF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6081" y="0"/>
            <a:ext cx="975919" cy="978009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319E08A3-22DF-45BC-A280-FB61699250F3}"/>
              </a:ext>
            </a:extLst>
          </p:cNvPr>
          <p:cNvSpPr/>
          <p:nvPr/>
        </p:nvSpPr>
        <p:spPr>
          <a:xfrm>
            <a:off x="1887536" y="845125"/>
            <a:ext cx="2389732" cy="187119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Появление симптомов шока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143DF896-1986-44E1-A271-3652DC61FB47}"/>
              </a:ext>
            </a:extLst>
          </p:cNvPr>
          <p:cNvSpPr/>
          <p:nvPr/>
        </p:nvSpPr>
        <p:spPr>
          <a:xfrm>
            <a:off x="8402805" y="4627186"/>
            <a:ext cx="2986809" cy="214905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Розеолезная</a:t>
            </a:r>
            <a:r>
              <a:rPr lang="ru-RU" dirty="0">
                <a:solidFill>
                  <a:schemeClr val="tx1"/>
                </a:solidFill>
              </a:rPr>
              <a:t>-геморрагическая- геморрагически-некротическая на фоне бледной мраморной кожи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5AB4BCD0-C623-4B64-AB78-C7A0EC799C31}"/>
              </a:ext>
            </a:extLst>
          </p:cNvPr>
          <p:cNvSpPr/>
          <p:nvPr/>
        </p:nvSpPr>
        <p:spPr>
          <a:xfrm>
            <a:off x="944178" y="4651025"/>
            <a:ext cx="2845018" cy="214905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Лихорадка, рефрактерная к действию жаропонижающих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25F631A4-6922-4D73-B158-8581D196FA33}"/>
              </a:ext>
            </a:extLst>
          </p:cNvPr>
          <p:cNvSpPr/>
          <p:nvPr/>
        </p:nvSpPr>
        <p:spPr>
          <a:xfrm>
            <a:off x="8933132" y="2445949"/>
            <a:ext cx="2986809" cy="201397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5-12-24 ч от начала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в любом месте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чаще на нижних конечностях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A8C61556-E1AF-461F-9047-66D8CF1AAC20}"/>
              </a:ext>
            </a:extLst>
          </p:cNvPr>
          <p:cNvSpPr/>
          <p:nvPr/>
        </p:nvSpPr>
        <p:spPr>
          <a:xfrm>
            <a:off x="410270" y="2471956"/>
            <a:ext cx="2510018" cy="205662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Присоединение </a:t>
            </a:r>
            <a:r>
              <a:rPr lang="ru-RU" dirty="0" err="1">
                <a:solidFill>
                  <a:schemeClr val="tx1"/>
                </a:solidFill>
              </a:rPr>
              <a:t>менингиальных</a:t>
            </a:r>
            <a:r>
              <a:rPr lang="ru-RU" dirty="0">
                <a:solidFill>
                  <a:schemeClr val="tx1"/>
                </a:solidFill>
              </a:rPr>
              <a:t> симптомов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xmlns="" id="{52B1F1E6-FD5D-4B88-A3D3-C81A3B14F4C6}"/>
              </a:ext>
            </a:extLst>
          </p:cNvPr>
          <p:cNvSpPr/>
          <p:nvPr/>
        </p:nvSpPr>
        <p:spPr>
          <a:xfrm>
            <a:off x="6906135" y="978009"/>
            <a:ext cx="2884146" cy="201397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ИП 1-10 дней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03CFBA1-9250-44AB-A642-22F38528AFA5}"/>
              </a:ext>
            </a:extLst>
          </p:cNvPr>
          <p:cNvSpPr txBox="1"/>
          <p:nvPr/>
        </p:nvSpPr>
        <p:spPr>
          <a:xfrm>
            <a:off x="5142451" y="1140897"/>
            <a:ext cx="1449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СО носоглотки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9B75D48-5207-427F-A55A-B1904656D951}"/>
              </a:ext>
            </a:extLst>
          </p:cNvPr>
          <p:cNvSpPr txBox="1"/>
          <p:nvPr/>
        </p:nvSpPr>
        <p:spPr>
          <a:xfrm>
            <a:off x="5142451" y="1529428"/>
            <a:ext cx="13668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снижение </a:t>
            </a:r>
            <a:r>
              <a:rPr lang="en-US" sz="1600" dirty="0"/>
              <a:t>IgA</a:t>
            </a:r>
            <a:endParaRPr lang="ru-RU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FFC2D68-7AA5-4A06-AA56-4C9F19AEF281}"/>
              </a:ext>
            </a:extLst>
          </p:cNvPr>
          <p:cNvSpPr txBox="1"/>
          <p:nvPr/>
        </p:nvSpPr>
        <p:spPr>
          <a:xfrm>
            <a:off x="5122669" y="1988191"/>
            <a:ext cx="1401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err="1"/>
              <a:t>назофарингит</a:t>
            </a:r>
            <a:endParaRPr lang="ru-RU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44EAE7F-77C5-4084-99EC-7704855C457F}"/>
              </a:ext>
            </a:extLst>
          </p:cNvPr>
          <p:cNvSpPr txBox="1"/>
          <p:nvPr/>
        </p:nvSpPr>
        <p:spPr>
          <a:xfrm>
            <a:off x="4679888" y="2460510"/>
            <a:ext cx="22589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проникновение в кровь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4723C59-F78F-4E36-8990-08E27CA44594}"/>
              </a:ext>
            </a:extLst>
          </p:cNvPr>
          <p:cNvSpPr txBox="1"/>
          <p:nvPr/>
        </p:nvSpPr>
        <p:spPr>
          <a:xfrm>
            <a:off x="3258004" y="2953379"/>
            <a:ext cx="1334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бактериемия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A9F5CFD-DADF-4310-92CD-54C9039E7406}"/>
              </a:ext>
            </a:extLst>
          </p:cNvPr>
          <p:cNvSpPr txBox="1"/>
          <p:nvPr/>
        </p:nvSpPr>
        <p:spPr>
          <a:xfrm>
            <a:off x="6325498" y="2945773"/>
            <a:ext cx="16390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err="1"/>
              <a:t>эндотоксинемия</a:t>
            </a:r>
            <a:endParaRPr lang="ru-RU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CBD540-6C1B-4F4F-B2BD-5DA7F787119C}"/>
              </a:ext>
            </a:extLst>
          </p:cNvPr>
          <p:cNvSpPr txBox="1"/>
          <p:nvPr/>
        </p:nvSpPr>
        <p:spPr>
          <a:xfrm>
            <a:off x="3170002" y="3315105"/>
            <a:ext cx="15696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- Кожа</a:t>
            </a:r>
            <a:br>
              <a:rPr lang="ru-RU" sz="1600" dirty="0"/>
            </a:br>
            <a:r>
              <a:rPr lang="ru-RU" sz="1600" dirty="0"/>
              <a:t>- ЦНС</a:t>
            </a:r>
            <a:br>
              <a:rPr lang="ru-RU" sz="1600" dirty="0"/>
            </a:br>
            <a:r>
              <a:rPr lang="ru-RU" sz="1600" dirty="0"/>
              <a:t>- Суставы</a:t>
            </a:r>
            <a:br>
              <a:rPr lang="ru-RU" sz="1600" dirty="0"/>
            </a:br>
            <a:r>
              <a:rPr lang="ru-RU" sz="1600" dirty="0"/>
              <a:t>- Надпочечники</a:t>
            </a:r>
            <a:br>
              <a:rPr lang="ru-RU" sz="1600" dirty="0"/>
            </a:br>
            <a:r>
              <a:rPr lang="ru-RU" sz="1600" dirty="0"/>
              <a:t>- почки…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4B1B396-E881-41C8-9497-96D0C9476EEA}"/>
              </a:ext>
            </a:extLst>
          </p:cNvPr>
          <p:cNvSpPr txBox="1"/>
          <p:nvPr/>
        </p:nvSpPr>
        <p:spPr>
          <a:xfrm>
            <a:off x="5213756" y="3512035"/>
            <a:ext cx="1459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прекапилляры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1C45AD7-E72B-462F-B66A-C7CC454CF8A8}"/>
              </a:ext>
            </a:extLst>
          </p:cNvPr>
          <p:cNvSpPr txBox="1"/>
          <p:nvPr/>
        </p:nvSpPr>
        <p:spPr>
          <a:xfrm>
            <a:off x="6878631" y="3547318"/>
            <a:ext cx="167238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ДВС-синдром</a:t>
            </a:r>
            <a:br>
              <a:rPr lang="ru-RU" sz="1600" dirty="0"/>
            </a:br>
            <a:r>
              <a:rPr lang="ru-RU" sz="1600" dirty="0"/>
              <a:t>с быстрым </a:t>
            </a:r>
            <a:br>
              <a:rPr lang="ru-RU" sz="1600" dirty="0"/>
            </a:br>
            <a:r>
              <a:rPr lang="ru-RU" sz="1600" dirty="0"/>
              <a:t>окончанием </a:t>
            </a:r>
            <a:br>
              <a:rPr lang="ru-RU" sz="1600" dirty="0"/>
            </a:br>
            <a:r>
              <a:rPr lang="ru-RU" sz="1600" dirty="0" err="1"/>
              <a:t>гиперкоагуляции</a:t>
            </a:r>
            <a:endParaRPr lang="ru-RU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651822A-2FD6-460C-A9DF-54F01923D563}"/>
              </a:ext>
            </a:extLst>
          </p:cNvPr>
          <p:cNvSpPr txBox="1"/>
          <p:nvPr/>
        </p:nvSpPr>
        <p:spPr>
          <a:xfrm>
            <a:off x="6938840" y="4916884"/>
            <a:ext cx="15265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кровоизлияния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9E2CD52-7819-4837-9886-132D7E20963E}"/>
              </a:ext>
            </a:extLst>
          </p:cNvPr>
          <p:cNvSpPr txBox="1"/>
          <p:nvPr/>
        </p:nvSpPr>
        <p:spPr>
          <a:xfrm>
            <a:off x="5122669" y="5532437"/>
            <a:ext cx="593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ИТШ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4951D54-E27F-4486-BC0F-B0E37A287CC2}"/>
              </a:ext>
            </a:extLst>
          </p:cNvPr>
          <p:cNvSpPr txBox="1"/>
          <p:nvPr/>
        </p:nvSpPr>
        <p:spPr>
          <a:xfrm>
            <a:off x="6173380" y="5238329"/>
            <a:ext cx="14661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Синдром </a:t>
            </a:r>
            <a:br>
              <a:rPr lang="ru-RU" sz="1600" dirty="0"/>
            </a:br>
            <a:r>
              <a:rPr lang="ru-RU" sz="1600" dirty="0" err="1"/>
              <a:t>Уотерхауса</a:t>
            </a:r>
            <a:r>
              <a:rPr lang="ru-RU" sz="1600" dirty="0"/>
              <a:t>-</a:t>
            </a:r>
            <a:br>
              <a:rPr lang="ru-RU" sz="1600" dirty="0"/>
            </a:br>
            <a:r>
              <a:rPr lang="ru-RU" sz="1600" dirty="0" err="1"/>
              <a:t>Фридериксена</a:t>
            </a:r>
            <a:endParaRPr lang="ru-RU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A74A999-A2C7-409A-B5B5-598B5AE13D76}"/>
              </a:ext>
            </a:extLst>
          </p:cNvPr>
          <p:cNvSpPr txBox="1"/>
          <p:nvPr/>
        </p:nvSpPr>
        <p:spPr>
          <a:xfrm>
            <a:off x="5451541" y="6086435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смерть</a:t>
            </a:r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xmlns="" id="{E37EE61A-B1C5-46E1-80A2-E46CFE29B144}"/>
              </a:ext>
            </a:extLst>
          </p:cNvPr>
          <p:cNvCxnSpPr>
            <a:cxnSpLocks/>
          </p:cNvCxnSpPr>
          <p:nvPr/>
        </p:nvCxnSpPr>
        <p:spPr>
          <a:xfrm>
            <a:off x="5853655" y="1424754"/>
            <a:ext cx="0" cy="2093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xmlns="" id="{31776067-D50E-4AAD-9106-24EEA0E74288}"/>
              </a:ext>
            </a:extLst>
          </p:cNvPr>
          <p:cNvCxnSpPr>
            <a:cxnSpLocks/>
          </p:cNvCxnSpPr>
          <p:nvPr/>
        </p:nvCxnSpPr>
        <p:spPr>
          <a:xfrm>
            <a:off x="5853193" y="1867982"/>
            <a:ext cx="0" cy="2093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xmlns="" id="{79FDF065-A690-41F2-8BFA-24FC9CE6DB42}"/>
              </a:ext>
            </a:extLst>
          </p:cNvPr>
          <p:cNvCxnSpPr>
            <a:cxnSpLocks/>
          </p:cNvCxnSpPr>
          <p:nvPr/>
        </p:nvCxnSpPr>
        <p:spPr>
          <a:xfrm>
            <a:off x="5852731" y="2326745"/>
            <a:ext cx="0" cy="2093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xmlns="" id="{AF997B38-F0A1-4870-AB04-30E5827C74CD}"/>
              </a:ext>
            </a:extLst>
          </p:cNvPr>
          <p:cNvCxnSpPr>
            <a:stCxn id="14" idx="2"/>
            <a:endCxn id="15" idx="0"/>
          </p:cNvCxnSpPr>
          <p:nvPr/>
        </p:nvCxnSpPr>
        <p:spPr>
          <a:xfrm flipH="1">
            <a:off x="3925110" y="2799064"/>
            <a:ext cx="1884254" cy="1543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xmlns="" id="{A0BBAC74-5591-47F9-863F-646E68D39823}"/>
              </a:ext>
            </a:extLst>
          </p:cNvPr>
          <p:cNvCxnSpPr>
            <a:stCxn id="14" idx="2"/>
            <a:endCxn id="16" idx="0"/>
          </p:cNvCxnSpPr>
          <p:nvPr/>
        </p:nvCxnSpPr>
        <p:spPr>
          <a:xfrm>
            <a:off x="5809364" y="2799064"/>
            <a:ext cx="1335653" cy="1467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xmlns="" id="{4E630DC2-C6A5-42CD-A8C8-8FCC49CD7140}"/>
              </a:ext>
            </a:extLst>
          </p:cNvPr>
          <p:cNvCxnSpPr>
            <a:cxnSpLocks/>
            <a:stCxn id="15" idx="3"/>
            <a:endCxn id="16" idx="1"/>
          </p:cNvCxnSpPr>
          <p:nvPr/>
        </p:nvCxnSpPr>
        <p:spPr>
          <a:xfrm flipV="1">
            <a:off x="4592215" y="3115050"/>
            <a:ext cx="1733283" cy="76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xmlns="" id="{B003EDE5-5CDA-4F1A-A948-D76F1EE3F529}"/>
              </a:ext>
            </a:extLst>
          </p:cNvPr>
          <p:cNvCxnSpPr>
            <a:stCxn id="16" idx="2"/>
            <a:endCxn id="18" idx="0"/>
          </p:cNvCxnSpPr>
          <p:nvPr/>
        </p:nvCxnSpPr>
        <p:spPr>
          <a:xfrm flipH="1">
            <a:off x="5943379" y="3284327"/>
            <a:ext cx="1201638" cy="2277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xmlns="" id="{64BA8B6D-4638-41B6-B9D0-4F7C1F5CAE10}"/>
              </a:ext>
            </a:extLst>
          </p:cNvPr>
          <p:cNvCxnSpPr>
            <a:stCxn id="18" idx="2"/>
            <a:endCxn id="21" idx="0"/>
          </p:cNvCxnSpPr>
          <p:nvPr/>
        </p:nvCxnSpPr>
        <p:spPr>
          <a:xfrm flipH="1">
            <a:off x="5419385" y="3850589"/>
            <a:ext cx="523994" cy="16818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xmlns="" id="{0E0E986A-E0AF-44DF-B216-ACA62FC7A8D9}"/>
              </a:ext>
            </a:extLst>
          </p:cNvPr>
          <p:cNvCxnSpPr>
            <a:stCxn id="16" idx="2"/>
            <a:endCxn id="19" idx="0"/>
          </p:cNvCxnSpPr>
          <p:nvPr/>
        </p:nvCxnSpPr>
        <p:spPr>
          <a:xfrm>
            <a:off x="7145017" y="3284327"/>
            <a:ext cx="569805" cy="2629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xmlns="" id="{FD5A161A-DEBB-4014-9A85-3CD1D1815F28}"/>
              </a:ext>
            </a:extLst>
          </p:cNvPr>
          <p:cNvCxnSpPr>
            <a:stCxn id="19" idx="2"/>
            <a:endCxn id="20" idx="0"/>
          </p:cNvCxnSpPr>
          <p:nvPr/>
        </p:nvCxnSpPr>
        <p:spPr>
          <a:xfrm flipH="1">
            <a:off x="7702094" y="4624536"/>
            <a:ext cx="12728" cy="2923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xmlns="" id="{8C8A0806-D307-44E6-8947-0C6DD93F589C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7432646" y="5255438"/>
            <a:ext cx="269448" cy="3983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xmlns="" id="{817FE4D8-9E31-436D-A523-34120BD5CC22}"/>
              </a:ext>
            </a:extLst>
          </p:cNvPr>
          <p:cNvCxnSpPr>
            <a:stCxn id="22" idx="1"/>
            <a:endCxn id="21" idx="3"/>
          </p:cNvCxnSpPr>
          <p:nvPr/>
        </p:nvCxnSpPr>
        <p:spPr>
          <a:xfrm flipH="1">
            <a:off x="5716101" y="5653828"/>
            <a:ext cx="457279" cy="47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xmlns="" id="{95737731-6B63-4056-80B8-247A96745ABD}"/>
              </a:ext>
            </a:extLst>
          </p:cNvPr>
          <p:cNvCxnSpPr>
            <a:stCxn id="21" idx="2"/>
            <a:endCxn id="23" idx="0"/>
          </p:cNvCxnSpPr>
          <p:nvPr/>
        </p:nvCxnSpPr>
        <p:spPr>
          <a:xfrm>
            <a:off x="5419385" y="5870991"/>
            <a:ext cx="469135" cy="2154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xmlns="" id="{E58547C8-ED02-441E-852D-570B21B81CE3}"/>
              </a:ext>
            </a:extLst>
          </p:cNvPr>
          <p:cNvCxnSpPr>
            <a:stCxn id="22" idx="2"/>
            <a:endCxn id="23" idx="3"/>
          </p:cNvCxnSpPr>
          <p:nvPr/>
        </p:nvCxnSpPr>
        <p:spPr>
          <a:xfrm flipH="1">
            <a:off x="6325498" y="6069326"/>
            <a:ext cx="580968" cy="2017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E055BB4A-6590-413F-888B-19BC12F90515}"/>
              </a:ext>
            </a:extLst>
          </p:cNvPr>
          <p:cNvSpPr txBox="1"/>
          <p:nvPr/>
        </p:nvSpPr>
        <p:spPr>
          <a:xfrm>
            <a:off x="4820314" y="661450"/>
            <a:ext cx="2422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Neisseria meningitidis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xmlns="" id="{306F9BBE-E568-48B9-B847-2E1BF0A0EEC2}"/>
              </a:ext>
            </a:extLst>
          </p:cNvPr>
          <p:cNvSpPr/>
          <p:nvPr/>
        </p:nvSpPr>
        <p:spPr>
          <a:xfrm>
            <a:off x="4820314" y="671100"/>
            <a:ext cx="2389732" cy="3214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2543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908C45-270F-4EA2-B37D-F70C5FC64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481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2400" b="1" dirty="0"/>
              <a:t>Пример диагноза: </a:t>
            </a:r>
            <a:r>
              <a:rPr lang="ru-RU" sz="2400" dirty="0"/>
              <a:t>Менингококковая инфекция: </a:t>
            </a:r>
            <a:r>
              <a:rPr lang="ru-RU" sz="2400" dirty="0" err="1"/>
              <a:t>менингококкцемия</a:t>
            </a:r>
            <a:r>
              <a:rPr lang="ru-RU" sz="2400" dirty="0"/>
              <a:t>, менингит-?, септический шок _ ст.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46F7E1A-4AE9-468A-8B9A-AE4B2388F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6081" y="0"/>
            <a:ext cx="975919" cy="97800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EAFEB06-1F0E-4D82-98A4-EE49B43D6C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76" t="40734" r="9657" b="13761"/>
          <a:stretch/>
        </p:blipFill>
        <p:spPr>
          <a:xfrm>
            <a:off x="430685" y="1191134"/>
            <a:ext cx="11273355" cy="35904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2D41922-EC0A-4AE9-954D-A9AA9F8DB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481" y="4447058"/>
            <a:ext cx="3060583" cy="22336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0368057-E7D2-40D4-AB76-548C93E27B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0860" y="4349791"/>
            <a:ext cx="2572624" cy="25004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1EB9EB0-AB31-4DBF-90B0-D88C06B829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6694" y="4442966"/>
            <a:ext cx="2572624" cy="230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93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1D0D76-B0A3-4CE5-B3DE-55FB612E8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8065" y="244176"/>
            <a:ext cx="3375870" cy="733833"/>
          </a:xfrm>
        </p:spPr>
        <p:txBody>
          <a:bodyPr/>
          <a:lstStyle/>
          <a:p>
            <a:pPr algn="ctr"/>
            <a:r>
              <a:rPr lang="ru-RU" dirty="0"/>
              <a:t>корь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B89F32F-6A2C-42C7-8787-4C362CEF6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6081" y="0"/>
            <a:ext cx="975919" cy="9780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54D5DA9-DD57-4E78-9632-926A5BE8C580}"/>
              </a:ext>
            </a:extLst>
          </p:cNvPr>
          <p:cNvSpPr txBox="1"/>
          <p:nvPr/>
        </p:nvSpPr>
        <p:spPr>
          <a:xfrm>
            <a:off x="4949871" y="861745"/>
            <a:ext cx="2289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Polinosa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morbillarum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7829C0C-CA4B-4E17-B202-B3F521B7F651}"/>
              </a:ext>
            </a:extLst>
          </p:cNvPr>
          <p:cNvSpPr/>
          <p:nvPr/>
        </p:nvSpPr>
        <p:spPr>
          <a:xfrm>
            <a:off x="4899709" y="877888"/>
            <a:ext cx="2389732" cy="3214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D9A8E4AD-D909-49FE-AAAF-699D10771B4B}"/>
              </a:ext>
            </a:extLst>
          </p:cNvPr>
          <p:cNvSpPr/>
          <p:nvPr/>
        </p:nvSpPr>
        <p:spPr>
          <a:xfrm>
            <a:off x="2184097" y="280411"/>
            <a:ext cx="2038525" cy="173831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Триада </a:t>
            </a:r>
            <a:r>
              <a:rPr lang="ru-RU" dirty="0" err="1">
                <a:solidFill>
                  <a:schemeClr val="tx1"/>
                </a:solidFill>
              </a:rPr>
              <a:t>Стимсона</a:t>
            </a:r>
            <a:r>
              <a:rPr lang="ru-RU" dirty="0">
                <a:solidFill>
                  <a:schemeClr val="tx1"/>
                </a:solidFill>
              </a:rPr>
              <a:t>: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- конъюнктивит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- ларингит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- ринит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F7109133-3358-4266-9196-108D0C19D7F4}"/>
              </a:ext>
            </a:extLst>
          </p:cNvPr>
          <p:cNvSpPr/>
          <p:nvPr/>
        </p:nvSpPr>
        <p:spPr>
          <a:xfrm>
            <a:off x="7729931" y="4361173"/>
            <a:ext cx="3569096" cy="241948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1 день: голова шея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</a:rPr>
              <a:t>2 день: + туловище и руки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</a:rPr>
              <a:t>3 день: всё тело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</a:rPr>
              <a:t>5-14 день: становится бурой в том же порядке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xmlns="" id="{C9637B2E-388E-4F4E-A104-F7EE9EC1B5BF}"/>
              </a:ext>
            </a:extLst>
          </p:cNvPr>
          <p:cNvSpPr/>
          <p:nvPr/>
        </p:nvSpPr>
        <p:spPr>
          <a:xfrm>
            <a:off x="1167630" y="4359625"/>
            <a:ext cx="3197515" cy="241948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папулы (около 2 мм), окружены неправильной формы пятном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диаметром более 10 мм на фоне неизмененной кожи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6F631F4E-B31E-4E11-AC22-5995CE097881}"/>
              </a:ext>
            </a:extLst>
          </p:cNvPr>
          <p:cNvSpPr/>
          <p:nvPr/>
        </p:nvSpPr>
        <p:spPr>
          <a:xfrm>
            <a:off x="8543479" y="1879133"/>
            <a:ext cx="3449681" cy="248049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Периоды: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-катаральный (1-4дня)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-высыпания (3-4дня)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-пигментации (до 14)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456E12B0-4EEA-40D5-8B2E-2FC6CF4C1525}"/>
              </a:ext>
            </a:extLst>
          </p:cNvPr>
          <p:cNvSpPr/>
          <p:nvPr/>
        </p:nvSpPr>
        <p:spPr>
          <a:xfrm>
            <a:off x="205915" y="1738311"/>
            <a:ext cx="2842399" cy="25344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Снижение температуры – появление первых элементов – повышение температуры - пигментация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xmlns="" id="{994D7894-A54B-4A8C-BE7A-0EE3DF90E350}"/>
              </a:ext>
            </a:extLst>
          </p:cNvPr>
          <p:cNvSpPr/>
          <p:nvPr/>
        </p:nvSpPr>
        <p:spPr>
          <a:xfrm>
            <a:off x="7779370" y="280411"/>
            <a:ext cx="2038525" cy="173831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ИП 9-17(21) дней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BB5CCFB-4D2F-4C0E-B153-C11504EDCC0E}"/>
              </a:ext>
            </a:extLst>
          </p:cNvPr>
          <p:cNvSpPr txBox="1"/>
          <p:nvPr/>
        </p:nvSpPr>
        <p:spPr>
          <a:xfrm>
            <a:off x="5079450" y="1458774"/>
            <a:ext cx="5565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ВДП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E22C45D-F25B-40DF-9945-CEF7B080CCB8}"/>
              </a:ext>
            </a:extLst>
          </p:cNvPr>
          <p:cNvSpPr txBox="1"/>
          <p:nvPr/>
        </p:nvSpPr>
        <p:spPr>
          <a:xfrm>
            <a:off x="6275252" y="1458774"/>
            <a:ext cx="13599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Конъюнктива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58EBD5B-290E-41FA-B569-6512E0D0695F}"/>
              </a:ext>
            </a:extLst>
          </p:cNvPr>
          <p:cNvSpPr txBox="1"/>
          <p:nvPr/>
        </p:nvSpPr>
        <p:spPr>
          <a:xfrm>
            <a:off x="4862332" y="1995245"/>
            <a:ext cx="25307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Лимфоузлы (репродукция)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FDF178F-7DD3-4E08-8676-13E97BC6AF17}"/>
              </a:ext>
            </a:extLst>
          </p:cNvPr>
          <p:cNvSpPr txBox="1"/>
          <p:nvPr/>
        </p:nvSpPr>
        <p:spPr>
          <a:xfrm>
            <a:off x="5067323" y="2444763"/>
            <a:ext cx="2120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Первичная </a:t>
            </a:r>
            <a:r>
              <a:rPr lang="ru-RU" sz="1600" dirty="0" err="1"/>
              <a:t>вирусемия</a:t>
            </a:r>
            <a:endParaRPr lang="ru-RU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6F76F7B-977B-4E3E-9F08-5A85295695D0}"/>
              </a:ext>
            </a:extLst>
          </p:cNvPr>
          <p:cNvSpPr txBox="1"/>
          <p:nvPr/>
        </p:nvSpPr>
        <p:spPr>
          <a:xfrm>
            <a:off x="3568997" y="2875111"/>
            <a:ext cx="418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ЛУ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6F31E66-3CF4-45B8-A28A-3A27C4204DE5}"/>
              </a:ext>
            </a:extLst>
          </p:cNvPr>
          <p:cNvSpPr txBox="1"/>
          <p:nvPr/>
        </p:nvSpPr>
        <p:spPr>
          <a:xfrm>
            <a:off x="4260930" y="2870160"/>
            <a:ext cx="10647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селезенка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0DF34D2-8B1C-4AC2-B46A-2FBD9FAC532E}"/>
              </a:ext>
            </a:extLst>
          </p:cNvPr>
          <p:cNvSpPr txBox="1"/>
          <p:nvPr/>
        </p:nvSpPr>
        <p:spPr>
          <a:xfrm>
            <a:off x="5846309" y="2870160"/>
            <a:ext cx="7986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печень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CE71AD0-9B4C-4E62-8161-F45A523DC052}"/>
              </a:ext>
            </a:extLst>
          </p:cNvPr>
          <p:cNvSpPr txBox="1"/>
          <p:nvPr/>
        </p:nvSpPr>
        <p:spPr>
          <a:xfrm>
            <a:off x="7131157" y="2870160"/>
            <a:ext cx="13599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костный мозг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71A946C-7F56-4E3F-9553-756ECA054AD7}"/>
              </a:ext>
            </a:extLst>
          </p:cNvPr>
          <p:cNvSpPr txBox="1"/>
          <p:nvPr/>
        </p:nvSpPr>
        <p:spPr>
          <a:xfrm>
            <a:off x="5095462" y="3429000"/>
            <a:ext cx="2130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Массивная </a:t>
            </a:r>
            <a:r>
              <a:rPr lang="ru-RU" sz="1600" dirty="0" err="1"/>
              <a:t>вирусемия</a:t>
            </a:r>
            <a:endParaRPr lang="ru-RU" sz="1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D40690A-6ED8-43FE-B5AD-D05423396343}"/>
              </a:ext>
            </a:extLst>
          </p:cNvPr>
          <p:cNvSpPr txBox="1"/>
          <p:nvPr/>
        </p:nvSpPr>
        <p:spPr>
          <a:xfrm>
            <a:off x="4832697" y="3934229"/>
            <a:ext cx="26564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Высокая </a:t>
            </a:r>
            <a:r>
              <a:rPr lang="ru-RU" sz="1600" dirty="0" err="1"/>
              <a:t>эпителиотропность</a:t>
            </a:r>
            <a:endParaRPr lang="ru-RU" sz="1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10520A7-145B-467F-9437-7A6419C6F3B8}"/>
              </a:ext>
            </a:extLst>
          </p:cNvPr>
          <p:cNvSpPr txBox="1"/>
          <p:nvPr/>
        </p:nvSpPr>
        <p:spPr>
          <a:xfrm>
            <a:off x="4094521" y="4729360"/>
            <a:ext cx="16103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/>
              <a:t>Ротовая полость</a:t>
            </a:r>
            <a:br>
              <a:rPr lang="ru-RU" sz="1600" dirty="0"/>
            </a:br>
            <a:r>
              <a:rPr lang="ru-RU" sz="1600" dirty="0"/>
              <a:t>(пятна БФК)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D953F24-09F1-4D27-8831-4B80DC4D8C63}"/>
              </a:ext>
            </a:extLst>
          </p:cNvPr>
          <p:cNvSpPr txBox="1"/>
          <p:nvPr/>
        </p:nvSpPr>
        <p:spPr>
          <a:xfrm>
            <a:off x="5868343" y="4550655"/>
            <a:ext cx="8659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Гортань</a:t>
            </a:r>
            <a:br>
              <a:rPr lang="ru-RU" sz="1600" dirty="0"/>
            </a:br>
            <a:r>
              <a:rPr lang="ru-RU" sz="1600" dirty="0"/>
              <a:t>Трахея</a:t>
            </a:r>
            <a:br>
              <a:rPr lang="ru-RU" sz="1600" dirty="0"/>
            </a:br>
            <a:r>
              <a:rPr lang="ru-RU" sz="1600" dirty="0"/>
              <a:t>Бронхи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81844E5-99BC-4DE6-941F-EF9C7319BC9B}"/>
              </a:ext>
            </a:extLst>
          </p:cNvPr>
          <p:cNvSpPr txBox="1"/>
          <p:nvPr/>
        </p:nvSpPr>
        <p:spPr>
          <a:xfrm>
            <a:off x="6962351" y="4588625"/>
            <a:ext cx="8170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/>
              <a:t>Тонкая </a:t>
            </a:r>
            <a:br>
              <a:rPr lang="ru-RU" sz="1600" dirty="0"/>
            </a:br>
            <a:r>
              <a:rPr lang="ru-RU" sz="1600" dirty="0"/>
              <a:t>кишка</a:t>
            </a:r>
          </a:p>
        </p:txBody>
      </p: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xmlns="" id="{4F1B695A-2FB6-432B-B344-841D84A5F422}"/>
              </a:ext>
            </a:extLst>
          </p:cNvPr>
          <p:cNvCxnSpPr>
            <a:stCxn id="14" idx="2"/>
            <a:endCxn id="16" idx="0"/>
          </p:cNvCxnSpPr>
          <p:nvPr/>
        </p:nvCxnSpPr>
        <p:spPr>
          <a:xfrm>
            <a:off x="5357732" y="1797328"/>
            <a:ext cx="769979" cy="1979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xmlns="" id="{55B3ABA7-8A78-4217-96C0-AD9393979BDA}"/>
              </a:ext>
            </a:extLst>
          </p:cNvPr>
          <p:cNvCxnSpPr>
            <a:stCxn id="15" idx="2"/>
            <a:endCxn id="16" idx="0"/>
          </p:cNvCxnSpPr>
          <p:nvPr/>
        </p:nvCxnSpPr>
        <p:spPr>
          <a:xfrm flipH="1">
            <a:off x="6127711" y="1797328"/>
            <a:ext cx="827535" cy="1979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xmlns="" id="{DA9D7ED7-D7A8-42BA-9AA0-016AA90A1C27}"/>
              </a:ext>
            </a:extLst>
          </p:cNvPr>
          <p:cNvCxnSpPr>
            <a:cxnSpLocks/>
            <a:stCxn id="16" idx="2"/>
            <a:endCxn id="17" idx="0"/>
          </p:cNvCxnSpPr>
          <p:nvPr/>
        </p:nvCxnSpPr>
        <p:spPr>
          <a:xfrm flipH="1">
            <a:off x="6127710" y="2333799"/>
            <a:ext cx="1" cy="1109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xmlns="" id="{61F166FB-2442-4446-B949-22009F67FA5A}"/>
              </a:ext>
            </a:extLst>
          </p:cNvPr>
          <p:cNvCxnSpPr>
            <a:stCxn id="17" idx="2"/>
            <a:endCxn id="18" idx="0"/>
          </p:cNvCxnSpPr>
          <p:nvPr/>
        </p:nvCxnSpPr>
        <p:spPr>
          <a:xfrm flipH="1">
            <a:off x="3778349" y="2783317"/>
            <a:ext cx="2349361" cy="917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xmlns="" id="{780F5912-5704-4C82-B301-AE4BCE077AE6}"/>
              </a:ext>
            </a:extLst>
          </p:cNvPr>
          <p:cNvCxnSpPr>
            <a:endCxn id="19" idx="0"/>
          </p:cNvCxnSpPr>
          <p:nvPr/>
        </p:nvCxnSpPr>
        <p:spPr>
          <a:xfrm flipH="1">
            <a:off x="4793288" y="2791132"/>
            <a:ext cx="1334421" cy="790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xmlns="" id="{0F96BA64-F46C-4223-B100-436DD96867DE}"/>
              </a:ext>
            </a:extLst>
          </p:cNvPr>
          <p:cNvCxnSpPr>
            <a:stCxn id="17" idx="2"/>
            <a:endCxn id="20" idx="0"/>
          </p:cNvCxnSpPr>
          <p:nvPr/>
        </p:nvCxnSpPr>
        <p:spPr>
          <a:xfrm>
            <a:off x="6127710" y="2783317"/>
            <a:ext cx="117908" cy="868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xmlns="" id="{35BD6D5D-1D80-4ABC-8610-C5529DF14583}"/>
              </a:ext>
            </a:extLst>
          </p:cNvPr>
          <p:cNvCxnSpPr>
            <a:stCxn id="17" idx="2"/>
            <a:endCxn id="22" idx="0"/>
          </p:cNvCxnSpPr>
          <p:nvPr/>
        </p:nvCxnSpPr>
        <p:spPr>
          <a:xfrm>
            <a:off x="6127710" y="2783317"/>
            <a:ext cx="1683441" cy="868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xmlns="" id="{79EFD759-3305-4499-A105-B109823BF50A}"/>
              </a:ext>
            </a:extLst>
          </p:cNvPr>
          <p:cNvCxnSpPr>
            <a:stCxn id="18" idx="2"/>
            <a:endCxn id="23" idx="0"/>
          </p:cNvCxnSpPr>
          <p:nvPr/>
        </p:nvCxnSpPr>
        <p:spPr>
          <a:xfrm>
            <a:off x="3778349" y="3213665"/>
            <a:ext cx="2382565" cy="2153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xmlns="" id="{CA7F5ABE-BCD8-4217-896F-FF1CF7A82F39}"/>
              </a:ext>
            </a:extLst>
          </p:cNvPr>
          <p:cNvCxnSpPr>
            <a:stCxn id="19" idx="2"/>
            <a:endCxn id="23" idx="0"/>
          </p:cNvCxnSpPr>
          <p:nvPr/>
        </p:nvCxnSpPr>
        <p:spPr>
          <a:xfrm>
            <a:off x="4793288" y="3208714"/>
            <a:ext cx="1367626" cy="2202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xmlns="" id="{A9629354-9196-4BFD-8EC8-94E7458AA1E1}"/>
              </a:ext>
            </a:extLst>
          </p:cNvPr>
          <p:cNvCxnSpPr>
            <a:stCxn id="20" idx="2"/>
            <a:endCxn id="23" idx="0"/>
          </p:cNvCxnSpPr>
          <p:nvPr/>
        </p:nvCxnSpPr>
        <p:spPr>
          <a:xfrm flipH="1">
            <a:off x="6160914" y="3208714"/>
            <a:ext cx="84704" cy="2202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xmlns="" id="{4F350431-4BBB-422F-A637-F845B78736F3}"/>
              </a:ext>
            </a:extLst>
          </p:cNvPr>
          <p:cNvCxnSpPr>
            <a:stCxn id="22" idx="2"/>
            <a:endCxn id="23" idx="0"/>
          </p:cNvCxnSpPr>
          <p:nvPr/>
        </p:nvCxnSpPr>
        <p:spPr>
          <a:xfrm flipH="1">
            <a:off x="6160914" y="3208714"/>
            <a:ext cx="1650237" cy="2202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xmlns="" id="{048133EF-895E-4D4D-870D-CB192BC1C642}"/>
              </a:ext>
            </a:extLst>
          </p:cNvPr>
          <p:cNvCxnSpPr>
            <a:cxnSpLocks/>
            <a:stCxn id="23" idx="2"/>
            <a:endCxn id="24" idx="0"/>
          </p:cNvCxnSpPr>
          <p:nvPr/>
        </p:nvCxnSpPr>
        <p:spPr>
          <a:xfrm>
            <a:off x="6160914" y="3767554"/>
            <a:ext cx="0" cy="1666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>
            <a:extLst>
              <a:ext uri="{FF2B5EF4-FFF2-40B4-BE49-F238E27FC236}">
                <a16:creationId xmlns:a16="http://schemas.microsoft.com/office/drawing/2014/main" xmlns="" id="{519279C2-B8A2-4B11-826C-9762DB66AEDD}"/>
              </a:ext>
            </a:extLst>
          </p:cNvPr>
          <p:cNvCxnSpPr>
            <a:stCxn id="24" idx="2"/>
            <a:endCxn id="25" idx="0"/>
          </p:cNvCxnSpPr>
          <p:nvPr/>
        </p:nvCxnSpPr>
        <p:spPr>
          <a:xfrm flipH="1">
            <a:off x="4899709" y="4272783"/>
            <a:ext cx="1261205" cy="4565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>
            <a:extLst>
              <a:ext uri="{FF2B5EF4-FFF2-40B4-BE49-F238E27FC236}">
                <a16:creationId xmlns:a16="http://schemas.microsoft.com/office/drawing/2014/main" xmlns="" id="{CEABB476-8541-41CA-B557-F6256ADD4883}"/>
              </a:ext>
            </a:extLst>
          </p:cNvPr>
          <p:cNvCxnSpPr>
            <a:stCxn id="24" idx="2"/>
            <a:endCxn id="26" idx="0"/>
          </p:cNvCxnSpPr>
          <p:nvPr/>
        </p:nvCxnSpPr>
        <p:spPr>
          <a:xfrm>
            <a:off x="6160914" y="4272783"/>
            <a:ext cx="140401" cy="2778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>
            <a:extLst>
              <a:ext uri="{FF2B5EF4-FFF2-40B4-BE49-F238E27FC236}">
                <a16:creationId xmlns:a16="http://schemas.microsoft.com/office/drawing/2014/main" xmlns="" id="{FB3B4EF3-9332-49F9-9C92-01CC7A72E52A}"/>
              </a:ext>
            </a:extLst>
          </p:cNvPr>
          <p:cNvCxnSpPr>
            <a:stCxn id="24" idx="2"/>
            <a:endCxn id="27" idx="0"/>
          </p:cNvCxnSpPr>
          <p:nvPr/>
        </p:nvCxnSpPr>
        <p:spPr>
          <a:xfrm>
            <a:off x="6160914" y="4272783"/>
            <a:ext cx="1209947" cy="3158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8368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8D8910-F3A9-413D-A24B-367DE6C7C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9587"/>
            <a:ext cx="10515600" cy="1325563"/>
          </a:xfrm>
        </p:spPr>
        <p:txBody>
          <a:bodyPr>
            <a:normAutofit/>
          </a:bodyPr>
          <a:lstStyle/>
          <a:p>
            <a:r>
              <a:rPr lang="ru-RU" sz="2400" b="1" dirty="0"/>
              <a:t>Пример диагноза: </a:t>
            </a:r>
            <a:r>
              <a:rPr lang="ru-RU" sz="2400" dirty="0"/>
              <a:t>Корь, типичная, среднетяжелая форма, негладкое течение, </a:t>
            </a:r>
            <a:r>
              <a:rPr lang="ru-RU" sz="2400" dirty="0" err="1"/>
              <a:t>осл</a:t>
            </a:r>
            <a:r>
              <a:rPr lang="ru-RU" sz="2400" dirty="0"/>
              <a:t>: внебольничная пневмония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F29164A-2E72-460E-8B10-984EF95A52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96" t="23731" r="3063" b="19633"/>
          <a:stretch/>
        </p:blipFill>
        <p:spPr>
          <a:xfrm>
            <a:off x="478520" y="1381822"/>
            <a:ext cx="2919370" cy="27812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11EFF42-196B-47CF-8C10-D4CB4C4FB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507" y="4022160"/>
            <a:ext cx="2919369" cy="2835840"/>
          </a:xfrm>
          <a:prstGeom prst="rect">
            <a:avLst/>
          </a:prstGeom>
        </p:spPr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98AD164-20A1-45B8-8C92-D2BE1AC1D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6641" y="4714612"/>
            <a:ext cx="4558717" cy="21727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/>
              <a:t>Характерный вид больного: 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- одутловатое лицо</a:t>
            </a:r>
            <a:br>
              <a:rPr lang="ru-RU" sz="2400" dirty="0"/>
            </a:br>
            <a:r>
              <a:rPr lang="ru-RU" sz="2400" dirty="0"/>
              <a:t>- веки отечны</a:t>
            </a:r>
            <a:br>
              <a:rPr lang="ru-RU" sz="2400" dirty="0"/>
            </a:br>
            <a:r>
              <a:rPr lang="ru-RU" sz="2400" dirty="0"/>
              <a:t>- инъекция склер </a:t>
            </a:r>
            <a:br>
              <a:rPr lang="ru-RU" sz="2400" dirty="0"/>
            </a:br>
            <a:r>
              <a:rPr lang="ru-RU" sz="2400" dirty="0"/>
              <a:t>- губы сухие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EC1556C-E0A9-4710-8663-2C56CE2F02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6081" y="0"/>
            <a:ext cx="975919" cy="97800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949F597-9B03-43AD-93E9-BB66D9D05F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083" t="11010" r="58991" b="14862"/>
          <a:stretch/>
        </p:blipFill>
        <p:spPr>
          <a:xfrm>
            <a:off x="8741123" y="1449197"/>
            <a:ext cx="3031777" cy="39596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0030128-A8FA-4935-85D2-66C37405FDFD}"/>
              </a:ext>
            </a:extLst>
          </p:cNvPr>
          <p:cNvSpPr txBox="1"/>
          <p:nvPr/>
        </p:nvSpPr>
        <p:spPr>
          <a:xfrm>
            <a:off x="3816990" y="1465975"/>
            <a:ext cx="48317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Пятна Бельского-Филатова-</a:t>
            </a:r>
            <a:r>
              <a:rPr lang="ru-RU" sz="2400" b="1" dirty="0" err="1"/>
              <a:t>Коплика</a:t>
            </a:r>
            <a:r>
              <a:rPr lang="ru-RU" sz="2400" b="1" dirty="0"/>
              <a:t>:</a:t>
            </a:r>
            <a:br>
              <a:rPr lang="ru-RU" sz="2400" b="1" dirty="0"/>
            </a:br>
            <a:r>
              <a:rPr lang="ru-RU" sz="2400" dirty="0"/>
              <a:t>беловатые точки, окруженные венчиком </a:t>
            </a:r>
            <a:br>
              <a:rPr lang="ru-RU" sz="2400" dirty="0"/>
            </a:br>
            <a:r>
              <a:rPr lang="ru-RU" sz="2400" dirty="0"/>
              <a:t>гиперемии, локализуются у коренных зубов </a:t>
            </a:r>
            <a:br>
              <a:rPr lang="ru-RU" sz="2400" dirty="0"/>
            </a:br>
            <a:r>
              <a:rPr lang="ru-RU" sz="2400" dirty="0"/>
              <a:t>на слизистой оболочке щек, губ, десен </a:t>
            </a:r>
            <a:r>
              <a:rPr lang="ru-RU" sz="2400" u="sng" dirty="0"/>
              <a:t>на 2-3 день от начала</a:t>
            </a:r>
          </a:p>
        </p:txBody>
      </p:sp>
    </p:spTree>
    <p:extLst>
      <p:ext uri="{BB962C8B-B14F-4D97-AF65-F5344CB8AC3E}">
        <p14:creationId xmlns:p14="http://schemas.microsoft.com/office/powerpoint/2010/main" val="3539151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1A54C96-C3A6-43C9-BCE6-DAB2A069A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4780" y="161746"/>
            <a:ext cx="6962862" cy="92573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приобретенная краснуха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7F91E53-0451-47C1-8BE5-70A9222C0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6081" y="0"/>
            <a:ext cx="975919" cy="9780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46DAF9D-D581-40DE-BC69-02D2C23BEDD9}"/>
              </a:ext>
            </a:extLst>
          </p:cNvPr>
          <p:cNvSpPr txBox="1"/>
          <p:nvPr/>
        </p:nvSpPr>
        <p:spPr>
          <a:xfrm>
            <a:off x="5351244" y="978009"/>
            <a:ext cx="1489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Rubella virus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C141AAB-7A5D-403F-B487-AA28A4D2E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4729" y="978009"/>
            <a:ext cx="1702965" cy="335309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5A7E446C-ADF1-47CC-9AF9-53CC3B4A7B09}"/>
              </a:ext>
            </a:extLst>
          </p:cNvPr>
          <p:cNvSpPr/>
          <p:nvPr/>
        </p:nvSpPr>
        <p:spPr>
          <a:xfrm>
            <a:off x="2117013" y="891452"/>
            <a:ext cx="2038525" cy="173831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Лимфополиаденопатия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 err="1">
                <a:solidFill>
                  <a:schemeClr val="tx1"/>
                </a:solidFill>
              </a:rPr>
              <a:t>Синовиты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68BC4D62-13FB-4F56-A3BD-8150672A268D}"/>
              </a:ext>
            </a:extLst>
          </p:cNvPr>
          <p:cNvSpPr/>
          <p:nvPr/>
        </p:nvSpPr>
        <p:spPr>
          <a:xfrm>
            <a:off x="454202" y="2411769"/>
            <a:ext cx="2542462" cy="2084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 разгибательных поверхностях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16E150D0-3696-4021-9DCD-F7C2774A6933}"/>
              </a:ext>
            </a:extLst>
          </p:cNvPr>
          <p:cNvSpPr/>
          <p:nvPr/>
        </p:nvSpPr>
        <p:spPr>
          <a:xfrm>
            <a:off x="7841527" y="913526"/>
            <a:ext cx="2038525" cy="173831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ИП 11-21 день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xmlns="" id="{039C8841-6AE8-4076-9638-C092AF49C3DE}"/>
              </a:ext>
            </a:extLst>
          </p:cNvPr>
          <p:cNvSpPr/>
          <p:nvPr/>
        </p:nvSpPr>
        <p:spPr>
          <a:xfrm>
            <a:off x="7522764" y="4362681"/>
            <a:ext cx="2357288" cy="2084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Мелко-пятнистая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бледно-розовая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15D514A4-2EE0-4917-8CFE-60175F7DB594}"/>
              </a:ext>
            </a:extLst>
          </p:cNvPr>
          <p:cNvSpPr/>
          <p:nvPr/>
        </p:nvSpPr>
        <p:spPr>
          <a:xfrm>
            <a:off x="9113533" y="2464890"/>
            <a:ext cx="2761873" cy="193933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 2-3 день 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Одномоментно в течение суток 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6C5C6F4C-3947-4751-9C8B-D3316680AA25}"/>
              </a:ext>
            </a:extLst>
          </p:cNvPr>
          <p:cNvSpPr/>
          <p:nvPr/>
        </p:nvSpPr>
        <p:spPr>
          <a:xfrm>
            <a:off x="2117013" y="4390491"/>
            <a:ext cx="2552225" cy="2084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Не склонна к слиянию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750CB3E-D370-4C94-B0D5-DC9E84DB1AF9}"/>
              </a:ext>
            </a:extLst>
          </p:cNvPr>
          <p:cNvSpPr txBox="1"/>
          <p:nvPr/>
        </p:nvSpPr>
        <p:spPr>
          <a:xfrm>
            <a:off x="5761353" y="1521021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ВДП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5D9D55A-8DFE-43F5-8B5C-3AC83328D54F}"/>
              </a:ext>
            </a:extLst>
          </p:cNvPr>
          <p:cNvSpPr txBox="1"/>
          <p:nvPr/>
        </p:nvSpPr>
        <p:spPr>
          <a:xfrm>
            <a:off x="5428146" y="1903739"/>
            <a:ext cx="1316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лимфоузлы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F9C745F-9D6F-4A98-A832-68CB186D5B3F}"/>
              </a:ext>
            </a:extLst>
          </p:cNvPr>
          <p:cNvSpPr txBox="1"/>
          <p:nvPr/>
        </p:nvSpPr>
        <p:spPr>
          <a:xfrm>
            <a:off x="5407275" y="2340008"/>
            <a:ext cx="1357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репликация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F6F9248-352B-4C37-BB90-8D88245D0E0A}"/>
              </a:ext>
            </a:extLst>
          </p:cNvPr>
          <p:cNvSpPr txBox="1"/>
          <p:nvPr/>
        </p:nvSpPr>
        <p:spPr>
          <a:xfrm>
            <a:off x="5473425" y="2776277"/>
            <a:ext cx="1245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вирусемия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FF07884-13C7-4A15-997E-1A57C36EE66B}"/>
              </a:ext>
            </a:extLst>
          </p:cNvPr>
          <p:cNvSpPr txBox="1"/>
          <p:nvPr/>
        </p:nvSpPr>
        <p:spPr>
          <a:xfrm>
            <a:off x="4413446" y="3332675"/>
            <a:ext cx="1621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другие органы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9BB93E0-B706-414C-8F1C-FCFCB961BE07}"/>
              </a:ext>
            </a:extLst>
          </p:cNvPr>
          <p:cNvSpPr txBox="1"/>
          <p:nvPr/>
        </p:nvSpPr>
        <p:spPr>
          <a:xfrm>
            <a:off x="6934824" y="3332675"/>
            <a:ext cx="67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кожа</a:t>
            </a: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xmlns="" id="{CB280FF1-2C5F-4612-83FE-C5F44B0E762B}"/>
              </a:ext>
            </a:extLst>
          </p:cNvPr>
          <p:cNvCxnSpPr>
            <a:cxnSpLocks/>
          </p:cNvCxnSpPr>
          <p:nvPr/>
        </p:nvCxnSpPr>
        <p:spPr>
          <a:xfrm>
            <a:off x="6062878" y="1831068"/>
            <a:ext cx="0" cy="1980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xmlns="" id="{CD6827DB-66C3-4040-9A54-1C36EC9F27BD}"/>
              </a:ext>
            </a:extLst>
          </p:cNvPr>
          <p:cNvCxnSpPr>
            <a:cxnSpLocks/>
          </p:cNvCxnSpPr>
          <p:nvPr/>
        </p:nvCxnSpPr>
        <p:spPr>
          <a:xfrm>
            <a:off x="6062878" y="2240982"/>
            <a:ext cx="0" cy="1980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xmlns="" id="{C6258F38-8908-413F-AF89-7911C4FF80EB}"/>
              </a:ext>
            </a:extLst>
          </p:cNvPr>
          <p:cNvCxnSpPr>
            <a:cxnSpLocks/>
          </p:cNvCxnSpPr>
          <p:nvPr/>
        </p:nvCxnSpPr>
        <p:spPr>
          <a:xfrm>
            <a:off x="6075025" y="2677251"/>
            <a:ext cx="0" cy="1980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xmlns="" id="{01BF3DA0-566F-4114-9B90-0BF0FC4E192A}"/>
              </a:ext>
            </a:extLst>
          </p:cNvPr>
          <p:cNvCxnSpPr>
            <a:stCxn id="15" idx="2"/>
            <a:endCxn id="16" idx="0"/>
          </p:cNvCxnSpPr>
          <p:nvPr/>
        </p:nvCxnSpPr>
        <p:spPr>
          <a:xfrm flipH="1">
            <a:off x="5224309" y="3145609"/>
            <a:ext cx="871691" cy="1870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xmlns="" id="{3A56F6D1-DFA8-4311-BCB9-E4CE428F09A2}"/>
              </a:ext>
            </a:extLst>
          </p:cNvPr>
          <p:cNvCxnSpPr>
            <a:stCxn id="15" idx="2"/>
            <a:endCxn id="17" idx="0"/>
          </p:cNvCxnSpPr>
          <p:nvPr/>
        </p:nvCxnSpPr>
        <p:spPr>
          <a:xfrm>
            <a:off x="6096000" y="3145609"/>
            <a:ext cx="1176032" cy="1870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6272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59FB129-94DA-4D15-A395-326AE8ED4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/>
              <a:t>Пример диагноза: </a:t>
            </a:r>
            <a:r>
              <a:rPr lang="ru-RU" sz="2400" dirty="0"/>
              <a:t>Краснуха, тяжелая форма. </a:t>
            </a:r>
            <a:br>
              <a:rPr lang="ru-RU" sz="2400" dirty="0"/>
            </a:br>
            <a:r>
              <a:rPr lang="ru-RU" sz="2400" dirty="0" err="1"/>
              <a:t>Осл</a:t>
            </a:r>
            <a:r>
              <a:rPr lang="ru-RU" sz="2400" dirty="0"/>
              <a:t>: полиартрит?</a:t>
            </a:r>
            <a:br>
              <a:rPr lang="ru-RU" sz="2400" dirty="0"/>
            </a:br>
            <a:r>
              <a:rPr lang="ru-RU" sz="2400" dirty="0"/>
              <a:t>менингоэнцефалит?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654AE7C-DB05-4256-91A3-5B05882CC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6081" y="0"/>
            <a:ext cx="975919" cy="9780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89EBD04-38BC-406B-9DFB-DEB8F7B97C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42" t="16513" r="49045" b="15107"/>
          <a:stretch/>
        </p:blipFill>
        <p:spPr>
          <a:xfrm>
            <a:off x="671119" y="1501629"/>
            <a:ext cx="1795244" cy="46894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8195CF7-6252-47AE-92A3-96ECAFDC1B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031" t="3885" r="50000" b="8395"/>
          <a:stretch/>
        </p:blipFill>
        <p:spPr>
          <a:xfrm>
            <a:off x="2811709" y="1409539"/>
            <a:ext cx="1893117" cy="487362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55EBD8B-CAFC-4C43-A504-833F375192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5304" b="11927"/>
          <a:stretch/>
        </p:blipFill>
        <p:spPr>
          <a:xfrm>
            <a:off x="5050173" y="3017602"/>
            <a:ext cx="2575420" cy="320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70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C45A56-8717-4E81-98CA-5824BC461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4480" y="18256"/>
            <a:ext cx="3703040" cy="978010"/>
          </a:xfrm>
        </p:spPr>
        <p:txBody>
          <a:bodyPr/>
          <a:lstStyle/>
          <a:p>
            <a:pPr algn="ctr"/>
            <a:r>
              <a:rPr lang="ru-RU" dirty="0"/>
              <a:t>скарлатина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F834899-5437-40EF-A8FB-1B7AE54EA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6081" y="0"/>
            <a:ext cx="975919" cy="9780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49172E7-1363-4FCB-9125-AEED8CA32CC1}"/>
              </a:ext>
            </a:extLst>
          </p:cNvPr>
          <p:cNvSpPr txBox="1"/>
          <p:nvPr/>
        </p:nvSpPr>
        <p:spPr>
          <a:xfrm>
            <a:off x="4875153" y="759787"/>
            <a:ext cx="2441694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Streptococcus pyogenes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</a:b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БГСА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BAFC4AC0-1826-4E76-88A1-3BDDFB35C274}"/>
              </a:ext>
            </a:extLst>
          </p:cNvPr>
          <p:cNvSpPr/>
          <p:nvPr/>
        </p:nvSpPr>
        <p:spPr>
          <a:xfrm>
            <a:off x="9382813" y="4209707"/>
            <a:ext cx="2684369" cy="234550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Мелкоточечная на </a:t>
            </a:r>
            <a:r>
              <a:rPr lang="ru-RU" dirty="0">
                <a:solidFill>
                  <a:srgbClr val="C00000"/>
                </a:solidFill>
              </a:rPr>
              <a:t>фоне гиперемированной кожи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AB1EBC8A-37C5-4C25-AE47-11E092C1D947}"/>
              </a:ext>
            </a:extLst>
          </p:cNvPr>
          <p:cNvSpPr/>
          <p:nvPr/>
        </p:nvSpPr>
        <p:spPr>
          <a:xfrm>
            <a:off x="305367" y="4209707"/>
            <a:ext cx="2840399" cy="224017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Симптом Филатова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Симптом </a:t>
            </a:r>
            <a:r>
              <a:rPr lang="ru-RU" dirty="0" err="1">
                <a:solidFill>
                  <a:schemeClr val="tx1"/>
                </a:solidFill>
              </a:rPr>
              <a:t>Пастиа</a:t>
            </a:r>
            <a:r>
              <a:rPr lang="ru-RU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ACD3ECB3-8A8F-4548-AD4B-A6FBA14478F1}"/>
              </a:ext>
            </a:extLst>
          </p:cNvPr>
          <p:cNvSpPr/>
          <p:nvPr/>
        </p:nvSpPr>
        <p:spPr>
          <a:xfrm>
            <a:off x="9243313" y="1973886"/>
            <a:ext cx="2536851" cy="212908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 1-е сутки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яркая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Бледнеет к 5-7 дню 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FCA1C39D-A07B-4D8D-A825-F70350B3FDF7}"/>
              </a:ext>
            </a:extLst>
          </p:cNvPr>
          <p:cNvSpPr/>
          <p:nvPr/>
        </p:nvSpPr>
        <p:spPr>
          <a:xfrm>
            <a:off x="410222" y="2100865"/>
            <a:ext cx="2593392" cy="200210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Тонзиллит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Лимфаденит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Язык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Сыпь 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xmlns="" id="{25551A4D-09AE-4D57-B69D-8F22A2C29D70}"/>
              </a:ext>
            </a:extLst>
          </p:cNvPr>
          <p:cNvSpPr/>
          <p:nvPr/>
        </p:nvSpPr>
        <p:spPr>
          <a:xfrm>
            <a:off x="846450" y="302785"/>
            <a:ext cx="2183746" cy="179808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Пластинчатое шелушение 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FDDD5A28-BB5D-45AC-BD07-12261CD0D4ED}"/>
              </a:ext>
            </a:extLst>
          </p:cNvPr>
          <p:cNvSpPr/>
          <p:nvPr/>
        </p:nvSpPr>
        <p:spPr>
          <a:xfrm>
            <a:off x="8596107" y="302785"/>
            <a:ext cx="2183746" cy="179807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ИП часы-7дней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FF2E8A6-9B43-4FED-8105-793F84AAC863}"/>
              </a:ext>
            </a:extLst>
          </p:cNvPr>
          <p:cNvSpPr txBox="1"/>
          <p:nvPr/>
        </p:nvSpPr>
        <p:spPr>
          <a:xfrm>
            <a:off x="3156682" y="1553131"/>
            <a:ext cx="19495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Небные миндалины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902B278-1691-48C1-9FE3-DCBF6AD285B7}"/>
              </a:ext>
            </a:extLst>
          </p:cNvPr>
          <p:cNvSpPr txBox="1"/>
          <p:nvPr/>
        </p:nvSpPr>
        <p:spPr>
          <a:xfrm>
            <a:off x="6619219" y="1553131"/>
            <a:ext cx="19768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Поврежденная кожа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EB4E37F-7F29-4738-9F07-DEA07BAC7372}"/>
              </a:ext>
            </a:extLst>
          </p:cNvPr>
          <p:cNvSpPr txBox="1"/>
          <p:nvPr/>
        </p:nvSpPr>
        <p:spPr>
          <a:xfrm>
            <a:off x="3992058" y="2190512"/>
            <a:ext cx="37498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Распространение на близлежащие ткани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F7FB3E8-90A3-4D04-8E67-2B6BE91A9807}"/>
              </a:ext>
            </a:extLst>
          </p:cNvPr>
          <p:cNvSpPr txBox="1"/>
          <p:nvPr/>
        </p:nvSpPr>
        <p:spPr>
          <a:xfrm>
            <a:off x="3457681" y="2779882"/>
            <a:ext cx="13438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/>
              <a:t>Катаральное </a:t>
            </a:r>
            <a:br>
              <a:rPr lang="ru-RU" sz="1600" dirty="0"/>
            </a:br>
            <a:r>
              <a:rPr lang="ru-RU" sz="1600" dirty="0"/>
              <a:t>воспаление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DA9B2A0-0DEB-47F6-8E04-3B8E681A14AE}"/>
              </a:ext>
            </a:extLst>
          </p:cNvPr>
          <p:cNvSpPr txBox="1"/>
          <p:nvPr/>
        </p:nvSpPr>
        <p:spPr>
          <a:xfrm>
            <a:off x="3682319" y="3629389"/>
            <a:ext cx="9077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Гнойное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A285951-9C3C-4F52-97E4-5CFD27A77591}"/>
              </a:ext>
            </a:extLst>
          </p:cNvPr>
          <p:cNvSpPr txBox="1"/>
          <p:nvPr/>
        </p:nvSpPr>
        <p:spPr>
          <a:xfrm>
            <a:off x="3393619" y="4186312"/>
            <a:ext cx="14851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/>
              <a:t>Гнойно-</a:t>
            </a:r>
            <a:br>
              <a:rPr lang="ru-RU" sz="1600" dirty="0"/>
            </a:br>
            <a:r>
              <a:rPr lang="ru-RU" sz="1600" dirty="0"/>
              <a:t>некротическое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9B93F8A-BE1E-41C5-AA64-E5D8A5DAAF47}"/>
              </a:ext>
            </a:extLst>
          </p:cNvPr>
          <p:cNvSpPr txBox="1"/>
          <p:nvPr/>
        </p:nvSpPr>
        <p:spPr>
          <a:xfrm>
            <a:off x="5421135" y="2720063"/>
            <a:ext cx="12174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Экзотоксин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94C7304-981A-493A-B1B5-5FDC56309483}"/>
              </a:ext>
            </a:extLst>
          </p:cNvPr>
          <p:cNvSpPr txBox="1"/>
          <p:nvPr/>
        </p:nvSpPr>
        <p:spPr>
          <a:xfrm>
            <a:off x="5419756" y="3103047"/>
            <a:ext cx="12221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err="1"/>
              <a:t>Токсинемия</a:t>
            </a:r>
            <a:endParaRPr lang="ru-RU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653575E-656C-40AF-BBE3-062018B6E398}"/>
              </a:ext>
            </a:extLst>
          </p:cNvPr>
          <p:cNvSpPr txBox="1"/>
          <p:nvPr/>
        </p:nvSpPr>
        <p:spPr>
          <a:xfrm>
            <a:off x="5441999" y="3632598"/>
            <a:ext cx="14098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/>
              <a:t>Интоксикация</a:t>
            </a:r>
            <a:br>
              <a:rPr lang="ru-RU" sz="1600" dirty="0"/>
            </a:br>
            <a:r>
              <a:rPr lang="ru-RU" sz="1600" dirty="0"/>
              <a:t>сыпь</a:t>
            </a:r>
            <a:br>
              <a:rPr lang="ru-RU" sz="1600" dirty="0"/>
            </a:br>
            <a:r>
              <a:rPr lang="ru-RU" sz="1600" dirty="0"/>
              <a:t>язык</a:t>
            </a:r>
            <a:br>
              <a:rPr lang="ru-RU" sz="1600" dirty="0"/>
            </a:br>
            <a:r>
              <a:rPr lang="ru-RU" sz="1600" dirty="0"/>
              <a:t>реакция </a:t>
            </a:r>
            <a:r>
              <a:rPr lang="ru-RU" sz="1600" dirty="0" err="1"/>
              <a:t>лу</a:t>
            </a:r>
            <a:endParaRPr lang="ru-RU" sz="1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41FAB81-BC25-4D82-8903-03D3B8097146}"/>
              </a:ext>
            </a:extLst>
          </p:cNvPr>
          <p:cNvSpPr txBox="1"/>
          <p:nvPr/>
        </p:nvSpPr>
        <p:spPr>
          <a:xfrm>
            <a:off x="7228136" y="2697907"/>
            <a:ext cx="20763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/>
              <a:t>Белковые субстанции</a:t>
            </a:r>
            <a:br>
              <a:rPr lang="ru-RU" sz="1600" dirty="0"/>
            </a:br>
            <a:r>
              <a:rPr lang="ru-RU" sz="1600" dirty="0"/>
              <a:t>БГСА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CADFE59-E62E-45BE-998A-3F8304A9B16D}"/>
              </a:ext>
            </a:extLst>
          </p:cNvPr>
          <p:cNvSpPr txBox="1"/>
          <p:nvPr/>
        </p:nvSpPr>
        <p:spPr>
          <a:xfrm>
            <a:off x="7500633" y="3426213"/>
            <a:ext cx="1385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err="1"/>
              <a:t>аллергизация</a:t>
            </a:r>
            <a:endParaRPr lang="ru-RU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488A1E2-4435-419D-BDDD-E16692D91291}"/>
              </a:ext>
            </a:extLst>
          </p:cNvPr>
          <p:cNvSpPr txBox="1"/>
          <p:nvPr/>
        </p:nvSpPr>
        <p:spPr>
          <a:xfrm>
            <a:off x="7429658" y="3899398"/>
            <a:ext cx="175163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/>
              <a:t>Гломерулонефрит</a:t>
            </a:r>
            <a:br>
              <a:rPr lang="ru-RU" sz="1600" dirty="0"/>
            </a:br>
            <a:r>
              <a:rPr lang="ru-RU" sz="1600" dirty="0"/>
              <a:t>ревматизм</a:t>
            </a:r>
            <a:br>
              <a:rPr lang="ru-RU" sz="1600" dirty="0"/>
            </a:br>
            <a:r>
              <a:rPr lang="ru-RU" sz="1600" dirty="0"/>
              <a:t>миокардит</a:t>
            </a:r>
            <a:br>
              <a:rPr lang="ru-RU" sz="1600" dirty="0"/>
            </a:br>
            <a:r>
              <a:rPr lang="ru-RU" sz="1600" dirty="0" err="1"/>
              <a:t>синовит</a:t>
            </a:r>
            <a:endParaRPr lang="ru-RU" sz="1600" dirty="0"/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xmlns="" id="{65998E39-82EC-4A91-A535-F1B66BC02265}"/>
              </a:ext>
            </a:extLst>
          </p:cNvPr>
          <p:cNvCxnSpPr>
            <a:stCxn id="12" idx="2"/>
            <a:endCxn id="14" idx="0"/>
          </p:cNvCxnSpPr>
          <p:nvPr/>
        </p:nvCxnSpPr>
        <p:spPr>
          <a:xfrm>
            <a:off x="4131469" y="1891685"/>
            <a:ext cx="1735526" cy="2988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xmlns="" id="{35336538-D3AB-4BB5-8202-B0DDAFB7D756}"/>
              </a:ext>
            </a:extLst>
          </p:cNvPr>
          <p:cNvCxnSpPr>
            <a:stCxn id="13" idx="2"/>
            <a:endCxn id="14" idx="0"/>
          </p:cNvCxnSpPr>
          <p:nvPr/>
        </p:nvCxnSpPr>
        <p:spPr>
          <a:xfrm flipH="1">
            <a:off x="5866995" y="1891685"/>
            <a:ext cx="1740668" cy="2988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xmlns="" id="{68AEBD66-E22E-46D2-A347-4EC96A2D8AB6}"/>
              </a:ext>
            </a:extLst>
          </p:cNvPr>
          <p:cNvCxnSpPr>
            <a:stCxn id="14" idx="2"/>
            <a:endCxn id="15" idx="0"/>
          </p:cNvCxnSpPr>
          <p:nvPr/>
        </p:nvCxnSpPr>
        <p:spPr>
          <a:xfrm flipH="1">
            <a:off x="4129596" y="2529066"/>
            <a:ext cx="1737399" cy="2508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xmlns="" id="{8B3D6F71-EF5E-48C4-8C19-A6DF7053F520}"/>
              </a:ext>
            </a:extLst>
          </p:cNvPr>
          <p:cNvCxnSpPr>
            <a:stCxn id="14" idx="2"/>
            <a:endCxn id="18" idx="0"/>
          </p:cNvCxnSpPr>
          <p:nvPr/>
        </p:nvCxnSpPr>
        <p:spPr>
          <a:xfrm>
            <a:off x="5866995" y="2529066"/>
            <a:ext cx="162865" cy="1909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xmlns="" id="{201434D6-DCBF-4572-B9EC-EFB2E28A1C91}"/>
              </a:ext>
            </a:extLst>
          </p:cNvPr>
          <p:cNvCxnSpPr>
            <a:stCxn id="14" idx="2"/>
            <a:endCxn id="21" idx="0"/>
          </p:cNvCxnSpPr>
          <p:nvPr/>
        </p:nvCxnSpPr>
        <p:spPr>
          <a:xfrm>
            <a:off x="5866995" y="2529066"/>
            <a:ext cx="2399310" cy="1688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xmlns="" id="{1FE91463-302D-4356-88E0-12389977C09D}"/>
              </a:ext>
            </a:extLst>
          </p:cNvPr>
          <p:cNvCxnSpPr>
            <a:stCxn id="15" idx="2"/>
            <a:endCxn id="16" idx="0"/>
          </p:cNvCxnSpPr>
          <p:nvPr/>
        </p:nvCxnSpPr>
        <p:spPr>
          <a:xfrm>
            <a:off x="4129596" y="3364657"/>
            <a:ext cx="6598" cy="2647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xmlns="" id="{24D7BBBC-EECB-45DD-A71A-968FE7189846}"/>
              </a:ext>
            </a:extLst>
          </p:cNvPr>
          <p:cNvCxnSpPr>
            <a:cxnSpLocks/>
            <a:stCxn id="16" idx="2"/>
            <a:endCxn id="17" idx="0"/>
          </p:cNvCxnSpPr>
          <p:nvPr/>
        </p:nvCxnSpPr>
        <p:spPr>
          <a:xfrm>
            <a:off x="4136194" y="3967943"/>
            <a:ext cx="0" cy="2183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xmlns="" id="{E5AFDC18-0F98-4E61-9966-CE1A4D147311}"/>
              </a:ext>
            </a:extLst>
          </p:cNvPr>
          <p:cNvCxnSpPr>
            <a:cxnSpLocks/>
          </p:cNvCxnSpPr>
          <p:nvPr/>
        </p:nvCxnSpPr>
        <p:spPr>
          <a:xfrm>
            <a:off x="6095999" y="3021072"/>
            <a:ext cx="0" cy="1983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xmlns="" id="{09FA1B70-50F7-4ADB-84DC-B10B8718233A}"/>
              </a:ext>
            </a:extLst>
          </p:cNvPr>
          <p:cNvCxnSpPr>
            <a:cxnSpLocks/>
          </p:cNvCxnSpPr>
          <p:nvPr/>
        </p:nvCxnSpPr>
        <p:spPr>
          <a:xfrm>
            <a:off x="6095999" y="3426213"/>
            <a:ext cx="0" cy="2859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xmlns="" id="{76912355-4AC8-423E-B650-6A9DF2C7749D}"/>
              </a:ext>
            </a:extLst>
          </p:cNvPr>
          <p:cNvCxnSpPr>
            <a:cxnSpLocks/>
          </p:cNvCxnSpPr>
          <p:nvPr/>
        </p:nvCxnSpPr>
        <p:spPr>
          <a:xfrm>
            <a:off x="8261065" y="3270489"/>
            <a:ext cx="0" cy="2294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xmlns="" id="{CCA4BF25-750F-475A-9B15-B2DBBAE481AD}"/>
              </a:ext>
            </a:extLst>
          </p:cNvPr>
          <p:cNvCxnSpPr>
            <a:cxnSpLocks/>
          </p:cNvCxnSpPr>
          <p:nvPr/>
        </p:nvCxnSpPr>
        <p:spPr>
          <a:xfrm flipH="1">
            <a:off x="8276533" y="3758376"/>
            <a:ext cx="3930" cy="2212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6089A9ED-D62A-424E-B4A7-7662988AC082}"/>
              </a:ext>
            </a:extLst>
          </p:cNvPr>
          <p:cNvSpPr/>
          <p:nvPr/>
        </p:nvSpPr>
        <p:spPr>
          <a:xfrm>
            <a:off x="3384039" y="2779882"/>
            <a:ext cx="1577797" cy="204381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61028332-533D-4F44-A810-4DA4FEEAA0AA}"/>
              </a:ext>
            </a:extLst>
          </p:cNvPr>
          <p:cNvSpPr/>
          <p:nvPr/>
        </p:nvSpPr>
        <p:spPr>
          <a:xfrm>
            <a:off x="7228136" y="2788833"/>
            <a:ext cx="2076338" cy="21877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8167B0FB-4D1A-4755-BB6D-7A2E7C6A8BDC}"/>
              </a:ext>
            </a:extLst>
          </p:cNvPr>
          <p:cNvSpPr/>
          <p:nvPr/>
        </p:nvSpPr>
        <p:spPr>
          <a:xfrm>
            <a:off x="5314355" y="2773639"/>
            <a:ext cx="1577797" cy="204381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CAD1EBA3-2518-4AE9-A0DA-E24C9DD31E50}"/>
              </a:ext>
            </a:extLst>
          </p:cNvPr>
          <p:cNvSpPr txBox="1"/>
          <p:nvPr/>
        </p:nvSpPr>
        <p:spPr>
          <a:xfrm>
            <a:off x="3603710" y="4771087"/>
            <a:ext cx="1138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септический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1CBDEE2A-EE38-40CD-B2D6-9AA68AB1B159}"/>
              </a:ext>
            </a:extLst>
          </p:cNvPr>
          <p:cNvSpPr txBox="1"/>
          <p:nvPr/>
        </p:nvSpPr>
        <p:spPr>
          <a:xfrm>
            <a:off x="5530119" y="4773031"/>
            <a:ext cx="11297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токсический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D6601C18-D86C-4500-8D2E-EE48133F857C}"/>
              </a:ext>
            </a:extLst>
          </p:cNvPr>
          <p:cNvSpPr txBox="1"/>
          <p:nvPr/>
        </p:nvSpPr>
        <p:spPr>
          <a:xfrm>
            <a:off x="7597261" y="4913654"/>
            <a:ext cx="1327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аллергический</a:t>
            </a:r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xmlns="" id="{18880C0C-6A8F-4C94-96D2-637034CEB421}"/>
              </a:ext>
            </a:extLst>
          </p:cNvPr>
          <p:cNvSpPr/>
          <p:nvPr/>
        </p:nvSpPr>
        <p:spPr>
          <a:xfrm>
            <a:off x="3221442" y="5294591"/>
            <a:ext cx="5932399" cy="140757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 естественных складках, на </a:t>
            </a:r>
            <a:r>
              <a:rPr lang="ru-RU" dirty="0" err="1">
                <a:solidFill>
                  <a:schemeClr val="tx1"/>
                </a:solidFill>
              </a:rPr>
              <a:t>сгибательных</a:t>
            </a:r>
            <a:r>
              <a:rPr lang="ru-RU" dirty="0">
                <a:solidFill>
                  <a:schemeClr val="tx1"/>
                </a:solidFill>
              </a:rPr>
              <a:t> поверхностях, хоть где</a:t>
            </a:r>
          </a:p>
        </p:txBody>
      </p:sp>
    </p:spTree>
    <p:extLst>
      <p:ext uri="{BB962C8B-B14F-4D97-AF65-F5344CB8AC3E}">
        <p14:creationId xmlns:p14="http://schemas.microsoft.com/office/powerpoint/2010/main" val="3622006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59FF2F-A3F9-4755-8889-D50A22E5F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1897"/>
            <a:ext cx="10515600" cy="826112"/>
          </a:xfrm>
        </p:spPr>
        <p:txBody>
          <a:bodyPr>
            <a:normAutofit/>
          </a:bodyPr>
          <a:lstStyle/>
          <a:p>
            <a:r>
              <a:rPr lang="ru-RU" sz="2400" b="1" dirty="0"/>
              <a:t>Пример диагноза: </a:t>
            </a:r>
            <a:r>
              <a:rPr lang="ru-RU" sz="2400" dirty="0"/>
              <a:t>скарлатина типичная, тяжелая форма, осложненная ИТШ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969A7FE-FFED-4961-ADCB-4374DC371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6081" y="0"/>
            <a:ext cx="975919" cy="97800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C94FB50-0BDA-47F6-986C-7B90539AFF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452"/>
          <a:stretch/>
        </p:blipFill>
        <p:spPr>
          <a:xfrm>
            <a:off x="444616" y="978009"/>
            <a:ext cx="4077050" cy="16994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02A29C2-5598-42F1-BC97-377AEE80A003}"/>
              </a:ext>
            </a:extLst>
          </p:cNvPr>
          <p:cNvSpPr txBox="1"/>
          <p:nvPr/>
        </p:nvSpPr>
        <p:spPr>
          <a:xfrm>
            <a:off x="1975085" y="2492800"/>
            <a:ext cx="10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1-2 день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DA126E3-4E29-4C26-BD10-1666CDDEEA76}"/>
              </a:ext>
            </a:extLst>
          </p:cNvPr>
          <p:cNvSpPr txBox="1"/>
          <p:nvPr/>
        </p:nvSpPr>
        <p:spPr>
          <a:xfrm>
            <a:off x="3397541" y="2492800"/>
            <a:ext cx="10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3-5 день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293AAD4-B374-43D2-97E1-B1166FE32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2056" y="1109256"/>
            <a:ext cx="2746817" cy="241087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D9D3C4C-8354-45EF-BFE5-FF8A54550F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665" y="3171146"/>
            <a:ext cx="2908876" cy="21865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14856D3-3E29-4CAD-B028-EADB8E3301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4120" y="4067906"/>
            <a:ext cx="4331639" cy="24636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C8CA6D9-5171-4D4F-BC4B-172E76DE8A7F}"/>
              </a:ext>
            </a:extLst>
          </p:cNvPr>
          <p:cNvSpPr txBox="1"/>
          <p:nvPr/>
        </p:nvSpPr>
        <p:spPr>
          <a:xfrm>
            <a:off x="8382841" y="1312767"/>
            <a:ext cx="175721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Варианты сыпи:</a:t>
            </a:r>
            <a:br>
              <a:rPr lang="ru-RU" dirty="0"/>
            </a:br>
            <a:r>
              <a:rPr lang="ru-RU" dirty="0"/>
              <a:t>- милиарная</a:t>
            </a:r>
            <a:br>
              <a:rPr lang="ru-RU" dirty="0"/>
            </a:br>
            <a:r>
              <a:rPr lang="ru-RU" dirty="0"/>
              <a:t>- папулезная</a:t>
            </a:r>
          </a:p>
          <a:p>
            <a:r>
              <a:rPr lang="ru-RU" dirty="0"/>
              <a:t>- пятнисто-</a:t>
            </a:r>
            <a:br>
              <a:rPr lang="ru-RU" dirty="0"/>
            </a:br>
            <a:r>
              <a:rPr lang="ru-RU" dirty="0"/>
              <a:t>папулезная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B0B2E8A-C6D1-459C-B2E0-976317EAE3D8}"/>
              </a:ext>
            </a:extLst>
          </p:cNvPr>
          <p:cNvSpPr txBox="1"/>
          <p:nvPr/>
        </p:nvSpPr>
        <p:spPr>
          <a:xfrm>
            <a:off x="5335396" y="6162194"/>
            <a:ext cx="2068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Симптом Филатова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E606F4A-6B2B-4CFD-B3DB-AA30B028FE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561" r="29111"/>
          <a:stretch/>
        </p:blipFill>
        <p:spPr>
          <a:xfrm>
            <a:off x="10039252" y="1381929"/>
            <a:ext cx="1411853" cy="312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393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9E10B2E-DEEF-413E-9E9C-3B18E0B0A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xmlns="" id="{A3927817-C328-4808-ABC1-5B1953B059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130" y="1856130"/>
            <a:ext cx="3145740" cy="3145740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F3ABCFF-8A6E-479E-8851-EE3C1AA9C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081" y="0"/>
            <a:ext cx="975919" cy="97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017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F1063E-13F0-4D02-AE0A-09EC019FF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План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C21EE89-8F9B-495F-8E3F-1DDF938DD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0733"/>
            <a:ext cx="10515600" cy="4351338"/>
          </a:xfrm>
        </p:spPr>
        <p:txBody>
          <a:bodyPr>
            <a:normAutofit/>
          </a:bodyPr>
          <a:lstStyle/>
          <a:p>
            <a:r>
              <a:rPr lang="ru-RU" dirty="0"/>
              <a:t>Актуальность </a:t>
            </a:r>
          </a:p>
          <a:p>
            <a:r>
              <a:rPr lang="ru-RU" dirty="0"/>
              <a:t>Частный разбор нозологий:</a:t>
            </a:r>
            <a:br>
              <a:rPr lang="ru-RU" dirty="0"/>
            </a:br>
            <a:r>
              <a:rPr lang="ru-RU" dirty="0"/>
              <a:t>- ветряная оспа</a:t>
            </a:r>
            <a:br>
              <a:rPr lang="ru-RU" dirty="0"/>
            </a:br>
            <a:r>
              <a:rPr lang="ru-RU" dirty="0"/>
              <a:t>- энтеровирусная инфекция (ЭВИ)</a:t>
            </a:r>
            <a:br>
              <a:rPr lang="ru-RU" dirty="0"/>
            </a:br>
            <a:r>
              <a:rPr lang="ru-RU" dirty="0"/>
              <a:t>- менингококк </a:t>
            </a:r>
            <a:br>
              <a:rPr lang="ru-RU" dirty="0"/>
            </a:br>
            <a:r>
              <a:rPr lang="ru-RU" dirty="0"/>
              <a:t>- корь </a:t>
            </a:r>
            <a:br>
              <a:rPr lang="ru-RU" dirty="0"/>
            </a:br>
            <a:r>
              <a:rPr lang="ru-RU" dirty="0"/>
              <a:t>- краснуха</a:t>
            </a:r>
            <a:br>
              <a:rPr lang="ru-RU" dirty="0"/>
            </a:br>
            <a:r>
              <a:rPr lang="ru-RU" dirty="0"/>
              <a:t>- скарлатина </a:t>
            </a:r>
          </a:p>
          <a:p>
            <a:r>
              <a:rPr lang="ru-RU" dirty="0"/>
              <a:t>Сравнительная характеристика </a:t>
            </a:r>
          </a:p>
          <a:p>
            <a:r>
              <a:rPr lang="ru-RU" dirty="0"/>
              <a:t>Источники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C051310-F47B-4AF2-BE04-6FEF70D88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6081" y="0"/>
            <a:ext cx="975919" cy="97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48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DFEEEEB-9F74-43D5-922F-E57EA927B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9668"/>
          </a:xfrm>
        </p:spPr>
        <p:txBody>
          <a:bodyPr/>
          <a:lstStyle/>
          <a:p>
            <a:pPr algn="ctr"/>
            <a:r>
              <a:rPr lang="ru-RU" dirty="0"/>
              <a:t>Источники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AB415A7-75FE-4A51-83D3-0AB933D01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4794"/>
            <a:ext cx="10515600" cy="4952169"/>
          </a:xfrm>
        </p:spPr>
        <p:txBody>
          <a:bodyPr>
            <a:normAutofit/>
          </a:bodyPr>
          <a:lstStyle/>
          <a:p>
            <a:r>
              <a:rPr lang="ru-RU" sz="1800" dirty="0"/>
              <a:t>Инфекционные болезни у детей: Учебник для педиатрических факультетов медицинских вузов/ Под ред. проф. В. Н. Тимченко и проф. Л. В. </a:t>
            </a:r>
            <a:r>
              <a:rPr lang="ru-RU" sz="1800" dirty="0" err="1"/>
              <a:t>Быстря-ковой</a:t>
            </a:r>
            <a:r>
              <a:rPr lang="ru-RU" sz="1800" dirty="0"/>
              <a:t>.- СПб.: </a:t>
            </a:r>
            <a:r>
              <a:rPr lang="ru-RU" sz="1800" dirty="0" err="1"/>
              <a:t>СпецЛит</a:t>
            </a:r>
            <a:r>
              <a:rPr lang="ru-RU" sz="1800" dirty="0"/>
              <a:t>, 2001.- 560 с</a:t>
            </a:r>
          </a:p>
          <a:p>
            <a:r>
              <a:rPr lang="ru-RU" sz="1800" dirty="0"/>
              <a:t>Инфекционные болезни и эпидемиология: Учебник / В.И. Покровский, С.Г. Пак, Н.И. </a:t>
            </a:r>
            <a:r>
              <a:rPr lang="ru-RU" sz="1800" dirty="0" err="1"/>
              <a:t>Брико</a:t>
            </a:r>
            <a:r>
              <a:rPr lang="ru-RU" sz="1800" dirty="0"/>
              <a:t>, Б.К. Данилкин. - 2-е изд. - М.: ГЭОТАР-Медиа, 2007. - 816 с</a:t>
            </a:r>
          </a:p>
          <a:p>
            <a:r>
              <a:rPr lang="ru-RU" sz="1800" dirty="0"/>
              <a:t>Стрептококковая </a:t>
            </a:r>
            <a:r>
              <a:rPr lang="ru-RU" sz="1800" dirty="0" err="1"/>
              <a:t>инфекция.Тонзиллиты</a:t>
            </a:r>
            <a:r>
              <a:rPr lang="ru-RU" sz="1800" dirty="0"/>
              <a:t>. Скарлатина. </a:t>
            </a:r>
            <a:r>
              <a:rPr lang="en-US" sz="1800" dirty="0"/>
              <a:t>[</a:t>
            </a:r>
            <a:r>
              <a:rPr lang="ru-RU" sz="1800" dirty="0"/>
              <a:t>Электронный ресурс</a:t>
            </a:r>
            <a:r>
              <a:rPr lang="en-US" sz="1800" dirty="0"/>
              <a:t>]</a:t>
            </a:r>
            <a:r>
              <a:rPr lang="ru-RU" sz="1800" dirty="0"/>
              <a:t> – режим доступа: </a:t>
            </a:r>
            <a:r>
              <a:rPr lang="en-US" sz="1800" dirty="0">
                <a:hlinkClick r:id="rId2"/>
              </a:rPr>
              <a:t>https://krasgmu.ru/index.php?page[common]=download&amp;md=fa788af2fa8bab7dd1d13caf35b71126&amp;cid=6&amp;oid=681698</a:t>
            </a:r>
            <a:r>
              <a:rPr lang="ru-RU" sz="1800" dirty="0"/>
              <a:t> </a:t>
            </a:r>
          </a:p>
          <a:p>
            <a:r>
              <a:rPr lang="ru-RU" sz="1800" dirty="0"/>
              <a:t>МЕНИНГОКОККОВАЯ ИНФЕКЦИЯ У ДЕТЕЙ. </a:t>
            </a:r>
            <a:r>
              <a:rPr lang="en-US" sz="1800" dirty="0"/>
              <a:t>[</a:t>
            </a:r>
            <a:r>
              <a:rPr lang="ru-RU" sz="1800" dirty="0"/>
              <a:t>Электронный ресурс</a:t>
            </a:r>
            <a:r>
              <a:rPr lang="en-US" sz="1800" dirty="0"/>
              <a:t>]</a:t>
            </a:r>
            <a:r>
              <a:rPr lang="ru-RU" sz="1800" dirty="0"/>
              <a:t> – режим доступа: </a:t>
            </a:r>
            <a:r>
              <a:rPr lang="en-US" sz="1800" dirty="0">
                <a:hlinkClick r:id="rId3"/>
              </a:rPr>
              <a:t>https://krasgmu.ru/index.php?page[common]=download&amp;md=28b5546c1e6602977ac7f6fa471b6cb6&amp;cid=6&amp;oid=681707</a:t>
            </a:r>
            <a:r>
              <a:rPr lang="ru-RU" sz="1800" dirty="0"/>
              <a:t> </a:t>
            </a:r>
          </a:p>
          <a:p>
            <a:r>
              <a:rPr lang="ru-RU" sz="1800" dirty="0"/>
              <a:t>Дифференциальная диагностика экзантем, протекающих с пятнисто-папулезной сыпью. </a:t>
            </a:r>
            <a:r>
              <a:rPr lang="en-US" sz="1800" dirty="0"/>
              <a:t>[</a:t>
            </a:r>
            <a:r>
              <a:rPr lang="ru-RU" sz="1800" dirty="0"/>
              <a:t>Электронный ресурс</a:t>
            </a:r>
            <a:r>
              <a:rPr lang="en-US" sz="1800" dirty="0"/>
              <a:t>]</a:t>
            </a:r>
            <a:r>
              <a:rPr lang="ru-RU" sz="1800" dirty="0"/>
              <a:t> – режим доступа: </a:t>
            </a:r>
            <a:r>
              <a:rPr lang="en-US" sz="1800" dirty="0">
                <a:hlinkClick r:id="rId4"/>
              </a:rPr>
              <a:t>https://krasgmu.ru/index.php?page[common]=download&amp;md=99226cdbb835d73af150e72170245129&amp;cid=6&amp;oid=681700</a:t>
            </a:r>
            <a:r>
              <a:rPr lang="ru-RU" sz="1800" dirty="0"/>
              <a:t> </a:t>
            </a:r>
          </a:p>
          <a:p>
            <a:r>
              <a:rPr lang="ru-RU" sz="1800" dirty="0"/>
              <a:t>Энтеровирусная инфекция. Вирусные менингиты. </a:t>
            </a:r>
            <a:r>
              <a:rPr lang="en-US" sz="1800" dirty="0"/>
              <a:t>[</a:t>
            </a:r>
            <a:r>
              <a:rPr lang="ru-RU" sz="1800" dirty="0"/>
              <a:t>Электронный ресурс</a:t>
            </a:r>
            <a:r>
              <a:rPr lang="en-US" sz="1800" dirty="0"/>
              <a:t>]</a:t>
            </a:r>
            <a:r>
              <a:rPr lang="ru-RU" sz="1800" dirty="0"/>
              <a:t> – режим доступа: </a:t>
            </a:r>
            <a:r>
              <a:rPr lang="en-US" sz="1800" dirty="0">
                <a:hlinkClick r:id="rId5"/>
              </a:rPr>
              <a:t>https://krasgmu.ru/index.php?page[common]=download&amp;md=ddf465a1bcfd2b6133f263c91a919e75&amp;cid=6&amp;oid=681710</a:t>
            </a:r>
            <a:r>
              <a:rPr lang="ru-RU" sz="1800" dirty="0"/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639C988-B345-4AEC-80AB-F828A618A7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6081" y="0"/>
            <a:ext cx="975919" cy="97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643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090A06-F139-4866-B82C-2E97B4CCD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Актуальность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3523783-8635-4917-8585-EB37696686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>Учитывая недавние вспышки заболеваемости корью, скарлатиной, менингококком, важность посильной дифференциальной диагностики на догоспитальном этапе помогает определить </a:t>
            </a:r>
            <a:br>
              <a:rPr lang="ru-RU" dirty="0"/>
            </a:br>
            <a:r>
              <a:rPr lang="ru-RU" dirty="0"/>
              <a:t>- показания для госпитализации </a:t>
            </a:r>
            <a:br>
              <a:rPr lang="ru-RU" dirty="0"/>
            </a:br>
            <a:r>
              <a:rPr lang="ru-RU" dirty="0"/>
              <a:t>- риск возможных последствий и осложнений </a:t>
            </a:r>
            <a:br>
              <a:rPr lang="ru-RU" dirty="0"/>
            </a:br>
            <a:r>
              <a:rPr lang="ru-RU" dirty="0"/>
              <a:t>- выбор правильной маршрутизации </a:t>
            </a:r>
            <a:br>
              <a:rPr lang="ru-RU" dirty="0"/>
            </a:br>
            <a:r>
              <a:rPr lang="ru-RU" dirty="0"/>
              <a:t>и следовательно экономию времени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39E4E0E-9F4A-43BD-B02D-5636BBCF6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6081" y="0"/>
            <a:ext cx="975919" cy="97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83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xmlns="" id="{F4E86CBD-22B2-47CF-850C-976F9A19E4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9523496"/>
              </p:ext>
            </p:extLst>
          </p:nvPr>
        </p:nvGraphicFramePr>
        <p:xfrm>
          <a:off x="115477" y="475149"/>
          <a:ext cx="7117697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xmlns="" id="{8B8F7B5D-E20D-4361-8B66-35EF362D04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0903537"/>
              </p:ext>
            </p:extLst>
          </p:nvPr>
        </p:nvGraphicFramePr>
        <p:xfrm>
          <a:off x="7317064" y="475148"/>
          <a:ext cx="3597013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A96FFA6A-5E6F-4187-A8EF-9317314259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6081" y="0"/>
            <a:ext cx="975919" cy="97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94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A5F1B43A-EC89-4FE0-9EBC-CBB5041EDA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5388849"/>
              </p:ext>
            </p:extLst>
          </p:nvPr>
        </p:nvGraphicFramePr>
        <p:xfrm>
          <a:off x="654518" y="423512"/>
          <a:ext cx="11290434" cy="5753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C75E2D5-3CDF-47E0-8D31-82F4FE3AD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081" y="0"/>
            <a:ext cx="975919" cy="97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21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3A40E9-1DC1-4A02-860B-A4ED5BD51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3094" y="166631"/>
            <a:ext cx="6731466" cy="876956"/>
          </a:xfrm>
        </p:spPr>
        <p:txBody>
          <a:bodyPr/>
          <a:lstStyle/>
          <a:p>
            <a:pPr algn="ctr"/>
            <a:r>
              <a:rPr lang="ru-RU" dirty="0"/>
              <a:t>заболевание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EFE30D9-57A1-4263-B03F-3BCE269E69DF}"/>
              </a:ext>
            </a:extLst>
          </p:cNvPr>
          <p:cNvSpPr txBox="1"/>
          <p:nvPr/>
        </p:nvSpPr>
        <p:spPr>
          <a:xfrm>
            <a:off x="5390709" y="908656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Bradley Hand ITC" panose="03070402050302030203" pitchFamily="66" charset="0"/>
              </a:rPr>
              <a:t>Microbium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D245F34-E233-4C1F-9AB8-6FCC370C8E7F}"/>
              </a:ext>
            </a:extLst>
          </p:cNvPr>
          <p:cNvSpPr txBox="1"/>
          <p:nvPr/>
        </p:nvSpPr>
        <p:spPr>
          <a:xfrm>
            <a:off x="5145450" y="3615655"/>
            <a:ext cx="172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 А Т О Г Е Н Е З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A50C11A7-F874-44B3-8E5D-EA2370E09C69}"/>
              </a:ext>
            </a:extLst>
          </p:cNvPr>
          <p:cNvSpPr/>
          <p:nvPr/>
        </p:nvSpPr>
        <p:spPr>
          <a:xfrm>
            <a:off x="1253979" y="1675112"/>
            <a:ext cx="2038525" cy="173831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5A41C184-DDD4-4A8B-8A26-901BE0EDAC1A}"/>
              </a:ext>
            </a:extLst>
          </p:cNvPr>
          <p:cNvSpPr/>
          <p:nvPr/>
        </p:nvSpPr>
        <p:spPr>
          <a:xfrm>
            <a:off x="6206227" y="4953057"/>
            <a:ext cx="2038525" cy="173831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2D77E08F-74AE-436B-8889-9CC42479E7A8}"/>
              </a:ext>
            </a:extLst>
          </p:cNvPr>
          <p:cNvSpPr/>
          <p:nvPr/>
        </p:nvSpPr>
        <p:spPr>
          <a:xfrm>
            <a:off x="8913301" y="4524178"/>
            <a:ext cx="2038525" cy="173831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xmlns="" id="{D8BF8F7B-0375-4BFE-B555-978CDE612479}"/>
              </a:ext>
            </a:extLst>
          </p:cNvPr>
          <p:cNvSpPr/>
          <p:nvPr/>
        </p:nvSpPr>
        <p:spPr>
          <a:xfrm>
            <a:off x="9224646" y="2333822"/>
            <a:ext cx="2038525" cy="173831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11A3646B-5306-4A37-BFDD-58D71CDEB2FD}"/>
              </a:ext>
            </a:extLst>
          </p:cNvPr>
          <p:cNvSpPr/>
          <p:nvPr/>
        </p:nvSpPr>
        <p:spPr>
          <a:xfrm>
            <a:off x="6783112" y="1121071"/>
            <a:ext cx="2038525" cy="173831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E90E073C-A43B-4DD0-A674-FAC2DD35F01D}"/>
              </a:ext>
            </a:extLst>
          </p:cNvPr>
          <p:cNvSpPr/>
          <p:nvPr/>
        </p:nvSpPr>
        <p:spPr>
          <a:xfrm>
            <a:off x="2992470" y="4953057"/>
            <a:ext cx="2038525" cy="173831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xmlns="" id="{5932F8F1-CBD8-4FAB-B4FA-32F6B8E14E8A}"/>
              </a:ext>
            </a:extLst>
          </p:cNvPr>
          <p:cNvSpPr/>
          <p:nvPr/>
        </p:nvSpPr>
        <p:spPr>
          <a:xfrm>
            <a:off x="3712737" y="1079309"/>
            <a:ext cx="2038525" cy="173831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7DFFF501-25F5-4301-B6B2-D3BDCD37610E}"/>
              </a:ext>
            </a:extLst>
          </p:cNvPr>
          <p:cNvSpPr/>
          <p:nvPr/>
        </p:nvSpPr>
        <p:spPr>
          <a:xfrm>
            <a:off x="928829" y="3800321"/>
            <a:ext cx="2038525" cy="173831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3BD3702E-D13A-4CF0-AE8A-D77C8C626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6081" y="0"/>
            <a:ext cx="975919" cy="97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73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53FB2F-FB52-4EDD-8AFE-CD002924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121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ветряная оспа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AC2EAEA-260B-4195-A4F2-83BAC9476C1E}"/>
              </a:ext>
            </a:extLst>
          </p:cNvPr>
          <p:cNvSpPr txBox="1"/>
          <p:nvPr/>
        </p:nvSpPr>
        <p:spPr>
          <a:xfrm>
            <a:off x="5289689" y="965130"/>
            <a:ext cx="174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Varicella Zoster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F464CF9E-0117-43BE-92FA-9B94C55C82A5}"/>
              </a:ext>
            </a:extLst>
          </p:cNvPr>
          <p:cNvSpPr/>
          <p:nvPr/>
        </p:nvSpPr>
        <p:spPr>
          <a:xfrm>
            <a:off x="538161" y="4432260"/>
            <a:ext cx="2626452" cy="218046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Хотя бы один элемент на волосистой части головы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35653A8E-69FF-41FD-9E47-2399A02E6309}"/>
              </a:ext>
            </a:extLst>
          </p:cNvPr>
          <p:cNvSpPr/>
          <p:nvPr/>
        </p:nvSpPr>
        <p:spPr>
          <a:xfrm>
            <a:off x="615058" y="2028808"/>
            <a:ext cx="2326413" cy="196571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Подъем температуры на новые подсыпания 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00B55E63-7103-4D60-83C3-47B7D239BD99}"/>
              </a:ext>
            </a:extLst>
          </p:cNvPr>
          <p:cNvSpPr/>
          <p:nvPr/>
        </p:nvSpPr>
        <p:spPr>
          <a:xfrm>
            <a:off x="9672928" y="2028808"/>
            <a:ext cx="2151612" cy="202213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пятно – папула – везикула – корочка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AC276330-D893-4BEE-8908-08E34495CF3B}"/>
              </a:ext>
            </a:extLst>
          </p:cNvPr>
          <p:cNvSpPr/>
          <p:nvPr/>
        </p:nvSpPr>
        <p:spPr>
          <a:xfrm>
            <a:off x="7580519" y="632148"/>
            <a:ext cx="2473716" cy="191097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ИП 11-21 день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Сыпь в первые-вторые сутки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xmlns="" id="{306AB000-3DB5-4C71-B203-273793D71691}"/>
              </a:ext>
            </a:extLst>
          </p:cNvPr>
          <p:cNvSpPr/>
          <p:nvPr/>
        </p:nvSpPr>
        <p:spPr>
          <a:xfrm>
            <a:off x="2521250" y="737797"/>
            <a:ext cx="2811281" cy="183098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 ладонях/стопах и слизистых неблагоприятный признак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AB5F40FF-DE87-46D4-B49B-BC90C02908B6}"/>
              </a:ext>
            </a:extLst>
          </p:cNvPr>
          <p:cNvSpPr/>
          <p:nvPr/>
        </p:nvSpPr>
        <p:spPr>
          <a:xfrm>
            <a:off x="9513937" y="4457973"/>
            <a:ext cx="2553844" cy="196571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Ложный полиморфизм сыпи </a:t>
            </a:r>
            <a:b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45198D6-106E-45B0-B4E0-6731093E1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6081" y="0"/>
            <a:ext cx="975919" cy="9780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846CF3B-CF3D-447F-B462-57C63BBD87FA}"/>
              </a:ext>
            </a:extLst>
          </p:cNvPr>
          <p:cNvSpPr txBox="1"/>
          <p:nvPr/>
        </p:nvSpPr>
        <p:spPr>
          <a:xfrm>
            <a:off x="5987898" y="1616767"/>
            <a:ext cx="5565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ВДП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9A73B6B-86CF-47E2-9FCB-68B17F54496C}"/>
              </a:ext>
            </a:extLst>
          </p:cNvPr>
          <p:cNvSpPr txBox="1"/>
          <p:nvPr/>
        </p:nvSpPr>
        <p:spPr>
          <a:xfrm>
            <a:off x="5653763" y="2029516"/>
            <a:ext cx="1278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репликация</a:t>
            </a:r>
            <a:r>
              <a:rPr lang="ru-RU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EC7D1B4-AA99-4DF2-ACF7-3886E48B0CA1}"/>
              </a:ext>
            </a:extLst>
          </p:cNvPr>
          <p:cNvSpPr txBox="1"/>
          <p:nvPr/>
        </p:nvSpPr>
        <p:spPr>
          <a:xfrm>
            <a:off x="5240445" y="2398848"/>
            <a:ext cx="20067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Лимфатические пути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905333B-938A-477E-A4BE-ED5EDEAE24F8}"/>
              </a:ext>
            </a:extLst>
          </p:cNvPr>
          <p:cNvSpPr txBox="1"/>
          <p:nvPr/>
        </p:nvSpPr>
        <p:spPr>
          <a:xfrm>
            <a:off x="5664652" y="2781124"/>
            <a:ext cx="1141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err="1"/>
              <a:t>Вирусемия</a:t>
            </a:r>
            <a:endParaRPr lang="ru-RU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1C99377-BF80-42F1-8ECE-7168BFCA4631}"/>
              </a:ext>
            </a:extLst>
          </p:cNvPr>
          <p:cNvSpPr txBox="1"/>
          <p:nvPr/>
        </p:nvSpPr>
        <p:spPr>
          <a:xfrm>
            <a:off x="3110227" y="3454478"/>
            <a:ext cx="1474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Другие органы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15B44AE-F016-44FE-A08B-84498F25BE98}"/>
              </a:ext>
            </a:extLst>
          </p:cNvPr>
          <p:cNvSpPr txBox="1"/>
          <p:nvPr/>
        </p:nvSpPr>
        <p:spPr>
          <a:xfrm>
            <a:off x="5203794" y="3308043"/>
            <a:ext cx="23689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/>
              <a:t>Шиповатый слой кожи и </a:t>
            </a:r>
            <a:br>
              <a:rPr lang="ru-RU" sz="1600" dirty="0"/>
            </a:br>
            <a:r>
              <a:rPr lang="ru-RU" sz="1600" dirty="0"/>
              <a:t>эпителий слизистых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246D316-E210-44FF-9BD9-C420126E2777}"/>
              </a:ext>
            </a:extLst>
          </p:cNvPr>
          <p:cNvSpPr txBox="1"/>
          <p:nvPr/>
        </p:nvSpPr>
        <p:spPr>
          <a:xfrm>
            <a:off x="7829020" y="3355042"/>
            <a:ext cx="197291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Ганглии</a:t>
            </a:r>
            <a:br>
              <a:rPr lang="ru-RU" sz="1600" dirty="0"/>
            </a:br>
            <a:r>
              <a:rPr lang="ru-RU" sz="1600" dirty="0"/>
              <a:t>- межпозвоночные</a:t>
            </a:r>
            <a:br>
              <a:rPr lang="ru-RU" sz="1600" dirty="0"/>
            </a:br>
            <a:r>
              <a:rPr lang="ru-RU" sz="1600" dirty="0"/>
              <a:t>- тройничного нерва</a:t>
            </a:r>
            <a:br>
              <a:rPr lang="ru-RU" sz="1600" dirty="0"/>
            </a:br>
            <a:r>
              <a:rPr lang="ru-RU" sz="1600" dirty="0"/>
              <a:t>- лицевого</a:t>
            </a:r>
            <a:r>
              <a:rPr lang="en-US" sz="1600" dirty="0"/>
              <a:t> </a:t>
            </a:r>
            <a:r>
              <a:rPr lang="ru-RU" sz="1600" dirty="0"/>
              <a:t>нерва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CFD7EB5-0C85-44C6-87AF-B02403B02ABE}"/>
              </a:ext>
            </a:extLst>
          </p:cNvPr>
          <p:cNvSpPr txBox="1"/>
          <p:nvPr/>
        </p:nvSpPr>
        <p:spPr>
          <a:xfrm>
            <a:off x="5693132" y="4068429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Дистрофия</a:t>
            </a:r>
            <a:r>
              <a:rPr lang="ru-RU" dirty="0"/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1434478-9C7F-4CE1-9722-BE1158A45E89}"/>
              </a:ext>
            </a:extLst>
          </p:cNvPr>
          <p:cNvSpPr txBox="1"/>
          <p:nvPr/>
        </p:nvSpPr>
        <p:spPr>
          <a:xfrm>
            <a:off x="5440426" y="4468396"/>
            <a:ext cx="16846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Папула, везикула</a:t>
            </a:r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xmlns="" id="{031D9A59-8A20-4D8E-85BE-2C468B3E1A6B}"/>
              </a:ext>
            </a:extLst>
          </p:cNvPr>
          <p:cNvCxnSpPr>
            <a:cxnSpLocks/>
          </p:cNvCxnSpPr>
          <p:nvPr/>
        </p:nvCxnSpPr>
        <p:spPr>
          <a:xfrm>
            <a:off x="6250335" y="1924543"/>
            <a:ext cx="0" cy="2320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xmlns="" id="{92D66C83-1653-4843-89CD-DB7A92D19CD2}"/>
              </a:ext>
            </a:extLst>
          </p:cNvPr>
          <p:cNvCxnSpPr>
            <a:cxnSpLocks/>
          </p:cNvCxnSpPr>
          <p:nvPr/>
        </p:nvCxnSpPr>
        <p:spPr>
          <a:xfrm>
            <a:off x="6276503" y="2311104"/>
            <a:ext cx="0" cy="2320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xmlns="" id="{D305150A-76FD-4889-B532-18DE1F522BA3}"/>
              </a:ext>
            </a:extLst>
          </p:cNvPr>
          <p:cNvCxnSpPr>
            <a:cxnSpLocks/>
          </p:cNvCxnSpPr>
          <p:nvPr/>
        </p:nvCxnSpPr>
        <p:spPr>
          <a:xfrm>
            <a:off x="6278835" y="2665113"/>
            <a:ext cx="0" cy="2320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xmlns="" id="{AD89915F-B738-4848-9812-A8AF025CB573}"/>
              </a:ext>
            </a:extLst>
          </p:cNvPr>
          <p:cNvCxnSpPr>
            <a:cxnSpLocks/>
          </p:cNvCxnSpPr>
          <p:nvPr/>
        </p:nvCxnSpPr>
        <p:spPr>
          <a:xfrm>
            <a:off x="6272845" y="3119678"/>
            <a:ext cx="0" cy="2320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xmlns="" id="{8B32E349-DA6A-494D-8A9C-2370F4A6580E}"/>
              </a:ext>
            </a:extLst>
          </p:cNvPr>
          <p:cNvCxnSpPr>
            <a:stCxn id="15" idx="2"/>
            <a:endCxn id="16" idx="0"/>
          </p:cNvCxnSpPr>
          <p:nvPr/>
        </p:nvCxnSpPr>
        <p:spPr>
          <a:xfrm flipH="1">
            <a:off x="3847480" y="3119678"/>
            <a:ext cx="2387841" cy="33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xmlns="" id="{54482E06-ACE0-4BF4-8EB4-4594C3C98CDB}"/>
              </a:ext>
            </a:extLst>
          </p:cNvPr>
          <p:cNvCxnSpPr>
            <a:stCxn id="15" idx="2"/>
            <a:endCxn id="18" idx="0"/>
          </p:cNvCxnSpPr>
          <p:nvPr/>
        </p:nvCxnSpPr>
        <p:spPr>
          <a:xfrm>
            <a:off x="6235321" y="3119678"/>
            <a:ext cx="2580155" cy="2353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xmlns="" id="{89F59126-8DE5-4F3A-81CA-43B4C773A41F}"/>
              </a:ext>
            </a:extLst>
          </p:cNvPr>
          <p:cNvCxnSpPr>
            <a:cxnSpLocks/>
          </p:cNvCxnSpPr>
          <p:nvPr/>
        </p:nvCxnSpPr>
        <p:spPr>
          <a:xfrm>
            <a:off x="6282772" y="3830654"/>
            <a:ext cx="10044" cy="3386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xmlns="" id="{029580E5-AAFD-460E-BDCE-F6AA64D656B2}"/>
              </a:ext>
            </a:extLst>
          </p:cNvPr>
          <p:cNvCxnSpPr>
            <a:cxnSpLocks/>
          </p:cNvCxnSpPr>
          <p:nvPr/>
        </p:nvCxnSpPr>
        <p:spPr>
          <a:xfrm>
            <a:off x="6284707" y="4353232"/>
            <a:ext cx="0" cy="2320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FF489DF3-7585-4F61-ACCE-0A85A2179F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41" r="34913" b="54325"/>
          <a:stretch/>
        </p:blipFill>
        <p:spPr>
          <a:xfrm>
            <a:off x="4006851" y="4930601"/>
            <a:ext cx="1981047" cy="183098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78F70EC7-F541-4675-B535-C6DE0264C1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87" t="49359"/>
          <a:stretch/>
        </p:blipFill>
        <p:spPr>
          <a:xfrm>
            <a:off x="6589995" y="4897311"/>
            <a:ext cx="1981047" cy="1897568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A7316445-6171-4335-B05E-8B50ECE9C644}"/>
              </a:ext>
            </a:extLst>
          </p:cNvPr>
          <p:cNvSpPr/>
          <p:nvPr/>
        </p:nvSpPr>
        <p:spPr>
          <a:xfrm>
            <a:off x="5289689" y="1014306"/>
            <a:ext cx="1835430" cy="2565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67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EC3814-7DE8-4521-94FF-571073A07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/>
              <a:t>Пример диагноза: </a:t>
            </a:r>
            <a:r>
              <a:rPr lang="ru-RU" sz="2400" dirty="0"/>
              <a:t>Ветряная оспа типичная, средней степени тяжести, гладкое течение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A888DE7-BE1C-4E52-91DC-D823DEFAE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6081" y="0"/>
            <a:ext cx="975919" cy="9780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CAE885F-6416-4C78-9FFF-4C649A2FF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16" y="2007047"/>
            <a:ext cx="4765034" cy="315867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65107ED6-FA6B-42DF-948B-6949A4E13319}"/>
              </a:ext>
            </a:extLst>
          </p:cNvPr>
          <p:cNvSpPr/>
          <p:nvPr/>
        </p:nvSpPr>
        <p:spPr>
          <a:xfrm>
            <a:off x="763398" y="2885813"/>
            <a:ext cx="1224793" cy="201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папула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ABAEBB0-DEF2-4A44-AC8D-168CE36BE13D}"/>
              </a:ext>
            </a:extLst>
          </p:cNvPr>
          <p:cNvSpPr/>
          <p:nvPr/>
        </p:nvSpPr>
        <p:spPr>
          <a:xfrm>
            <a:off x="664128" y="2578030"/>
            <a:ext cx="1224793" cy="201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везикула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5CF27D7-9900-4270-B198-9B2237E9E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962" y="1794515"/>
            <a:ext cx="5056813" cy="33712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AEDD9F0-CF92-47E1-B97B-CE905E66BC50}"/>
              </a:ext>
            </a:extLst>
          </p:cNvPr>
          <p:cNvSpPr txBox="1"/>
          <p:nvPr/>
        </p:nvSpPr>
        <p:spPr>
          <a:xfrm>
            <a:off x="2122415" y="5536734"/>
            <a:ext cx="830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Особенности корочки: центральное вдавление – распространяется на периферию </a:t>
            </a:r>
          </a:p>
        </p:txBody>
      </p:sp>
    </p:spTree>
    <p:extLst>
      <p:ext uri="{BB962C8B-B14F-4D97-AF65-F5344CB8AC3E}">
        <p14:creationId xmlns:p14="http://schemas.microsoft.com/office/powerpoint/2010/main" val="325158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6C90C02-4B15-48E6-833C-F8F72D334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568"/>
            <a:ext cx="10515600" cy="876446"/>
          </a:xfrm>
        </p:spPr>
        <p:txBody>
          <a:bodyPr/>
          <a:lstStyle/>
          <a:p>
            <a:pPr algn="ctr"/>
            <a:r>
              <a:rPr lang="ru-RU" dirty="0"/>
              <a:t>энтеровирусная инфекция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E77ACE1-AB82-48BD-9E5F-AA63E867A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6081" y="0"/>
            <a:ext cx="975919" cy="9780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9B1FCE3-24A3-463F-B4C3-9B83C10FA877}"/>
              </a:ext>
            </a:extLst>
          </p:cNvPr>
          <p:cNvSpPr txBox="1"/>
          <p:nvPr/>
        </p:nvSpPr>
        <p:spPr>
          <a:xfrm>
            <a:off x="4996179" y="978009"/>
            <a:ext cx="2199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RNA: ECHO,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Coxaki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A9108EBF-68BE-416B-87B6-E3B7EC13384C}"/>
              </a:ext>
            </a:extLst>
          </p:cNvPr>
          <p:cNvSpPr/>
          <p:nvPr/>
        </p:nvSpPr>
        <p:spPr>
          <a:xfrm>
            <a:off x="7195820" y="1237582"/>
            <a:ext cx="2199641" cy="188099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ИП 2-10 дней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весенне-летний период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68BDB513-F840-4840-B721-E60E89425539}"/>
              </a:ext>
            </a:extLst>
          </p:cNvPr>
          <p:cNvSpPr/>
          <p:nvPr/>
        </p:nvSpPr>
        <p:spPr>
          <a:xfrm>
            <a:off x="9315274" y="2279711"/>
            <a:ext cx="2360741" cy="188099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Появление сыпи на 2-3 день одномоментно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xmlns="" id="{42089BDB-21C4-4ECE-87E7-E9FD2D20EC4E}"/>
              </a:ext>
            </a:extLst>
          </p:cNvPr>
          <p:cNvSpPr/>
          <p:nvPr/>
        </p:nvSpPr>
        <p:spPr>
          <a:xfrm>
            <a:off x="9472612" y="4645407"/>
            <a:ext cx="2174062" cy="188099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</a:t>
            </a:r>
            <a:r>
              <a:rPr lang="ru-RU" dirty="0">
                <a:solidFill>
                  <a:schemeClr val="tx1"/>
                </a:solidFill>
              </a:rPr>
              <a:t> -</a:t>
            </a:r>
            <a:r>
              <a:rPr lang="en-US" dirty="0">
                <a:solidFill>
                  <a:schemeClr val="tx1"/>
                </a:solidFill>
              </a:rPr>
              <a:t> hand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F - fuss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M - </a:t>
            </a:r>
            <a:r>
              <a:rPr lang="en-US" dirty="0" err="1">
                <a:solidFill>
                  <a:schemeClr val="tx1"/>
                </a:solidFill>
              </a:rPr>
              <a:t>mund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K - </a:t>
            </a:r>
            <a:r>
              <a:rPr lang="en-US" dirty="0" err="1">
                <a:solidFill>
                  <a:schemeClr val="tx1"/>
                </a:solidFill>
              </a:rPr>
              <a:t>krankheit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49216E65-17BF-4C60-B13F-72270E1583A1}"/>
              </a:ext>
            </a:extLst>
          </p:cNvPr>
          <p:cNvSpPr/>
          <p:nvPr/>
        </p:nvSpPr>
        <p:spPr>
          <a:xfrm>
            <a:off x="385910" y="2363367"/>
            <a:ext cx="2286346" cy="195343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Бесследное исчезновение через 1-2 дня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3AEDCC71-A458-4541-BEB8-7A0920FEC50C}"/>
              </a:ext>
            </a:extLst>
          </p:cNvPr>
          <p:cNvSpPr/>
          <p:nvPr/>
        </p:nvSpPr>
        <p:spPr>
          <a:xfrm>
            <a:off x="472480" y="4723999"/>
            <a:ext cx="2639194" cy="195343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Разнообразная морфология на неизмененном фоне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C2061B49-5A46-4A24-9BD2-B6483C9366D7}"/>
              </a:ext>
            </a:extLst>
          </p:cNvPr>
          <p:cNvSpPr/>
          <p:nvPr/>
        </p:nvSpPr>
        <p:spPr>
          <a:xfrm>
            <a:off x="2628903" y="1139041"/>
            <a:ext cx="2286346" cy="188099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Сочетание с другими формами ЭВИ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0F5F94A-DE8E-4585-BC33-C76BAA600224}"/>
              </a:ext>
            </a:extLst>
          </p:cNvPr>
          <p:cNvSpPr txBox="1"/>
          <p:nvPr/>
        </p:nvSpPr>
        <p:spPr>
          <a:xfrm>
            <a:off x="5304757" y="1586628"/>
            <a:ext cx="15824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/>
              <a:t>СО носа, глотки </a:t>
            </a:r>
            <a:br>
              <a:rPr lang="ru-RU" sz="1600" dirty="0"/>
            </a:br>
            <a:r>
              <a:rPr lang="ru-RU" sz="1600" dirty="0"/>
              <a:t>тонкой кишки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8A4BD2F-88F9-407B-97D5-33BF4724C183}"/>
              </a:ext>
            </a:extLst>
          </p:cNvPr>
          <p:cNvSpPr txBox="1"/>
          <p:nvPr/>
        </p:nvSpPr>
        <p:spPr>
          <a:xfrm>
            <a:off x="5172414" y="2391658"/>
            <a:ext cx="1847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Лимфоидная ткань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736013A-70E3-4868-BC5F-ED4FC4CCB90F}"/>
              </a:ext>
            </a:extLst>
          </p:cNvPr>
          <p:cNvSpPr txBox="1"/>
          <p:nvPr/>
        </p:nvSpPr>
        <p:spPr>
          <a:xfrm>
            <a:off x="5485639" y="2950467"/>
            <a:ext cx="1220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Репликация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78A8C16-9A6A-4F00-A2BC-6520931AD9C2}"/>
              </a:ext>
            </a:extLst>
          </p:cNvPr>
          <p:cNvSpPr txBox="1"/>
          <p:nvPr/>
        </p:nvSpPr>
        <p:spPr>
          <a:xfrm>
            <a:off x="5065306" y="3299146"/>
            <a:ext cx="21207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/>
              <a:t>Первичная </a:t>
            </a:r>
            <a:r>
              <a:rPr lang="ru-RU" sz="1600" dirty="0" err="1"/>
              <a:t>вирусемия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(3-й день)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9E6DDCF-7E1D-45CC-BDDE-1C5A6913976E}"/>
              </a:ext>
            </a:extLst>
          </p:cNvPr>
          <p:cNvSpPr txBox="1"/>
          <p:nvPr/>
        </p:nvSpPr>
        <p:spPr>
          <a:xfrm>
            <a:off x="3233254" y="4024414"/>
            <a:ext cx="1669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/>
              <a:t>ЦНС</a:t>
            </a:r>
            <a:br>
              <a:rPr lang="ru-RU" sz="1600" dirty="0"/>
            </a:br>
            <a:r>
              <a:rPr lang="ru-RU" sz="1600" dirty="0"/>
              <a:t>Мышечная ткань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D9F99E3-551C-4128-8F34-A06EA2AA0501}"/>
              </a:ext>
            </a:extLst>
          </p:cNvPr>
          <p:cNvSpPr txBox="1"/>
          <p:nvPr/>
        </p:nvSpPr>
        <p:spPr>
          <a:xfrm>
            <a:off x="5247360" y="4024414"/>
            <a:ext cx="160435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Сердце</a:t>
            </a:r>
            <a:br>
              <a:rPr lang="ru-RU" sz="1600" dirty="0"/>
            </a:br>
            <a:r>
              <a:rPr lang="ru-RU" sz="1600" dirty="0"/>
              <a:t>печень </a:t>
            </a:r>
            <a:br>
              <a:rPr lang="ru-RU" sz="1600" dirty="0"/>
            </a:br>
            <a:r>
              <a:rPr lang="ru-RU" sz="1600" dirty="0"/>
              <a:t>поджелудочная </a:t>
            </a:r>
            <a:br>
              <a:rPr lang="ru-RU" sz="1600" dirty="0"/>
            </a:br>
            <a:r>
              <a:rPr lang="ru-RU" sz="1600" dirty="0"/>
              <a:t>железа</a:t>
            </a:r>
            <a:br>
              <a:rPr lang="ru-RU" sz="1600" dirty="0"/>
            </a:br>
            <a:r>
              <a:rPr lang="ru-RU" sz="1600" dirty="0"/>
              <a:t>легкие</a:t>
            </a:r>
            <a:br>
              <a:rPr lang="ru-RU" sz="1600" dirty="0"/>
            </a:br>
            <a:r>
              <a:rPr lang="ru-RU" sz="1600" dirty="0"/>
              <a:t>почки</a:t>
            </a:r>
            <a:br>
              <a:rPr lang="ru-RU" sz="1600" dirty="0"/>
            </a:br>
            <a:r>
              <a:rPr lang="ru-RU" sz="1600" dirty="0"/>
              <a:t>кишечник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6F59B50-E76D-42FD-8517-51811D95EF25}"/>
              </a:ext>
            </a:extLst>
          </p:cNvPr>
          <p:cNvSpPr txBox="1"/>
          <p:nvPr/>
        </p:nvSpPr>
        <p:spPr>
          <a:xfrm>
            <a:off x="7542059" y="4005334"/>
            <a:ext cx="17107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err="1"/>
              <a:t>персистирование</a:t>
            </a:r>
            <a:endParaRPr lang="ru-RU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F9307F8-66A9-4AE0-A157-DCFF96D4A14E}"/>
              </a:ext>
            </a:extLst>
          </p:cNvPr>
          <p:cNvSpPr txBox="1"/>
          <p:nvPr/>
        </p:nvSpPr>
        <p:spPr>
          <a:xfrm>
            <a:off x="7840434" y="4518549"/>
            <a:ext cx="16321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err="1"/>
              <a:t>Хронизация</a:t>
            </a:r>
            <a:r>
              <a:rPr lang="ru-RU" sz="1600" dirty="0"/>
              <a:t> ЭВИ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5CD3CF1-C24D-4939-98D4-382820FE81ED}"/>
              </a:ext>
            </a:extLst>
          </p:cNvPr>
          <p:cNvSpPr txBox="1"/>
          <p:nvPr/>
        </p:nvSpPr>
        <p:spPr>
          <a:xfrm>
            <a:off x="7459713" y="5095836"/>
            <a:ext cx="20365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Аутоиммунный ответ</a:t>
            </a:r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xmlns="" id="{E33AB34A-D981-4EC8-8CCD-DF08A4562A51}"/>
              </a:ext>
            </a:extLst>
          </p:cNvPr>
          <p:cNvCxnSpPr>
            <a:stCxn id="15" idx="2"/>
            <a:endCxn id="16" idx="0"/>
          </p:cNvCxnSpPr>
          <p:nvPr/>
        </p:nvCxnSpPr>
        <p:spPr>
          <a:xfrm>
            <a:off x="6095999" y="2171403"/>
            <a:ext cx="1" cy="2202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xmlns="" id="{22791BD0-FE39-4CD4-96C1-CDB3F91DE7C1}"/>
              </a:ext>
            </a:extLst>
          </p:cNvPr>
          <p:cNvCxnSpPr>
            <a:cxnSpLocks/>
            <a:stCxn id="16" idx="2"/>
            <a:endCxn id="17" idx="0"/>
          </p:cNvCxnSpPr>
          <p:nvPr/>
        </p:nvCxnSpPr>
        <p:spPr>
          <a:xfrm flipH="1">
            <a:off x="6095999" y="2730212"/>
            <a:ext cx="1" cy="2202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xmlns="" id="{07655F60-805E-4B0C-82AF-A0285762D5C5}"/>
              </a:ext>
            </a:extLst>
          </p:cNvPr>
          <p:cNvCxnSpPr>
            <a:cxnSpLocks/>
          </p:cNvCxnSpPr>
          <p:nvPr/>
        </p:nvCxnSpPr>
        <p:spPr>
          <a:xfrm flipH="1">
            <a:off x="6095997" y="3229956"/>
            <a:ext cx="1" cy="2202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xmlns="" id="{BDE914CD-83A3-417C-8981-73A38A0218E4}"/>
              </a:ext>
            </a:extLst>
          </p:cNvPr>
          <p:cNvCxnSpPr>
            <a:stCxn id="18" idx="2"/>
            <a:endCxn id="19" idx="0"/>
          </p:cNvCxnSpPr>
          <p:nvPr/>
        </p:nvCxnSpPr>
        <p:spPr>
          <a:xfrm flipH="1">
            <a:off x="4067874" y="3883921"/>
            <a:ext cx="2057819" cy="1404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xmlns="" id="{DB010784-4781-4453-A9C7-A664A1733DC6}"/>
              </a:ext>
            </a:extLst>
          </p:cNvPr>
          <p:cNvCxnSpPr>
            <a:stCxn id="18" idx="2"/>
          </p:cNvCxnSpPr>
          <p:nvPr/>
        </p:nvCxnSpPr>
        <p:spPr>
          <a:xfrm flipH="1">
            <a:off x="5972961" y="3883921"/>
            <a:ext cx="152732" cy="2392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xmlns="" id="{0E6282FA-24EB-4CA0-9B19-56F2103D0993}"/>
              </a:ext>
            </a:extLst>
          </p:cNvPr>
          <p:cNvCxnSpPr>
            <a:stCxn id="18" idx="2"/>
            <a:endCxn id="21" idx="0"/>
          </p:cNvCxnSpPr>
          <p:nvPr/>
        </p:nvCxnSpPr>
        <p:spPr>
          <a:xfrm>
            <a:off x="6125693" y="3883921"/>
            <a:ext cx="2271729" cy="1214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xmlns="" id="{B3F40C4C-C289-4DB6-BC1B-A7578C2517EC}"/>
              </a:ext>
            </a:extLst>
          </p:cNvPr>
          <p:cNvCxnSpPr>
            <a:cxnSpLocks/>
          </p:cNvCxnSpPr>
          <p:nvPr/>
        </p:nvCxnSpPr>
        <p:spPr>
          <a:xfrm flipH="1">
            <a:off x="8397421" y="4343888"/>
            <a:ext cx="1" cy="2202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xmlns="" id="{07E33501-8A37-4069-8D0C-EE44EBC41E41}"/>
              </a:ext>
            </a:extLst>
          </p:cNvPr>
          <p:cNvCxnSpPr>
            <a:cxnSpLocks/>
          </p:cNvCxnSpPr>
          <p:nvPr/>
        </p:nvCxnSpPr>
        <p:spPr>
          <a:xfrm flipH="1">
            <a:off x="8477974" y="4875581"/>
            <a:ext cx="1" cy="3393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xmlns="" id="{9B24566A-551C-407F-A45B-72818AE405F2}"/>
              </a:ext>
            </a:extLst>
          </p:cNvPr>
          <p:cNvCxnSpPr>
            <a:cxnSpLocks/>
            <a:stCxn id="18" idx="3"/>
            <a:endCxn id="8" idx="2"/>
          </p:cNvCxnSpPr>
          <p:nvPr/>
        </p:nvCxnSpPr>
        <p:spPr>
          <a:xfrm flipV="1">
            <a:off x="7186079" y="3220209"/>
            <a:ext cx="2129195" cy="3713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02D68233-DE20-42E4-866F-80C6FDF5A165}"/>
              </a:ext>
            </a:extLst>
          </p:cNvPr>
          <p:cNvSpPr/>
          <p:nvPr/>
        </p:nvSpPr>
        <p:spPr>
          <a:xfrm>
            <a:off x="4887021" y="980802"/>
            <a:ext cx="2389732" cy="3342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1817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</TotalTime>
  <Words>668</Words>
  <Application>Microsoft Office PowerPoint</Application>
  <PresentationFormat>Произвольный</PresentationFormat>
  <Paragraphs>178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Дифференциальная диагностика инфекционных заболеваний, сопровождающихся  экзантемой</vt:lpstr>
      <vt:lpstr>План</vt:lpstr>
      <vt:lpstr>Актуальность </vt:lpstr>
      <vt:lpstr>Презентация PowerPoint</vt:lpstr>
      <vt:lpstr>Презентация PowerPoint</vt:lpstr>
      <vt:lpstr>заболевание</vt:lpstr>
      <vt:lpstr>ветряная оспа</vt:lpstr>
      <vt:lpstr>Пример диагноза: Ветряная оспа типичная, средней степени тяжести, гладкое течение </vt:lpstr>
      <vt:lpstr>энтеровирусная инфекция </vt:lpstr>
      <vt:lpstr>Пример диагноза: Энетровирусная инфекция, изолированная форма, средней степени тяжести, гладкое течение</vt:lpstr>
      <vt:lpstr>менингококковая инфекция</vt:lpstr>
      <vt:lpstr>Пример диагноза: Менингококковая инфекция: менингококкцемия, менингит-?, септический шок _ ст. </vt:lpstr>
      <vt:lpstr>корь</vt:lpstr>
      <vt:lpstr>Пример диагноза: Корь, типичная, среднетяжелая форма, негладкое течение, осл: внебольничная пневмония</vt:lpstr>
      <vt:lpstr>приобретенная краснуха</vt:lpstr>
      <vt:lpstr>Пример диагноза: Краснуха, тяжелая форма.  Осл: полиартрит? менингоэнцефалит? </vt:lpstr>
      <vt:lpstr>скарлатина</vt:lpstr>
      <vt:lpstr>Пример диагноза: скарлатина типичная, тяжелая форма, осложненная ИТШ </vt:lpstr>
      <vt:lpstr>Презентация PowerPoint</vt:lpstr>
      <vt:lpstr>Источники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Professional</dc:creator>
  <cp:lastModifiedBy>Олег Штегман</cp:lastModifiedBy>
  <cp:revision>8</cp:revision>
  <dcterms:created xsi:type="dcterms:W3CDTF">2024-04-17T14:26:55Z</dcterms:created>
  <dcterms:modified xsi:type="dcterms:W3CDTF">2024-04-27T02:01:03Z</dcterms:modified>
</cp:coreProperties>
</file>