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0" r:id="rId3"/>
    <p:sldId id="348" r:id="rId4"/>
    <p:sldId id="356" r:id="rId5"/>
    <p:sldId id="392" r:id="rId6"/>
    <p:sldId id="358" r:id="rId7"/>
    <p:sldId id="349" r:id="rId8"/>
    <p:sldId id="350" r:id="rId9"/>
    <p:sldId id="366" r:id="rId10"/>
    <p:sldId id="369" r:id="rId11"/>
    <p:sldId id="368" r:id="rId12"/>
    <p:sldId id="370" r:id="rId13"/>
    <p:sldId id="371" r:id="rId14"/>
    <p:sldId id="372" r:id="rId15"/>
    <p:sldId id="373" r:id="rId16"/>
    <p:sldId id="365" r:id="rId17"/>
    <p:sldId id="376" r:id="rId18"/>
    <p:sldId id="360" r:id="rId19"/>
    <p:sldId id="362" r:id="rId20"/>
    <p:sldId id="363" r:id="rId21"/>
    <p:sldId id="364" r:id="rId22"/>
    <p:sldId id="374" r:id="rId23"/>
    <p:sldId id="377" r:id="rId24"/>
    <p:sldId id="378" r:id="rId25"/>
    <p:sldId id="379" r:id="rId26"/>
    <p:sldId id="391" r:id="rId27"/>
    <p:sldId id="380" r:id="rId28"/>
    <p:sldId id="381" r:id="rId29"/>
    <p:sldId id="382" r:id="rId30"/>
    <p:sldId id="383" r:id="rId31"/>
    <p:sldId id="384" r:id="rId32"/>
    <p:sldId id="385" r:id="rId33"/>
    <p:sldId id="386" r:id="rId34"/>
    <p:sldId id="387" r:id="rId35"/>
    <p:sldId id="388" r:id="rId36"/>
    <p:sldId id="390" r:id="rId37"/>
    <p:sldId id="347" r:id="rId38"/>
    <p:sldId id="352" r:id="rId39"/>
    <p:sldId id="353" r:id="rId40"/>
    <p:sldId id="354" r:id="rId41"/>
    <p:sldId id="355" r:id="rId42"/>
    <p:sldId id="307" r:id="rId43"/>
    <p:sldId id="359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0" d="100"/>
          <a:sy n="90" d="100"/>
        </p:scale>
        <p:origin x="4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E6374-347B-4FDE-9E28-AF5CBFFAA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E25716-1790-403F-A5D5-D73F28FF9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980987-78BD-472B-AF9B-F321E3489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7E24-9F88-4275-BCD7-364A5E5A5C81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2E1FE1-567A-4E6A-A349-19E4EA470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A788AF-C8C5-4018-B33B-0A4DDB1D2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F1D1D-BB47-4D65-8A5C-CC67AC4C0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853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707E8-2738-4728-89FC-F9735579D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1F2529-DEA0-4351-B231-F6E4CDC4A6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504A0D-7119-40B0-B7E5-5C9F0D457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7E24-9F88-4275-BCD7-364A5E5A5C81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E052C3-5AB8-43CE-9612-F1D08BAC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ECB375-9D21-4A4A-863A-86EEBF381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F1D1D-BB47-4D65-8A5C-CC67AC4C0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13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A6066BC-A2BF-495F-B93E-ACFF1A30D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C09806-FE0C-4180-AB95-B42AC3DD0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FB5E52-3262-4DC0-AADC-A7AEB1EA3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7E24-9F88-4275-BCD7-364A5E5A5C81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CF2E05-3C3C-4603-AACB-FF7B8030B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79F8B6-612D-4668-AF30-E3C379C26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F1D1D-BB47-4D65-8A5C-CC67AC4C0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06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D8305C-941A-465E-BFC8-B305C3B72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23D4F8-E3B7-4AF9-90C7-100A01DFF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7A8E02-9F85-4CC4-84F2-C7B34BE2B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7E24-9F88-4275-BCD7-364A5E5A5C81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1C3991-CF89-458A-B817-03CACC822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4F54C0-C207-47DA-8419-4A68AC047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F1D1D-BB47-4D65-8A5C-CC67AC4C0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99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E66D19-76E3-4C78-A6FD-7FFCB017D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FD8F8E-E2D2-40FB-B9E3-17F8BDE96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D63CC0-23E6-4E5F-A5DF-D0DB360FF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7E24-9F88-4275-BCD7-364A5E5A5C81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6FDD3F-9CAF-4130-BF87-10064F059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973B98-1263-4988-B81D-DE5FA393B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F1D1D-BB47-4D65-8A5C-CC67AC4C0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93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2424A-F919-4EAE-BE4D-8D50710A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1DD226-E6D9-4140-985C-2BCC3C6175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7E1A0C-8CA3-403D-8308-B8975AD78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4EAED7-4552-4A4F-BBCC-3549AB9FC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7E24-9F88-4275-BCD7-364A5E5A5C81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F9C120-CAB0-4933-BE68-7B1A52269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5B8BA4-E814-4E8B-A8CC-62EB35DC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F1D1D-BB47-4D65-8A5C-CC67AC4C0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4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0E57B-3B64-464F-B4B8-57A5E2F3B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C63D85-5B67-4D9A-B118-4466B31BC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C8BDAA-A0B7-47E2-AACA-6A587BC5B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F91E58D-9458-4592-A112-870B3312A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E4C69B4-3244-4247-8D3D-F43384B599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8329DF-998E-4E26-A069-682F24E99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7E24-9F88-4275-BCD7-364A5E5A5C81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A78554-34A8-4896-ADC8-FEACDA45C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BC4FA65-682E-4F0C-ACE8-19050BB39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F1D1D-BB47-4D65-8A5C-CC67AC4C0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23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B8A7F-0FB0-4B33-B63A-44D007B72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97AB0C-628C-4A88-8C41-90DCE5C40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7E24-9F88-4275-BCD7-364A5E5A5C81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48E97C8-011D-471F-BC63-7C008B525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F4ED81-A981-4EA9-B727-69805A3FF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F1D1D-BB47-4D65-8A5C-CC67AC4C0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03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4AE401-A682-4610-921F-43E7878F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7E24-9F88-4275-BCD7-364A5E5A5C81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434F6BE-6ED5-4987-B7C6-7A8D00E57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B81457-A16A-4276-9B45-62B7387FC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F1D1D-BB47-4D65-8A5C-CC67AC4C0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137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C2AED-0279-43AB-809D-2880AA964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85ED08-4065-4360-8C1C-B07F05C57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6716A0-617C-4C18-A6E4-AAD2702BD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4B571B-4354-48F1-B38B-4990B77A5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7E24-9F88-4275-BCD7-364A5E5A5C81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A3B3A0-CB5F-46A7-BA5E-0B797C43D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260EF0-F30A-4009-B243-3E32B34F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F1D1D-BB47-4D65-8A5C-CC67AC4C0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423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D3D9B-BD4E-4973-B348-594D3C151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863AB92-5069-4747-986C-06CA37B250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9E5853-58C7-465A-9FF7-CD095A8A6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9C5A92-AEDE-4E4E-BEA8-0FBA77517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7E24-9F88-4275-BCD7-364A5E5A5C81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AB6821-0E13-4496-9374-095404AE9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95BEE0-CCC6-4923-8C14-BE86CF122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F1D1D-BB47-4D65-8A5C-CC67AC4C0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889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BBD03-64AB-49A1-9AF4-8AE921DD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29DD7C-CDCF-471C-94AA-A516A64B5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5FCF73-3676-4016-8178-EF1CD51C7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67E24-9F88-4275-BCD7-364A5E5A5C81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02CCD8-B8BC-4DFC-8D25-E715EEB79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724A37-9E1A-44B0-A0BF-BE7ED4FE4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F1D1D-BB47-4D65-8A5C-CC67AC4C0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09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12172-0C48-46A4-9130-769BFD8C68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ru-RU" dirty="0"/>
            </a:b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 Характеристика труда медицинских работников.</a:t>
            </a:r>
          </a:p>
        </p:txBody>
      </p:sp>
    </p:spTree>
    <p:extLst>
      <p:ext uri="{BB962C8B-B14F-4D97-AF65-F5344CB8AC3E}">
        <p14:creationId xmlns:p14="http://schemas.microsoft.com/office/powerpoint/2010/main" val="2492434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FC07C0-E553-4068-B186-DAABA27C6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3461"/>
          </a:xfrm>
        </p:spPr>
        <p:txBody>
          <a:bodyPr>
            <a:normAutofit fontScale="90000"/>
          </a:bodyPr>
          <a:lstStyle/>
          <a:p>
            <a:r>
              <a:rPr lang="ru-RU" sz="4400" b="1" i="0" dirty="0">
                <a:solidFill>
                  <a:srgbClr val="FF0000"/>
                </a:solidFill>
                <a:effectLst/>
                <a:latin typeface="yandex-sans"/>
              </a:rPr>
              <a:t>I. Физические производственные </a:t>
            </a:r>
            <a:r>
              <a:rPr lang="ru-RU" sz="4400" b="1" dirty="0">
                <a:solidFill>
                  <a:srgbClr val="FF0000"/>
                </a:solidFill>
                <a:latin typeface="yandex-sans"/>
              </a:rPr>
              <a:t>факторы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2E6057-6CBB-411F-85C4-00A00241F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49" y="836796"/>
            <a:ext cx="10515600" cy="5223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0" dirty="0">
                <a:solidFill>
                  <a:srgbClr val="7030A0"/>
                </a:solidFill>
                <a:effectLst/>
                <a:latin typeface="yandex-sans"/>
              </a:rPr>
              <a:t>Шум и вибрация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В современных условиях источником шума и вибрации являются новые виды медицинского, особенно стоматологического, оборудования.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 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В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ысокие звуки, 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о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бразующиеся при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работе стоматологической аппаратуры, ведут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неблагоприятным изменениям со стороны органа слуха и нервной системы. </a:t>
            </a:r>
          </a:p>
          <a:p>
            <a:pPr marL="0" indent="0">
              <a:buNone/>
            </a:pPr>
            <a:r>
              <a:rPr lang="ru-RU" b="0" i="0" u="sng" dirty="0" err="1">
                <a:solidFill>
                  <a:srgbClr val="7030A0"/>
                </a:solidFill>
                <a:effectLst/>
                <a:latin typeface="yandex-sans"/>
              </a:rPr>
              <a:t>Нейросенсорная</a:t>
            </a:r>
            <a:r>
              <a:rPr lang="ru-RU" b="0" i="0" u="sng" dirty="0">
                <a:solidFill>
                  <a:srgbClr val="7030A0"/>
                </a:solidFill>
                <a:effectLst/>
                <a:latin typeface="yandex-sans"/>
              </a:rPr>
              <a:t> тугоухость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развивается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при воздействии производственного шума, превышающего предельно допустимый уровень в 80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yandex-sans"/>
              </a:rPr>
              <a:t>дБА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 (классифицируется по МКБ Х – Н83.3), что возможно у медработников при работе с различной медицинской аппаратурой, генерирующей шум.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965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5FD5A-9701-4F04-9A35-20BD51ACD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359"/>
          </a:xfrm>
        </p:spPr>
        <p:txBody>
          <a:bodyPr>
            <a:noAutofit/>
          </a:bodyPr>
          <a:lstStyle/>
          <a:p>
            <a:r>
              <a:rPr lang="ru-RU" sz="3200" b="1" i="0" dirty="0">
                <a:solidFill>
                  <a:srgbClr val="FF0000"/>
                </a:solidFill>
                <a:effectLst/>
                <a:latin typeface="yandex-sans"/>
              </a:rPr>
              <a:t>I. Физические производственные </a:t>
            </a:r>
            <a:r>
              <a:rPr lang="ru-RU" sz="3200" b="1" dirty="0">
                <a:solidFill>
                  <a:srgbClr val="FF0000"/>
                </a:solidFill>
                <a:latin typeface="yandex-sans"/>
              </a:rPr>
              <a:t>факторы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04EFE9-9629-4BB2-A66E-149E36FBC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9972"/>
            <a:ext cx="10515600" cy="5762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0" dirty="0">
                <a:solidFill>
                  <a:srgbClr val="7030A0"/>
                </a:solidFill>
                <a:effectLst/>
                <a:latin typeface="yandex-sans"/>
              </a:rPr>
              <a:t>Шум и вибрация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l"/>
            <a:endParaRPr lang="ru-RU" b="0" i="0" dirty="0">
              <a:solidFill>
                <a:srgbClr val="000000"/>
              </a:solidFill>
              <a:effectLst/>
              <a:latin typeface="yandex-sans"/>
            </a:endParaRPr>
          </a:p>
          <a:p>
            <a:pPr algn="l"/>
            <a:endParaRPr lang="ru-RU" dirty="0">
              <a:solidFill>
                <a:srgbClr val="000000"/>
              </a:solidFill>
              <a:latin typeface="yandex-sans"/>
            </a:endParaRPr>
          </a:p>
          <a:p>
            <a:pPr algn="l"/>
            <a:endParaRPr lang="ru-RU" b="0" i="0" dirty="0">
              <a:solidFill>
                <a:srgbClr val="000000"/>
              </a:solidFill>
              <a:effectLst/>
              <a:latin typeface="yandex-sans"/>
            </a:endParaRPr>
          </a:p>
          <a:p>
            <a:pPr algn="l"/>
            <a:endParaRPr lang="ru-RU" b="0" i="0" dirty="0">
              <a:solidFill>
                <a:srgbClr val="000000"/>
              </a:solidFill>
              <a:effectLst/>
              <a:latin typeface="yandex-sans"/>
            </a:endParaRP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При выполнении технологических операций, связанных с шумом, следует применять СИЗ органа слуха: противошумные антифоны и «Беруши», вкладываемые в наружный слуховой проход и рассчитанные на одноразовое пользование.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646F57-08BF-459B-A612-70D2E9954F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13" t="48527" r="28052" b="32248"/>
          <a:stretch/>
        </p:blipFill>
        <p:spPr>
          <a:xfrm>
            <a:off x="999461" y="1297173"/>
            <a:ext cx="9250325" cy="315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6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34B759-4893-4465-BDDB-191F93B2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6"/>
            <a:ext cx="10896600" cy="538642"/>
          </a:xfrm>
        </p:spPr>
        <p:txBody>
          <a:bodyPr>
            <a:normAutofit/>
          </a:bodyPr>
          <a:lstStyle/>
          <a:p>
            <a:r>
              <a:rPr lang="ru-RU" sz="3200" b="1" i="0" dirty="0">
                <a:solidFill>
                  <a:srgbClr val="FF0000"/>
                </a:solidFill>
                <a:effectLst/>
                <a:latin typeface="yandex-sans"/>
              </a:rPr>
              <a:t>I. Физические производственные </a:t>
            </a:r>
            <a:r>
              <a:rPr lang="ru-RU" sz="3200" b="1" dirty="0">
                <a:solidFill>
                  <a:srgbClr val="FF0000"/>
                </a:solidFill>
                <a:latin typeface="yandex-sans"/>
              </a:rPr>
              <a:t>факторы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BFA8F9-316E-4A05-A62E-97465708C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3768"/>
            <a:ext cx="10896600" cy="5273195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ru-RU" sz="3000" b="1" i="0" dirty="0">
                <a:solidFill>
                  <a:srgbClr val="7030A0"/>
                </a:solidFill>
                <a:effectLst/>
                <a:latin typeface="yandex-sans"/>
              </a:rPr>
              <a:t>Ультразвук.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Ультразвуковые терапевтические приборы используют для лечения заболеваний нервной системы, опорно-двигательного аппарата, а также в хирургии, гинекологии, дерматологии , гастроэнтерологии, кардиологии, урологии. 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статическое напряжение мышц кисти и предплечья, стереотипные рабочие движения, неудобная фиксированная рабочая поза с наклонами корпуса( заболеваний суставов, надкостницы)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нервно-эмоциональное и длительное зрительное напряжение, обусловленное необходимостью расшифровки с экрана эхо-сигнала.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yandex-sans"/>
              </a:rPr>
              <a:t>в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естибулярные нарушения,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yandex-sans"/>
              </a:rPr>
              <a:t>полиневриты.</a:t>
            </a:r>
            <a:endParaRPr lang="ru-RU" b="0" i="0" dirty="0">
              <a:solidFill>
                <a:srgbClr val="000000"/>
              </a:solidFill>
              <a:effectLst/>
              <a:latin typeface="yandex-sans"/>
            </a:endParaRPr>
          </a:p>
          <a:p>
            <a:pPr algn="l"/>
            <a:endParaRPr lang="ru-RU" b="0" i="0" dirty="0">
              <a:solidFill>
                <a:srgbClr val="000000"/>
              </a:solidFill>
              <a:effectLst/>
              <a:latin typeface="yandex-sans"/>
            </a:endParaRPr>
          </a:p>
          <a:p>
            <a:pPr algn="l"/>
            <a:endParaRPr lang="ru-RU" b="0" i="0" dirty="0">
              <a:solidFill>
                <a:srgbClr val="000000"/>
              </a:solidFill>
              <a:effectLst/>
              <a:latin typeface="yandex-sans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023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0313B-65F0-4DBC-A3DA-E930119F6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9396"/>
          </a:xfrm>
        </p:spPr>
        <p:txBody>
          <a:bodyPr>
            <a:normAutofit/>
          </a:bodyPr>
          <a:lstStyle/>
          <a:p>
            <a:r>
              <a:rPr lang="ru-RU" sz="3200" b="1" i="0" dirty="0">
                <a:solidFill>
                  <a:srgbClr val="FF0000"/>
                </a:solidFill>
                <a:effectLst/>
                <a:latin typeface="yandex-sans"/>
              </a:rPr>
              <a:t>I. Физические производственные </a:t>
            </a:r>
            <a:r>
              <a:rPr lang="ru-RU" sz="3200" b="1" dirty="0">
                <a:solidFill>
                  <a:srgbClr val="FF0000"/>
                </a:solidFill>
                <a:latin typeface="yandex-sans"/>
              </a:rPr>
              <a:t>факторы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BC5921-AB6A-4A0E-8F88-F624B3176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8195"/>
            <a:ext cx="10515600" cy="5794745"/>
          </a:xfrm>
        </p:spPr>
        <p:txBody>
          <a:bodyPr>
            <a:normAutofit fontScale="62500" lnSpcReduction="20000"/>
          </a:bodyPr>
          <a:lstStyle/>
          <a:p>
            <a:pPr marL="0" indent="0" algn="l">
              <a:buNone/>
            </a:pPr>
            <a:r>
              <a:rPr lang="ru-RU" sz="4000" b="1" i="0" dirty="0">
                <a:solidFill>
                  <a:srgbClr val="7030A0"/>
                </a:solidFill>
                <a:effectLst/>
                <a:latin typeface="yandex-sans"/>
              </a:rPr>
              <a:t>Ультразвук. </a:t>
            </a:r>
            <a:r>
              <a:rPr lang="ru-RU" sz="4000" b="1" dirty="0">
                <a:solidFill>
                  <a:srgbClr val="7030A0"/>
                </a:solidFill>
                <a:latin typeface="yandex-sans"/>
              </a:rPr>
              <a:t>П</a:t>
            </a:r>
            <a:r>
              <a:rPr lang="ru-RU" sz="4000" b="1" i="0" dirty="0">
                <a:solidFill>
                  <a:srgbClr val="7030A0"/>
                </a:solidFill>
                <a:effectLst/>
                <a:latin typeface="yandex-sans"/>
              </a:rPr>
              <a:t>рофилактические мероприятия.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регламентированных перерыва – десятиминутный перерыв за 1,0–1,5 часа до и пятнадцатиминутный перерыв через 1,5–2,0 часа после обеденного перерыва 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д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ля проведения физиотерапевтических процедур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Массаж, водные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процедуры, ультрафиолетовое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облучение, витаминизацию.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Особые требования предъявляются к устройству и оборудованию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кабинета ультразвуковой диагностики (УЗД). 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Ультразвуковая установка должна находиться в отдельном кабинете. 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Площадь на одну установку УЗД должна быть не менее 20 кв. м. 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Смежно с кабинетом УЗД располагаются помещения для раздевания больного – 7 кв. м и помещение для ожидания – 10 кв. м.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Помещение должно быть оборудовано приточно-вытяжной вентиляцией, системой водоснабжения. 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Температура воздуха должна быть не менее 22 0 С; относительная влажность воздуха – 40–60 %; скорость движения воздуха – 0,15 м/сек., уровень шума – не более 40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yandex-sans"/>
              </a:rPr>
              <a:t>дБА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Руководство Р 2.2.4/2.2.9.2266-07 «Гигиенические требования к условиям труда медицинских работников, выполняющих ультразвуковые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исследования», предназначенное для специалистов органов и организаций Роспотребнадзора, Росздравнадзора, РАМН, организаций, разрабатывающих, выпускающих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и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эксплуатирующих медицинское ультразвуковое диагностическое оборудование.</a:t>
            </a:r>
          </a:p>
          <a:p>
            <a:pPr algn="l"/>
            <a:endParaRPr lang="ru-RU" b="0" i="0" dirty="0">
              <a:solidFill>
                <a:srgbClr val="000000"/>
              </a:solidFill>
              <a:effectLst/>
              <a:latin typeface="yandex-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82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A9E3C7-4D7C-4BC0-8A45-2864EBB0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1" y="365126"/>
            <a:ext cx="10683949" cy="644968"/>
          </a:xfrm>
        </p:spPr>
        <p:txBody>
          <a:bodyPr>
            <a:normAutofit/>
          </a:bodyPr>
          <a:lstStyle/>
          <a:p>
            <a:r>
              <a:rPr lang="ru-RU" sz="3200" b="1" i="0" dirty="0">
                <a:solidFill>
                  <a:srgbClr val="FF0000"/>
                </a:solidFill>
                <a:effectLst/>
                <a:latin typeface="yandex-sans"/>
              </a:rPr>
              <a:t>I. Физические производственные </a:t>
            </a:r>
            <a:r>
              <a:rPr lang="ru-RU" sz="3200" b="1" dirty="0">
                <a:solidFill>
                  <a:srgbClr val="FF0000"/>
                </a:solidFill>
                <a:latin typeface="yandex-sans"/>
              </a:rPr>
              <a:t>факторы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F8391C-3080-46ED-98C8-5EF0EFF26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0094"/>
            <a:ext cx="10515600" cy="5166869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ru-RU" b="1" i="0" dirty="0">
                <a:solidFill>
                  <a:srgbClr val="7030A0"/>
                </a:solidFill>
                <a:effectLst/>
                <a:latin typeface="yandex-sans"/>
              </a:rPr>
              <a:t>Лазерное излучение.</a:t>
            </a:r>
          </a:p>
          <a:p>
            <a:pPr marL="0" indent="0" algn="l">
              <a:buNone/>
            </a:pPr>
            <a:r>
              <a:rPr lang="ru-RU" u="sng" dirty="0">
                <a:solidFill>
                  <a:srgbClr val="000000"/>
                </a:solidFill>
                <a:latin typeface="yandex-sans"/>
              </a:rPr>
              <a:t>П</a:t>
            </a:r>
            <a:r>
              <a:rPr lang="ru-RU" b="0" i="0" u="sng" dirty="0">
                <a:solidFill>
                  <a:srgbClr val="000000"/>
                </a:solidFill>
                <a:effectLst/>
                <a:latin typeface="yandex-sans"/>
              </a:rPr>
              <a:t>рименяется в медицине: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СО2-лазеры, лазерная эндоскопия, лазерная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yandex-sans"/>
              </a:rPr>
              <a:t>физио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-фототерапия и др.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 </a:t>
            </a:r>
            <a:r>
              <a:rPr lang="ru-RU" u="sng" dirty="0">
                <a:solidFill>
                  <a:srgbClr val="000000"/>
                </a:solidFill>
                <a:latin typeface="yandex-sans"/>
              </a:rPr>
              <a:t>Р</a:t>
            </a:r>
            <a:r>
              <a:rPr lang="ru-RU" b="0" i="0" u="sng" dirty="0">
                <a:solidFill>
                  <a:srgbClr val="000000"/>
                </a:solidFill>
                <a:effectLst/>
                <a:latin typeface="yandex-sans"/>
              </a:rPr>
              <a:t>асстройство: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 со стороны органа зрения, таких как помутнение хрусталика, дистрофия сетчатки, деструкция стекловидного тела.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 эритемы в месте облучения до ожогов и разрушения кожных покровов.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повышенная раздражительность, гиперчувствительность к свету,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 расстройство деятельности нервной и сердечно-сосудистой систем.</a:t>
            </a:r>
          </a:p>
          <a:p>
            <a:pPr algn="l"/>
            <a:endParaRPr lang="ru-RU" b="0" i="0" dirty="0">
              <a:solidFill>
                <a:srgbClr val="000000"/>
              </a:solidFill>
              <a:effectLst/>
              <a:latin typeface="yandex-sans"/>
            </a:endParaRPr>
          </a:p>
          <a:p>
            <a:pPr algn="l"/>
            <a:endParaRPr lang="ru-RU" b="0" i="0" dirty="0">
              <a:solidFill>
                <a:srgbClr val="000000"/>
              </a:solidFill>
              <a:effectLst/>
              <a:latin typeface="yandex-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418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B8E9B-C4BF-4360-A572-EE9088FAB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0540"/>
          </a:xfrm>
        </p:spPr>
        <p:txBody>
          <a:bodyPr>
            <a:normAutofit/>
          </a:bodyPr>
          <a:lstStyle/>
          <a:p>
            <a:r>
              <a:rPr lang="ru-RU" sz="3200" b="1" i="0" dirty="0">
                <a:solidFill>
                  <a:srgbClr val="FF0000"/>
                </a:solidFill>
                <a:effectLst/>
                <a:latin typeface="yandex-sans"/>
              </a:rPr>
              <a:t>I. Физические производственные </a:t>
            </a:r>
            <a:r>
              <a:rPr lang="ru-RU" sz="3200" b="1" dirty="0">
                <a:solidFill>
                  <a:srgbClr val="FF0000"/>
                </a:solidFill>
                <a:latin typeface="yandex-sans"/>
              </a:rPr>
              <a:t>факторы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CCD187-0CFA-4A11-8723-A3C3C6E7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6419"/>
            <a:ext cx="10515600" cy="50605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0" dirty="0">
                <a:solidFill>
                  <a:srgbClr val="7030A0"/>
                </a:solidFill>
                <a:effectLst/>
                <a:latin typeface="yandex-sans"/>
              </a:rPr>
              <a:t>Лазерное излучение.</a:t>
            </a:r>
            <a:r>
              <a:rPr lang="ru-RU" sz="2800" b="1" dirty="0">
                <a:solidFill>
                  <a:srgbClr val="7030A0"/>
                </a:solidFill>
                <a:latin typeface="yandex-sans"/>
              </a:rPr>
              <a:t> П</a:t>
            </a:r>
            <a:r>
              <a:rPr lang="ru-RU" sz="2800" b="1" i="0" dirty="0">
                <a:solidFill>
                  <a:srgbClr val="7030A0"/>
                </a:solidFill>
                <a:effectLst/>
                <a:latin typeface="yandex-sans"/>
              </a:rPr>
              <a:t>рофилактические мероприятия.</a:t>
            </a:r>
            <a:endParaRPr lang="ru-RU" b="0" i="0" dirty="0">
              <a:solidFill>
                <a:srgbClr val="000000"/>
              </a:solidFill>
              <a:effectLst/>
              <a:latin typeface="yandex-sans"/>
            </a:endParaRP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Защита персонала от лазерного излучения заключается в использовании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СИЗ (защитные очки), соблюдении режима работы, использовании кожухов и экранов, снижающих поступление излучения на рабочие места персонала.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Кабинеты лазерной терапии должны иметь площадь не менее 6 м2 на одно место, но не менее 12 м2. 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Требования к размещению и эксплуатация лазерных аппаратов и приборов определяются в соответствии с классом лазерной опасности.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использовать СИЗ органов зрения для пациентов и персонала.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 Внутренняя отделка помещений должна быть выполнена из материалов с матовой поверхностью. Запрещается использование зеркал и других отражающих поверхностей.</a:t>
            </a:r>
          </a:p>
          <a:p>
            <a:pPr algn="l"/>
            <a:endParaRPr lang="ru-RU" b="0" i="0" dirty="0">
              <a:solidFill>
                <a:srgbClr val="000000"/>
              </a:solidFill>
              <a:effectLst/>
              <a:latin typeface="yandex-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236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0FBEC-07C6-4FF6-A439-FF660EDC1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7" y="365126"/>
            <a:ext cx="11355571" cy="538642"/>
          </a:xfrm>
        </p:spPr>
        <p:txBody>
          <a:bodyPr>
            <a:normAutofit/>
          </a:bodyPr>
          <a:lstStyle/>
          <a:p>
            <a:r>
              <a:rPr lang="ru-RU" sz="3200" b="1" i="0" dirty="0">
                <a:solidFill>
                  <a:srgbClr val="FF0000"/>
                </a:solidFill>
                <a:effectLst/>
                <a:latin typeface="yandex-sans"/>
              </a:rPr>
              <a:t>I. Физические производственные </a:t>
            </a:r>
            <a:r>
              <a:rPr lang="ru-RU" sz="3200" b="1" dirty="0">
                <a:solidFill>
                  <a:srgbClr val="FF0000"/>
                </a:solidFill>
                <a:latin typeface="yandex-sans"/>
              </a:rPr>
              <a:t>факторы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2256DD-7887-4BCE-8CB2-A30499237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7" y="903768"/>
            <a:ext cx="11873023" cy="5589107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ru-RU" b="1" dirty="0">
                <a:solidFill>
                  <a:srgbClr val="7030A0"/>
                </a:solidFill>
              </a:rPr>
              <a:t>Освещение на рабочих местах медработников.</a:t>
            </a:r>
            <a:endParaRPr lang="ru-RU" b="1" i="0" dirty="0">
              <a:solidFill>
                <a:srgbClr val="7030A0"/>
              </a:solidFill>
              <a:effectLst/>
              <a:latin typeface="yandex-sans"/>
            </a:endParaRP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Рациональное освещение имеет большое значение для сохранения зрения у медицинских работников. 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Длительная работа при нерациональном освещении, близком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расстоянии от операционного поля требует значительного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напряжения зрения, что рано или поздно приводит к его ухудшению. 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Работа с операционными микроскопами, работа микрохирургов относится к категории зрительных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работ наивысшей точности.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Нагрузка на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орган зрения обусловливается резким контрастом между источником света и освещённым объектом, труднодоступностью рассматриваемых объектов. 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Всё это создаёт высокую нагрузку на аккомодационную систему глаз, что приводит к ухудшению 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з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рительных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функций, которое проявляется расстройством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аккомодации, снижением остроты зрения, световой чувствительности и устойчивости цветоразличения.</a:t>
            </a:r>
          </a:p>
          <a:p>
            <a:pPr algn="l"/>
            <a:endParaRPr lang="ru-RU" b="0" i="0" dirty="0">
              <a:solidFill>
                <a:srgbClr val="000000"/>
              </a:solidFill>
              <a:effectLst/>
              <a:latin typeface="yandex-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4041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8AA45B-C475-41F0-B917-4D19A75D1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809" y="365126"/>
            <a:ext cx="10566991" cy="974576"/>
          </a:xfrm>
        </p:spPr>
        <p:txBody>
          <a:bodyPr>
            <a:normAutofit/>
          </a:bodyPr>
          <a:lstStyle/>
          <a:p>
            <a:r>
              <a:rPr lang="ru-RU" sz="4400" b="1" i="0" dirty="0">
                <a:solidFill>
                  <a:srgbClr val="FF0000"/>
                </a:solidFill>
                <a:effectLst/>
                <a:latin typeface="yandex-sans"/>
              </a:rPr>
              <a:t>I. Физические производственные </a:t>
            </a:r>
            <a:r>
              <a:rPr lang="ru-RU" sz="4400" b="1" dirty="0">
                <a:solidFill>
                  <a:srgbClr val="FF0000"/>
                </a:solidFill>
                <a:latin typeface="yandex-sans"/>
              </a:rPr>
              <a:t>факторы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EC5210-9BAC-46C4-BC8D-1BEB67B96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135" y="1612974"/>
            <a:ext cx="10515600" cy="4351338"/>
          </a:xfrm>
        </p:spPr>
        <p:txBody>
          <a:bodyPr/>
          <a:lstStyle/>
          <a:p>
            <a:pPr marL="0" indent="0" algn="l">
              <a:buNone/>
            </a:pPr>
            <a:r>
              <a:rPr lang="ru-RU" b="1" dirty="0">
                <a:solidFill>
                  <a:srgbClr val="7030A0"/>
                </a:solidFill>
              </a:rPr>
              <a:t>Освещение на рабочих местах медработников.</a:t>
            </a:r>
            <a:endParaRPr lang="ru-RU" dirty="0">
              <a:solidFill>
                <a:srgbClr val="000000"/>
              </a:solidFill>
              <a:latin typeface="yandex-sans"/>
            </a:endParaRPr>
          </a:p>
          <a:p>
            <a:pPr marL="0" indent="0" algn="l">
              <a:buNone/>
            </a:pPr>
            <a:r>
              <a:rPr lang="ru-RU" dirty="0">
                <a:solidFill>
                  <a:srgbClr val="000000"/>
                </a:solidFill>
                <a:latin typeface="yandex-sans"/>
              </a:rPr>
              <a:t>С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реди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стоматологов количество лиц с нормальным зрением составляет 48 %, с миопией (близорукостью) – 21 %, с гиперметропией (дальнозоркостью) – 26 %.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На ухудшение зрения влияет также психоэмоциональное напряжение, пыль.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500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D47C0D-E9B8-4344-937B-14821FBB1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0540"/>
          </a:xfrm>
        </p:spPr>
        <p:txBody>
          <a:bodyPr>
            <a:normAutofit/>
          </a:bodyPr>
          <a:lstStyle/>
          <a:p>
            <a:r>
              <a:rPr lang="ru-RU" sz="3200" b="1" i="0" dirty="0">
                <a:solidFill>
                  <a:srgbClr val="FF0000"/>
                </a:solidFill>
                <a:effectLst/>
                <a:latin typeface="yandex-sans"/>
              </a:rPr>
              <a:t>I. Физические производственные </a:t>
            </a:r>
            <a:r>
              <a:rPr lang="ru-RU" sz="3200" b="1" dirty="0">
                <a:solidFill>
                  <a:srgbClr val="FF0000"/>
                </a:solidFill>
                <a:latin typeface="yandex-sans"/>
              </a:rPr>
              <a:t>факторы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FB4CEC-EAC3-4890-80AA-3CDE399C0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6177"/>
            <a:ext cx="10515600" cy="540078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b="1" dirty="0">
                <a:solidFill>
                  <a:srgbClr val="7030A0"/>
                </a:solidFill>
              </a:rPr>
              <a:t>Освещение. </a:t>
            </a:r>
            <a:r>
              <a:rPr lang="ru-RU" b="1" i="0" dirty="0">
                <a:solidFill>
                  <a:srgbClr val="7030A0"/>
                </a:solidFill>
                <a:effectLst/>
                <a:latin typeface="yandex-sans"/>
              </a:rPr>
              <a:t>Нормирование осуществляется согласно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: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СанПиН 2.2.4.3359-16 «Санитарно-эпидемиологические требования к физическим факторам на рабочих местах»;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СанПиН 2.1.3.2630-10 «Санитарно-эпидемиологические требования к организациям, осуществляющим медицинскую деятельность»;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СанПиН 2.2.1/2.1.1.1278-03 «Гигиенические требования естественному, 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и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скусственному и совмещённому освещению жилых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общественных зданий».</a:t>
            </a:r>
          </a:p>
          <a:p>
            <a:pPr algn="l"/>
            <a:endParaRPr lang="ru-RU" b="0" i="0" dirty="0">
              <a:solidFill>
                <a:srgbClr val="000000"/>
              </a:solidFill>
              <a:effectLst/>
              <a:latin typeface="yandex-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837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CFFF2-6D79-4FC3-A8F3-0777E55AC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1" y="365125"/>
            <a:ext cx="10641419" cy="591805"/>
          </a:xfrm>
        </p:spPr>
        <p:txBody>
          <a:bodyPr>
            <a:normAutofit/>
          </a:bodyPr>
          <a:lstStyle/>
          <a:p>
            <a:r>
              <a:rPr lang="ru-RU" sz="3200" b="1" i="0" dirty="0">
                <a:solidFill>
                  <a:srgbClr val="FF0000"/>
                </a:solidFill>
                <a:effectLst/>
                <a:latin typeface="yandex-sans"/>
              </a:rPr>
              <a:t>I. Физические производственные </a:t>
            </a:r>
            <a:r>
              <a:rPr lang="ru-RU" sz="3200" b="1" dirty="0">
                <a:solidFill>
                  <a:srgbClr val="FF0000"/>
                </a:solidFill>
                <a:latin typeface="yandex-sans"/>
              </a:rPr>
              <a:t>факторы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83E0A6-E817-4365-8794-0EC228AAD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0605"/>
            <a:ext cx="10515600" cy="5326358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ru-RU" sz="3100" b="1" dirty="0">
                <a:solidFill>
                  <a:srgbClr val="7030A0"/>
                </a:solidFill>
                <a:latin typeface="yandex-sans"/>
              </a:rPr>
              <a:t>Ионизирующие</a:t>
            </a:r>
            <a:r>
              <a:rPr lang="ru-RU" sz="3100" b="1" i="0" dirty="0">
                <a:solidFill>
                  <a:srgbClr val="7030A0"/>
                </a:solidFill>
                <a:effectLst/>
                <a:latin typeface="yandex-sans"/>
              </a:rPr>
              <a:t> излучение.</a:t>
            </a:r>
            <a:endParaRPr lang="ru-RU" sz="3100" b="0" i="0" u="sng" dirty="0">
              <a:solidFill>
                <a:srgbClr val="7030A0"/>
              </a:solidFill>
              <a:effectLst/>
              <a:latin typeface="yandex-sans"/>
            </a:endParaRPr>
          </a:p>
          <a:p>
            <a:pPr marL="0" indent="0" algn="l">
              <a:buNone/>
            </a:pPr>
            <a:r>
              <a:rPr lang="ru-RU" b="0" i="0" u="sng" dirty="0">
                <a:solidFill>
                  <a:srgbClr val="000000"/>
                </a:solidFill>
                <a:effectLst/>
                <a:latin typeface="yandex-sans"/>
              </a:rPr>
              <a:t>Использование ионизирующих излучений и радиоактивных веществ в медицине</a:t>
            </a:r>
            <a:r>
              <a:rPr lang="ru-RU" u="sng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u="sng" dirty="0">
                <a:solidFill>
                  <a:srgbClr val="000000"/>
                </a:solidFill>
                <a:effectLst/>
                <a:latin typeface="yandex-sans"/>
              </a:rPr>
              <a:t>производится</a:t>
            </a:r>
            <a:r>
              <a:rPr lang="ru-RU" u="sng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u="sng" dirty="0">
                <a:solidFill>
                  <a:srgbClr val="000000"/>
                </a:solidFill>
                <a:effectLst/>
                <a:latin typeface="yandex-sans"/>
              </a:rPr>
              <a:t>с</a:t>
            </a:r>
            <a:r>
              <a:rPr lang="ru-RU" u="sng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u="sng" dirty="0">
                <a:solidFill>
                  <a:srgbClr val="000000"/>
                </a:solidFill>
                <a:effectLst/>
                <a:latin typeface="yandex-sans"/>
              </a:rPr>
              <a:t>целью: 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а) диагностики (рентгеноскопия, рентгенография, флюорография, с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yandex-sans"/>
              </a:rPr>
              <a:t>ренография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, компьютерная томография,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yandex-sans"/>
              </a:rPr>
              <a:t>рентгенокимография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 (исследование скорости кровотока с помощью изотопов);</a:t>
            </a:r>
          </a:p>
          <a:p>
            <a:pPr marL="0" indent="0" algn="l">
              <a:buNone/>
            </a:pPr>
            <a:r>
              <a:rPr lang="ru-RU" dirty="0">
                <a:solidFill>
                  <a:srgbClr val="000000"/>
                </a:solidFill>
                <a:latin typeface="yandex-sans"/>
              </a:rPr>
              <a:t>б)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лечения (теле-гамма-терапия, близкофокусная рентгенотерапия,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yandex-sans"/>
              </a:rPr>
              <a:t>радиоаппликационная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 терапия, радиотерапия; 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в) научно-исследовательской деятельности (авторадиография).</a:t>
            </a:r>
          </a:p>
          <a:p>
            <a:pPr marL="0" indent="0" algn="l">
              <a:buNone/>
            </a:pPr>
            <a:r>
              <a:rPr lang="ru-RU" b="0" i="0" u="sng" dirty="0">
                <a:solidFill>
                  <a:srgbClr val="000000"/>
                </a:solidFill>
                <a:effectLst/>
                <a:latin typeface="yandex-sans"/>
              </a:rPr>
              <a:t>Ионизирующие излучения</a:t>
            </a:r>
            <a:r>
              <a:rPr lang="ru-RU" u="sng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u="sng" dirty="0">
                <a:solidFill>
                  <a:srgbClr val="000000"/>
                </a:solidFill>
                <a:effectLst/>
                <a:latin typeface="yandex-sans"/>
              </a:rPr>
              <a:t>могут вызывать следующие эффекты</a:t>
            </a:r>
            <a:r>
              <a:rPr lang="ru-RU" u="sng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u="sng" dirty="0">
                <a:solidFill>
                  <a:srgbClr val="000000"/>
                </a:solidFill>
                <a:effectLst/>
                <a:latin typeface="yandex-sans"/>
              </a:rPr>
              <a:t>воздействия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: 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1. детерминированные (лучевая болезнь, лучевой дерматит, лучевая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катаракта, лучевое бесплодие и т. д.) 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2.  стохастические (опухоли, лейкозы, наследственные болезни, аномалии в развитии плода и т. д.)</a:t>
            </a:r>
          </a:p>
          <a:p>
            <a:pPr marL="0" indent="0" algn="l">
              <a:buNone/>
            </a:pPr>
            <a:endParaRPr lang="ru-RU" b="0" i="0" dirty="0">
              <a:solidFill>
                <a:srgbClr val="000000"/>
              </a:solidFill>
              <a:effectLst/>
              <a:latin typeface="yandex-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08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6BD27DF-8C58-4F0F-8A27-4127E7AA4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22012"/>
          </a:xfrm>
        </p:spPr>
        <p:txBody>
          <a:bodyPr/>
          <a:lstStyle/>
          <a:p>
            <a:pPr marL="0" indent="0">
              <a:buNone/>
            </a:pPr>
            <a:r>
              <a:rPr lang="ru-RU" b="0" i="0" dirty="0">
                <a:solidFill>
                  <a:srgbClr val="363636"/>
                </a:solidFill>
                <a:effectLst/>
                <a:latin typeface="tahoma" panose="020B0604030504040204" pitchFamily="34" charset="0"/>
              </a:rPr>
              <a:t>План лекции: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363636"/>
                </a:solidFill>
                <a:effectLst/>
                <a:latin typeface="tahoma" panose="020B0604030504040204" pitchFamily="34" charset="0"/>
              </a:rPr>
              <a:t>1. Профилактика неблагоприятного влияния производственных факторов на здоровье медицинского персонала.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899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760F84-D529-4CB1-AE2B-8D7A93F7F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12" y="499730"/>
            <a:ext cx="10515600" cy="467833"/>
          </a:xfrm>
        </p:spPr>
        <p:txBody>
          <a:bodyPr>
            <a:noAutofit/>
          </a:bodyPr>
          <a:lstStyle/>
          <a:p>
            <a:r>
              <a:rPr lang="ru-RU" sz="3200" b="1" i="0" dirty="0">
                <a:solidFill>
                  <a:srgbClr val="FF0000"/>
                </a:solidFill>
                <a:effectLst/>
                <a:latin typeface="yandex-sans"/>
              </a:rPr>
              <a:t>I. Физические производственные </a:t>
            </a:r>
            <a:r>
              <a:rPr lang="ru-RU" sz="3200" b="1" dirty="0">
                <a:solidFill>
                  <a:srgbClr val="FF0000"/>
                </a:solidFill>
                <a:latin typeface="yandex-sans"/>
              </a:rPr>
              <a:t>факторы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21268C-765F-41A8-BB81-D3BBE11EE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7684"/>
            <a:ext cx="10515600" cy="50392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7030A0"/>
                </a:solidFill>
                <a:latin typeface="yandex-sans"/>
              </a:rPr>
              <a:t>Ионизирующие</a:t>
            </a:r>
            <a:r>
              <a:rPr lang="ru-RU" sz="2800" b="1" i="0" dirty="0">
                <a:solidFill>
                  <a:srgbClr val="7030A0"/>
                </a:solidFill>
                <a:effectLst/>
                <a:latin typeface="yandex-sans"/>
              </a:rPr>
              <a:t> излучение.</a:t>
            </a:r>
            <a:endParaRPr lang="ru-RU" b="0" i="0" dirty="0">
              <a:solidFill>
                <a:srgbClr val="000000"/>
              </a:solidFill>
              <a:effectLst/>
              <a:latin typeface="yandex-sans"/>
            </a:endParaRP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Источники ионизирующего излучения, воздействующие на человека, могут быть в :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 открытом, 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закрытом виде. 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Радионуклиды, которые могут загрязнять производственную среду и попадать в организм человека с воздухом, пищей и водой, </a:t>
            </a:r>
            <a:r>
              <a:rPr lang="ru-RU" b="0" i="0" u="sng" dirty="0">
                <a:solidFill>
                  <a:srgbClr val="7030A0"/>
                </a:solidFill>
                <a:effectLst/>
                <a:latin typeface="yandex-sans"/>
              </a:rPr>
              <a:t>называются открытыми (пары, </a:t>
            </a:r>
            <a:r>
              <a:rPr lang="ru-RU" b="0" i="0" u="sng" dirty="0" err="1">
                <a:solidFill>
                  <a:srgbClr val="7030A0"/>
                </a:solidFill>
                <a:effectLst/>
                <a:latin typeface="yandex-sans"/>
              </a:rPr>
              <a:t>газы</a:t>
            </a:r>
            <a:r>
              <a:rPr lang="ru-RU" b="0" i="0" u="sng" dirty="0">
                <a:solidFill>
                  <a:srgbClr val="7030A0"/>
                </a:solidFill>
                <a:effectLst/>
                <a:latin typeface="yandex-sans"/>
              </a:rPr>
              <a:t>, аэрозоли)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. Они вызывают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внутреннее облучение организма.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Источники ионизирующих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излучений в </a:t>
            </a:r>
            <a:r>
              <a:rPr lang="ru-RU" b="0" i="0" u="sng" dirty="0">
                <a:solidFill>
                  <a:srgbClr val="7030A0"/>
                </a:solidFill>
                <a:effectLst/>
                <a:latin typeface="yandex-sans"/>
              </a:rPr>
              <a:t>закрытом виде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– это приборы, устройство которых исключает поступление содержащихся в них радионуклидов в окружающую среду (радиоактивные бусы, аппараты для теле-гамма-терапии,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yandex-sans"/>
              </a:rPr>
              <a:t>рентгенотерапии,рентгенодиагностики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279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50E58-1DF3-4491-AB9E-F7B1FC6D5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0540"/>
          </a:xfrm>
        </p:spPr>
        <p:txBody>
          <a:bodyPr>
            <a:normAutofit fontScale="90000"/>
          </a:bodyPr>
          <a:lstStyle/>
          <a:p>
            <a:r>
              <a:rPr lang="ru-RU" sz="4400" b="1" i="0" dirty="0">
                <a:solidFill>
                  <a:srgbClr val="FF0000"/>
                </a:solidFill>
                <a:effectLst/>
                <a:latin typeface="yandex-sans"/>
              </a:rPr>
              <a:t>I. Физические производственные </a:t>
            </a:r>
            <a:r>
              <a:rPr lang="ru-RU" sz="4400" b="1" dirty="0">
                <a:solidFill>
                  <a:srgbClr val="FF0000"/>
                </a:solidFill>
                <a:latin typeface="yandex-sans"/>
              </a:rPr>
              <a:t>факторы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5E9DA4-CB94-4503-AA81-422E6B318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7051"/>
            <a:ext cx="10515600" cy="50499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7030A0"/>
                </a:solidFill>
                <a:latin typeface="yandex-sans"/>
              </a:rPr>
              <a:t>Ионизирующие</a:t>
            </a:r>
            <a:r>
              <a:rPr lang="ru-RU" sz="2800" b="1" i="0" dirty="0">
                <a:solidFill>
                  <a:srgbClr val="7030A0"/>
                </a:solidFill>
                <a:effectLst/>
                <a:latin typeface="yandex-sans"/>
              </a:rPr>
              <a:t> излучение.</a:t>
            </a:r>
            <a:r>
              <a:rPr lang="ru-RU" sz="2800" b="1" dirty="0">
                <a:solidFill>
                  <a:srgbClr val="7030A0"/>
                </a:solidFill>
                <a:latin typeface="yandex-sans"/>
              </a:rPr>
              <a:t> П</a:t>
            </a:r>
            <a:r>
              <a:rPr lang="ru-RU" sz="2800" b="1" i="0" dirty="0">
                <a:solidFill>
                  <a:srgbClr val="7030A0"/>
                </a:solidFill>
                <a:effectLst/>
                <a:latin typeface="yandex-sans"/>
              </a:rPr>
              <a:t>рофилактические мероприятия.</a:t>
            </a:r>
            <a:endParaRPr lang="ru-RU" b="0" i="0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ndex-sans"/>
            </a:endParaRPr>
          </a:p>
          <a:p>
            <a:pPr marL="0" indent="0" algn="l">
              <a:buNone/>
            </a:pPr>
            <a:r>
              <a:rPr lang="ru-RU" b="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dex-sans"/>
              </a:rPr>
              <a:t>К факторам защиты</a:t>
            </a:r>
            <a:r>
              <a:rPr lang="ru-RU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dex-sans"/>
              </a:rPr>
              <a:t> </a:t>
            </a:r>
            <a:r>
              <a:rPr lang="ru-RU" b="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dex-sans"/>
              </a:rPr>
              <a:t>при</a:t>
            </a:r>
            <a:r>
              <a:rPr lang="ru-RU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dex-sans"/>
              </a:rPr>
              <a:t> </a:t>
            </a:r>
            <a:r>
              <a:rPr lang="ru-RU" b="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dex-sans"/>
              </a:rPr>
              <a:t>работе</a:t>
            </a:r>
            <a:r>
              <a:rPr lang="ru-RU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dex-sans"/>
              </a:rPr>
              <a:t> </a:t>
            </a:r>
            <a:r>
              <a:rPr lang="ru-RU" b="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dex-sans"/>
              </a:rPr>
              <a:t>с</a:t>
            </a:r>
            <a:r>
              <a:rPr lang="ru-RU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dex-sans"/>
              </a:rPr>
              <a:t> </a:t>
            </a:r>
            <a:r>
              <a:rPr lang="ru-RU" b="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dex-sans"/>
              </a:rPr>
              <a:t>радиоактивными</a:t>
            </a:r>
            <a:r>
              <a:rPr lang="ru-RU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dex-sans"/>
              </a:rPr>
              <a:t> </a:t>
            </a:r>
            <a:r>
              <a:rPr lang="ru-RU" b="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ndex-sans"/>
              </a:rPr>
              <a:t>относятся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: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 «защита количеством», 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«защита временем»,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 «защита расстоянием»,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 «защита экранами, имеющими большую атомную массу». </a:t>
            </a:r>
          </a:p>
          <a:p>
            <a:pPr marL="0" indent="0" algn="l">
              <a:buNone/>
            </a:pPr>
            <a:r>
              <a:rPr lang="ru-RU" u="sng" dirty="0">
                <a:solidFill>
                  <a:srgbClr val="000000"/>
                </a:solidFill>
                <a:latin typeface="yandex-sans"/>
              </a:rPr>
              <a:t>С</a:t>
            </a:r>
            <a:r>
              <a:rPr lang="ru-RU" b="0" i="0" u="sng" dirty="0">
                <a:solidFill>
                  <a:srgbClr val="000000"/>
                </a:solidFill>
                <a:effectLst/>
                <a:latin typeface="yandex-sans"/>
              </a:rPr>
              <a:t>облюдение правил личной гигиены или так называемой «радиационной асептики»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: 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запрещение хранения на рабочем месте пищевых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yandex-sans"/>
              </a:rPr>
              <a:t>продуктов,курения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, применения косметики; 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соблюдение порядка одевания и снятия одежды и перчаток, 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своевременная и регулярная дозиметрия 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yandex-sans"/>
              </a:rPr>
              <a:t>деконтаминация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(дезактивация).</a:t>
            </a:r>
          </a:p>
          <a:p>
            <a:pPr algn="l"/>
            <a:endParaRPr lang="ru-RU" b="0" i="0" dirty="0">
              <a:solidFill>
                <a:srgbClr val="000000"/>
              </a:solidFill>
              <a:effectLst/>
              <a:latin typeface="yandex-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988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811010-DC42-4F9D-9170-9CE87D229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261" y="374501"/>
            <a:ext cx="10515600" cy="613069"/>
          </a:xfrm>
        </p:spPr>
        <p:txBody>
          <a:bodyPr>
            <a:normAutofit fontScale="90000"/>
          </a:bodyPr>
          <a:lstStyle/>
          <a:p>
            <a:r>
              <a:rPr lang="ru-RU" sz="4400" b="1" i="0" dirty="0">
                <a:solidFill>
                  <a:srgbClr val="FF0000"/>
                </a:solidFill>
                <a:effectLst/>
                <a:latin typeface="yandex-sans"/>
              </a:rPr>
              <a:t>I. Физические производственные </a:t>
            </a:r>
            <a:r>
              <a:rPr lang="ru-RU" sz="4400" b="1" dirty="0">
                <a:solidFill>
                  <a:srgbClr val="FF0000"/>
                </a:solidFill>
                <a:latin typeface="yandex-sans"/>
              </a:rPr>
              <a:t>факторы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6E3129-ABB5-4D4F-8BE8-0FB1375EF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8708"/>
            <a:ext cx="10515600" cy="5358256"/>
          </a:xfrm>
        </p:spPr>
        <p:txBody>
          <a:bodyPr>
            <a:normAutofit fontScale="55000" lnSpcReduction="20000"/>
          </a:bodyPr>
          <a:lstStyle/>
          <a:p>
            <a:pPr marL="0" indent="0" algn="l">
              <a:buNone/>
            </a:pPr>
            <a:r>
              <a:rPr lang="ru-RU" sz="4800" b="1" i="0" dirty="0">
                <a:solidFill>
                  <a:srgbClr val="7030A0"/>
                </a:solidFill>
                <a:effectLst/>
                <a:latin typeface="yandex-sans"/>
              </a:rPr>
              <a:t>Микроклимат производственных помещений</a:t>
            </a:r>
            <a:r>
              <a:rPr lang="ru-RU" sz="4800" b="0" i="0" dirty="0">
                <a:solidFill>
                  <a:srgbClr val="000000"/>
                </a:solidFill>
                <a:effectLst/>
                <a:latin typeface="yandex-sans"/>
              </a:rPr>
              <a:t>.</a:t>
            </a:r>
            <a:endParaRPr lang="ru-RU" sz="3200" b="0" i="0" u="sng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3200" b="0" i="0" u="sng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Труд врачей </a:t>
            </a:r>
            <a:r>
              <a:rPr lang="ru-RU" sz="32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часто</a:t>
            </a:r>
            <a:r>
              <a:rPr lang="ru-RU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sz="32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протекает неблагоприятных микроклиматических</a:t>
            </a:r>
            <a:r>
              <a:rPr lang="ru-RU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sz="32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условиях: повышенной влажности или сухости воздуха, низкой или высокой температуры. 80,2% хирургов жалуются на нагревающий микроклимат. Температура в операционных достигает 26–28°C, влажность до 70%, V —менее 0,05 м/с. Эти условия приводят к нарушению терморегуляции, </a:t>
            </a:r>
            <a:r>
              <a:rPr lang="ru-RU" sz="3200" b="0" i="0" dirty="0" err="1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влагопотери</a:t>
            </a:r>
            <a:r>
              <a:rPr lang="ru-RU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sz="32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составляют до 700 г за операцию.</a:t>
            </a:r>
          </a:p>
          <a:p>
            <a:pPr marL="0" indent="0" algn="l">
              <a:buNone/>
            </a:pPr>
            <a:r>
              <a:rPr lang="ru-RU" sz="3200" b="0" i="0" u="sng" dirty="0">
                <a:solidFill>
                  <a:srgbClr val="000000"/>
                </a:solidFill>
                <a:effectLst/>
              </a:rPr>
              <a:t>На медицинский персонал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, обслуживающих пациентов в водолечебницах также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могут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оказывать влияние неблагоприятные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микроклиматические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условия, а именно высокие температуры и влажность воздуха. </a:t>
            </a:r>
          </a:p>
          <a:p>
            <a:pPr marL="0" indent="0" algn="l">
              <a:buNone/>
            </a:pPr>
            <a:r>
              <a:rPr lang="ru-RU" sz="3200" b="0" i="0" dirty="0">
                <a:solidFill>
                  <a:srgbClr val="000000"/>
                </a:solidFill>
                <a:effectLst/>
              </a:rPr>
              <a:t>В аналогичных микроклиматических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условиях работает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медицинский персонал, обеспечивающий парафинотерапию.</a:t>
            </a:r>
          </a:p>
          <a:p>
            <a:pPr marL="0" indent="0" algn="l">
              <a:buNone/>
            </a:pPr>
            <a:r>
              <a:rPr lang="ru-RU" sz="3200" b="0" i="0" dirty="0">
                <a:solidFill>
                  <a:srgbClr val="000000"/>
                </a:solidFill>
                <a:effectLst/>
              </a:rPr>
              <a:t> Перепадам температур подвергаются и врачи и медсестры скорой медицинской помощи и участковые терапевты и педиатры в холодный и переходный периоды года.</a:t>
            </a:r>
            <a:endParaRPr lang="ru-RU" sz="3200" b="0" i="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терморегуляции сопровождается: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1.Снижением работоспособности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2.Напряжением физиологических функций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3.Дистрофией миокарда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4.Астено-вегетативным синдромом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5.Снижением иммунитета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765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61406-CC3A-486D-ADDE-68CC063FE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2596"/>
            <a:ext cx="11353800" cy="15699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0" dirty="0">
                <a:solidFill>
                  <a:srgbClr val="FF0000"/>
                </a:solidFill>
                <a:effectLst/>
                <a:latin typeface="yandex-sans"/>
              </a:rPr>
              <a:t>II. Химические факторы в профессиональной деятельности медицинских работников.</a:t>
            </a:r>
            <a:br>
              <a:rPr lang="ru-RU" sz="3600" dirty="0">
                <a:solidFill>
                  <a:srgbClr val="FF0000"/>
                </a:solidFill>
              </a:rPr>
            </a:br>
            <a:b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616051-67C1-4AE4-B238-C7251BB14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8316"/>
            <a:ext cx="10515600" cy="502864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dirty="0">
                <a:solidFill>
                  <a:srgbClr val="000000"/>
                </a:solidFill>
                <a:latin typeface="yandex-sans"/>
              </a:rPr>
              <a:t>В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оздействию им подвергаются: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стоматологи, персонал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операционных блоков и анестезиологи, хирурги и травматологи, офтальмологи и ЛOP-врачи, работники отделений гипербарической оксигенации, терапевты и педиатры, психиатры и невропатологи, фтизиатры, персонал инфекционных больниц, патологоанатомы и судмедэксперты.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940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DBFE40-A191-4404-814E-21810BDC0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30" y="374501"/>
            <a:ext cx="11692270" cy="9439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0" dirty="0">
                <a:solidFill>
                  <a:srgbClr val="FF0000"/>
                </a:solidFill>
                <a:effectLst/>
                <a:latin typeface="yandex-sans"/>
              </a:rPr>
              <a:t>II. Химические факторы в профессиональной деятельности медицинских работников.</a:t>
            </a:r>
            <a:br>
              <a:rPr lang="ru-RU" sz="18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F75A40-76AB-4F35-A5AD-9D6133ED5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6809"/>
            <a:ext cx="10515600" cy="53901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а) по происхождению: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минеральной природы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органической природы</a:t>
            </a:r>
          </a:p>
          <a:p>
            <a:pPr marL="0" indent="0">
              <a:buNone/>
            </a:pP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б) по путям проникновения: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через дыхательные пути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через пищеварительную систему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через кожные покровы</a:t>
            </a:r>
          </a:p>
          <a:p>
            <a:pPr marL="0" indent="0">
              <a:buNone/>
            </a:pP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в) по характеру действия на организм: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общетоксические (накапливаясь в организме вызывают его отравление)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раздражающие (действуют на верхние дыхательные пути)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сенсибилизирующие (вызывают аллергические реакции)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канцерогенные (вызывают злокачественные новообразования)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мутагенные (вызывают аномалии в развитии потомства)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влияющие на репродуктивную функцию.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173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DF455-3B8D-433B-9800-DFEE95D4A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995" y="74981"/>
            <a:ext cx="10832805" cy="1041439"/>
          </a:xfrm>
        </p:spPr>
        <p:txBody>
          <a:bodyPr>
            <a:normAutofit fontScale="90000"/>
          </a:bodyPr>
          <a:lstStyle/>
          <a:p>
            <a:r>
              <a:rPr lang="ru-RU" sz="3200" b="1" i="0" dirty="0">
                <a:solidFill>
                  <a:srgbClr val="FF0000"/>
                </a:solidFill>
                <a:effectLst/>
                <a:latin typeface="yandex-sans"/>
              </a:rPr>
              <a:t>II . Химические факторы в профессиональной деятельности медицинских работников.</a:t>
            </a:r>
            <a:br>
              <a:rPr lang="ru-RU" sz="18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97298B-28AC-4284-900B-3E09B4C03B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81" t="50000" r="20890" b="6667"/>
          <a:stretch/>
        </p:blipFill>
        <p:spPr>
          <a:xfrm>
            <a:off x="7758223" y="4125433"/>
            <a:ext cx="4433777" cy="2657586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765185C-F28A-4D08-9FA9-86F1532F0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39" y="903767"/>
            <a:ext cx="11298865" cy="5589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аллергические реакции на пыль натурального латекса. </a:t>
            </a:r>
          </a:p>
          <a:p>
            <a:pPr marL="0" indent="0">
              <a:buNone/>
            </a:pPr>
            <a:r>
              <a:rPr lang="ru-RU" dirty="0"/>
              <a:t>• Распространенность латексной аллергии составляет 22,61%. Клинически латексная аллергия у медицинских работников в 32,5% случаев протекает по типу гиперчувствительности немедленного типа и проявляется бронхиальной астмой, аллергическим ринитом, крапивницей.</a:t>
            </a:r>
          </a:p>
          <a:p>
            <a:pPr marL="0" indent="0">
              <a:buNone/>
            </a:pPr>
            <a:r>
              <a:rPr lang="ru-RU" dirty="0"/>
              <a:t> • В 67,5% случаев аллергические реакции при контакте с натуральным латексом протекают по типу гиперчувствительности замедленного типа и проявляются контактным дерматитом.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88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09E6A-AF9D-42EA-A24C-5F41E43A3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58" y="246362"/>
            <a:ext cx="12075042" cy="9657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0" dirty="0">
                <a:solidFill>
                  <a:srgbClr val="FF0000"/>
                </a:solidFill>
                <a:effectLst/>
                <a:latin typeface="yandex-sans"/>
              </a:rPr>
              <a:t>II . Химические факторы в профессиональной деятельности медицинских работников.</a:t>
            </a:r>
            <a:br>
              <a:rPr lang="ru-RU" sz="1800" dirty="0">
                <a:solidFill>
                  <a:srgbClr val="FF0000"/>
                </a:solidFill>
              </a:rPr>
            </a:br>
            <a:endParaRPr lang="ru-RU" sz="32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201C662-294D-45AE-B113-062AAB360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664" t="47534" r="29235" b="32050"/>
          <a:stretch/>
        </p:blipFill>
        <p:spPr>
          <a:xfrm>
            <a:off x="467833" y="2370904"/>
            <a:ext cx="10547497" cy="28922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471722-A219-4461-9849-4B4A8E9EA104}"/>
              </a:ext>
            </a:extLst>
          </p:cNvPr>
          <p:cNvSpPr txBox="1"/>
          <p:nvPr/>
        </p:nvSpPr>
        <p:spPr>
          <a:xfrm>
            <a:off x="393405" y="893135"/>
            <a:ext cx="108558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Частота выявления симптомов аллергии у медработников в %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06648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0084A-7C74-4DD0-A267-D1D2F643A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87" y="365126"/>
            <a:ext cx="11600120" cy="9533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0" dirty="0">
                <a:solidFill>
                  <a:srgbClr val="FF0000"/>
                </a:solidFill>
                <a:effectLst/>
                <a:latin typeface="yandex-sans"/>
              </a:rPr>
              <a:t>III . Биологические факторы производственной среды медицинских</a:t>
            </a:r>
            <a:br>
              <a:rPr lang="ru-RU" sz="2800" b="1" i="0" dirty="0">
                <a:solidFill>
                  <a:srgbClr val="FF0000"/>
                </a:solidFill>
                <a:effectLst/>
                <a:latin typeface="yandex-sans"/>
              </a:rPr>
            </a:br>
            <a:r>
              <a:rPr lang="ru-RU" sz="2800" b="1" i="0" dirty="0">
                <a:solidFill>
                  <a:srgbClr val="FF0000"/>
                </a:solidFill>
                <a:effectLst/>
                <a:latin typeface="yandex-sans"/>
              </a:rPr>
              <a:t>работников</a:t>
            </a:r>
            <a:br>
              <a:rPr lang="ru-RU" sz="2800" b="0" i="0" dirty="0">
                <a:solidFill>
                  <a:srgbClr val="000000"/>
                </a:solidFill>
                <a:effectLst/>
                <a:latin typeface="yandex-sans"/>
              </a:rPr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355A16-18D6-4578-BB75-92DC84E95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493" y="1105786"/>
            <a:ext cx="11295320" cy="538708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 Распространение внутрибольничных инфекци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и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(ВБИ). </a:t>
            </a:r>
          </a:p>
          <a:p>
            <a:pPr marL="0" indent="0" algn="l">
              <a:buNone/>
            </a:pPr>
            <a:r>
              <a:rPr lang="ru-RU" b="0" i="0" u="sng" dirty="0">
                <a:solidFill>
                  <a:srgbClr val="000000"/>
                </a:solidFill>
                <a:effectLst/>
                <a:latin typeface="yandex-sans"/>
              </a:rPr>
              <a:t>Основные причины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: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yandex-sans"/>
              </a:rPr>
              <a:t>ф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ормирование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yandex-sans"/>
              </a:rPr>
              <a:t>антибиотикоустойчивых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 госпитальных штаммов,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yandex-sans"/>
              </a:rPr>
              <a:t>н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арушение противоэпидемического режима,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yandex-sans"/>
              </a:rPr>
              <a:t>н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изкая санитарная культура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персонала,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отставание в разработке современных дезинфектантов и стерилизующего оборудования.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C1B5C9-CA14-46E9-AFD7-F4F100457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842" y="4136065"/>
            <a:ext cx="4688958" cy="171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05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A51F8-5935-485D-A7EC-1E5007A34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5693" y="365125"/>
            <a:ext cx="1144949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0" dirty="0">
                <a:solidFill>
                  <a:srgbClr val="FF0000"/>
                </a:solidFill>
                <a:effectLst/>
                <a:latin typeface="yandex-sans"/>
              </a:rPr>
              <a:t>I </a:t>
            </a:r>
            <a:r>
              <a:rPr lang="ru-RU" sz="3200" b="1" i="0" dirty="0" err="1">
                <a:solidFill>
                  <a:srgbClr val="FF0000"/>
                </a:solidFill>
                <a:effectLst/>
                <a:latin typeface="yandex-sans"/>
              </a:rPr>
              <a:t>I</a:t>
            </a:r>
            <a:r>
              <a:rPr lang="ru-RU" sz="3200" b="1" i="0" dirty="0">
                <a:solidFill>
                  <a:srgbClr val="FF0000"/>
                </a:solidFill>
                <a:effectLst/>
                <a:latin typeface="yandex-sans"/>
              </a:rPr>
              <a:t> </a:t>
            </a:r>
            <a:r>
              <a:rPr lang="ru-RU" sz="3200" b="1" i="0" dirty="0" err="1">
                <a:solidFill>
                  <a:srgbClr val="FF0000"/>
                </a:solidFill>
                <a:effectLst/>
                <a:latin typeface="yandex-sans"/>
              </a:rPr>
              <a:t>I</a:t>
            </a:r>
            <a:r>
              <a:rPr lang="ru-RU" sz="3200" b="1" i="0" dirty="0">
                <a:solidFill>
                  <a:srgbClr val="FF0000"/>
                </a:solidFill>
                <a:effectLst/>
                <a:latin typeface="yandex-sans"/>
              </a:rPr>
              <a:t> . Биологические факторы производственной среды медицинских</a:t>
            </a:r>
            <a:br>
              <a:rPr lang="ru-RU" sz="3200" b="1" i="0" dirty="0">
                <a:solidFill>
                  <a:srgbClr val="FF0000"/>
                </a:solidFill>
                <a:effectLst/>
                <a:latin typeface="yandex-sans"/>
              </a:rPr>
            </a:br>
            <a:r>
              <a:rPr lang="ru-RU" sz="3200" b="1" i="0" dirty="0">
                <a:solidFill>
                  <a:srgbClr val="FF0000"/>
                </a:solidFill>
                <a:effectLst/>
                <a:latin typeface="yandex-sans"/>
              </a:rPr>
              <a:t>работников</a:t>
            </a:r>
            <a:br>
              <a:rPr lang="ru-RU" sz="2800" b="0" i="0" dirty="0">
                <a:solidFill>
                  <a:srgbClr val="000000"/>
                </a:solidFill>
                <a:effectLst/>
                <a:latin typeface="yandex-sans"/>
              </a:rPr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646F94-7EB5-4E4C-BEB1-A24BEAE2D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58" y="1573619"/>
            <a:ext cx="11770242" cy="460334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b="0" i="0" u="sng" dirty="0">
                <a:solidFill>
                  <a:srgbClr val="000000"/>
                </a:solidFill>
                <a:effectLst/>
                <a:latin typeface="yandex-sans"/>
              </a:rPr>
              <a:t>Наиболее распространённые возбудители ВБИ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:</a:t>
            </a:r>
          </a:p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yandex-sans"/>
              </a:rPr>
              <a:t> бактерии: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стафилококки, стрептококки, синегнойная палочка,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yandex-sans"/>
              </a:rPr>
              <a:t>энтеробактерии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yandex-sans"/>
              </a:rPr>
              <a:t>эшерихии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, сальмонеллы,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yandex-sans"/>
              </a:rPr>
              <a:t>шигеллы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yandex-sans"/>
              </a:rPr>
              <a:t>иерсинии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, листерии,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yandex-sans"/>
              </a:rPr>
              <a:t>кампилобактерии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yandex-sans"/>
              </a:rPr>
              <a:t>легионеллы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yandex-sans"/>
              </a:rPr>
              <a:t>клостридии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yandex-sans"/>
              </a:rPr>
              <a:t>неспорообразующие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 анаэробные бактерии, микоплазмы, хламидии, микобактерии;</a:t>
            </a:r>
          </a:p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yandex-sans"/>
              </a:rPr>
              <a:t>вирусы: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вирусы гепатита (</a:t>
            </a:r>
            <a:r>
              <a:rPr lang="en-US" b="0" i="0" dirty="0">
                <a:solidFill>
                  <a:srgbClr val="000000"/>
                </a:solidFill>
                <a:effectLst/>
                <a:latin typeface="yandex-sans"/>
              </a:rPr>
              <a:t>B, C, D),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ВИЧ, вирусы гриппа и других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ОРВИ, вирус кори, вирус краснухи, вирус эпидемического паротита, ротавирус энтеровирусы,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yandex-sans"/>
              </a:rPr>
              <a:t>норволк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-вирусы, вирус герпеса, цитомегаловирус;</a:t>
            </a:r>
          </a:p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yandex-sans"/>
              </a:rPr>
              <a:t>простейшие: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пневмоцисты, токсоплазмы.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053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1AA7A0-845C-48BE-9D8A-533966D32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089219" cy="730028"/>
          </a:xfrm>
        </p:spPr>
        <p:txBody>
          <a:bodyPr>
            <a:noAutofit/>
          </a:bodyPr>
          <a:lstStyle/>
          <a:p>
            <a:pPr algn="ctr"/>
            <a:r>
              <a:rPr lang="ru-RU" sz="2800" b="1" i="0" dirty="0">
                <a:solidFill>
                  <a:srgbClr val="FF0000"/>
                </a:solidFill>
                <a:effectLst/>
                <a:latin typeface="yandex-sans"/>
              </a:rPr>
              <a:t>III . Биологические факторы производственной среды</a:t>
            </a:r>
            <a:br>
              <a:rPr lang="ru-RU" sz="2800" b="1" i="0" dirty="0">
                <a:solidFill>
                  <a:srgbClr val="FF0000"/>
                </a:solidFill>
                <a:effectLst/>
                <a:latin typeface="yandex-sans"/>
              </a:rPr>
            </a:br>
            <a:r>
              <a:rPr lang="ru-RU" sz="2800" b="1" i="0" dirty="0">
                <a:solidFill>
                  <a:srgbClr val="FF0000"/>
                </a:solidFill>
                <a:effectLst/>
                <a:latin typeface="yandex-sans"/>
              </a:rPr>
              <a:t>медицинских</a:t>
            </a:r>
            <a:br>
              <a:rPr lang="ru-RU" sz="2800" b="1" i="0" dirty="0">
                <a:solidFill>
                  <a:srgbClr val="FF0000"/>
                </a:solidFill>
                <a:effectLst/>
                <a:latin typeface="yandex-sans"/>
              </a:rPr>
            </a:br>
            <a:r>
              <a:rPr lang="ru-RU" sz="2800" b="1" i="0" dirty="0">
                <a:solidFill>
                  <a:srgbClr val="FF0000"/>
                </a:solidFill>
                <a:effectLst/>
                <a:latin typeface="yandex-sans"/>
              </a:rPr>
              <a:t>работников</a:t>
            </a:r>
            <a:br>
              <a:rPr lang="ru-RU" sz="3000" b="1" i="0" dirty="0">
                <a:solidFill>
                  <a:srgbClr val="FF0000"/>
                </a:solidFill>
                <a:effectLst/>
                <a:latin typeface="yandex-sans"/>
              </a:rPr>
            </a:b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C14CB7-065D-484B-AF7C-14338586A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67" y="1265274"/>
            <a:ext cx="10907233" cy="4911689"/>
          </a:xfrm>
        </p:spPr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 </a:t>
            </a:r>
            <a:r>
              <a:rPr lang="ru-RU" b="0" i="0" u="sng" dirty="0">
                <a:solidFill>
                  <a:srgbClr val="000000"/>
                </a:solidFill>
                <a:effectLst/>
                <a:latin typeface="yandex-sans"/>
              </a:rPr>
              <a:t>Группы риска среди медицинского персонала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: 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врачи медицинские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сестры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инфекционных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стационаров, биохимических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и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клинических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лабораторий,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yandex-sans"/>
              </a:rPr>
              <a:t>бактериологическихи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иммунологических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лабораторий, противотуберкулёзных подразделений, стоматологических медицинских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учреждений, онкологических диспансеров, хирургических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стационаров, патологоанатомических подразделений, сотрудники станций скорой и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неотложной помощи (бригады скорой помощи, токсико-терапевтические и инфекционные бригады), сотрудники службы медицины катастроф.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 Риск заражения особенно велик во время эпидемий, при ликвидации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последствий террористических и экстремальных экологических ситуаций.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902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64A26EA-DCAF-40AD-98E4-D95938430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772" y="1464118"/>
            <a:ext cx="10515600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Труд медицинских работников принадлежит к числу важных, сложных и ответственных видов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деятельности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человека,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интеллектуальной и нервно-эмоциональной нагрузкой. 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Результат деятельности медицинских работников – здоровье населения, во многом определяется условиями труда и состоянием их здоровья.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999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B8A98-4883-46FE-85B6-059646617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0" dirty="0">
                <a:solidFill>
                  <a:srgbClr val="7030A0"/>
                </a:solidFill>
                <a:effectLst/>
                <a:latin typeface="yandex-sans"/>
              </a:rPr>
              <a:t>Частота выявления маркеров ВГB и ВГC у медработников многопрофильного стационара.</a:t>
            </a:r>
            <a:br>
              <a:rPr lang="ru-RU" sz="3200" b="1" i="0" dirty="0">
                <a:solidFill>
                  <a:srgbClr val="7030A0"/>
                </a:solidFill>
                <a:effectLst/>
                <a:latin typeface="yandex-sans"/>
              </a:rPr>
            </a:br>
            <a:endParaRPr lang="ru-RU" sz="3200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08D65FC9-7FE7-4A23-8E44-12C5D7339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047" t="38679" r="11052" b="17337"/>
          <a:stretch/>
        </p:blipFill>
        <p:spPr>
          <a:xfrm>
            <a:off x="976422" y="1775637"/>
            <a:ext cx="10515599" cy="4642549"/>
          </a:xfrm>
        </p:spPr>
      </p:pic>
    </p:spTree>
    <p:extLst>
      <p:ext uri="{BB962C8B-B14F-4D97-AF65-F5344CB8AC3E}">
        <p14:creationId xmlns:p14="http://schemas.microsoft.com/office/powerpoint/2010/main" val="1693287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2FCC1-D667-479A-9FE9-2A501E09F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21" y="216269"/>
            <a:ext cx="12174279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i="0" dirty="0">
                <a:solidFill>
                  <a:srgbClr val="FF0000"/>
                </a:solidFill>
                <a:effectLst/>
                <a:latin typeface="yandex-sans"/>
              </a:rPr>
              <a:t>III . Биологические факторы производственной среды</a:t>
            </a:r>
            <a:br>
              <a:rPr lang="ru-RU" sz="3200" b="1" i="0" dirty="0">
                <a:solidFill>
                  <a:srgbClr val="FF0000"/>
                </a:solidFill>
                <a:effectLst/>
                <a:latin typeface="yandex-sans"/>
              </a:rPr>
            </a:br>
            <a:r>
              <a:rPr lang="ru-RU" sz="3200" b="1" i="0" dirty="0">
                <a:solidFill>
                  <a:srgbClr val="FF0000"/>
                </a:solidFill>
                <a:effectLst/>
                <a:latin typeface="yandex-sans"/>
              </a:rPr>
              <a:t>медицинских</a:t>
            </a:r>
            <a:br>
              <a:rPr lang="ru-RU" sz="3200" b="1" i="0" dirty="0">
                <a:solidFill>
                  <a:srgbClr val="FF0000"/>
                </a:solidFill>
                <a:effectLst/>
                <a:latin typeface="yandex-sans"/>
              </a:rPr>
            </a:br>
            <a:r>
              <a:rPr lang="ru-RU" sz="3200" b="1" i="0" dirty="0">
                <a:solidFill>
                  <a:srgbClr val="FF0000"/>
                </a:solidFill>
                <a:effectLst/>
                <a:latin typeface="yandex-sans"/>
              </a:rPr>
              <a:t>работников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0BDC9A-91B4-4744-BDF9-EDE8CEF7D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47" y="1825625"/>
            <a:ext cx="11077353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Профессиональным заболеванием медицинских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работников</a:t>
            </a:r>
          </a:p>
          <a:p>
            <a:pPr marL="0" indent="0" algn="l">
              <a:buNone/>
            </a:pPr>
            <a:r>
              <a:rPr lang="ru-RU" dirty="0">
                <a:solidFill>
                  <a:srgbClr val="000000"/>
                </a:solidFill>
                <a:latin typeface="yandex-sans"/>
              </a:rPr>
              <a:t>о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т воздействия биологических факторов является туберкулёз – инфекционное и социальное заболевание, вызываемое микобактериями туберкулёза. 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В РФ туберкулёз составляет от 13 % (в возрасте 18–29 лет) до 64 % (в возрасте 30–54 лет)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112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3737A-2064-4E66-8BD0-D983C77D0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87" y="365125"/>
            <a:ext cx="11674549" cy="10490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0" dirty="0">
                <a:solidFill>
                  <a:srgbClr val="FF0000"/>
                </a:solidFill>
                <a:effectLst/>
                <a:latin typeface="yandex-sans"/>
              </a:rPr>
              <a:t>III . Биологические факторы производственной среды</a:t>
            </a:r>
            <a:br>
              <a:rPr lang="ru-RU" sz="2800" b="1" i="0" dirty="0">
                <a:solidFill>
                  <a:srgbClr val="FF0000"/>
                </a:solidFill>
                <a:effectLst/>
                <a:latin typeface="yandex-sans"/>
              </a:rPr>
            </a:br>
            <a:r>
              <a:rPr lang="ru-RU" sz="2800" b="1" i="0" dirty="0">
                <a:solidFill>
                  <a:srgbClr val="FF0000"/>
                </a:solidFill>
                <a:effectLst/>
                <a:latin typeface="yandex-sans"/>
              </a:rPr>
              <a:t>медицинских</a:t>
            </a:r>
            <a:br>
              <a:rPr lang="ru-RU" sz="2800" b="1" i="0" dirty="0">
                <a:solidFill>
                  <a:srgbClr val="FF0000"/>
                </a:solidFill>
                <a:effectLst/>
                <a:latin typeface="yandex-sans"/>
              </a:rPr>
            </a:br>
            <a:r>
              <a:rPr lang="ru-RU" sz="2800" b="1" i="0" dirty="0">
                <a:solidFill>
                  <a:srgbClr val="FF0000"/>
                </a:solidFill>
                <a:effectLst/>
                <a:latin typeface="yandex-sans"/>
              </a:rPr>
              <a:t>работников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F84AEE-3182-4CDA-9D28-C4A6A602D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251"/>
            <a:ext cx="10515600" cy="4592712"/>
          </a:xfrm>
        </p:spPr>
        <p:txBody>
          <a:bodyPr>
            <a:normAutofit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Сотрудники медицинских учреждений наиболее подвержены заражению туберкулёзом, вирусным гепатитом В и ВИЧ-инфекцией. Высокая степень контакта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с патогенной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микрофлорой отмечается у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фтизиатров, оториноларингологов, инфекционистов и т. д.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Заражение гепатитами В, С, ВИЧ-инфекцией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возможно при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элементарных манипуляциях (взятие крови, инъекции), при более сложных (венесекция, катетеризация сосудов) и ответственных процедурах (биопсия и трансплантация тканей, органов, костного мозга). Опасность заражения существует при трансфузиях крови и её компонентов.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7359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6F19E-EA37-42A8-8661-C556FDFA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19" y="365125"/>
            <a:ext cx="11632018" cy="889517"/>
          </a:xfrm>
        </p:spPr>
        <p:txBody>
          <a:bodyPr>
            <a:noAutofit/>
          </a:bodyPr>
          <a:lstStyle/>
          <a:p>
            <a:pPr algn="ctr"/>
            <a:r>
              <a:rPr lang="ru-RU" sz="3200" b="1" i="0" dirty="0">
                <a:solidFill>
                  <a:srgbClr val="FF0000"/>
                </a:solidFill>
                <a:effectLst/>
                <a:latin typeface="yandex-sans"/>
              </a:rPr>
              <a:t>III . Биологические факторы производственной среды</a:t>
            </a:r>
            <a:br>
              <a:rPr lang="ru-RU" sz="3200" b="1" i="0" dirty="0">
                <a:solidFill>
                  <a:srgbClr val="FF0000"/>
                </a:solidFill>
                <a:effectLst/>
                <a:latin typeface="yandex-sans"/>
              </a:rPr>
            </a:br>
            <a:r>
              <a:rPr lang="ru-RU" sz="3200" b="1" i="0" dirty="0">
                <a:solidFill>
                  <a:srgbClr val="FF0000"/>
                </a:solidFill>
                <a:effectLst/>
                <a:latin typeface="yandex-sans"/>
              </a:rPr>
              <a:t>медицинских</a:t>
            </a:r>
            <a:br>
              <a:rPr lang="ru-RU" sz="3200" b="1" i="0" dirty="0">
                <a:solidFill>
                  <a:srgbClr val="FF0000"/>
                </a:solidFill>
                <a:effectLst/>
                <a:latin typeface="yandex-sans"/>
              </a:rPr>
            </a:br>
            <a:r>
              <a:rPr lang="ru-RU" sz="3200" b="1" i="0" dirty="0">
                <a:solidFill>
                  <a:srgbClr val="FF0000"/>
                </a:solidFill>
                <a:effectLst/>
                <a:latin typeface="yandex-sans"/>
              </a:rPr>
              <a:t>работников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802CA2-8708-4715-9080-C0726A83D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456"/>
            <a:ext cx="11091530" cy="4656507"/>
          </a:xfrm>
        </p:spPr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ru-RU" b="0" i="0" u="sng" dirty="0">
                <a:solidFill>
                  <a:srgbClr val="000000"/>
                </a:solidFill>
                <a:effectLst/>
                <a:latin typeface="yandex-sans"/>
              </a:rPr>
              <a:t>В соответствии с приказом МЗ РФ № 226179 от 3 июня 1996 г. «О введении профилактических прививок против гепатита В вакцинопрофилактика гепатита В у взрослых в первую очередь проводится в группах высокого риска заражения, в т. ч. у медицинских работников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: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хирурги, гинекологи, акушеры, стоматологи, 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п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роцедурные медицинские сёстры, сотрудники отделений гемодиализа, переливания крови,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лабораторий, лица, занятые на производстве иммунобиологических препаратов из донорской и плацентарной крови;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студенты медицинских институтов и учащиеся средних медицинских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учебных заведений.</a:t>
            </a:r>
          </a:p>
          <a:p>
            <a:pPr marL="0" indent="0" algn="l">
              <a:buNone/>
            </a:pPr>
            <a:endParaRPr lang="ru-RU" b="0" i="0" dirty="0">
              <a:solidFill>
                <a:srgbClr val="000000"/>
              </a:solidFill>
              <a:effectLst/>
              <a:latin typeface="yandex-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8753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46F1F-3783-4930-B237-FF15FB3BD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72" y="365125"/>
            <a:ext cx="10971028" cy="963945"/>
          </a:xfrm>
        </p:spPr>
        <p:txBody>
          <a:bodyPr>
            <a:noAutofit/>
          </a:bodyPr>
          <a:lstStyle/>
          <a:p>
            <a:pPr algn="ctr"/>
            <a:r>
              <a:rPr lang="ru-RU" sz="2800" b="1" i="0" dirty="0">
                <a:solidFill>
                  <a:srgbClr val="FF0000"/>
                </a:solidFill>
                <a:effectLst/>
                <a:latin typeface="yandex-sans"/>
              </a:rPr>
              <a:t>III . Биологические факторы производственной среды</a:t>
            </a:r>
            <a:br>
              <a:rPr lang="ru-RU" sz="2800" b="1" i="0" dirty="0">
                <a:solidFill>
                  <a:srgbClr val="FF0000"/>
                </a:solidFill>
                <a:effectLst/>
                <a:latin typeface="yandex-sans"/>
              </a:rPr>
            </a:br>
            <a:r>
              <a:rPr lang="ru-RU" sz="2800" b="1" i="0" dirty="0">
                <a:solidFill>
                  <a:srgbClr val="FF0000"/>
                </a:solidFill>
                <a:effectLst/>
                <a:latin typeface="yandex-sans"/>
              </a:rPr>
              <a:t>медицинских</a:t>
            </a:r>
            <a:br>
              <a:rPr lang="ru-RU" sz="2800" b="1" i="0" dirty="0">
                <a:solidFill>
                  <a:srgbClr val="FF0000"/>
                </a:solidFill>
                <a:effectLst/>
                <a:latin typeface="yandex-sans"/>
              </a:rPr>
            </a:br>
            <a:r>
              <a:rPr lang="ru-RU" sz="2800" b="1" i="0" dirty="0">
                <a:solidFill>
                  <a:srgbClr val="FF0000"/>
                </a:solidFill>
                <a:effectLst/>
                <a:latin typeface="yandex-sans"/>
              </a:rPr>
              <a:t>работников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6D7074-1B52-4EEC-85B7-9A219BE7E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395"/>
            <a:ext cx="10515600" cy="4741568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ru-RU" b="0" i="0" u="sng" dirty="0">
                <a:solidFill>
                  <a:srgbClr val="000000"/>
                </a:solidFill>
                <a:effectLst/>
                <a:latin typeface="yandex-sans"/>
              </a:rPr>
              <a:t>В соответствии с законодательством РФ обязательному медицинскому освидетельствованию на наличие ВИЧ-инфекции подлежат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: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«... работники отдельных профессий, производств, предприятий , учреждений и организаций при проведении обязательных при поступлении на работу и периодических медицинских осмотров;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медперсонал центров по борьбе со СПИД, других учреждений, занятых обследованием, диагностикой, лечением, обслуживанием, судебно-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медицинской экспертизой и другой работой с лицами, инфицированными ВИЧ, имеющими с ними непосредственный контакт;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 медперсонал лабораторий, обследующий на ВИЧ кровь и другие материалы от ВИЧ-инфицированных;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сотрудники предприятий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по изготовлению медицинских иммунобиологических препаратов и других организаций, работа которых связана с материалами, содержащими ВИЧ...».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6421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00C001-4B34-4A98-A155-A8755C054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85060"/>
            <a:ext cx="12064409" cy="1020726"/>
          </a:xfrm>
        </p:spPr>
        <p:txBody>
          <a:bodyPr>
            <a:noAutofit/>
          </a:bodyPr>
          <a:lstStyle/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b="1" dirty="0">
                <a:solidFill>
                  <a:srgbClr val="FF0000"/>
                </a:solidFill>
                <a:latin typeface="yandex-sans"/>
              </a:rPr>
              <a:t>.</a:t>
            </a:r>
            <a:r>
              <a:rPr lang="ru-RU" sz="3200" b="1" i="0" dirty="0">
                <a:solidFill>
                  <a:srgbClr val="FF0000"/>
                </a:solidFill>
                <a:effectLst/>
                <a:latin typeface="yandex-sans"/>
              </a:rPr>
              <a:t> Нервно-эмоциональные факторы в трудовой деятельности</a:t>
            </a:r>
            <a:br>
              <a:rPr lang="ru-RU" sz="3200" b="1" i="0" dirty="0">
                <a:solidFill>
                  <a:srgbClr val="FF0000"/>
                </a:solidFill>
                <a:effectLst/>
                <a:latin typeface="yandex-sans"/>
              </a:rPr>
            </a:br>
            <a:r>
              <a:rPr lang="ru-RU" sz="3200" b="1" i="0" dirty="0">
                <a:solidFill>
                  <a:srgbClr val="FF0000"/>
                </a:solidFill>
                <a:effectLst/>
                <a:latin typeface="yandex-sans"/>
              </a:rPr>
              <a:t>медицинских работников</a:t>
            </a:r>
            <a:br>
              <a:rPr lang="ru-RU" sz="3200" b="1" i="0" dirty="0">
                <a:solidFill>
                  <a:srgbClr val="7030A0"/>
                </a:solidFill>
                <a:effectLst/>
                <a:latin typeface="yandex-sans"/>
              </a:rPr>
            </a:b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2B157E-77E7-41F5-8F90-90535DE3D4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84" t="40310" r="1402" b="19690"/>
          <a:stretch/>
        </p:blipFill>
        <p:spPr>
          <a:xfrm>
            <a:off x="7634178" y="1414242"/>
            <a:ext cx="3806456" cy="3621863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ED59082-BF35-4B3E-9050-619F52171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7" y="1105786"/>
            <a:ext cx="11430000" cy="552893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0" i="0" u="sng" dirty="0">
                <a:solidFill>
                  <a:srgbClr val="333333"/>
                </a:solidFill>
                <a:effectLst/>
                <a:latin typeface="Helvetica Neue"/>
              </a:rPr>
              <a:t>а) физические нагрузки</a:t>
            </a:r>
            <a:r>
              <a:rPr lang="ru-RU" b="0" i="0" dirty="0">
                <a:solidFill>
                  <a:srgbClr val="333333"/>
                </a:solidFill>
                <a:effectLst/>
                <a:latin typeface="Helvetica Neue"/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с</a:t>
            </a:r>
            <a:r>
              <a:rPr lang="ru-RU" b="0" i="0" dirty="0">
                <a:solidFill>
                  <a:srgbClr val="333333"/>
                </a:solidFill>
                <a:effectLst/>
                <a:latin typeface="Helvetica Neue"/>
              </a:rPr>
              <a:t>татические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 </a:t>
            </a:r>
            <a:r>
              <a:rPr lang="ru-RU" b="0" i="0" dirty="0">
                <a:solidFill>
                  <a:srgbClr val="333333"/>
                </a:solidFill>
                <a:effectLst/>
                <a:latin typeface="Helvetica Neue"/>
              </a:rPr>
              <a:t>динамические</a:t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r>
              <a:rPr lang="ru-RU" b="0" i="0" u="sng" dirty="0">
                <a:solidFill>
                  <a:srgbClr val="333333"/>
                </a:solidFill>
                <a:effectLst/>
                <a:latin typeface="Helvetica Neue"/>
              </a:rPr>
              <a:t>б) нервно-психические нагрузки</a:t>
            </a:r>
            <a:r>
              <a:rPr lang="ru-RU" b="0" i="0" dirty="0">
                <a:solidFill>
                  <a:srgbClr val="333333"/>
                </a:solidFill>
                <a:effectLst/>
                <a:latin typeface="Helvetica Neue"/>
              </a:rPr>
              <a:t>:</a:t>
            </a: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интеллектуальное и эмоциональное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 памяти и внимания,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принимать решения в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экстремальных ситуациях,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Ночные и суточные дежурства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 с тяжелобольными и конфликтными больными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с родственниками больных</a:t>
            </a:r>
          </a:p>
          <a:p>
            <a:pPr marL="0" indent="0">
              <a:buNone/>
            </a:pP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1407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BA5F3-40C1-4911-A9A3-76E1ECFF6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7" y="365125"/>
            <a:ext cx="11525694" cy="3196782"/>
          </a:xfrm>
        </p:spPr>
        <p:txBody>
          <a:bodyPr>
            <a:norm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Helvetica Neue"/>
              </a:rPr>
              <a:t>. Эргономические вредные факторы в работе медицинских работников</a:t>
            </a:r>
            <a:br>
              <a:rPr lang="ru-RU" sz="2400" b="1" i="0" dirty="0">
                <a:solidFill>
                  <a:srgbClr val="FF0000"/>
                </a:solidFill>
                <a:effectLst/>
                <a:latin typeface="Helvetica Neue"/>
              </a:rPr>
            </a:br>
            <a:r>
              <a:rPr lang="ru-RU" sz="2400" b="1" i="0" dirty="0">
                <a:solidFill>
                  <a:srgbClr val="FF0000"/>
                </a:solidFill>
                <a:effectLst/>
                <a:latin typeface="Helvetica Neue"/>
              </a:rPr>
              <a:t> </a:t>
            </a:r>
            <a:br>
              <a:rPr lang="ru-RU" sz="2000" b="1" i="0" dirty="0">
                <a:solidFill>
                  <a:srgbClr val="7030A0"/>
                </a:solidFill>
                <a:effectLst/>
                <a:latin typeface="Helvetica Neue"/>
              </a:rPr>
            </a:br>
            <a:r>
              <a:rPr lang="ru-RU" sz="2000" b="1" i="0" dirty="0">
                <a:solidFill>
                  <a:srgbClr val="7030A0"/>
                </a:solidFill>
                <a:effectLst/>
                <a:latin typeface="Helvetica Neue"/>
              </a:rPr>
              <a:t>- 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Helvetica Neue"/>
              </a:rPr>
              <a:t>работа, часто длительная, в вынужденной позе;</a:t>
            </a:r>
            <a:br>
              <a:rPr lang="ru-RU" sz="2000" b="0" i="0" dirty="0">
                <a:solidFill>
                  <a:srgbClr val="333333"/>
                </a:solidFill>
                <a:effectLst/>
                <a:latin typeface="Helvetica Neue"/>
              </a:rPr>
            </a:br>
            <a:r>
              <a:rPr lang="ru-RU" sz="2000" b="0" i="0" dirty="0">
                <a:solidFill>
                  <a:srgbClr val="333333"/>
                </a:solidFill>
                <a:effectLst/>
                <a:latin typeface="Helvetica Neue"/>
              </a:rPr>
              <a:t>- эксплуатация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Helvetica Neue"/>
              </a:rPr>
              <a:t>эргономически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Helvetica Neue"/>
              </a:rPr>
              <a:t> неадекватного оборудования.</a:t>
            </a:r>
            <a:br>
              <a:rPr lang="ru-RU" sz="2000" b="0" i="0" dirty="0">
                <a:solidFill>
                  <a:srgbClr val="333333"/>
                </a:solidFill>
                <a:effectLst/>
                <a:latin typeface="Helvetica Neue"/>
              </a:rPr>
            </a:br>
            <a:br>
              <a:rPr lang="ru-RU" sz="2000" dirty="0"/>
            </a:br>
            <a:r>
              <a:rPr lang="ru-RU" sz="2000" b="0" i="0" dirty="0">
                <a:solidFill>
                  <a:srgbClr val="333333"/>
                </a:solidFill>
                <a:effectLst/>
                <a:latin typeface="Helvetica Neue"/>
              </a:rPr>
              <a:t>Труд определенных категорий медицинских специалистов</a:t>
            </a:r>
            <a:br>
              <a:rPr lang="ru-RU" sz="2000" dirty="0"/>
            </a:br>
            <a:r>
              <a:rPr lang="ru-RU" sz="2000" b="0" i="0" dirty="0">
                <a:solidFill>
                  <a:srgbClr val="333333"/>
                </a:solidFill>
                <a:effectLst/>
                <a:latin typeface="Helvetica Neue"/>
              </a:rPr>
              <a:t>характеризуется напряжением зрения – при работе с лабораторными, операционными микроскопами, компьютерами, в микрохирургии, стоматологии, оториноларингологии (незначительные размеры объектов различения) и приводит к ухудшению зрительных функций, которое проявляется расстройством аккомодации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Helvetica Neue"/>
              </a:rPr>
              <a:t>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E5F63A4-27DC-4B51-A78C-14BFBBEAE0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7873" t="45736" r="54336" b="28432"/>
          <a:stretch/>
        </p:blipFill>
        <p:spPr>
          <a:xfrm>
            <a:off x="489097" y="3700130"/>
            <a:ext cx="5433237" cy="2792745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5E7E8445-2836-4547-85D5-D43BE4C53C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2326" t="46977" r="26160" b="28682"/>
          <a:stretch/>
        </p:blipFill>
        <p:spPr>
          <a:xfrm>
            <a:off x="6400801" y="3700130"/>
            <a:ext cx="4887685" cy="27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793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1106C0-0F19-41FA-A5F0-9AC7184A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88" y="390396"/>
            <a:ext cx="11359115" cy="938674"/>
          </a:xfrm>
        </p:spPr>
        <p:txBody>
          <a:bodyPr>
            <a:normAutofit fontScale="90000"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sz="3200" b="1" dirty="0">
                <a:solidFill>
                  <a:srgbClr val="FF0000"/>
                </a:solidFill>
                <a:latin typeface="+mn-lt"/>
              </a:rPr>
              <a:t>. Профилактика профзаболеваний медработников  работников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E53229-0F6E-4C8E-82B5-3553CF3AD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25" y="1552354"/>
            <a:ext cx="11057858" cy="476283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Комплекс мероприятий, направленных на снижение заболеваемости с временной утратой трудоспособности и профессиональной заболеваемости работников здравоохранения, включает соблюдение следующих документов и требований: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1. санитарно-эпидемиологические требования к осуществляющим медицинскую деятельность (СанПиН 2.1.3.2630-10);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2. гигиенические и эпидемиологические требования к условиям труда медицинских работников, выполняющих работы, связанные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возникновения инфекционных заболеваний (МР 2.2.9.2242-07);</a:t>
            </a:r>
          </a:p>
          <a:p>
            <a:pPr marL="0" indent="0" algn="l">
              <a:buNone/>
            </a:pPr>
            <a:endParaRPr lang="ru-RU" b="0" i="0" dirty="0">
              <a:solidFill>
                <a:srgbClr val="000000"/>
              </a:solidFill>
              <a:effectLst/>
              <a:latin typeface="yandex-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4680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DAB98-FCC2-46B7-8ECA-61C7D3AE0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37" y="365126"/>
            <a:ext cx="11419367" cy="9533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Профилактика профзаболеваний медработников  работников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BC9A88-EFFC-48BC-A2C5-FB4FC5F89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09" y="1318438"/>
            <a:ext cx="11024191" cy="485852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3. Гигиенические требования к устройству и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эксплуатации рентгеновских кабинетов, 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а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ппаратов и проведению рентгенологических исследований (Р 2.2.4/2.2.9. 2266-07);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4. санитарно-эпидемиологические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требования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к обращению</a:t>
            </a:r>
          </a:p>
          <a:p>
            <a:pPr marL="0" indent="0" algn="l">
              <a:buNone/>
            </a:pPr>
            <a:r>
              <a:rPr lang="ru-RU" dirty="0">
                <a:solidFill>
                  <a:srgbClr val="000000"/>
                </a:solidFill>
                <a:latin typeface="yandex-sans"/>
              </a:rPr>
              <a:t>с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 медицинскими отходами (СанПиН 2.1.7.2790-10);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5. соблюдение медицинскими работниками нормативных документов по охране труда для лечебно-профилактических учреждений;</a:t>
            </a:r>
          </a:p>
          <a:p>
            <a:pPr marL="0" indent="0" algn="l">
              <a:buNone/>
            </a:pPr>
            <a:endParaRPr lang="ru-RU" b="0" i="0" dirty="0">
              <a:solidFill>
                <a:srgbClr val="000000"/>
              </a:solidFill>
              <a:effectLst/>
              <a:latin typeface="yandex-sans"/>
            </a:endParaRPr>
          </a:p>
          <a:p>
            <a:pPr marL="0" indent="0" algn="l">
              <a:buNone/>
            </a:pPr>
            <a:endParaRPr lang="ru-RU" b="0" i="0" dirty="0">
              <a:solidFill>
                <a:srgbClr val="000000"/>
              </a:solidFill>
              <a:effectLst/>
              <a:latin typeface="yandex-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36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BFFC6-9535-4948-A820-EE80B25DD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995" y="365126"/>
            <a:ext cx="11671005" cy="730027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+mn-lt"/>
              </a:rPr>
              <a:t>Профилактика профзаболеваний медработников  работников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6DCDBC-AB2F-4C63-9624-21A6B9E3A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95" y="1339702"/>
            <a:ext cx="10832805" cy="483726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dirty="0">
                <a:solidFill>
                  <a:srgbClr val="000000"/>
                </a:solidFill>
                <a:latin typeface="yandex-sans"/>
              </a:rPr>
              <a:t>6.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Обучение всех категорий медицинских работников правилам профессиональной безопасности и профилактики профессиональных</a:t>
            </a:r>
            <a:endParaRPr lang="ru-RU" dirty="0">
              <a:solidFill>
                <a:srgbClr val="000000"/>
              </a:solidFill>
              <a:latin typeface="yandex-sans"/>
            </a:endParaRP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заболеваний;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7. соблюдение правил ношения рабочей одежды и использования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сотрудниками защитных приспособлений (перчаток, масок и других СИЗ),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8. снижающих риск возникновения профессиональных заболеваний;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647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85003FD-88C4-49EC-BACB-74B3688B4F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97442"/>
            <a:ext cx="4967177" cy="5379521"/>
          </a:xfrm>
        </p:spPr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Уровень смертности медицинских работников в возрасте до 50 лет на 32 % выше, чем в среднем по стране. 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Профессиональные заболевания регистрируются, как правило, в следующих профессиональных группах: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медицинские сестры – 43,5 %, 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врачи – 24,5 %,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 санитарки – 10 %, 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лаборанты –2,5 %. </a:t>
            </a:r>
          </a:p>
          <a:p>
            <a:endParaRPr lang="ru-RU" dirty="0"/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id="{85567D01-5930-44C1-8D38-DC2124C014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8753" t="11727" r="14997" b="16190"/>
          <a:stretch/>
        </p:blipFill>
        <p:spPr>
          <a:xfrm>
            <a:off x="5943599" y="510363"/>
            <a:ext cx="5954233" cy="5836721"/>
          </a:xfrm>
        </p:spPr>
      </p:pic>
    </p:spTree>
    <p:extLst>
      <p:ext uri="{BB962C8B-B14F-4D97-AF65-F5344CB8AC3E}">
        <p14:creationId xmlns:p14="http://schemas.microsoft.com/office/powerpoint/2010/main" val="40901033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1EC35-2622-4D1A-9810-105781D1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7" y="365126"/>
            <a:ext cx="11695814" cy="825722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+mn-lt"/>
              </a:rPr>
              <a:t>Профилактика профзаболеваний медработников  работников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B0CD4A-E685-4A94-8C5F-1613F5587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86" y="1339702"/>
            <a:ext cx="11162414" cy="472030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9. соблюдение правил личной безопасности при обращении с острыми (колющими) предметами, контаминированными биологическими жидкостями пациентов, выполнение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требований должностных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инструкций при возникновении «аварийных» ситуаций в процессе профессиональной деятельности;</a:t>
            </a:r>
          </a:p>
          <a:p>
            <a:pPr marL="0" indent="0" algn="l">
              <a:buNone/>
            </a:pPr>
            <a:r>
              <a:rPr lang="ru-RU" dirty="0">
                <a:solidFill>
                  <a:srgbClr val="000000"/>
                </a:solidFill>
                <a:latin typeface="yandex-sans"/>
              </a:rPr>
              <a:t>10. с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воевременное проведение специфической иммунопрофилактики студентам медицинских вузов и училищ, а также всех медработников вне зависимости от специальности;</a:t>
            </a:r>
          </a:p>
          <a:p>
            <a:pPr marL="0" indent="0" algn="l">
              <a:buNone/>
            </a:pPr>
            <a:endParaRPr lang="ru-RU" b="0" i="0" dirty="0">
              <a:solidFill>
                <a:srgbClr val="000000"/>
              </a:solidFill>
              <a:effectLst/>
              <a:latin typeface="yandex-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02654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A2C7D-EA34-46ED-9B79-EF1A90FD6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67953" cy="108452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Профилактика профзаболеваний медработников  работников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F4AC47-3A0C-4FE0-9BD9-42982707C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0847"/>
            <a:ext cx="10515600" cy="498611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11. Качественное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проведение предварительных и периодических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медицинских осмотров в соответствии с действующими нормативными документами;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12. качественное проведение специальной оценки условий труда (СОУТ) рабочих мест в соответствии с действующим законодательством;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13. рациональные режимы труда и отдыха для врачей и медицинских сестёр;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14. здоровый образ жизни медицинских работников.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2163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169D89-358F-4E3E-B972-DDF42962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353800" cy="985210"/>
          </a:xfrm>
        </p:spPr>
        <p:txBody>
          <a:bodyPr>
            <a:normAutofit/>
          </a:bodyPr>
          <a:lstStyle/>
          <a:p>
            <a:pPr algn="ctr"/>
            <a:r>
              <a:rPr lang="ru-RU" sz="2800" b="1" i="0" cap="small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ПРОФИЛАКТИКИ</a:t>
            </a:r>
            <a:br>
              <a:rPr lang="ru-RU" sz="2800" b="1" i="0" cap="small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cap="small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7B0C5B-1FC3-4306-97D2-8B9D08180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84" y="1244008"/>
            <a:ext cx="11130516" cy="550766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0" i="0" u="sng" dirty="0">
                <a:solidFill>
                  <a:srgbClr val="333333"/>
                </a:solidFill>
                <a:effectLst/>
                <a:latin typeface="Roboto"/>
              </a:rPr>
              <a:t>Мероприятия по охране труда мед. </a:t>
            </a:r>
            <a:r>
              <a:rPr lang="ru-RU" u="sng" dirty="0">
                <a:solidFill>
                  <a:srgbClr val="333333"/>
                </a:solidFill>
                <a:latin typeface="Roboto"/>
              </a:rPr>
              <a:t>р</a:t>
            </a:r>
            <a:r>
              <a:rPr lang="ru-RU" b="0" i="0" u="sng" dirty="0">
                <a:solidFill>
                  <a:srgbClr val="333333"/>
                </a:solidFill>
                <a:effectLst/>
                <a:latin typeface="Roboto"/>
              </a:rPr>
              <a:t>аботников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b="1" i="0" dirty="0">
                <a:solidFill>
                  <a:srgbClr val="333333"/>
                </a:solidFill>
                <a:effectLst/>
                <a:latin typeface="Roboto"/>
              </a:rPr>
              <a:t>1. законодательные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медицинских мероприятий – проведение предварительного медицинского осмотра с целью допуска к работе медицинские специальности лиц, не имеющих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медицинских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противопоказаний, </a:t>
            </a: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сокращённый рабочий день, дополнительный отпуск, ранний выход на пенсию, дополнительная оплата за работу во вредных условиях труда; аттестация рабочих мест, контроль за соблюдением гигиенических норм на рабочих местах;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333333"/>
                </a:solidFill>
                <a:latin typeface="Roboto"/>
              </a:rPr>
              <a:t>2.</a:t>
            </a:r>
            <a:r>
              <a:rPr lang="ru-RU" b="1" i="0" dirty="0">
                <a:solidFill>
                  <a:srgbClr val="333333"/>
                </a:solidFill>
                <a:effectLst/>
                <a:latin typeface="Roboto"/>
              </a:rPr>
              <a:t> вакцинация 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– от гриппа, гепатита В, кори, туберкулёза;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b="1" i="0" dirty="0">
                <a:solidFill>
                  <a:srgbClr val="333333"/>
                </a:solidFill>
                <a:effectLst/>
                <a:latin typeface="Roboto"/>
              </a:rPr>
              <a:t>3. организационные 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– рациональный режим труда и отдыха с учётом характера трудовой деятельности разных категорий и профессиональных групп мед. работников;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333333"/>
                </a:solidFill>
                <a:latin typeface="Roboto"/>
              </a:rPr>
              <a:t>4.</a:t>
            </a:r>
            <a:r>
              <a:rPr lang="ru-RU" b="1" i="0" dirty="0">
                <a:solidFill>
                  <a:srgbClr val="333333"/>
                </a:solidFill>
                <a:effectLst/>
                <a:latin typeface="Roboto"/>
              </a:rPr>
              <a:t> планировочные 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– помещения для персонала (комнаты личной гигиены, психологической разгрузки, душевые);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333333"/>
                </a:solidFill>
                <a:latin typeface="Roboto"/>
              </a:rPr>
              <a:t>5.</a:t>
            </a:r>
            <a:r>
              <a:rPr lang="ru-RU" b="1" i="0" dirty="0">
                <a:solidFill>
                  <a:srgbClr val="333333"/>
                </a:solidFill>
                <a:effectLst/>
                <a:latin typeface="Roboto"/>
              </a:rPr>
              <a:t> санитарно-технические 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– поддержание на рабочих местах оптимального микроклимата, освещения, бесперебойной работы вентиляции, водоснабжения, канализации;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333333"/>
                </a:solidFill>
                <a:latin typeface="Roboto"/>
              </a:rPr>
              <a:t>6.</a:t>
            </a:r>
            <a:r>
              <a:rPr lang="ru-RU" b="1" i="0" dirty="0">
                <a:solidFill>
                  <a:srgbClr val="333333"/>
                </a:solidFill>
                <a:effectLst/>
                <a:latin typeface="Roboto"/>
              </a:rPr>
              <a:t> использование СИЗ 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– спец. одежды, респираторов, перчаток, очков и др.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5307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765AAA-9013-407C-BDAE-B8736DD5F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Спасибо за внимание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FF10363D-FA95-4649-B3BF-87D4D487A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517" t="21576" r="15134" b="12205"/>
          <a:stretch/>
        </p:blipFill>
        <p:spPr>
          <a:xfrm>
            <a:off x="838199" y="1690688"/>
            <a:ext cx="10515599" cy="4876725"/>
          </a:xfrm>
        </p:spPr>
      </p:pic>
    </p:spTree>
    <p:extLst>
      <p:ext uri="{BB962C8B-B14F-4D97-AF65-F5344CB8AC3E}">
        <p14:creationId xmlns:p14="http://schemas.microsoft.com/office/powerpoint/2010/main" val="4039390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867D866-17AE-461F-B0E2-587852DF0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Профессия медицинской сестры устойчиво занимает 1–2 место в России по числу профессиональных заболеваний на протяжении ряда лет. 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На долю медицинских работников приходится свыше 10 % всех профзаболеваний среди женщин. 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Установлено, что специфика трудовой деятельности медицинских работников связана с воздействием профессиональных факторов, способных вызывать заболевания, приводить к потере трудоспособности, инвалидности, а в ряде случаев быть непосредственной угрозой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659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FE1910-788E-42EA-9E3F-D3B00A4DB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353800" cy="644968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+mn-lt"/>
              </a:rPr>
              <a:t>Структура профессиональных заболеваний медработников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0766C2-56A4-47E2-A1B8-3802ABF88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772" y="1329070"/>
            <a:ext cx="10971028" cy="484789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воздействие биологических факторов – 63,6% пациентов;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err="1"/>
              <a:t>аллергозы</a:t>
            </a:r>
            <a:r>
              <a:rPr lang="ru-RU" dirty="0"/>
              <a:t> (вследствие воздействия антибиотиков, ферментов, витаминов, формальдегида, хлорамина, латекса, моющих средств) – 22,6%;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 заболевания токсико-химической этиологии – 10%;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перенапряжение отдельных органов и систем организма – 3%;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  воздействие физических факторов (шума, ультразвука, рентгеновского излучения) – 0,5%;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новообразования – 0,25%.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909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62A90-BE01-4C36-A044-54701EFCB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260" y="365125"/>
            <a:ext cx="11238614" cy="1059638"/>
          </a:xfrm>
        </p:spPr>
        <p:txBody>
          <a:bodyPr>
            <a:normAutofit/>
          </a:bodyPr>
          <a:lstStyle/>
          <a:p>
            <a:pPr algn="ctr"/>
            <a:r>
              <a:rPr lang="ru-RU" sz="2800" b="1" i="0" dirty="0">
                <a:solidFill>
                  <a:srgbClr val="FF0000"/>
                </a:solidFill>
                <a:effectLst/>
                <a:latin typeface="yandex-sans"/>
              </a:rPr>
              <a:t>1. Производственные </a:t>
            </a:r>
            <a:r>
              <a:rPr lang="ru-RU" sz="2800" b="1" dirty="0">
                <a:solidFill>
                  <a:srgbClr val="FF0000"/>
                </a:solidFill>
                <a:latin typeface="yandex-sans"/>
              </a:rPr>
              <a:t>факторы, сопровождающие труд медицинских работников.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FE931E-FB85-445A-9653-88441851E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b="1" i="0" dirty="0">
                <a:solidFill>
                  <a:srgbClr val="000000"/>
                </a:solidFill>
                <a:effectLst/>
                <a:latin typeface="yandex-sans"/>
              </a:rPr>
              <a:t>I. Физические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: электромагнитные поля, ультразвук, лазерное излучение, ионизирующее излучение, повышенное атмосферное давление, шум, вибрация , неблагоприятные микроклиматические условия, нерациональное освещение.</a:t>
            </a:r>
          </a:p>
          <a:p>
            <a:pPr marL="0" indent="0" algn="l">
              <a:buNone/>
            </a:pPr>
            <a:r>
              <a:rPr lang="ru-RU" b="1" i="0" dirty="0">
                <a:solidFill>
                  <a:srgbClr val="000000"/>
                </a:solidFill>
                <a:effectLst/>
                <a:latin typeface="yandex-sans"/>
              </a:rPr>
              <a:t>II. Химические: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антибиотики, анестетики, гормоны, витамины, дезинфицирующие средства, противоопухолевые препараты, химические вещества раздражающего, токсического, аллергического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характера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комбинированное их действие, в том числе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yandex-sans"/>
              </a:rPr>
              <a:t>цитостатики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140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CA4DA-24D7-470B-AFF8-E70E6EAB6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72" y="365125"/>
            <a:ext cx="10971028" cy="8150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0" dirty="0">
                <a:solidFill>
                  <a:srgbClr val="000000"/>
                </a:solidFill>
                <a:effectLst/>
                <a:latin typeface="yandex-sans"/>
              </a:rPr>
              <a:t>Производственные </a:t>
            </a:r>
            <a:r>
              <a:rPr lang="ru-RU" sz="3200" b="1" dirty="0">
                <a:solidFill>
                  <a:srgbClr val="000000"/>
                </a:solidFill>
                <a:latin typeface="yandex-sans"/>
              </a:rPr>
              <a:t>факторы ,сопровождающие труд медицинских работников.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968BBF-A4F8-4005-B277-94B0FEF12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98" y="1180214"/>
            <a:ext cx="10864702" cy="499674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b="1" i="0" dirty="0">
                <a:solidFill>
                  <a:srgbClr val="000000"/>
                </a:solidFill>
                <a:effectLst/>
                <a:latin typeface="yandex-sans"/>
              </a:rPr>
              <a:t>III. Биологические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: больных, секционный материал, гельминты.</a:t>
            </a:r>
          </a:p>
          <a:p>
            <a:pPr marL="0" indent="0" algn="l">
              <a:buNone/>
            </a:pPr>
            <a:r>
              <a:rPr lang="ru-RU" b="1" i="0" dirty="0">
                <a:solidFill>
                  <a:srgbClr val="000000"/>
                </a:solidFill>
                <a:effectLst/>
                <a:latin typeface="yandex-sans"/>
              </a:rPr>
              <a:t>IV. Нервно-эмоциональные: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нагрузки , напряжение устойчивой работоспособности при круглосуточной работе и в экстремальной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ситуации, контакт с неадекватными, вынужденно неопрятными больными.</a:t>
            </a:r>
          </a:p>
          <a:p>
            <a:pPr marL="0" indent="0" algn="l">
              <a:buNone/>
            </a:pPr>
            <a:r>
              <a:rPr lang="ru-RU" b="1" i="0" dirty="0">
                <a:solidFill>
                  <a:srgbClr val="000000"/>
                </a:solidFill>
                <a:effectLst/>
                <a:latin typeface="yandex-sans"/>
              </a:rPr>
              <a:t>V. Эргономические: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работа в вынужденной рабочей позе, эксплуатация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yandex-sans"/>
              </a:rPr>
              <a:t>эргономически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нерационального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тяжестей вручную.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175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8DFE6-592C-4D26-8AB5-4792134F3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20726"/>
          </a:xfrm>
        </p:spPr>
        <p:txBody>
          <a:bodyPr>
            <a:normAutofit/>
          </a:bodyPr>
          <a:lstStyle/>
          <a:p>
            <a:r>
              <a:rPr lang="ru-RU" sz="3200" b="1" i="0" dirty="0">
                <a:solidFill>
                  <a:srgbClr val="FF0000"/>
                </a:solidFill>
                <a:effectLst/>
                <a:latin typeface="yandex-sans"/>
              </a:rPr>
              <a:t>I. Физические производственные </a:t>
            </a:r>
            <a:r>
              <a:rPr lang="ru-RU" sz="3200" b="1" dirty="0">
                <a:solidFill>
                  <a:srgbClr val="FF0000"/>
                </a:solidFill>
                <a:latin typeface="yandex-sans"/>
              </a:rPr>
              <a:t>факторы</a:t>
            </a:r>
            <a:r>
              <a:rPr lang="ru-RU" sz="3200" b="1" i="0" dirty="0">
                <a:solidFill>
                  <a:srgbClr val="FF0000"/>
                </a:solidFill>
                <a:effectLst/>
                <a:latin typeface="yandex-sans"/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2A0C4C-DBC1-4F41-8EA5-DE12499BD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2502"/>
            <a:ext cx="10515600" cy="577347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b="1" i="0" dirty="0">
                <a:solidFill>
                  <a:srgbClr val="7030A0"/>
                </a:solidFill>
                <a:effectLst/>
                <a:latin typeface="yandex-sans"/>
              </a:rPr>
              <a:t>Электромагнитные излучения</a:t>
            </a:r>
            <a:endParaRPr lang="ru-RU" b="0" i="0" u="sng" dirty="0">
              <a:solidFill>
                <a:srgbClr val="7030A0"/>
              </a:solidFill>
              <a:effectLst/>
              <a:latin typeface="yandex-sans"/>
            </a:endParaRPr>
          </a:p>
          <a:p>
            <a:pPr marL="0" indent="0">
              <a:buNone/>
            </a:pPr>
            <a:r>
              <a:rPr lang="ru-RU" b="0" i="0" u="sng" dirty="0">
                <a:solidFill>
                  <a:srgbClr val="000000"/>
                </a:solidFill>
                <a:effectLst/>
                <a:latin typeface="yandex-sans"/>
              </a:rPr>
              <a:t>Применение в медицинской практике: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1. диагностика-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рентгенографии, электроэнцефалографии, реографии, миографии, электрокардиографии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yandex-sans"/>
              </a:rPr>
              <a:t>2.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 терапия- гальванизация, лекарственный электрофорез</a:t>
            </a:r>
          </a:p>
          <a:p>
            <a:pPr marL="0" indent="0" algn="l">
              <a:buNone/>
            </a:pPr>
            <a:r>
              <a:rPr lang="ru-RU" b="0" i="0" u="sng" dirty="0">
                <a:solidFill>
                  <a:srgbClr val="000000"/>
                </a:solidFill>
                <a:effectLst/>
                <a:latin typeface="yandex-sans"/>
              </a:rPr>
              <a:t>Защита персонала от электромагнитных неионизирующих излучений достигается путём проведения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:</a:t>
            </a:r>
          </a:p>
          <a:p>
            <a:pPr marL="0" indent="0" algn="l">
              <a:buNone/>
            </a:pPr>
            <a:r>
              <a:rPr lang="ru-RU" dirty="0">
                <a:solidFill>
                  <a:srgbClr val="000000"/>
                </a:solidFill>
                <a:latin typeface="yandex-sans"/>
              </a:rPr>
              <a:t>1.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организационных </a:t>
            </a:r>
            <a:endParaRPr lang="ru-RU" dirty="0">
              <a:solidFill>
                <a:srgbClr val="000000"/>
              </a:solidFill>
              <a:latin typeface="yandex-sans"/>
            </a:endParaRP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2. инженерно-технических мероприятий, </a:t>
            </a:r>
            <a:endParaRPr lang="ru-RU" dirty="0">
              <a:solidFill>
                <a:srgbClr val="000000"/>
              </a:solidFill>
              <a:latin typeface="yandex-sans"/>
            </a:endParaRP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3. использованием средств индивидуальной защиты (СИЗ).</a:t>
            </a:r>
          </a:p>
          <a:p>
            <a:pPr marL="0" indent="0" algn="l">
              <a:buNone/>
            </a:pPr>
            <a:r>
              <a:rPr lang="ru-RU" b="0" i="0" u="sng" dirty="0">
                <a:solidFill>
                  <a:srgbClr val="000000"/>
                </a:solidFill>
                <a:effectLst/>
                <a:latin typeface="yandex-sans"/>
              </a:rPr>
              <a:t>Организационным мероприятиям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относят режим работы ограничение времени нахождения персонала в зоне воздействия ЭМИ.</a:t>
            </a:r>
          </a:p>
          <a:p>
            <a:pPr marL="0" indent="0" algn="l">
              <a:buNone/>
            </a:pPr>
            <a:r>
              <a:rPr lang="ru-RU" b="0" i="0" u="sng" dirty="0">
                <a:solidFill>
                  <a:srgbClr val="000000"/>
                </a:solidFill>
                <a:effectLst/>
                <a:latin typeface="yandex-sans"/>
              </a:rPr>
              <a:t>Инженерно-технические мероприятия</a:t>
            </a:r>
            <a:r>
              <a:rPr lang="ru-RU" u="sng" dirty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включают использование</a:t>
            </a:r>
            <a:endParaRPr lang="ru-RU" dirty="0">
              <a:solidFill>
                <a:srgbClr val="000000"/>
              </a:solidFill>
              <a:latin typeface="yandex-sans"/>
            </a:endParaRP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экранов, снижающих поступление ЭМИ на рабочие места персонала. 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ЭМИ вызывает поражение  органы и системы  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ЦНС 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,орган зрения, гонады, кроветворная система.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9900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3153</Words>
  <Application>Microsoft Office PowerPoint</Application>
  <PresentationFormat>Широкоэкранный</PresentationFormat>
  <Paragraphs>255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3" baseType="lpstr">
      <vt:lpstr>Arial</vt:lpstr>
      <vt:lpstr>Calibri</vt:lpstr>
      <vt:lpstr>Calibri Light</vt:lpstr>
      <vt:lpstr>Helvetica Neue</vt:lpstr>
      <vt:lpstr>Roboto</vt:lpstr>
      <vt:lpstr>tahoma</vt:lpstr>
      <vt:lpstr>Times New Roman</vt:lpstr>
      <vt:lpstr>Wingdings</vt:lpstr>
      <vt:lpstr>yandex-sans</vt:lpstr>
      <vt:lpstr>Тема Office</vt:lpstr>
      <vt:lpstr> Тема:  Характеристика труда медицинских работников.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профессиональных заболеваний медработников</vt:lpstr>
      <vt:lpstr>1. Производственные факторы, сопровождающие труд медицинских работников.</vt:lpstr>
      <vt:lpstr>Производственные факторы ,сопровождающие труд медицинских работников.</vt:lpstr>
      <vt:lpstr>I. Физические производственные факторы </vt:lpstr>
      <vt:lpstr>I. Физические производственные факторы</vt:lpstr>
      <vt:lpstr>I. Физические производственные факторы</vt:lpstr>
      <vt:lpstr>I. Физические производственные факторы</vt:lpstr>
      <vt:lpstr>I. Физические производственные факторы</vt:lpstr>
      <vt:lpstr>I. Физические производственные факторы</vt:lpstr>
      <vt:lpstr>I. Физические производственные факторы</vt:lpstr>
      <vt:lpstr>I. Физические производственные факторы</vt:lpstr>
      <vt:lpstr>I. Физические производственные факторы</vt:lpstr>
      <vt:lpstr>I. Физические производственные факторы</vt:lpstr>
      <vt:lpstr>I. Физические производственные факторы</vt:lpstr>
      <vt:lpstr>I. Физические производственные факторы</vt:lpstr>
      <vt:lpstr>I. Физические производственные факторы</vt:lpstr>
      <vt:lpstr>I. Физические производственные факторы</vt:lpstr>
      <vt:lpstr>II. Химические факторы в профессиональной деятельности медицинских работников.  </vt:lpstr>
      <vt:lpstr>II. Химические факторы в профессиональной деятельности медицинских работников. </vt:lpstr>
      <vt:lpstr>II . Химические факторы в профессиональной деятельности медицинских работников. </vt:lpstr>
      <vt:lpstr>II . Химические факторы в профессиональной деятельности медицинских работников. </vt:lpstr>
      <vt:lpstr>III . Биологические факторы производственной среды медицинских работников </vt:lpstr>
      <vt:lpstr>I I I . Биологические факторы производственной среды медицинских работников </vt:lpstr>
      <vt:lpstr>III . Биологические факторы производственной среды медицинских работников </vt:lpstr>
      <vt:lpstr>Частота выявления маркеров ВГB и ВГC у медработников многопрофильного стационара. </vt:lpstr>
      <vt:lpstr>III . Биологические факторы производственной среды медицинских работников</vt:lpstr>
      <vt:lpstr>III . Биологические факторы производственной среды медицинских работников</vt:lpstr>
      <vt:lpstr>III . Биологические факторы производственной среды медицинских работников</vt:lpstr>
      <vt:lpstr>III . Биологические факторы производственной среды медицинских работников</vt:lpstr>
      <vt:lpstr>IV. Нервно-эмоциональные факторы в трудовой деятельности медицинских работников </vt:lpstr>
      <vt:lpstr>V. Эргономические вредные факторы в работе медицинских работников   - работа, часто длительная, в вынужденной позе; - эксплуатация эргономически неадекватного оборудования.  Труд определенных категорий медицинских специалистов характеризуется напряжением зрения – при работе с лабораторными, операционными микроскопами, компьютерами, в микрохирургии, стоматологии, оториноларингологии (незначительные размеры объектов различения) и приводит к ухудшению зрительных функций, которое проявляется расстройством аккомодации. </vt:lpstr>
      <vt:lpstr>VI. Профилактика профзаболеваний медработников  работников </vt:lpstr>
      <vt:lpstr>Профилактика профзаболеваний медработников  работников </vt:lpstr>
      <vt:lpstr>Профилактика профзаболеваний медработников  работников </vt:lpstr>
      <vt:lpstr>Профилактика профзаболеваний медработников  работников </vt:lpstr>
      <vt:lpstr>Профилактика профзаболеваний медработников  работников </vt:lpstr>
      <vt:lpstr>ОСНОВНЫЕ НАПРАВЛЕНИЯ ПРОФИЛАКТИКИ 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пользователь</dc:creator>
  <cp:lastModifiedBy>пользователь пользователь</cp:lastModifiedBy>
  <cp:revision>85</cp:revision>
  <dcterms:created xsi:type="dcterms:W3CDTF">2021-03-21T14:06:50Z</dcterms:created>
  <dcterms:modified xsi:type="dcterms:W3CDTF">2021-04-04T16:01:31Z</dcterms:modified>
</cp:coreProperties>
</file>