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848872" cy="144016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стоматологии ИПО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6400800" cy="17526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Металлокерамические коронки. Показания, противопоказания, клинико-лабораторные этапы изготовления металлокерамических коронок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03640" y="4082476"/>
            <a:ext cx="3240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Выполнил ординатор </a:t>
            </a:r>
          </a:p>
          <a:p>
            <a:pPr algn="ctr"/>
            <a:r>
              <a:rPr lang="ru-RU" dirty="0"/>
              <a:t>кафедры-клиники стоматологии ИПО</a:t>
            </a:r>
          </a:p>
          <a:p>
            <a:pPr algn="ctr"/>
            <a:r>
              <a:rPr lang="ru-RU" dirty="0"/>
              <a:t>по специальности «стоматология ортопедическая»</a:t>
            </a:r>
          </a:p>
          <a:p>
            <a:pPr algn="ctr"/>
            <a:r>
              <a:rPr lang="ru-RU" dirty="0" err="1"/>
              <a:t>Засимов</a:t>
            </a:r>
            <a:r>
              <a:rPr lang="ru-RU" dirty="0"/>
              <a:t> Богдан Вадимович</a:t>
            </a:r>
          </a:p>
          <a:p>
            <a:pPr algn="ctr"/>
            <a:r>
              <a:rPr lang="ru-RU" dirty="0"/>
              <a:t>рецензент к.м.н., доцент </a:t>
            </a:r>
            <a:r>
              <a:rPr lang="ru-RU" dirty="0" err="1"/>
              <a:t>Дуж</a:t>
            </a:r>
            <a:r>
              <a:rPr lang="ru-RU" dirty="0"/>
              <a:t> Анатолий Николаевич.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2467" y="627796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Красноярск, 2021</a:t>
            </a:r>
          </a:p>
        </p:txBody>
      </p:sp>
    </p:spTree>
    <p:extLst>
      <p:ext uri="{BB962C8B-B14F-4D97-AF65-F5344CB8AC3E}">
        <p14:creationId xmlns:p14="http://schemas.microsoft.com/office/powerpoint/2010/main" val="293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протезированию металлокерамическими коронками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Аллергическая реакция на сплавы металлов</a:t>
            </a:r>
          </a:p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Протезирование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недепульпированных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зубов детей и подростков;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 Заболевания пародонта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 Низкие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мелкие или плоские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коронки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зубов с тонкими стенками, 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невозможно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сошлифовывать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твердые ткани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толщину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металлокерамическои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коронки без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вскрытия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олости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82621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чебное\Ординатура\рефераты, презентации\35c59d8e97ab7de9039ea43b3b2f59d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692695"/>
            <a:ext cx="7439472" cy="557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8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изготовления металлокерамических коронок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dirty="0" smtClean="0"/>
              <a:t>Осмотр. Постановка диагноза. Определение показаний для протезирования металлокерамической искусственной коронкой.</a:t>
            </a:r>
            <a:r>
              <a:rPr lang="ru-RU" dirty="0"/>
              <a:t> </a:t>
            </a:r>
            <a:r>
              <a:rPr lang="ru-RU" dirty="0" smtClean="0"/>
              <a:t>Препарирование зуба. Получение оттиска. Определение цвета будущей ортопедической конструкции. Изготовление провизорной искусственной коронки.</a:t>
            </a:r>
          </a:p>
          <a:p>
            <a:pPr marL="0" indent="0">
              <a:buNone/>
            </a:pPr>
            <a:r>
              <a:rPr lang="ru-RU" dirty="0" smtClean="0"/>
              <a:t>(Клинический этап.)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812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61" y="188640"/>
            <a:ext cx="7499176" cy="580926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Определение цвета будущей конструкции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:\Учебное\Ординатура\рефераты, презентации\EbmagoUWoAUCj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841" y="908720"/>
            <a:ext cx="6842896" cy="5274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346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332"/>
            <a:ext cx="7859216" cy="86895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одонтопрепарирование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Учебное\Ординатура\рефераты, презентаци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3704"/>
            <a:ext cx="7324724" cy="49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053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31" y="188640"/>
            <a:ext cx="7859216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Получение оттиска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:\Учебное\Ординатура\рефераты, презентации\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135" y="1320382"/>
            <a:ext cx="8059694" cy="493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89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Изготовление временной коронки клиническим методом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:\Учебное\Ординатура\рефераты, презентации\Izgotovlenie-vremennoj-koronki-pryamym-meto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690"/>
            <a:ext cx="6883524" cy="4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6871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металлокерамических коронок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2) </a:t>
            </a:r>
            <a:r>
              <a:rPr lang="ru-RU" dirty="0" smtClean="0"/>
              <a:t>Получение </a:t>
            </a:r>
            <a:r>
              <a:rPr lang="ru-RU" dirty="0"/>
              <a:t>разборных комбинированных </a:t>
            </a:r>
            <a:r>
              <a:rPr lang="ru-RU" dirty="0" smtClean="0"/>
              <a:t>моделей. Моделирование воскового металлического колпачка ( будущего каркаса </a:t>
            </a:r>
            <a:r>
              <a:rPr lang="ru-RU" dirty="0" err="1" smtClean="0"/>
              <a:t>искуственной</a:t>
            </a:r>
            <a:r>
              <a:rPr lang="ru-RU" dirty="0" smtClean="0"/>
              <a:t> коронки).</a:t>
            </a:r>
          </a:p>
          <a:p>
            <a:pPr marL="0" indent="0">
              <a:buNone/>
            </a:pPr>
            <a:r>
              <a:rPr lang="ru-RU" dirty="0" smtClean="0"/>
              <a:t>Литьё металлического каркаса. Химическая и пескоструйная обработка.</a:t>
            </a:r>
          </a:p>
          <a:p>
            <a:pPr marL="0" indent="0">
              <a:buNone/>
            </a:pPr>
            <a:r>
              <a:rPr lang="ru-RU" dirty="0" smtClean="0"/>
              <a:t>(Лабораторный этап.)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84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:\Учебное\Ординатура\рефераты, презентации\06421c12596ac0f3c436f40b197576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42" y="1132869"/>
            <a:ext cx="7272808" cy="4576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248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:\Учебное\Ординатура\рефераты, презентации\663d28579bed80ccc19297d6e16bd064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48" y="479167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227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13813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представление об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металлокерамических искусственных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коронках, а также о показаниях к их применению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ортопедической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623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литого металлического колпачка (каркас)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:\Учебное\Ординатура\рефераты, презентации\mc-stolbik-veda-den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137920" cy="478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6792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металлокерамических коронок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3Припасовка металлического каркаса в полости рта.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К</a:t>
            </a:r>
            <a:r>
              <a:rPr lang="ru-RU" dirty="0" smtClean="0"/>
              <a:t>линический этап.) </a:t>
            </a:r>
            <a:endParaRPr lang="ru-RU" dirty="0"/>
          </a:p>
        </p:txBody>
      </p:sp>
      <p:pic>
        <p:nvPicPr>
          <p:cNvPr id="9218" name="Picture 2" descr="H:\Учебное\Ординатура\рефераты, презентации\fa5f3008df2e13c5e0063e157ca5fdf5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934" y="3320988"/>
            <a:ext cx="4523656" cy="339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8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58779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Припасовка металлического каркаса в полости рта</a:t>
            </a:r>
          </a:p>
        </p:txBody>
      </p:sp>
      <p:pic>
        <p:nvPicPr>
          <p:cNvPr id="10242" name="Picture 2" descr="H:\Учебное\Ординатура\рефераты, презентации\K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5913512" cy="465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32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металлокерамических коронок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4) </a:t>
            </a:r>
            <a:r>
              <a:rPr lang="ru-RU" dirty="0" smtClean="0"/>
              <a:t>Облицовка </a:t>
            </a:r>
            <a:r>
              <a:rPr lang="ru-RU" dirty="0"/>
              <a:t>каркаса </a:t>
            </a:r>
            <a:r>
              <a:rPr lang="ru-RU" dirty="0" smtClean="0"/>
              <a:t>керамикой. Спекание. </a:t>
            </a:r>
            <a:r>
              <a:rPr lang="ru-RU" dirty="0" err="1" smtClean="0"/>
              <a:t>Глазурирование</a:t>
            </a:r>
            <a:r>
              <a:rPr lang="ru-RU" dirty="0" smtClean="0"/>
              <a:t> искусственной коронки.</a:t>
            </a:r>
          </a:p>
          <a:p>
            <a:pPr marL="0" indent="0">
              <a:buNone/>
            </a:pPr>
            <a:r>
              <a:rPr lang="ru-RU" dirty="0" smtClean="0"/>
              <a:t>(Лабораторный этап.)</a:t>
            </a:r>
            <a:endParaRPr lang="ru-RU" dirty="0"/>
          </a:p>
        </p:txBody>
      </p:sp>
      <p:pic>
        <p:nvPicPr>
          <p:cNvPr id="11266" name="Picture 2" descr="H:\Учебное\Ординатура\рефераты, презентации\179e121e581e18869b44e5374a2b913e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954" y="3356992"/>
            <a:ext cx="485939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950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06613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этап.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:\Учебное\Ординатура\рефераты, презентации\93edf83d5461cf60c82bbf20ae5e1206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796425" cy="488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507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этап.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:\Учебное\Ординатура\рефераты, презентации\76b06e6de115af7c03f370b5f5b3626b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13" y="1556792"/>
            <a:ext cx="6563883" cy="492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4028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613" y="23560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Лабораторный этап.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:\Учебное\Ординатура\рефераты, презентации\afd7433e4b37522275d69fad966ef39d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100" y="1378606"/>
            <a:ext cx="6690627" cy="501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8965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Клинико-лабораторные этапы изготовления металлокерамических коронок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Припасовка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наложение готового протеза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(Клинический этап.)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5362" name="Picture 2" descr="H:\Учебное\Ординатура\рефераты, презентации\3M-05_op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78" y="2815935"/>
            <a:ext cx="4458395" cy="383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019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металлокерамические коронки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ортопедическими конструкциями, которые способны восполнить недостающие ткани зуба а следственно функцию, эстетику, правильное положение зуба или нескольких зубов.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6231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стоматология: Руководство для врачей, студ. вузов и мед. училищ /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Н.Г.Аболмасов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Н.Н.Аболмасов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В.А.Бычков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А.Аль-Хаким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М.: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2002. С.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211–216.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Ортопедическое лечение дефектов коронок зубов искусственными коронками : Учебно-методическое пособие ,2-е издание, дополненное. /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С.А.Наумович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С.В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Ивашенко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С.Н.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Пархамович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2011 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201- 203.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966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работы: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показания и противопоказания к протезированию искусственными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короками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изготовленных из металлокерамики.</a:t>
            </a:r>
          </a:p>
          <a:p>
            <a:pPr marL="514350" indent="-514350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Разобрать клинико-лабораторные этапы изготовления металлокерамических коронок</a:t>
            </a:r>
          </a:p>
          <a:p>
            <a:pPr marL="514350" indent="-514350">
              <a:buAutoNum type="arabicParenR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1003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жевательной эффективности на этапах ортопедического лечения/ Н.Е. Митин, Т.А. Васильева, М.И. Гришин // Вестник новых медицинских технологий. Электронное издание. 2015. №4. Публикация 8-2.</a:t>
            </a:r>
          </a:p>
          <a:p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Несъёмные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стоматологические реставрации. /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Рейнхард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Маркскорс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2007. С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228.</a:t>
            </a:r>
          </a:p>
          <a:p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Ортопедическая стоматология Учебник Под редакцией Э.С. </a:t>
            </a:r>
            <a:r>
              <a:rPr lang="ru-RU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Каливраджияна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И.Ю. Лебеденко, Е.А. Брагина, И.П. Рыжовой 2-е издание, переработанное и дополненное, 2018. С.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205- 208.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Перзашкевич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Л.М. Особенности функции жевания в период адаптации к ортопедическим аппаратам.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1975. С- 204.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057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18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47248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металлокерамической коронки состоит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плотного цельнолитого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каркаса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(колпачок),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выполненного из сплава металлов (кобальт и хром, хром и никель и т.д.) + на каркас наносится слой за слоем керамика. После создания изделия его обжигают в печи при 800-900°, что укрепляет химическую связь всех материалов в его основе.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85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Цельнолитой каркас</a:t>
            </a:r>
            <a:endParaRPr lang="ru-RU" dirty="0"/>
          </a:p>
        </p:txBody>
      </p:sp>
      <p:pic>
        <p:nvPicPr>
          <p:cNvPr id="1026" name="Picture 2" descr="H:\Учебное\Ординатура\рефераты, презентации\K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27" y="541719"/>
            <a:ext cx="5606662" cy="517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3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6612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Нанесённый слой керамики </a:t>
            </a:r>
            <a:endParaRPr lang="ru-RU" dirty="0"/>
          </a:p>
        </p:txBody>
      </p:sp>
      <p:pic>
        <p:nvPicPr>
          <p:cNvPr id="2050" name="Picture 2" descr="H:\Учебное\Ординатура\рефераты, презентации\sld13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104125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37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0851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Фиксированные металлокерамические коронки в полости рта</a:t>
            </a:r>
            <a:endParaRPr lang="ru-RU" dirty="0"/>
          </a:p>
        </p:txBody>
      </p:sp>
      <p:pic>
        <p:nvPicPr>
          <p:cNvPr id="3074" name="Picture 2" descr="H:\Учебное\Ординатура\рефераты, презентации\sld13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69556"/>
            <a:ext cx="5832648" cy="395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685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к протезированию металлокерамическими коронками.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0405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1) </a:t>
            </a:r>
            <a:r>
              <a:rPr lang="ru-RU" dirty="0"/>
              <a:t>Т</a:t>
            </a:r>
            <a:r>
              <a:rPr lang="ru-RU" dirty="0" smtClean="0"/>
              <a:t>равматические </a:t>
            </a:r>
            <a:r>
              <a:rPr lang="ru-RU" dirty="0"/>
              <a:t>дефекты коронок и значительные разрушения зубов, которые невозможно восстановить при помощи пломб и </a:t>
            </a:r>
            <a:r>
              <a:rPr lang="ru-RU" dirty="0" smtClean="0"/>
              <a:t>вкладок (</a:t>
            </a:r>
            <a:r>
              <a:rPr lang="en-US" dirty="0" smtClean="0"/>
              <a:t> </a:t>
            </a:r>
            <a:r>
              <a:rPr lang="ru-RU" dirty="0" smtClean="0"/>
              <a:t>ИРОПЗ </a:t>
            </a:r>
            <a:r>
              <a:rPr lang="en-US" dirty="0" smtClean="0"/>
              <a:t>&gt;</a:t>
            </a:r>
            <a:r>
              <a:rPr lang="en-US" dirty="0" smtClean="0"/>
              <a:t>60% </a:t>
            </a:r>
            <a:r>
              <a:rPr lang="ru-RU" dirty="0" smtClean="0"/>
              <a:t>, но менее </a:t>
            </a:r>
            <a:r>
              <a:rPr lang="en-US" dirty="0" smtClean="0"/>
              <a:t>85%</a:t>
            </a:r>
            <a:r>
              <a:rPr lang="ru-RU" dirty="0" smtClean="0"/>
              <a:t>) </a:t>
            </a:r>
            <a:endParaRPr lang="ru-RU" dirty="0"/>
          </a:p>
          <a:p>
            <a:pPr marL="0" indent="0">
              <a:buNone/>
            </a:pPr>
            <a:r>
              <a:rPr lang="en-US" dirty="0" smtClean="0"/>
              <a:t>2) </a:t>
            </a:r>
            <a:r>
              <a:rPr lang="ru-RU" dirty="0" err="1"/>
              <a:t>Н</a:t>
            </a:r>
            <a:r>
              <a:rPr lang="ru-RU" dirty="0" err="1" smtClean="0"/>
              <a:t>екариозные</a:t>
            </a:r>
            <a:r>
              <a:rPr lang="ru-RU" dirty="0" smtClean="0"/>
              <a:t> </a:t>
            </a:r>
            <a:r>
              <a:rPr lang="ru-RU" dirty="0"/>
              <a:t>поражения зубов врожденные и приобретенные (несовершенный </a:t>
            </a:r>
            <a:r>
              <a:rPr lang="ru-RU" dirty="0" err="1"/>
              <a:t>амелогенез</a:t>
            </a:r>
            <a:r>
              <a:rPr lang="ru-RU" dirty="0"/>
              <a:t>, флюороз, клиновидные дефекты);</a:t>
            </a:r>
          </a:p>
          <a:p>
            <a:pPr marL="0" indent="0">
              <a:buNone/>
            </a:pPr>
            <a:r>
              <a:rPr lang="en-US" dirty="0" smtClean="0"/>
              <a:t>3) </a:t>
            </a:r>
            <a:r>
              <a:rPr lang="ru-RU" dirty="0" smtClean="0"/>
              <a:t>Патологическая  </a:t>
            </a:r>
            <a:r>
              <a:rPr lang="ru-RU" dirty="0" err="1" smtClean="0"/>
              <a:t>стираемость</a:t>
            </a:r>
            <a:r>
              <a:rPr lang="ru-RU" dirty="0" smtClean="0"/>
              <a:t> </a:t>
            </a:r>
            <a:r>
              <a:rPr lang="ru-RU" dirty="0"/>
              <a:t>твердых тканей зубов;</a:t>
            </a:r>
          </a:p>
          <a:p>
            <a:pPr marL="0" indent="0">
              <a:buNone/>
            </a:pPr>
            <a:r>
              <a:rPr lang="ru-RU" dirty="0" smtClean="0"/>
              <a:t>4) </a:t>
            </a:r>
            <a:r>
              <a:rPr lang="ru-RU" dirty="0" err="1" smtClean="0"/>
              <a:t>Дисколорит</a:t>
            </a:r>
            <a:r>
              <a:rPr lang="ru-RU" dirty="0" smtClean="0"/>
              <a:t> и изменение формы </a:t>
            </a:r>
            <a:r>
              <a:rPr lang="ru-RU" dirty="0"/>
              <a:t>коронок естественных зубов;</a:t>
            </a:r>
          </a:p>
          <a:p>
            <a:pPr marL="0" indent="0">
              <a:buNone/>
            </a:pPr>
            <a:r>
              <a:rPr lang="ru-RU" dirty="0" smtClean="0"/>
              <a:t>5) Аномалии </a:t>
            </a:r>
            <a:r>
              <a:rPr lang="ru-RU" dirty="0"/>
              <a:t>положения зубов, которые не </a:t>
            </a:r>
            <a:r>
              <a:rPr lang="ru-RU" dirty="0" smtClean="0"/>
              <a:t>поддаются </a:t>
            </a:r>
            <a:r>
              <a:rPr lang="ru-RU" dirty="0" err="1" smtClean="0"/>
              <a:t>ортодонтической</a:t>
            </a:r>
            <a:r>
              <a:rPr lang="ru-RU" dirty="0" smtClean="0"/>
              <a:t> </a:t>
            </a:r>
            <a:r>
              <a:rPr lang="ru-RU" dirty="0"/>
              <a:t>коррекции;</a:t>
            </a:r>
          </a:p>
          <a:p>
            <a:pPr marL="0" indent="0">
              <a:buNone/>
            </a:pPr>
            <a:r>
              <a:rPr lang="ru-RU" dirty="0" smtClean="0"/>
              <a:t>6) Наличие искусственных коронок, </a:t>
            </a:r>
            <a:r>
              <a:rPr lang="ru-RU" dirty="0"/>
              <a:t>которые не отвечают эстетическим требованиям;</a:t>
            </a:r>
          </a:p>
          <a:p>
            <a:pPr marL="0" indent="0">
              <a:buNone/>
            </a:pPr>
            <a:r>
              <a:rPr lang="ru-RU" dirty="0" smtClean="0"/>
              <a:t>7) Аллергия </a:t>
            </a:r>
            <a:r>
              <a:rPr lang="ru-RU" dirty="0"/>
              <a:t>на пластмассовую </a:t>
            </a:r>
            <a:r>
              <a:rPr lang="ru-RU" dirty="0" smtClean="0"/>
              <a:t>облицовку.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19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589240"/>
            <a:ext cx="8229600" cy="1143000"/>
          </a:xfrm>
        </p:spPr>
        <p:txBody>
          <a:bodyPr/>
          <a:lstStyle/>
          <a:p>
            <a:r>
              <a:rPr lang="ru-RU" dirty="0" smtClean="0"/>
              <a:t>ИРОПЗ (таблица)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036493" cy="364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3355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716</Words>
  <Application>Microsoft Office PowerPoint</Application>
  <PresentationFormat>Экран (4:3)</PresentationFormat>
  <Paragraphs>76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vt:lpstr>
      <vt:lpstr>Цель работы:</vt:lpstr>
      <vt:lpstr>Задачи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Показания к протезированию металлокерамическими коронками.</vt:lpstr>
      <vt:lpstr>ИРОПЗ (таблица)</vt:lpstr>
      <vt:lpstr>Противопоказания к протезированию металлокерамическими коронками</vt:lpstr>
      <vt:lpstr>Презентация PowerPoint</vt:lpstr>
      <vt:lpstr>Клинико-лабораторные этапы изготовления металлокерамических коронок </vt:lpstr>
      <vt:lpstr>Определение цвета будущей конструкции</vt:lpstr>
      <vt:lpstr>одонтопрепарирование</vt:lpstr>
      <vt:lpstr>Получение оттиска</vt:lpstr>
      <vt:lpstr>Изготовление временной коронки клиническим методом</vt:lpstr>
      <vt:lpstr>Клинико-лабораторные этапы изготовления металлокерамических коронок</vt:lpstr>
      <vt:lpstr>Презентация PowerPoint</vt:lpstr>
      <vt:lpstr>Презентация PowerPoint</vt:lpstr>
      <vt:lpstr>Изготовление литого металлического колпачка (каркас) </vt:lpstr>
      <vt:lpstr>Клинико-лабораторные этапы изготовления металлокерамических коронок</vt:lpstr>
      <vt:lpstr>Припасовка металлического каркаса в полости рта</vt:lpstr>
      <vt:lpstr>Клинико-лабораторные этапы изготовления металлокерамических коронок</vt:lpstr>
      <vt:lpstr>Лабораторный этап.</vt:lpstr>
      <vt:lpstr>Лабораторный этап.</vt:lpstr>
      <vt:lpstr>Лабораторный этап.</vt:lpstr>
      <vt:lpstr>Клинико-лабораторные этапы изготовления металлокерамических коронок</vt:lpstr>
      <vt:lpstr>Выводы:</vt:lpstr>
      <vt:lpstr>Список основных использованных источников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Пользователь Windows</cp:lastModifiedBy>
  <cp:revision>35</cp:revision>
  <dcterms:created xsi:type="dcterms:W3CDTF">2021-12-08T06:25:48Z</dcterms:created>
  <dcterms:modified xsi:type="dcterms:W3CDTF">2021-12-10T08:27:41Z</dcterms:modified>
</cp:coreProperties>
</file>