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0080625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121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60" y="3284220"/>
            <a:ext cx="4602479" cy="2651760"/>
          </a:xfrm>
          <a:prstGeom prst="rect">
            <a:avLst/>
          </a:prstGeom>
        </p:spPr>
      </p:pic>
      <p:sp>
        <p:nvSpPr>
          <p:cNvPr id="4" name="Freeform 1"/>
          <p:cNvSpPr/>
          <p:nvPr/>
        </p:nvSpPr>
        <p:spPr>
          <a:xfrm>
            <a:off x="0" y="111252"/>
            <a:ext cx="10081259" cy="2461259"/>
          </a:xfrm>
          <a:custGeom>
            <a:avLst/>
            <a:gdLst>
              <a:gd name="connsiteX0" fmla="*/ 0 w 10081259"/>
              <a:gd name="connsiteY0" fmla="*/ 2461259 h 2461259"/>
              <a:gd name="connsiteX1" fmla="*/ 10081259 w 10081259"/>
              <a:gd name="connsiteY1" fmla="*/ 2461259 h 2461259"/>
              <a:gd name="connsiteX2" fmla="*/ 10081259 w 10081259"/>
              <a:gd name="connsiteY2" fmla="*/ 0 h 2461259"/>
              <a:gd name="connsiteX3" fmla="*/ 0 w 10081259"/>
              <a:gd name="connsiteY3" fmla="*/ 0 h 2461259"/>
              <a:gd name="connsiteX4" fmla="*/ 0 w 10081259"/>
              <a:gd name="connsiteY4" fmla="*/ 2461259 h 24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259" h="2461259">
                <a:moveTo>
                  <a:pt x="0" y="2461259"/>
                </a:moveTo>
                <a:lnTo>
                  <a:pt x="10081259" y="2461259"/>
                </a:lnTo>
                <a:lnTo>
                  <a:pt x="10081259" y="0"/>
                </a:lnTo>
                <a:lnTo>
                  <a:pt x="0" y="0"/>
                </a:lnTo>
                <a:lnTo>
                  <a:pt x="0" y="2461259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236524" y="418690"/>
            <a:ext cx="9617462" cy="5591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19530">
              <a:lnSpc>
                <a:spcPct val="100000"/>
              </a:lnSpc>
            </a:pPr>
            <a:r>
              <a:rPr lang="en-US" altLang="zh-CN" sz="4000" dirty="0">
                <a:solidFill>
                  <a:srgbClr val="FEFEFE"/>
                </a:solidFill>
                <a:latin typeface="Segoe UI Semibold"/>
                <a:ea typeface="Segoe UI Semibold"/>
              </a:rPr>
              <a:t>КОГНИТИВНЫЕ</a:t>
            </a:r>
            <a:r>
              <a:rPr lang="en-US" altLang="zh-CN" sz="4000" spc="2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4000" spc="-5" dirty="0">
                <a:solidFill>
                  <a:srgbClr val="FEFEFE"/>
                </a:solidFill>
                <a:latin typeface="Segoe UI Semibold"/>
                <a:ea typeface="Segoe UI Semibold"/>
              </a:rPr>
              <a:t>НАРУШЕНИЯ</a:t>
            </a:r>
          </a:p>
          <a:p>
            <a:pPr marL="0" indent="1865706">
              <a:lnSpc>
                <a:spcPct val="100000"/>
              </a:lnSpc>
            </a:pPr>
            <a:r>
              <a:rPr lang="en-US" altLang="zh-CN" sz="4000" dirty="0">
                <a:solidFill>
                  <a:srgbClr val="FEFEFE"/>
                </a:solidFill>
                <a:latin typeface="Segoe UI Semibold"/>
                <a:ea typeface="Segoe UI Semibold"/>
              </a:rPr>
              <a:t>КАК</a:t>
            </a:r>
            <a:r>
              <a:rPr lang="en-US" altLang="zh-CN" sz="400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4000" dirty="0">
                <a:solidFill>
                  <a:srgbClr val="FEFEFE"/>
                </a:solidFill>
                <a:latin typeface="Segoe UI Semibold"/>
                <a:ea typeface="Segoe UI Semibold"/>
              </a:rPr>
              <a:t>ПРЕПЯТСТВИЕ</a:t>
            </a:r>
            <a:r>
              <a:rPr lang="en-US" altLang="zh-CN" sz="4000" spc="-1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4000" dirty="0">
                <a:solidFill>
                  <a:srgbClr val="FEFEFE"/>
                </a:solidFill>
                <a:latin typeface="Segoe UI Semibold"/>
                <a:ea typeface="Segoe UI Semibold"/>
              </a:rPr>
              <a:t>ДЛЯ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FEFEFE"/>
                </a:solidFill>
                <a:latin typeface="Segoe UI Semibold"/>
                <a:ea typeface="Segoe UI Semibold"/>
              </a:rPr>
              <a:t>РЕАБИЛИТАЦИОННЫХ</a:t>
            </a:r>
            <a:r>
              <a:rPr lang="en-US" altLang="zh-CN" sz="4000" spc="5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4000" spc="-5" dirty="0">
                <a:solidFill>
                  <a:srgbClr val="FEFEFE"/>
                </a:solidFill>
                <a:latin typeface="Segoe UI Semibold"/>
                <a:ea typeface="Segoe UI Semibold"/>
              </a:rPr>
              <a:t>МЕРОПРИЯТИЙ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3"/>
          <p:cNvSpPr/>
          <p:nvPr/>
        </p:nvSpPr>
        <p:spPr>
          <a:xfrm>
            <a:off x="31750" y="273050"/>
            <a:ext cx="9848850" cy="1200150"/>
          </a:xfrm>
          <a:custGeom>
            <a:avLst/>
            <a:gdLst>
              <a:gd name="connsiteX0" fmla="*/ 15494 w 9848850"/>
              <a:gd name="connsiteY0" fmla="*/ 1205230 h 1200150"/>
              <a:gd name="connsiteX1" fmla="*/ 9857485 w 9848850"/>
              <a:gd name="connsiteY1" fmla="*/ 1205230 h 1200150"/>
              <a:gd name="connsiteX2" fmla="*/ 9857485 w 9848850"/>
              <a:gd name="connsiteY2" fmla="*/ 14985 h 1200150"/>
              <a:gd name="connsiteX3" fmla="*/ 15494 w 9848850"/>
              <a:gd name="connsiteY3" fmla="*/ 14985 h 1200150"/>
              <a:gd name="connsiteX4" fmla="*/ 15494 w 9848850"/>
              <a:gd name="connsiteY4" fmla="*/ 120523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8850" h="1200150">
                <a:moveTo>
                  <a:pt x="15494" y="1205230"/>
                </a:moveTo>
                <a:lnTo>
                  <a:pt x="9857485" y="1205230"/>
                </a:lnTo>
                <a:lnTo>
                  <a:pt x="9857485" y="14985"/>
                </a:lnTo>
                <a:lnTo>
                  <a:pt x="15494" y="14985"/>
                </a:lnTo>
                <a:lnTo>
                  <a:pt x="15494" y="1205230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690372" y="356672"/>
            <a:ext cx="9233721" cy="6527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7777">
              <a:lnSpc>
                <a:spcPct val="131666"/>
              </a:lnSpc>
            </a:pPr>
            <a:r>
              <a:rPr lang="en-US" altLang="zh-CN" sz="4800" spc="-5" dirty="0">
                <a:solidFill>
                  <a:srgbClr val="FEFEFE"/>
                </a:solidFill>
                <a:latin typeface="Segoe Script"/>
                <a:ea typeface="Segoe Script"/>
              </a:rPr>
              <a:t>ДЕМЕ</a:t>
            </a:r>
            <a:r>
              <a:rPr lang="en-US" altLang="zh-CN" sz="4800" dirty="0">
                <a:solidFill>
                  <a:srgbClr val="FEFEFE"/>
                </a:solidFill>
                <a:latin typeface="Segoe Script"/>
                <a:ea typeface="Segoe Script"/>
              </a:rPr>
              <a:t>НЦИЯ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 indent="355091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от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латинского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—</a:t>
            </a:r>
            <a:r>
              <a:rPr lang="en-US" altLang="zh-CN" sz="3200" spc="-16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утрата,</a:t>
            </a:r>
          </a:p>
          <a:p>
            <a:pPr marL="0" indent="2245105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mentos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—</a:t>
            </a:r>
            <a:r>
              <a:rPr lang="en-US" altLang="zh-CN" sz="3200" spc="-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ум;</a:t>
            </a:r>
          </a:p>
          <a:p>
            <a:pPr marL="0" indent="191135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синоним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—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слабоумие</a:t>
            </a:r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 indent="841502">
              <a:lnSpc>
                <a:spcPct val="100000"/>
              </a:lnSpc>
              <a:tabLst>
                <a:tab pos="1733042" algn="l"/>
                <a:tab pos="2815462" algn="l"/>
                <a:tab pos="6365113" algn="l"/>
                <a:tab pos="7075678" algn="l"/>
              </a:tabLst>
            </a:pPr>
            <a:r>
              <a:rPr lang="en-US" altLang="zh-CN" sz="3200" spc="5" dirty="0">
                <a:solidFill>
                  <a:srgbClr val="000000"/>
                </a:solidFill>
                <a:latin typeface="Segoe UI Semibold"/>
                <a:ea typeface="Segoe UI Semibold"/>
              </a:rPr>
              <a:t>—	</a:t>
            </a:r>
            <a:r>
              <a:rPr lang="en-US" altLang="zh-CN" sz="3200" spc="-35" dirty="0">
                <a:solidFill>
                  <a:srgbClr val="000000"/>
                </a:solidFill>
                <a:latin typeface="Segoe UI Semibold"/>
                <a:ea typeface="Segoe UI Semibold"/>
              </a:rPr>
              <a:t>это	</a:t>
            </a:r>
            <a:r>
              <a:rPr lang="en-US" altLang="zh-CN" sz="32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приобретенные	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в	</a:t>
            </a:r>
            <a:r>
              <a:rPr lang="en-US" altLang="zh-CN" sz="3200" spc="-40" dirty="0">
                <a:solidFill>
                  <a:srgbClr val="000000"/>
                </a:solidFill>
                <a:latin typeface="Segoe UI Semibold"/>
                <a:ea typeface="Segoe UI Semibold"/>
              </a:rPr>
              <a:t>результате</a:t>
            </a:r>
          </a:p>
          <a:p>
            <a:pPr marL="0" hangingPunct="0">
              <a:lnSpc>
                <a:spcPct val="100000"/>
              </a:lnSpc>
              <a:tabLst>
                <a:tab pos="1690370" algn="l"/>
                <a:tab pos="6607809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заболевания</a:t>
            </a:r>
            <a:r>
              <a:rPr lang="en-US" altLang="zh-CN" sz="3200" spc="245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или</a:t>
            </a:r>
            <a:r>
              <a:rPr lang="en-US" altLang="zh-CN" sz="3200" spc="25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повреждения</a:t>
            </a:r>
            <a:r>
              <a:rPr lang="en-US" altLang="zh-CN" sz="3200" spc="25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головного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Segoe UI Semibold"/>
                <a:ea typeface="Segoe UI Semibold"/>
              </a:rPr>
              <a:t>мозга	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полифункциональные	</a:t>
            </a:r>
            <a:r>
              <a:rPr lang="en-US" altLang="zh-CN" sz="320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когнитивные</a:t>
            </a:r>
          </a:p>
          <a:p>
            <a:pPr marL="0">
              <a:lnSpc>
                <a:spcPct val="100000"/>
              </a:lnSpc>
              <a:tabLst>
                <a:tab pos="2734691" algn="l"/>
                <a:tab pos="5734177" algn="l"/>
                <a:tab pos="6435597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нарушения,	</a:t>
            </a:r>
            <a:r>
              <a:rPr lang="en-US" altLang="zh-CN" sz="32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выраженные	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в	</a:t>
            </a:r>
            <a:r>
              <a:rPr lang="en-US" altLang="zh-CN" sz="32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значительной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степени,</a:t>
            </a:r>
            <a:r>
              <a:rPr lang="en-US" altLang="zh-CN" sz="3200" spc="11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которые</a:t>
            </a:r>
            <a:r>
              <a:rPr lang="en-US" altLang="zh-CN" sz="3200" spc="114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приводят</a:t>
            </a:r>
            <a:r>
              <a:rPr lang="en-US" altLang="zh-CN" sz="3200" spc="114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к</a:t>
            </a:r>
            <a:r>
              <a:rPr lang="en-US" altLang="zh-CN" sz="3200" spc="114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нарушению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Segoe UI Semibold"/>
                <a:ea typeface="Segoe UI Semibold"/>
              </a:rPr>
              <a:t>САМООБСЛУЖИВАНИЯ</a:t>
            </a:r>
            <a:r>
              <a:rPr lang="en-US" altLang="zh-CN" sz="3200" dirty="0">
                <a:solidFill>
                  <a:srgbClr val="FE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определяются</a:t>
            </a:r>
            <a:r>
              <a:rPr lang="en-US" altLang="zh-CN" sz="3200" spc="8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на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фоне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ясного</a:t>
            </a:r>
            <a:r>
              <a:rPr lang="en-US" altLang="zh-CN" sz="3200" spc="-6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Segoe UI Semibold"/>
                <a:ea typeface="Segoe UI Semibold"/>
              </a:rPr>
              <a:t>сознания.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/>
          <p:cNvSpPr/>
          <p:nvPr/>
        </p:nvSpPr>
        <p:spPr>
          <a:xfrm>
            <a:off x="450850" y="1123950"/>
            <a:ext cx="6350" cy="3790950"/>
          </a:xfrm>
          <a:custGeom>
            <a:avLst/>
            <a:gdLst>
              <a:gd name="connsiteX0" fmla="*/ 15494 w 6350"/>
              <a:gd name="connsiteY0" fmla="*/ 3800094 h 3790950"/>
              <a:gd name="connsiteX1" fmla="*/ 15494 w 6350"/>
              <a:gd name="connsiteY1" fmla="*/ 12954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790950">
                <a:moveTo>
                  <a:pt x="15494" y="3800094"/>
                </a:moveTo>
                <a:lnTo>
                  <a:pt x="15494" y="1295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412750" y="1123950"/>
            <a:ext cx="44450" cy="6350"/>
          </a:xfrm>
          <a:custGeom>
            <a:avLst/>
            <a:gdLst>
              <a:gd name="connsiteX0" fmla="*/ 7873 w 44450"/>
              <a:gd name="connsiteY0" fmla="*/ 12954 h 6350"/>
              <a:gd name="connsiteX1" fmla="*/ 53594 w 44450"/>
              <a:gd name="connsiteY1" fmla="*/ 1295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12954"/>
                </a:moveTo>
                <a:lnTo>
                  <a:pt x="53594" y="1295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412750" y="1670050"/>
            <a:ext cx="44450" cy="6350"/>
          </a:xfrm>
          <a:custGeom>
            <a:avLst/>
            <a:gdLst>
              <a:gd name="connsiteX0" fmla="*/ 7873 w 44450"/>
              <a:gd name="connsiteY0" fmla="*/ 7874 h 6350"/>
              <a:gd name="connsiteX1" fmla="*/ 53594 w 44450"/>
              <a:gd name="connsiteY1" fmla="*/ 787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7874"/>
                </a:moveTo>
                <a:lnTo>
                  <a:pt x="53594" y="787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412750" y="2203450"/>
            <a:ext cx="44450" cy="6350"/>
          </a:xfrm>
          <a:custGeom>
            <a:avLst/>
            <a:gdLst>
              <a:gd name="connsiteX0" fmla="*/ 7873 w 44450"/>
              <a:gd name="connsiteY0" fmla="*/ 15494 h 6350"/>
              <a:gd name="connsiteX1" fmla="*/ 53594 w 44450"/>
              <a:gd name="connsiteY1" fmla="*/ 1549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15494"/>
                </a:moveTo>
                <a:lnTo>
                  <a:pt x="53594" y="1549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412750" y="2749550"/>
            <a:ext cx="44450" cy="6350"/>
          </a:xfrm>
          <a:custGeom>
            <a:avLst/>
            <a:gdLst>
              <a:gd name="connsiteX0" fmla="*/ 7873 w 44450"/>
              <a:gd name="connsiteY0" fmla="*/ 10414 h 6350"/>
              <a:gd name="connsiteX1" fmla="*/ 53594 w 44450"/>
              <a:gd name="connsiteY1" fmla="*/ 1041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10414"/>
                </a:moveTo>
                <a:lnTo>
                  <a:pt x="53594" y="1041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412750" y="3282950"/>
            <a:ext cx="44450" cy="6350"/>
          </a:xfrm>
          <a:custGeom>
            <a:avLst/>
            <a:gdLst>
              <a:gd name="connsiteX0" fmla="*/ 7873 w 44450"/>
              <a:gd name="connsiteY0" fmla="*/ 18034 h 6350"/>
              <a:gd name="connsiteX1" fmla="*/ 53594 w 44450"/>
              <a:gd name="connsiteY1" fmla="*/ 1803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18034"/>
                </a:moveTo>
                <a:lnTo>
                  <a:pt x="53594" y="1803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412750" y="3829050"/>
            <a:ext cx="44450" cy="6350"/>
          </a:xfrm>
          <a:custGeom>
            <a:avLst/>
            <a:gdLst>
              <a:gd name="connsiteX0" fmla="*/ 7873 w 44450"/>
              <a:gd name="connsiteY0" fmla="*/ 12954 h 6350"/>
              <a:gd name="connsiteX1" fmla="*/ 53594 w 44450"/>
              <a:gd name="connsiteY1" fmla="*/ 1295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12954"/>
                </a:moveTo>
                <a:lnTo>
                  <a:pt x="53594" y="1295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412750" y="4375150"/>
            <a:ext cx="44450" cy="6350"/>
          </a:xfrm>
          <a:custGeom>
            <a:avLst/>
            <a:gdLst>
              <a:gd name="connsiteX0" fmla="*/ 7873 w 44450"/>
              <a:gd name="connsiteY0" fmla="*/ 7874 h 6350"/>
              <a:gd name="connsiteX1" fmla="*/ 53594 w 44450"/>
              <a:gd name="connsiteY1" fmla="*/ 787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7874"/>
                </a:moveTo>
                <a:lnTo>
                  <a:pt x="53594" y="787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412750" y="4908550"/>
            <a:ext cx="44450" cy="6350"/>
          </a:xfrm>
          <a:custGeom>
            <a:avLst/>
            <a:gdLst>
              <a:gd name="connsiteX0" fmla="*/ 7873 w 44450"/>
              <a:gd name="connsiteY0" fmla="*/ 15494 h 6350"/>
              <a:gd name="connsiteX1" fmla="*/ 53594 w 44450"/>
              <a:gd name="connsiteY1" fmla="*/ 1549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350">
                <a:moveTo>
                  <a:pt x="7873" y="15494"/>
                </a:moveTo>
                <a:lnTo>
                  <a:pt x="53594" y="1549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450850" y="4908550"/>
            <a:ext cx="5861050" cy="6350"/>
          </a:xfrm>
          <a:custGeom>
            <a:avLst/>
            <a:gdLst>
              <a:gd name="connsiteX0" fmla="*/ 15494 w 5861050"/>
              <a:gd name="connsiteY0" fmla="*/ 15494 h 6350"/>
              <a:gd name="connsiteX1" fmla="*/ 5867653 w 5861050"/>
              <a:gd name="connsiteY1" fmla="*/ 1549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1050" h="6350">
                <a:moveTo>
                  <a:pt x="15494" y="15494"/>
                </a:moveTo>
                <a:lnTo>
                  <a:pt x="5867653" y="1549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450850" y="4908550"/>
            <a:ext cx="6350" cy="95250"/>
          </a:xfrm>
          <a:custGeom>
            <a:avLst/>
            <a:gdLst>
              <a:gd name="connsiteX0" fmla="*/ 15494 w 6350"/>
              <a:gd name="connsiteY0" fmla="*/ 15494 h 95250"/>
              <a:gd name="connsiteX1" fmla="*/ 15494 w 6350"/>
              <a:gd name="connsiteY1" fmla="*/ 106934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95250">
                <a:moveTo>
                  <a:pt x="15494" y="15494"/>
                </a:moveTo>
                <a:lnTo>
                  <a:pt x="15494" y="10693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2406650" y="4908550"/>
            <a:ext cx="6350" cy="95250"/>
          </a:xfrm>
          <a:custGeom>
            <a:avLst/>
            <a:gdLst>
              <a:gd name="connsiteX0" fmla="*/ 10414 w 6350"/>
              <a:gd name="connsiteY0" fmla="*/ 15494 h 95250"/>
              <a:gd name="connsiteX1" fmla="*/ 10414 w 6350"/>
              <a:gd name="connsiteY1" fmla="*/ 106934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95250">
                <a:moveTo>
                  <a:pt x="10414" y="15494"/>
                </a:moveTo>
                <a:lnTo>
                  <a:pt x="10414" y="10693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4349750" y="4908550"/>
            <a:ext cx="6350" cy="95250"/>
          </a:xfrm>
          <a:custGeom>
            <a:avLst/>
            <a:gdLst>
              <a:gd name="connsiteX0" fmla="*/ 18034 w 6350"/>
              <a:gd name="connsiteY0" fmla="*/ 15494 h 95250"/>
              <a:gd name="connsiteX1" fmla="*/ 18034 w 6350"/>
              <a:gd name="connsiteY1" fmla="*/ 106934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95250">
                <a:moveTo>
                  <a:pt x="18034" y="15494"/>
                </a:moveTo>
                <a:lnTo>
                  <a:pt x="18034" y="10693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6305550" y="4908550"/>
            <a:ext cx="6350" cy="95250"/>
          </a:xfrm>
          <a:custGeom>
            <a:avLst/>
            <a:gdLst>
              <a:gd name="connsiteX0" fmla="*/ 12953 w 6350"/>
              <a:gd name="connsiteY0" fmla="*/ 15494 h 95250"/>
              <a:gd name="connsiteX1" fmla="*/ 12953 w 6350"/>
              <a:gd name="connsiteY1" fmla="*/ 106934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95250">
                <a:moveTo>
                  <a:pt x="12953" y="15494"/>
                </a:moveTo>
                <a:lnTo>
                  <a:pt x="12953" y="106934"/>
                </a:lnTo>
              </a:path>
            </a:pathLst>
          </a:custGeom>
          <a:ln w="9144">
            <a:solidFill>
              <a:srgbClr val="84848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1411477" y="1779777"/>
            <a:ext cx="3922521" cy="976122"/>
          </a:xfrm>
          <a:custGeom>
            <a:avLst/>
            <a:gdLst>
              <a:gd name="connsiteX0" fmla="*/ 29463 w 3922521"/>
              <a:gd name="connsiteY0" fmla="*/ 980948 h 976122"/>
              <a:gd name="connsiteX1" fmla="*/ 1981707 w 3922521"/>
              <a:gd name="connsiteY1" fmla="*/ 558800 h 976122"/>
              <a:gd name="connsiteX2" fmla="*/ 3932428 w 3922521"/>
              <a:gd name="connsiteY2" fmla="*/ 28448 h 97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2521" h="976122">
                <a:moveTo>
                  <a:pt x="29463" y="980948"/>
                </a:moveTo>
                <a:lnTo>
                  <a:pt x="1981707" y="558800"/>
                </a:lnTo>
                <a:lnTo>
                  <a:pt x="3932428" y="28448"/>
                </a:lnTo>
              </a:path>
            </a:pathLst>
          </a:custGeom>
          <a:ln w="47243">
            <a:solidFill>
              <a:srgbClr val="2C2C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1411477" y="2567177"/>
            <a:ext cx="3922521" cy="1014222"/>
          </a:xfrm>
          <a:custGeom>
            <a:avLst/>
            <a:gdLst>
              <a:gd name="connsiteX0" fmla="*/ 29463 w 3922521"/>
              <a:gd name="connsiteY0" fmla="*/ 1025652 h 1014222"/>
              <a:gd name="connsiteX1" fmla="*/ 1981707 w 3922521"/>
              <a:gd name="connsiteY1" fmla="*/ 745236 h 1014222"/>
              <a:gd name="connsiteX2" fmla="*/ 3932428 w 3922521"/>
              <a:gd name="connsiteY2" fmla="*/ 30480 h 101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2521" h="1014222">
                <a:moveTo>
                  <a:pt x="29463" y="1025652"/>
                </a:moveTo>
                <a:lnTo>
                  <a:pt x="1981707" y="745236"/>
                </a:lnTo>
                <a:lnTo>
                  <a:pt x="3932428" y="30480"/>
                </a:lnTo>
              </a:path>
            </a:pathLst>
          </a:custGeom>
          <a:ln w="47243">
            <a:solidFill>
              <a:srgbClr val="98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5894578" y="3494278"/>
            <a:ext cx="264922" cy="61721"/>
          </a:xfrm>
          <a:custGeom>
            <a:avLst/>
            <a:gdLst>
              <a:gd name="connsiteX0" fmla="*/ 28447 w 264922"/>
              <a:gd name="connsiteY0" fmla="*/ 28447 h 61721"/>
              <a:gd name="connsiteX1" fmla="*/ 272287 w 264922"/>
              <a:gd name="connsiteY1" fmla="*/ 28447 h 6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922" h="61721">
                <a:moveTo>
                  <a:pt x="28447" y="28447"/>
                </a:moveTo>
                <a:lnTo>
                  <a:pt x="272287" y="28447"/>
                </a:lnTo>
              </a:path>
            </a:pathLst>
          </a:custGeom>
          <a:ln w="47243">
            <a:solidFill>
              <a:srgbClr val="2C2CC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5894578" y="3951478"/>
            <a:ext cx="264922" cy="61721"/>
          </a:xfrm>
          <a:custGeom>
            <a:avLst/>
            <a:gdLst>
              <a:gd name="connsiteX0" fmla="*/ 28447 w 264922"/>
              <a:gd name="connsiteY0" fmla="*/ 23876 h 61721"/>
              <a:gd name="connsiteX1" fmla="*/ 272287 w 264922"/>
              <a:gd name="connsiteY1" fmla="*/ 23876 h 6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922" h="61721">
                <a:moveTo>
                  <a:pt x="28447" y="23876"/>
                </a:moveTo>
                <a:lnTo>
                  <a:pt x="272287" y="23876"/>
                </a:lnTo>
              </a:path>
            </a:pathLst>
          </a:custGeom>
          <a:ln w="47243">
            <a:solidFill>
              <a:srgbClr val="98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0" y="0"/>
            <a:ext cx="9944100" cy="1260348"/>
          </a:xfrm>
          <a:custGeom>
            <a:avLst/>
            <a:gdLst>
              <a:gd name="connsiteX0" fmla="*/ 0 w 9944100"/>
              <a:gd name="connsiteY0" fmla="*/ 1260348 h 1260348"/>
              <a:gd name="connsiteX1" fmla="*/ 9944100 w 9944100"/>
              <a:gd name="connsiteY1" fmla="*/ 1260348 h 1260348"/>
              <a:gd name="connsiteX2" fmla="*/ 9944100 w 9944100"/>
              <a:gd name="connsiteY2" fmla="*/ 0 h 1260348"/>
              <a:gd name="connsiteX3" fmla="*/ 0 w 9944100"/>
              <a:gd name="connsiteY3" fmla="*/ 0 h 1260348"/>
              <a:gd name="connsiteX4" fmla="*/ 0 w 9944100"/>
              <a:gd name="connsiteY4" fmla="*/ 1260348 h 12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4100" h="1260348">
                <a:moveTo>
                  <a:pt x="0" y="1260348"/>
                </a:moveTo>
                <a:lnTo>
                  <a:pt x="9944100" y="1260348"/>
                </a:lnTo>
                <a:lnTo>
                  <a:pt x="9944100" y="0"/>
                </a:lnTo>
                <a:lnTo>
                  <a:pt x="0" y="0"/>
                </a:lnTo>
                <a:lnTo>
                  <a:pt x="0" y="1260348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4345178" y="6212078"/>
            <a:ext cx="633222" cy="303022"/>
          </a:xfrm>
          <a:custGeom>
            <a:avLst/>
            <a:gdLst>
              <a:gd name="connsiteX0" fmla="*/ 28701 w 633222"/>
              <a:gd name="connsiteY0" fmla="*/ 304545 h 303022"/>
              <a:gd name="connsiteX1" fmla="*/ 633729 w 633222"/>
              <a:gd name="connsiteY1" fmla="*/ 304545 h 303022"/>
              <a:gd name="connsiteX2" fmla="*/ 633729 w 633222"/>
              <a:gd name="connsiteY2" fmla="*/ 28702 h 303022"/>
              <a:gd name="connsiteX3" fmla="*/ 28701 w 633222"/>
              <a:gd name="connsiteY3" fmla="*/ 28702 h 303022"/>
              <a:gd name="connsiteX4" fmla="*/ 28701 w 633222"/>
              <a:gd name="connsiteY4" fmla="*/ 304545 h 30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222" h="303022">
                <a:moveTo>
                  <a:pt x="28701" y="304545"/>
                </a:moveTo>
                <a:lnTo>
                  <a:pt x="633729" y="304545"/>
                </a:lnTo>
                <a:lnTo>
                  <a:pt x="633729" y="28702"/>
                </a:lnTo>
                <a:lnTo>
                  <a:pt x="28701" y="28702"/>
                </a:lnTo>
                <a:lnTo>
                  <a:pt x="28701" y="304545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5526278" y="5996178"/>
            <a:ext cx="620522" cy="518922"/>
          </a:xfrm>
          <a:custGeom>
            <a:avLst/>
            <a:gdLst>
              <a:gd name="connsiteX0" fmla="*/ 24129 w 620522"/>
              <a:gd name="connsiteY0" fmla="*/ 520445 h 518922"/>
              <a:gd name="connsiteX1" fmla="*/ 629157 w 620522"/>
              <a:gd name="connsiteY1" fmla="*/ 520445 h 518922"/>
              <a:gd name="connsiteX2" fmla="*/ 629157 w 620522"/>
              <a:gd name="connsiteY2" fmla="*/ 34290 h 518922"/>
              <a:gd name="connsiteX3" fmla="*/ 24129 w 620522"/>
              <a:gd name="connsiteY3" fmla="*/ 34290 h 518922"/>
              <a:gd name="connsiteX4" fmla="*/ 24129 w 620522"/>
              <a:gd name="connsiteY4" fmla="*/ 520445 h 5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22" h="518922">
                <a:moveTo>
                  <a:pt x="24129" y="520445"/>
                </a:moveTo>
                <a:lnTo>
                  <a:pt x="629157" y="520445"/>
                </a:lnTo>
                <a:lnTo>
                  <a:pt x="629157" y="34290"/>
                </a:lnTo>
                <a:lnTo>
                  <a:pt x="24129" y="34290"/>
                </a:lnTo>
                <a:lnTo>
                  <a:pt x="24129" y="520445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6694678" y="5818378"/>
            <a:ext cx="633222" cy="696722"/>
          </a:xfrm>
          <a:custGeom>
            <a:avLst/>
            <a:gdLst>
              <a:gd name="connsiteX0" fmla="*/ 32257 w 633222"/>
              <a:gd name="connsiteY0" fmla="*/ 698245 h 696722"/>
              <a:gd name="connsiteX1" fmla="*/ 637285 w 633222"/>
              <a:gd name="connsiteY1" fmla="*/ 698245 h 696722"/>
              <a:gd name="connsiteX2" fmla="*/ 637285 w 633222"/>
              <a:gd name="connsiteY2" fmla="*/ 29209 h 696722"/>
              <a:gd name="connsiteX3" fmla="*/ 32257 w 633222"/>
              <a:gd name="connsiteY3" fmla="*/ 29209 h 696722"/>
              <a:gd name="connsiteX4" fmla="*/ 32257 w 633222"/>
              <a:gd name="connsiteY4" fmla="*/ 698245 h 69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222" h="696722">
                <a:moveTo>
                  <a:pt x="32257" y="698245"/>
                </a:moveTo>
                <a:lnTo>
                  <a:pt x="637285" y="698245"/>
                </a:lnTo>
                <a:lnTo>
                  <a:pt x="637285" y="29209"/>
                </a:lnTo>
                <a:lnTo>
                  <a:pt x="32257" y="29209"/>
                </a:lnTo>
                <a:lnTo>
                  <a:pt x="32257" y="698245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7875778" y="5107178"/>
            <a:ext cx="620522" cy="1407922"/>
          </a:xfrm>
          <a:custGeom>
            <a:avLst/>
            <a:gdLst>
              <a:gd name="connsiteX0" fmla="*/ 27685 w 620522"/>
              <a:gd name="connsiteY0" fmla="*/ 1409445 h 1407922"/>
              <a:gd name="connsiteX1" fmla="*/ 625093 w 620522"/>
              <a:gd name="connsiteY1" fmla="*/ 1409445 h 1407922"/>
              <a:gd name="connsiteX2" fmla="*/ 625093 w 620522"/>
              <a:gd name="connsiteY2" fmla="*/ 30226 h 1407922"/>
              <a:gd name="connsiteX3" fmla="*/ 27685 w 620522"/>
              <a:gd name="connsiteY3" fmla="*/ 30226 h 1407922"/>
              <a:gd name="connsiteX4" fmla="*/ 27685 w 620522"/>
              <a:gd name="connsiteY4" fmla="*/ 1409445 h 140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22" h="1407922">
                <a:moveTo>
                  <a:pt x="27685" y="1409445"/>
                </a:moveTo>
                <a:lnTo>
                  <a:pt x="625093" y="1409445"/>
                </a:lnTo>
                <a:lnTo>
                  <a:pt x="625093" y="30226"/>
                </a:lnTo>
                <a:lnTo>
                  <a:pt x="27685" y="30226"/>
                </a:lnTo>
                <a:lnTo>
                  <a:pt x="27685" y="1409445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9044178" y="3646678"/>
            <a:ext cx="633222" cy="2868422"/>
          </a:xfrm>
          <a:custGeom>
            <a:avLst/>
            <a:gdLst>
              <a:gd name="connsiteX0" fmla="*/ 35814 w 633222"/>
              <a:gd name="connsiteY0" fmla="*/ 2869945 h 2868422"/>
              <a:gd name="connsiteX1" fmla="*/ 640842 w 633222"/>
              <a:gd name="connsiteY1" fmla="*/ 2869945 h 2868422"/>
              <a:gd name="connsiteX2" fmla="*/ 640842 w 633222"/>
              <a:gd name="connsiteY2" fmla="*/ 35305 h 2868422"/>
              <a:gd name="connsiteX3" fmla="*/ 35814 w 633222"/>
              <a:gd name="connsiteY3" fmla="*/ 35305 h 2868422"/>
              <a:gd name="connsiteX4" fmla="*/ 35814 w 633222"/>
              <a:gd name="connsiteY4" fmla="*/ 2869945 h 286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222" h="2868422">
                <a:moveTo>
                  <a:pt x="35814" y="2869945"/>
                </a:moveTo>
                <a:lnTo>
                  <a:pt x="640842" y="2869945"/>
                </a:lnTo>
                <a:lnTo>
                  <a:pt x="640842" y="35305"/>
                </a:lnTo>
                <a:lnTo>
                  <a:pt x="35814" y="35305"/>
                </a:lnTo>
                <a:lnTo>
                  <a:pt x="35814" y="2869945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9"/>
          <p:cNvSpPr txBox="1"/>
          <p:nvPr/>
        </p:nvSpPr>
        <p:spPr>
          <a:xfrm>
            <a:off x="545591" y="94786"/>
            <a:ext cx="8864626" cy="1097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ДОЛЯ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ЛЮДЕЙ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ПОЖИЛОГО</a:t>
            </a:r>
            <a:r>
              <a:rPr lang="en-US" altLang="zh-CN" sz="3600" b="1" spc="-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ВОЗРАСТА</a:t>
            </a:r>
          </a:p>
          <a:p>
            <a:pPr marL="0" indent="2449322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прогнозам</a:t>
            </a:r>
            <a:r>
              <a:rPr lang="en-US" altLang="zh-CN" sz="3600" b="1" spc="-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ООН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6997" y="1581251"/>
            <a:ext cx="4063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30%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6997" y="2122271"/>
            <a:ext cx="292041" cy="724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25%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20%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74191" y="2581478"/>
            <a:ext cx="57138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20%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2781554" y="2416251"/>
            <a:ext cx="57138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24%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010022" y="1815795"/>
            <a:ext cx="595385" cy="131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003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29%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22%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6997" y="3204565"/>
            <a:ext cx="292041" cy="1265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15%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10%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 indent="76200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Times New Roman"/>
                <a:ea typeface="Times New Roman"/>
              </a:rPr>
              <a:t>5%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774191" y="3414852"/>
            <a:ext cx="57138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12%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962401" y="3378911"/>
            <a:ext cx="57138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15%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192901" y="3345717"/>
            <a:ext cx="1217270" cy="818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РФ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5" dirty="0">
                <a:solidFill>
                  <a:srgbClr val="000000"/>
                </a:solidFill>
                <a:latin typeface="Times New Roman"/>
                <a:ea typeface="Times New Roman"/>
              </a:rPr>
              <a:t>Весь</a:t>
            </a:r>
            <a:r>
              <a:rPr lang="en-US" altLang="zh-CN" sz="24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5" dirty="0">
                <a:solidFill>
                  <a:srgbClr val="000000"/>
                </a:solidFill>
                <a:latin typeface="Times New Roman"/>
                <a:ea typeface="Times New Roman"/>
              </a:rPr>
              <a:t>мир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014714" y="3266135"/>
            <a:ext cx="71498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5" dirty="0">
                <a:solidFill>
                  <a:srgbClr val="FE0000"/>
                </a:solidFill>
                <a:latin typeface="Arial"/>
                <a:ea typeface="Arial"/>
              </a:rPr>
              <a:t>50</a:t>
            </a:r>
            <a:r>
              <a:rPr lang="en-US" altLang="zh-CN" sz="24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FE0000"/>
                </a:solidFill>
                <a:latin typeface="Arial"/>
                <a:ea typeface="Arial"/>
              </a:rPr>
              <a:t>%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33197" y="4764777"/>
            <a:ext cx="8599801" cy="1370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374583"/>
              </a:lnSpc>
              <a:tabLst>
                <a:tab pos="1003706" algn="l"/>
                <a:tab pos="2955061" algn="l"/>
                <a:tab pos="4340631" algn="l"/>
                <a:tab pos="6601359" algn="l"/>
                <a:tab pos="7770901" algn="l"/>
              </a:tabLst>
            </a:pPr>
            <a:r>
              <a:rPr lang="en-US" altLang="zh-CN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0%	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2015	2025	</a:t>
            </a: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5%</a:t>
            </a:r>
            <a:r>
              <a:rPr lang="en-US" altLang="zh-CN" sz="2400" spc="15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2050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9%	12</a:t>
            </a:r>
            <a:r>
              <a:rPr lang="en-US" altLang="zh-CN" sz="2400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%	24</a:t>
            </a:r>
            <a:r>
              <a:rPr lang="en-US" altLang="zh-CN" sz="24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0000"/>
                </a:solidFill>
                <a:latin typeface="Arial"/>
                <a:ea typeface="Arial"/>
              </a:rPr>
              <a:t>%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187316" y="6561056"/>
            <a:ext cx="5880072" cy="340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4583"/>
              </a:lnSpc>
              <a:tabLst>
                <a:tab pos="1291463" algn="l"/>
                <a:tab pos="2390901" algn="l"/>
                <a:tab pos="3566160" algn="l"/>
              </a:tabLst>
            </a:pP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65</a:t>
            </a:r>
            <a:r>
              <a:rPr lang="en-US" altLang="zh-CN" sz="195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–</a:t>
            </a:r>
            <a:r>
              <a:rPr lang="en-US" altLang="zh-CN" sz="195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69	70</a:t>
            </a:r>
            <a:r>
              <a:rPr lang="en-US" altLang="zh-CN" sz="195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–</a:t>
            </a:r>
            <a:r>
              <a:rPr lang="en-US" altLang="zh-CN" sz="195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74	75</a:t>
            </a:r>
            <a:r>
              <a:rPr lang="en-US" altLang="zh-CN" sz="1950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–</a:t>
            </a:r>
            <a:r>
              <a:rPr lang="en-US" altLang="zh-CN" sz="195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79	80</a:t>
            </a:r>
            <a:r>
              <a:rPr lang="en-US" altLang="zh-CN" sz="1950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–</a:t>
            </a:r>
            <a:r>
              <a:rPr lang="en-US" altLang="zh-CN" sz="1950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90</a:t>
            </a:r>
            <a:r>
              <a:rPr lang="en-US" altLang="zh-CN" sz="1950" spc="3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старше</a:t>
            </a:r>
            <a:r>
              <a:rPr lang="en-US" altLang="zh-CN" sz="1950" spc="4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Arial"/>
                <a:ea typeface="Arial"/>
              </a:rPr>
              <a:t>90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019165" y="6905135"/>
            <a:ext cx="157192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20" dirty="0">
                <a:solidFill>
                  <a:srgbClr val="001E5E"/>
                </a:solidFill>
                <a:latin typeface="Arial"/>
                <a:ea typeface="Arial"/>
              </a:rPr>
              <a:t>ДЕ</a:t>
            </a:r>
            <a:r>
              <a:rPr lang="en-US" altLang="zh-CN" sz="2000" spc="-15" dirty="0">
                <a:solidFill>
                  <a:srgbClr val="001E5E"/>
                </a:solidFill>
                <a:latin typeface="Arial"/>
                <a:ea typeface="Arial"/>
              </a:rPr>
              <a:t>МЕНЦИЯ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3"/>
          <p:cNvSpPr/>
          <p:nvPr/>
        </p:nvSpPr>
        <p:spPr>
          <a:xfrm>
            <a:off x="133350" y="146050"/>
            <a:ext cx="9823450" cy="1276350"/>
          </a:xfrm>
          <a:custGeom>
            <a:avLst/>
            <a:gdLst>
              <a:gd name="connsiteX0" fmla="*/ 14478 w 9823450"/>
              <a:gd name="connsiteY0" fmla="*/ 1281938 h 1276350"/>
              <a:gd name="connsiteX1" fmla="*/ 9825990 w 9823450"/>
              <a:gd name="connsiteY1" fmla="*/ 1281938 h 1276350"/>
              <a:gd name="connsiteX2" fmla="*/ 9825990 w 9823450"/>
              <a:gd name="connsiteY2" fmla="*/ 12445 h 1276350"/>
              <a:gd name="connsiteX3" fmla="*/ 14478 w 9823450"/>
              <a:gd name="connsiteY3" fmla="*/ 12445 h 1276350"/>
              <a:gd name="connsiteX4" fmla="*/ 14478 w 9823450"/>
              <a:gd name="connsiteY4" fmla="*/ 1281938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0" h="1276350">
                <a:moveTo>
                  <a:pt x="14478" y="1281938"/>
                </a:moveTo>
                <a:lnTo>
                  <a:pt x="9825990" y="1281938"/>
                </a:lnTo>
                <a:lnTo>
                  <a:pt x="9825990" y="12445"/>
                </a:lnTo>
                <a:lnTo>
                  <a:pt x="14478" y="12445"/>
                </a:lnTo>
                <a:lnTo>
                  <a:pt x="14478" y="128193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736345" y="2869945"/>
            <a:ext cx="8915654" cy="4496053"/>
          </a:xfrm>
          <a:custGeom>
            <a:avLst/>
            <a:gdLst>
              <a:gd name="connsiteX0" fmla="*/ 18795 w 8915654"/>
              <a:gd name="connsiteY0" fmla="*/ 4496308 h 4496053"/>
              <a:gd name="connsiteX1" fmla="*/ 8920480 w 8915654"/>
              <a:gd name="connsiteY1" fmla="*/ 4496308 h 4496053"/>
              <a:gd name="connsiteX2" fmla="*/ 8920480 w 8915654"/>
              <a:gd name="connsiteY2" fmla="*/ 24892 h 4496053"/>
              <a:gd name="connsiteX3" fmla="*/ 18795 w 8915654"/>
              <a:gd name="connsiteY3" fmla="*/ 24892 h 4496053"/>
              <a:gd name="connsiteX4" fmla="*/ 18795 w 8915654"/>
              <a:gd name="connsiteY4" fmla="*/ 4496308 h 449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654" h="4496053">
                <a:moveTo>
                  <a:pt x="18795" y="4496308"/>
                </a:moveTo>
                <a:lnTo>
                  <a:pt x="8920480" y="4496308"/>
                </a:lnTo>
                <a:lnTo>
                  <a:pt x="8920480" y="24892"/>
                </a:lnTo>
                <a:lnTo>
                  <a:pt x="18795" y="24892"/>
                </a:lnTo>
                <a:lnTo>
                  <a:pt x="18795" y="449630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907">
            <a:solidFill>
              <a:srgbClr val="98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5494020"/>
            <a:ext cx="1226820" cy="1074419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20" y="5097780"/>
            <a:ext cx="1226820" cy="1470660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4937760"/>
            <a:ext cx="1242060" cy="1630680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080" y="3192780"/>
            <a:ext cx="1226820" cy="3375660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" y="1440180"/>
            <a:ext cx="1402080" cy="1409700"/>
          </a:xfrm>
          <a:prstGeom prst="rect">
            <a:avLst/>
          </a:prstGeom>
        </p:spPr>
      </p:pic>
      <p:sp>
        <p:nvSpPr>
          <p:cNvPr id="2" name="TextBox 100"/>
          <p:cNvSpPr txBox="1"/>
          <p:nvPr/>
        </p:nvSpPr>
        <p:spPr>
          <a:xfrm>
            <a:off x="1297813" y="94051"/>
            <a:ext cx="7525346" cy="248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9727">
              <a:lnSpc>
                <a:spcPct val="100000"/>
              </a:lnSpc>
            </a:pPr>
            <a:r>
              <a:rPr lang="en-US" altLang="zh-CN" sz="3500" b="1" spc="20" dirty="0">
                <a:solidFill>
                  <a:srgbClr val="FEFEFE"/>
                </a:solidFill>
                <a:latin typeface="Segoe Print"/>
                <a:ea typeface="Segoe Print"/>
              </a:rPr>
              <a:t>КОЛИЧЕСТВО</a:t>
            </a:r>
            <a:r>
              <a:rPr lang="en-US" altLang="zh-CN" sz="3500" b="1" spc="5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500" b="1" spc="20" dirty="0">
                <a:solidFill>
                  <a:srgbClr val="FEFEFE"/>
                </a:solidFill>
                <a:latin typeface="Segoe Print"/>
                <a:ea typeface="Segoe Print"/>
              </a:rPr>
              <a:t>ПАЦИЕНТОВ,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50" b="1" spc="-20" dirty="0">
                <a:solidFill>
                  <a:srgbClr val="FEFEFE"/>
                </a:solidFill>
                <a:latin typeface="Segoe Print"/>
                <a:ea typeface="Segoe Print"/>
              </a:rPr>
              <a:t>СТРАДАЮЩИХ</a:t>
            </a:r>
            <a:r>
              <a:rPr lang="en-US" altLang="zh-CN" sz="3550" b="1" spc="1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550" b="1" spc="-20" dirty="0">
                <a:solidFill>
                  <a:srgbClr val="FEFEFE"/>
                </a:solidFill>
                <a:latin typeface="Segoe Print"/>
                <a:ea typeface="Segoe Print"/>
              </a:rPr>
              <a:t>ДЕМЕНЦИЕЙ</a:t>
            </a:r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0" indent="1424685">
              <a:lnSpc>
                <a:spcPct val="100000"/>
              </a:lnSpc>
            </a:pPr>
            <a:r>
              <a:rPr lang="en-US" altLang="zh-CN" sz="3500" dirty="0">
                <a:solidFill>
                  <a:srgbClr val="980000"/>
                </a:solidFill>
                <a:latin typeface="Segoe UI Semibold"/>
                <a:ea typeface="Segoe UI Semibold"/>
              </a:rPr>
              <a:t>Каждые</a:t>
            </a:r>
            <a:r>
              <a:rPr lang="en-US" altLang="zh-CN" sz="3500" spc="1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980000"/>
                </a:solidFill>
                <a:latin typeface="Segoe UI Semibold"/>
                <a:ea typeface="Segoe UI Semibold"/>
              </a:rPr>
              <a:t>три</a:t>
            </a:r>
            <a:r>
              <a:rPr lang="en-US" altLang="zh-CN" sz="3500" spc="1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980000"/>
                </a:solidFill>
                <a:latin typeface="Segoe UI Semibold"/>
                <a:ea typeface="Segoe UI Semibold"/>
              </a:rPr>
              <a:t>секунды</a:t>
            </a:r>
            <a:r>
              <a:rPr lang="en-US" altLang="zh-CN" sz="3500" spc="1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980000"/>
                </a:solidFill>
                <a:latin typeface="Segoe UI Semibold"/>
                <a:ea typeface="Segoe UI Semibold"/>
              </a:rPr>
              <a:t>кто-то</a:t>
            </a:r>
          </a:p>
          <a:p>
            <a:pPr marL="0" indent="1727961">
              <a:lnSpc>
                <a:spcPct val="100000"/>
              </a:lnSpc>
              <a:spcBef>
                <a:spcPts val="150"/>
              </a:spcBef>
            </a:pPr>
            <a:r>
              <a:rPr lang="en-US" altLang="zh-CN" sz="3500" spc="10" dirty="0">
                <a:solidFill>
                  <a:srgbClr val="980000"/>
                </a:solidFill>
                <a:latin typeface="Segoe UI Semibold"/>
                <a:ea typeface="Segoe UI Semibold"/>
              </a:rPr>
              <a:t>заболевает</a:t>
            </a:r>
            <a:r>
              <a:rPr lang="en-US" altLang="zh-CN" sz="3500" spc="2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spc="20" dirty="0">
                <a:solidFill>
                  <a:srgbClr val="980000"/>
                </a:solidFill>
                <a:latin typeface="Segoe UI Semibold"/>
                <a:ea typeface="Segoe UI Semibold"/>
              </a:rPr>
              <a:t>ДЕМЕНЦИЕЙ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663319" y="3276655"/>
            <a:ext cx="3208331" cy="1429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833"/>
              </a:lnSpc>
            </a:pPr>
            <a:r>
              <a:rPr lang="en-US" altLang="zh-CN" sz="3100" spc="-10" dirty="0">
                <a:solidFill>
                  <a:srgbClr val="3F3F3F"/>
                </a:solidFill>
                <a:latin typeface="Segoe UI Semibold"/>
                <a:ea typeface="Segoe UI Semibold"/>
              </a:rPr>
              <a:t>Паци</a:t>
            </a:r>
            <a:r>
              <a:rPr lang="en-US" altLang="zh-CN" sz="31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енты,</a:t>
            </a:r>
            <a:r>
              <a:rPr lang="en-US" altLang="zh-CN" sz="3100" dirty="0">
                <a:solidFill>
                  <a:srgbClr val="3F3F3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15" dirty="0">
                <a:solidFill>
                  <a:srgbClr val="3F3F3F"/>
                </a:solidFill>
                <a:latin typeface="Segoe UI Semibold"/>
                <a:ea typeface="Segoe UI Semibold"/>
              </a:rPr>
              <a:t>стр</a:t>
            </a:r>
            <a:r>
              <a:rPr lang="en-US" altLang="zh-CN" sz="3100" spc="-10" dirty="0">
                <a:solidFill>
                  <a:srgbClr val="3F3F3F"/>
                </a:solidFill>
                <a:latin typeface="Segoe UI Semibold"/>
                <a:ea typeface="Segoe UI Semibold"/>
              </a:rPr>
              <a:t>адающие</a:t>
            </a:r>
            <a:r>
              <a:rPr lang="en-US" altLang="zh-CN" sz="3100" dirty="0">
                <a:solidFill>
                  <a:srgbClr val="3F3F3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15" dirty="0">
                <a:solidFill>
                  <a:srgbClr val="3F3F3F"/>
                </a:solidFill>
                <a:latin typeface="Segoe UI Semibold"/>
                <a:ea typeface="Segoe UI Semibold"/>
              </a:rPr>
              <a:t>деменцией</a:t>
            </a:r>
            <a:r>
              <a:rPr lang="en-US" altLang="zh-CN" sz="3100" spc="10" dirty="0">
                <a:solidFill>
                  <a:srgbClr val="3F3F3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15" dirty="0">
                <a:solidFill>
                  <a:srgbClr val="3F3F3F"/>
                </a:solidFill>
                <a:latin typeface="Segoe UI Semibold"/>
                <a:ea typeface="Segoe UI Semibold"/>
              </a:rPr>
              <a:t>(млн)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461757" y="4638987"/>
            <a:ext cx="54685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132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2142489" y="5518580"/>
            <a:ext cx="4089186" cy="691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62083"/>
              </a:lnSpc>
              <a:tabLst>
                <a:tab pos="1803145" algn="l"/>
                <a:tab pos="3606038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36	</a:t>
            </a:r>
            <a:r>
              <a:rPr lang="en-US" altLang="zh-CN" sz="2800" b="1" dirty="0">
                <a:solidFill>
                  <a:srgbClr val="FEFEFE"/>
                </a:solidFill>
                <a:latin typeface="Times New Roman"/>
                <a:ea typeface="Times New Roman"/>
              </a:rPr>
              <a:t>44	</a:t>
            </a:r>
            <a:r>
              <a:rPr lang="en-US" altLang="zh-CN" sz="2800" b="1" spc="-20" dirty="0">
                <a:solidFill>
                  <a:srgbClr val="FEFEFE"/>
                </a:solidFill>
                <a:latin typeface="Times New Roman"/>
                <a:ea typeface="Times New Roman"/>
              </a:rPr>
              <a:t>47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2026920" y="6689597"/>
            <a:ext cx="614767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29053" algn="l"/>
                <a:tab pos="3658234" algn="l"/>
                <a:tab pos="5411088" algn="l"/>
              </a:tabLst>
            </a:pPr>
            <a:r>
              <a:rPr lang="en-US" altLang="zh-CN" sz="2400" dirty="0">
                <a:solidFill>
                  <a:srgbClr val="3F3F3F"/>
                </a:solidFill>
                <a:latin typeface="Times New Roman"/>
                <a:ea typeface="Times New Roman"/>
              </a:rPr>
              <a:t>2008	2013	2015	</a:t>
            </a:r>
            <a:r>
              <a:rPr lang="en-US" altLang="zh-CN" sz="2400" spc="-15" dirty="0">
                <a:solidFill>
                  <a:srgbClr val="3F3F3F"/>
                </a:solidFill>
                <a:latin typeface="Times New Roman"/>
                <a:ea typeface="Times New Roman"/>
              </a:rPr>
              <a:t>2050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5"/>
          <p:cNvSpPr/>
          <p:nvPr/>
        </p:nvSpPr>
        <p:spPr>
          <a:xfrm>
            <a:off x="171450" y="1797050"/>
            <a:ext cx="5213350" cy="2241550"/>
          </a:xfrm>
          <a:custGeom>
            <a:avLst/>
            <a:gdLst>
              <a:gd name="connsiteX0" fmla="*/ 8381 w 5213350"/>
              <a:gd name="connsiteY0" fmla="*/ 2253742 h 2241550"/>
              <a:gd name="connsiteX1" fmla="*/ 5215890 w 5213350"/>
              <a:gd name="connsiteY1" fmla="*/ 2253742 h 2241550"/>
              <a:gd name="connsiteX2" fmla="*/ 5215890 w 5213350"/>
              <a:gd name="connsiteY2" fmla="*/ 8890 h 2241550"/>
              <a:gd name="connsiteX3" fmla="*/ 8381 w 5213350"/>
              <a:gd name="connsiteY3" fmla="*/ 8890 h 2241550"/>
              <a:gd name="connsiteX4" fmla="*/ 8381 w 5213350"/>
              <a:gd name="connsiteY4" fmla="*/ 2253742 h 224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3350" h="2241550">
                <a:moveTo>
                  <a:pt x="8381" y="2253742"/>
                </a:moveTo>
                <a:lnTo>
                  <a:pt x="5215890" y="2253742"/>
                </a:lnTo>
                <a:lnTo>
                  <a:pt x="5215890" y="8890"/>
                </a:lnTo>
                <a:lnTo>
                  <a:pt x="8381" y="8890"/>
                </a:lnTo>
                <a:lnTo>
                  <a:pt x="8381" y="2253742"/>
                </a:lnTo>
                <a:close/>
              </a:path>
            </a:pathLst>
          </a:custGeom>
          <a:solidFill>
            <a:srgbClr val="FECB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6"/>
          <p:cNvSpPr/>
          <p:nvPr/>
        </p:nvSpPr>
        <p:spPr>
          <a:xfrm>
            <a:off x="44450" y="171450"/>
            <a:ext cx="9899650" cy="1289050"/>
          </a:xfrm>
          <a:custGeom>
            <a:avLst/>
            <a:gdLst>
              <a:gd name="connsiteX0" fmla="*/ 8889 w 9899650"/>
              <a:gd name="connsiteY0" fmla="*/ 1300734 h 1289050"/>
              <a:gd name="connsiteX1" fmla="*/ 9899650 w 9899650"/>
              <a:gd name="connsiteY1" fmla="*/ 1300734 h 1289050"/>
              <a:gd name="connsiteX2" fmla="*/ 9899650 w 9899650"/>
              <a:gd name="connsiteY2" fmla="*/ 14478 h 1289050"/>
              <a:gd name="connsiteX3" fmla="*/ 8889 w 9899650"/>
              <a:gd name="connsiteY3" fmla="*/ 14478 h 1289050"/>
              <a:gd name="connsiteX4" fmla="*/ 8889 w 9899650"/>
              <a:gd name="connsiteY4" fmla="*/ 1300734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650" h="1289050">
                <a:moveTo>
                  <a:pt x="8889" y="1300734"/>
                </a:moveTo>
                <a:lnTo>
                  <a:pt x="9899650" y="1300734"/>
                </a:lnTo>
                <a:lnTo>
                  <a:pt x="9899650" y="14478"/>
                </a:lnTo>
                <a:lnTo>
                  <a:pt x="8889" y="14478"/>
                </a:lnTo>
                <a:lnTo>
                  <a:pt x="8889" y="1300734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1073150" y="3727450"/>
            <a:ext cx="5441950" cy="2051050"/>
          </a:xfrm>
          <a:custGeom>
            <a:avLst/>
            <a:gdLst>
              <a:gd name="connsiteX0" fmla="*/ 7366 w 5441950"/>
              <a:gd name="connsiteY0" fmla="*/ 2062226 h 2051050"/>
              <a:gd name="connsiteX1" fmla="*/ 5443473 w 5441950"/>
              <a:gd name="connsiteY1" fmla="*/ 2062226 h 2051050"/>
              <a:gd name="connsiteX2" fmla="*/ 5443473 w 5441950"/>
              <a:gd name="connsiteY2" fmla="*/ 10921 h 2051050"/>
              <a:gd name="connsiteX3" fmla="*/ 7366 w 5441950"/>
              <a:gd name="connsiteY3" fmla="*/ 10921 h 2051050"/>
              <a:gd name="connsiteX4" fmla="*/ 7366 w 5441950"/>
              <a:gd name="connsiteY4" fmla="*/ 2062226 h 20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950" h="2051050">
                <a:moveTo>
                  <a:pt x="7366" y="2062226"/>
                </a:moveTo>
                <a:lnTo>
                  <a:pt x="5443473" y="2062226"/>
                </a:lnTo>
                <a:lnTo>
                  <a:pt x="5443473" y="10921"/>
                </a:lnTo>
                <a:lnTo>
                  <a:pt x="7366" y="10921"/>
                </a:lnTo>
                <a:lnTo>
                  <a:pt x="7366" y="2062226"/>
                </a:lnTo>
                <a:close/>
              </a:path>
            </a:pathLst>
          </a:custGeom>
          <a:solidFill>
            <a:srgbClr val="8D303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1949450" y="5403850"/>
            <a:ext cx="5721350" cy="2063750"/>
          </a:xfrm>
          <a:custGeom>
            <a:avLst/>
            <a:gdLst>
              <a:gd name="connsiteX0" fmla="*/ 8889 w 5721350"/>
              <a:gd name="connsiteY0" fmla="*/ 2071370 h 2063750"/>
              <a:gd name="connsiteX1" fmla="*/ 5731509 w 5721350"/>
              <a:gd name="connsiteY1" fmla="*/ 2071370 h 2063750"/>
              <a:gd name="connsiteX2" fmla="*/ 5731509 w 5721350"/>
              <a:gd name="connsiteY2" fmla="*/ 6350 h 2063750"/>
              <a:gd name="connsiteX3" fmla="*/ 8889 w 5721350"/>
              <a:gd name="connsiteY3" fmla="*/ 6350 h 2063750"/>
              <a:gd name="connsiteX4" fmla="*/ 8889 w 5721350"/>
              <a:gd name="connsiteY4" fmla="*/ 2071370 h 20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1350" h="2063750">
                <a:moveTo>
                  <a:pt x="8889" y="2071370"/>
                </a:moveTo>
                <a:lnTo>
                  <a:pt x="5731509" y="2071370"/>
                </a:lnTo>
                <a:lnTo>
                  <a:pt x="5731509" y="6350"/>
                </a:lnTo>
                <a:lnTo>
                  <a:pt x="8889" y="6350"/>
                </a:lnTo>
                <a:lnTo>
                  <a:pt x="8889" y="2071370"/>
                </a:lnTo>
                <a:close/>
              </a:path>
            </a:pathLst>
          </a:custGeom>
          <a:solidFill>
            <a:srgbClr val="6636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8293100" y="1612900"/>
            <a:ext cx="1143000" cy="5778500"/>
          </a:xfrm>
          <a:custGeom>
            <a:avLst/>
            <a:gdLst>
              <a:gd name="connsiteX0" fmla="*/ 47752 w 1143000"/>
              <a:gd name="connsiteY0" fmla="*/ 5239766 h 5778500"/>
              <a:gd name="connsiteX1" fmla="*/ 323215 w 1143000"/>
              <a:gd name="connsiteY1" fmla="*/ 5239766 h 5778500"/>
              <a:gd name="connsiteX2" fmla="*/ 323215 w 1143000"/>
              <a:gd name="connsiteY2" fmla="*/ 49784 h 5778500"/>
              <a:gd name="connsiteX3" fmla="*/ 874141 w 1143000"/>
              <a:gd name="connsiteY3" fmla="*/ 49784 h 5778500"/>
              <a:gd name="connsiteX4" fmla="*/ 874141 w 1143000"/>
              <a:gd name="connsiteY4" fmla="*/ 5239766 h 5778500"/>
              <a:gd name="connsiteX5" fmla="*/ 1149604 w 1143000"/>
              <a:gd name="connsiteY5" fmla="*/ 5239766 h 5778500"/>
              <a:gd name="connsiteX6" fmla="*/ 598678 w 1143000"/>
              <a:gd name="connsiteY6" fmla="*/ 5790692 h 5778500"/>
              <a:gd name="connsiteX7" fmla="*/ 47752 w 1143000"/>
              <a:gd name="connsiteY7" fmla="*/ 5239766 h 577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5778500">
                <a:moveTo>
                  <a:pt x="47752" y="5239766"/>
                </a:moveTo>
                <a:lnTo>
                  <a:pt x="323215" y="5239766"/>
                </a:lnTo>
                <a:lnTo>
                  <a:pt x="323215" y="49784"/>
                </a:lnTo>
                <a:lnTo>
                  <a:pt x="874141" y="49784"/>
                </a:lnTo>
                <a:lnTo>
                  <a:pt x="874141" y="5239766"/>
                </a:lnTo>
                <a:lnTo>
                  <a:pt x="1149604" y="5239766"/>
                </a:lnTo>
                <a:lnTo>
                  <a:pt x="598678" y="5790692"/>
                </a:lnTo>
                <a:lnTo>
                  <a:pt x="47752" y="523976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A3001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10"/>
          <p:cNvSpPr txBox="1"/>
          <p:nvPr/>
        </p:nvSpPr>
        <p:spPr>
          <a:xfrm>
            <a:off x="1185976" y="302110"/>
            <a:ext cx="7756250" cy="963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1666"/>
              </a:lnSpc>
            </a:pPr>
            <a:r>
              <a:rPr lang="en-US" altLang="zh-CN" sz="4800" dirty="0">
                <a:solidFill>
                  <a:srgbClr val="FEFEFE"/>
                </a:solidFill>
                <a:latin typeface="Segoe Script"/>
                <a:ea typeface="Segoe Script"/>
              </a:rPr>
              <a:t>СТАДИИ</a:t>
            </a:r>
            <a:r>
              <a:rPr lang="en-US" altLang="zh-CN" sz="4800" spc="1929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800" dirty="0">
                <a:solidFill>
                  <a:srgbClr val="FEFEFE"/>
                </a:solidFill>
                <a:latin typeface="Segoe Script"/>
                <a:ea typeface="Segoe Script"/>
              </a:rPr>
              <a:t>ДЕМЕНЦИИ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270967" y="1851953"/>
            <a:ext cx="7356716" cy="551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94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-11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69" dirty="0">
                <a:solidFill>
                  <a:srgbClr val="000000"/>
                </a:solidFill>
                <a:latin typeface="Segoe UI Semibold"/>
                <a:ea typeface="Segoe UI Semibold"/>
              </a:rPr>
              <a:t>ЛЁГКАЯ</a:t>
            </a:r>
            <a:r>
              <a:rPr lang="en-US" altLang="zh-CN" sz="2400" spc="-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85" dirty="0">
                <a:solidFill>
                  <a:srgbClr val="000000"/>
                </a:solidFill>
                <a:latin typeface="Segoe UI Semibold"/>
                <a:ea typeface="Segoe UI Semibold"/>
              </a:rPr>
              <a:t>ДЕМЕНЦИЯ</a:t>
            </a:r>
          </a:p>
          <a:p>
            <a:pPr marL="355092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Способны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к</a:t>
            </a:r>
            <a:r>
              <a:rPr lang="en-US" altLang="zh-CN" sz="2400" spc="-44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самообслуживанию,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нужна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помощь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при</a:t>
            </a:r>
            <a:r>
              <a:rPr lang="en-US" altLang="zh-CN" sz="2400" spc="34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финансовых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вопросах,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приготовлении</a:t>
            </a:r>
            <a:r>
              <a:rPr lang="en-US" altLang="zh-CN" sz="2400" spc="7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пищи,</a:t>
            </a:r>
            <a:r>
              <a:rPr lang="en-US" altLang="zh-CN" sz="2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Segoe UI"/>
                <a:ea typeface="Segoe UI"/>
              </a:rPr>
              <a:t>покупке</a:t>
            </a:r>
            <a:r>
              <a:rPr lang="en-US" altLang="zh-CN" sz="2400" spc="2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Segoe UI"/>
                <a:ea typeface="Segoe UI"/>
              </a:rPr>
              <a:t>продуктов</a:t>
            </a:r>
            <a:r>
              <a:rPr lang="en-US" altLang="zh-CN" sz="24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 indent="901293">
              <a:lnSpc>
                <a:spcPct val="110833"/>
              </a:lnSpc>
            </a:pPr>
            <a:r>
              <a:rPr lang="en-US" altLang="zh-CN" sz="2400" spc="-80" dirty="0">
                <a:solidFill>
                  <a:srgbClr val="FEFEFE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-94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64" dirty="0">
                <a:solidFill>
                  <a:srgbClr val="FEFEFE"/>
                </a:solidFill>
                <a:latin typeface="Segoe UI Semibold"/>
                <a:ea typeface="Segoe UI Semibold"/>
              </a:rPr>
              <a:t>УМЕРЕННАЯ</a:t>
            </a:r>
            <a:r>
              <a:rPr lang="en-US" altLang="zh-CN" sz="2400" spc="-3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69" dirty="0">
                <a:solidFill>
                  <a:srgbClr val="FEFEFE"/>
                </a:solidFill>
                <a:latin typeface="Segoe UI Semibold"/>
                <a:ea typeface="Segoe UI Semibold"/>
              </a:rPr>
              <a:t>ДЕМЕНЦИЯ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1256334" hangingPunct="0">
              <a:lnSpc>
                <a:spcPct val="100833"/>
              </a:lnSpc>
            </a:pP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Не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могут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самостоятельно</a:t>
            </a:r>
            <a:r>
              <a:rPr lang="en-US" altLang="zh-CN" sz="2400" spc="1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одеться,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принять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ванну,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нуждаются</a:t>
            </a:r>
            <a:r>
              <a:rPr lang="en-US" altLang="zh-CN" sz="2400" spc="64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в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spc="-5" dirty="0">
                <a:solidFill>
                  <a:srgbClr val="FEFEFE"/>
                </a:solidFill>
                <a:latin typeface="Segoe UI"/>
                <a:ea typeface="Segoe UI"/>
              </a:rPr>
              <a:t>прис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мотре</a:t>
            </a:r>
          </a:p>
          <a:p>
            <a:pPr>
              <a:lnSpc>
                <a:spcPts val="780"/>
              </a:lnSpc>
            </a:pPr>
            <a:endParaRPr lang="en-US" dirty="0" smtClean="0"/>
          </a:p>
          <a:p>
            <a:pPr marL="0" indent="1779066">
              <a:lnSpc>
                <a:spcPct val="110833"/>
              </a:lnSpc>
            </a:pPr>
            <a:r>
              <a:rPr lang="en-US" altLang="zh-CN" sz="2400" spc="-85" dirty="0">
                <a:solidFill>
                  <a:srgbClr val="FEFEFE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-114" dirty="0">
                <a:solidFill>
                  <a:srgbClr val="FEFE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69" dirty="0">
                <a:solidFill>
                  <a:srgbClr val="FEFEFE"/>
                </a:solidFill>
                <a:latin typeface="Segoe UI Semibold"/>
                <a:ea typeface="Segoe UI Semibold"/>
              </a:rPr>
              <a:t>ТЯЖЁЛАЯ</a:t>
            </a:r>
            <a:r>
              <a:rPr lang="en-US" altLang="zh-CN" sz="2400" spc="-4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75" dirty="0">
                <a:solidFill>
                  <a:srgbClr val="FEFEFE"/>
                </a:solidFill>
                <a:latin typeface="Segoe UI Semibold"/>
                <a:ea typeface="Segoe UI Semibold"/>
              </a:rPr>
              <a:t>ДЕМЕНЦИЯ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2134158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Не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могут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выполнить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ни</a:t>
            </a:r>
            <a:r>
              <a:rPr lang="en-US" altLang="zh-CN" sz="2400" spc="6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одно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повседневное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действие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–</a:t>
            </a:r>
            <a:r>
              <a:rPr lang="en-US" altLang="zh-CN" sz="2400" spc="44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принять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пищу,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сходить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в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туалет,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нуждаются</a:t>
            </a:r>
            <a:r>
              <a:rPr lang="en-US" altLang="zh-CN" sz="2400" spc="15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в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Segoe UI"/>
                <a:ea typeface="Segoe UI"/>
              </a:rPr>
              <a:t>постоянном</a:t>
            </a:r>
            <a:r>
              <a:rPr lang="en-US" altLang="zh-CN" sz="2400" spc="60" dirty="0">
                <a:solidFill>
                  <a:srgbClr val="FEFEFE"/>
                </a:solidFill>
                <a:latin typeface="Segoe UI"/>
                <a:cs typeface="Segoe UI"/>
              </a:rPr>
              <a:t> </a:t>
            </a:r>
            <a:r>
              <a:rPr lang="en-US" altLang="zh-CN" sz="2400" spc="-5" dirty="0">
                <a:solidFill>
                  <a:srgbClr val="FEFEFE"/>
                </a:solidFill>
                <a:latin typeface="Segoe UI"/>
                <a:ea typeface="Segoe UI"/>
              </a:rPr>
              <a:t>уходе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769350" y="1683892"/>
            <a:ext cx="329132" cy="5049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907" indent="-16764" hangingPunct="0">
              <a:lnSpc>
                <a:spcPct val="118333"/>
              </a:lnSpc>
            </a:pPr>
            <a:r>
              <a:rPr lang="en-US" altLang="zh-CN" sz="2800" b="1" spc="-55" dirty="0">
                <a:solidFill>
                  <a:srgbClr val="000000"/>
                </a:solidFill>
                <a:latin typeface="Calibri"/>
                <a:ea typeface="Calibri"/>
              </a:rPr>
              <a:t>П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</a:p>
          <a:p>
            <a:pPr marL="25907" indent="18288" hangingPunct="0">
              <a:lnSpc>
                <a:spcPct val="117916"/>
              </a:lnSpc>
            </a:pPr>
            <a:r>
              <a:rPr lang="en-US" altLang="zh-CN" sz="2800" b="1" spc="5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ea typeface="Calibri"/>
              </a:rPr>
              <a:t>Е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3"/>
          <p:cNvSpPr/>
          <p:nvPr/>
        </p:nvSpPr>
        <p:spPr>
          <a:xfrm>
            <a:off x="184150" y="209550"/>
            <a:ext cx="9772650" cy="1263650"/>
          </a:xfrm>
          <a:custGeom>
            <a:avLst/>
            <a:gdLst>
              <a:gd name="connsiteX0" fmla="*/ 13970 w 9772650"/>
              <a:gd name="connsiteY0" fmla="*/ 1268730 h 1263650"/>
              <a:gd name="connsiteX1" fmla="*/ 9776713 w 9772650"/>
              <a:gd name="connsiteY1" fmla="*/ 1268730 h 1263650"/>
              <a:gd name="connsiteX2" fmla="*/ 9776713 w 9772650"/>
              <a:gd name="connsiteY2" fmla="*/ 8382 h 1263650"/>
              <a:gd name="connsiteX3" fmla="*/ 13970 w 9772650"/>
              <a:gd name="connsiteY3" fmla="*/ 8382 h 1263650"/>
              <a:gd name="connsiteX4" fmla="*/ 13970 w 9772650"/>
              <a:gd name="connsiteY4" fmla="*/ 126873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2650" h="1263650">
                <a:moveTo>
                  <a:pt x="13970" y="1268730"/>
                </a:moveTo>
                <a:lnTo>
                  <a:pt x="9776713" y="1268730"/>
                </a:lnTo>
                <a:lnTo>
                  <a:pt x="9776713" y="8382"/>
                </a:lnTo>
                <a:lnTo>
                  <a:pt x="13970" y="8382"/>
                </a:lnTo>
                <a:lnTo>
                  <a:pt x="13970" y="126873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2179320"/>
            <a:ext cx="5417820" cy="5265420"/>
          </a:xfrm>
          <a:prstGeom prst="rect">
            <a:avLst/>
          </a:prstGeom>
        </p:spPr>
      </p:pic>
      <p:sp>
        <p:nvSpPr>
          <p:cNvPr id="2" name="Freeform 115"/>
          <p:cNvSpPr/>
          <p:nvPr/>
        </p:nvSpPr>
        <p:spPr>
          <a:xfrm>
            <a:off x="6381750" y="2584450"/>
            <a:ext cx="2711450" cy="3536950"/>
          </a:xfrm>
          <a:custGeom>
            <a:avLst/>
            <a:gdLst>
              <a:gd name="connsiteX0" fmla="*/ 8382 w 2711450"/>
              <a:gd name="connsiteY0" fmla="*/ 3543554 h 3536950"/>
              <a:gd name="connsiteX1" fmla="*/ 2711958 w 2711450"/>
              <a:gd name="connsiteY1" fmla="*/ 3543554 h 3536950"/>
              <a:gd name="connsiteX2" fmla="*/ 2711958 w 2711450"/>
              <a:gd name="connsiteY2" fmla="*/ 18542 h 3536950"/>
              <a:gd name="connsiteX3" fmla="*/ 8382 w 2711450"/>
              <a:gd name="connsiteY3" fmla="*/ 18542 h 3536950"/>
              <a:gd name="connsiteX4" fmla="*/ 8382 w 2711450"/>
              <a:gd name="connsiteY4" fmla="*/ 3543554 h 35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450" h="3536950">
                <a:moveTo>
                  <a:pt x="8382" y="3543554"/>
                </a:moveTo>
                <a:lnTo>
                  <a:pt x="2711958" y="3543554"/>
                </a:lnTo>
                <a:lnTo>
                  <a:pt x="2711958" y="18542"/>
                </a:lnTo>
                <a:lnTo>
                  <a:pt x="8382" y="18542"/>
                </a:lnTo>
                <a:lnTo>
                  <a:pt x="8382" y="3543554"/>
                </a:lnTo>
                <a:close/>
              </a:path>
            </a:pathLst>
          </a:custGeom>
          <a:solidFill>
            <a:srgbClr val="F9F9F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/>
          <p:cNvSpPr/>
          <p:nvPr/>
        </p:nvSpPr>
        <p:spPr>
          <a:xfrm>
            <a:off x="6686550" y="2876550"/>
            <a:ext cx="133350" cy="133350"/>
          </a:xfrm>
          <a:custGeom>
            <a:avLst/>
            <a:gdLst>
              <a:gd name="connsiteX0" fmla="*/ 14478 w 133350"/>
              <a:gd name="connsiteY0" fmla="*/ 142494 h 133350"/>
              <a:gd name="connsiteX1" fmla="*/ 140970 w 133350"/>
              <a:gd name="connsiteY1" fmla="*/ 142494 h 133350"/>
              <a:gd name="connsiteX2" fmla="*/ 140970 w 133350"/>
              <a:gd name="connsiteY2" fmla="*/ 14478 h 133350"/>
              <a:gd name="connsiteX3" fmla="*/ 14478 w 133350"/>
              <a:gd name="connsiteY3" fmla="*/ 14478 h 133350"/>
              <a:gd name="connsiteX4" fmla="*/ 14478 w 133350"/>
              <a:gd name="connsiteY4" fmla="*/ 142494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4478" y="142494"/>
                </a:moveTo>
                <a:lnTo>
                  <a:pt x="140970" y="142494"/>
                </a:lnTo>
                <a:lnTo>
                  <a:pt x="140970" y="14478"/>
                </a:lnTo>
                <a:lnTo>
                  <a:pt x="14478" y="14478"/>
                </a:lnTo>
                <a:lnTo>
                  <a:pt x="14478" y="142494"/>
                </a:lnTo>
                <a:close/>
              </a:path>
            </a:pathLst>
          </a:custGeom>
          <a:solidFill>
            <a:srgbClr val="00CB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/>
          <p:cNvSpPr/>
          <p:nvPr/>
        </p:nvSpPr>
        <p:spPr>
          <a:xfrm>
            <a:off x="6686550" y="3587750"/>
            <a:ext cx="133350" cy="133350"/>
          </a:xfrm>
          <a:custGeom>
            <a:avLst/>
            <a:gdLst>
              <a:gd name="connsiteX0" fmla="*/ 14478 w 133350"/>
              <a:gd name="connsiteY0" fmla="*/ 135382 h 133350"/>
              <a:gd name="connsiteX1" fmla="*/ 140970 w 133350"/>
              <a:gd name="connsiteY1" fmla="*/ 135382 h 133350"/>
              <a:gd name="connsiteX2" fmla="*/ 140970 w 133350"/>
              <a:gd name="connsiteY2" fmla="*/ 8890 h 133350"/>
              <a:gd name="connsiteX3" fmla="*/ 14478 w 133350"/>
              <a:gd name="connsiteY3" fmla="*/ 8890 h 133350"/>
              <a:gd name="connsiteX4" fmla="*/ 14478 w 133350"/>
              <a:gd name="connsiteY4" fmla="*/ 135382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4478" y="135382"/>
                </a:moveTo>
                <a:lnTo>
                  <a:pt x="140970" y="135382"/>
                </a:lnTo>
                <a:lnTo>
                  <a:pt x="140970" y="8890"/>
                </a:lnTo>
                <a:lnTo>
                  <a:pt x="14478" y="8890"/>
                </a:lnTo>
                <a:lnTo>
                  <a:pt x="14478" y="135382"/>
                </a:lnTo>
                <a:close/>
              </a:path>
            </a:pathLst>
          </a:custGeom>
          <a:solidFill>
            <a:srgbClr val="3232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8"/>
          <p:cNvSpPr/>
          <p:nvPr/>
        </p:nvSpPr>
        <p:spPr>
          <a:xfrm>
            <a:off x="6686550" y="4286250"/>
            <a:ext cx="133350" cy="133350"/>
          </a:xfrm>
          <a:custGeom>
            <a:avLst/>
            <a:gdLst>
              <a:gd name="connsiteX0" fmla="*/ 14478 w 133350"/>
              <a:gd name="connsiteY0" fmla="*/ 142494 h 133350"/>
              <a:gd name="connsiteX1" fmla="*/ 140970 w 133350"/>
              <a:gd name="connsiteY1" fmla="*/ 142494 h 133350"/>
              <a:gd name="connsiteX2" fmla="*/ 140970 w 133350"/>
              <a:gd name="connsiteY2" fmla="*/ 16002 h 133350"/>
              <a:gd name="connsiteX3" fmla="*/ 14478 w 133350"/>
              <a:gd name="connsiteY3" fmla="*/ 16002 h 133350"/>
              <a:gd name="connsiteX4" fmla="*/ 14478 w 133350"/>
              <a:gd name="connsiteY4" fmla="*/ 142494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4478" y="142494"/>
                </a:moveTo>
                <a:lnTo>
                  <a:pt x="140970" y="142494"/>
                </a:lnTo>
                <a:lnTo>
                  <a:pt x="140970" y="16002"/>
                </a:lnTo>
                <a:lnTo>
                  <a:pt x="14478" y="16002"/>
                </a:lnTo>
                <a:lnTo>
                  <a:pt x="14478" y="142494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9"/>
          <p:cNvSpPr/>
          <p:nvPr/>
        </p:nvSpPr>
        <p:spPr>
          <a:xfrm>
            <a:off x="6686550" y="4286250"/>
            <a:ext cx="133350" cy="133350"/>
          </a:xfrm>
          <a:custGeom>
            <a:avLst/>
            <a:gdLst>
              <a:gd name="connsiteX0" fmla="*/ 14478 w 133350"/>
              <a:gd name="connsiteY0" fmla="*/ 142494 h 133350"/>
              <a:gd name="connsiteX1" fmla="*/ 140970 w 133350"/>
              <a:gd name="connsiteY1" fmla="*/ 142494 h 133350"/>
              <a:gd name="connsiteX2" fmla="*/ 140970 w 133350"/>
              <a:gd name="connsiteY2" fmla="*/ 16002 h 133350"/>
              <a:gd name="connsiteX3" fmla="*/ 14478 w 133350"/>
              <a:gd name="connsiteY3" fmla="*/ 16002 h 133350"/>
              <a:gd name="connsiteX4" fmla="*/ 14478 w 133350"/>
              <a:gd name="connsiteY4" fmla="*/ 142494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4478" y="142494"/>
                </a:moveTo>
                <a:lnTo>
                  <a:pt x="140970" y="142494"/>
                </a:lnTo>
                <a:lnTo>
                  <a:pt x="140970" y="16002"/>
                </a:lnTo>
                <a:lnTo>
                  <a:pt x="14478" y="16002"/>
                </a:lnTo>
                <a:lnTo>
                  <a:pt x="14478" y="14249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/>
          <p:cNvSpPr/>
          <p:nvPr/>
        </p:nvSpPr>
        <p:spPr>
          <a:xfrm>
            <a:off x="6686550" y="4997450"/>
            <a:ext cx="133350" cy="133350"/>
          </a:xfrm>
          <a:custGeom>
            <a:avLst/>
            <a:gdLst>
              <a:gd name="connsiteX0" fmla="*/ 14478 w 133350"/>
              <a:gd name="connsiteY0" fmla="*/ 135382 h 133350"/>
              <a:gd name="connsiteX1" fmla="*/ 140970 w 133350"/>
              <a:gd name="connsiteY1" fmla="*/ 135382 h 133350"/>
              <a:gd name="connsiteX2" fmla="*/ 140970 w 133350"/>
              <a:gd name="connsiteY2" fmla="*/ 8890 h 133350"/>
              <a:gd name="connsiteX3" fmla="*/ 14478 w 133350"/>
              <a:gd name="connsiteY3" fmla="*/ 8890 h 133350"/>
              <a:gd name="connsiteX4" fmla="*/ 14478 w 133350"/>
              <a:gd name="connsiteY4" fmla="*/ 135382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4478" y="135382"/>
                </a:moveTo>
                <a:lnTo>
                  <a:pt x="140970" y="135382"/>
                </a:lnTo>
                <a:lnTo>
                  <a:pt x="140970" y="8890"/>
                </a:lnTo>
                <a:lnTo>
                  <a:pt x="14478" y="8890"/>
                </a:lnTo>
                <a:lnTo>
                  <a:pt x="14478" y="135382"/>
                </a:lnTo>
                <a:close/>
              </a:path>
            </a:pathLst>
          </a:custGeom>
          <a:solidFill>
            <a:srgbClr val="00AEE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1"/>
          <p:cNvSpPr/>
          <p:nvPr/>
        </p:nvSpPr>
        <p:spPr>
          <a:xfrm>
            <a:off x="6686550" y="5695950"/>
            <a:ext cx="133350" cy="133350"/>
          </a:xfrm>
          <a:custGeom>
            <a:avLst/>
            <a:gdLst>
              <a:gd name="connsiteX0" fmla="*/ 14478 w 133350"/>
              <a:gd name="connsiteY0" fmla="*/ 142494 h 133350"/>
              <a:gd name="connsiteX1" fmla="*/ 140970 w 133350"/>
              <a:gd name="connsiteY1" fmla="*/ 142494 h 133350"/>
              <a:gd name="connsiteX2" fmla="*/ 140970 w 133350"/>
              <a:gd name="connsiteY2" fmla="*/ 16002 h 133350"/>
              <a:gd name="connsiteX3" fmla="*/ 14478 w 133350"/>
              <a:gd name="connsiteY3" fmla="*/ 16002 h 133350"/>
              <a:gd name="connsiteX4" fmla="*/ 14478 w 133350"/>
              <a:gd name="connsiteY4" fmla="*/ 142494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4478" y="142494"/>
                </a:moveTo>
                <a:lnTo>
                  <a:pt x="140970" y="142494"/>
                </a:lnTo>
                <a:lnTo>
                  <a:pt x="140970" y="16002"/>
                </a:lnTo>
                <a:lnTo>
                  <a:pt x="14478" y="16002"/>
                </a:lnTo>
                <a:lnTo>
                  <a:pt x="14478" y="142494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2"/>
          <p:cNvSpPr txBox="1"/>
          <p:nvPr/>
        </p:nvSpPr>
        <p:spPr>
          <a:xfrm>
            <a:off x="991819" y="264018"/>
            <a:ext cx="8189987" cy="2445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15034">
              <a:lnSpc>
                <a:spcPct val="100000"/>
              </a:lnSpc>
            </a:pPr>
            <a:r>
              <a:rPr lang="en-US" altLang="zh-CN" sz="3500" b="1" spc="25" dirty="0">
                <a:solidFill>
                  <a:srgbClr val="FEFEFE"/>
                </a:solidFill>
                <a:latin typeface="Segoe Print"/>
                <a:ea typeface="Segoe Print"/>
              </a:rPr>
              <a:t>РАС</a:t>
            </a:r>
            <a:r>
              <a:rPr lang="en-US" altLang="zh-CN" sz="3500" b="1" spc="20" dirty="0">
                <a:solidFill>
                  <a:srgbClr val="FEFEFE"/>
                </a:solidFill>
                <a:latin typeface="Segoe Print"/>
                <a:ea typeface="Segoe Print"/>
              </a:rPr>
              <a:t>ПРОСТРАНЕННОСТЬ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50" b="1" spc="-20" dirty="0">
                <a:solidFill>
                  <a:srgbClr val="FEFEFE"/>
                </a:solidFill>
                <a:latin typeface="Segoe Print"/>
                <a:ea typeface="Segoe Print"/>
              </a:rPr>
              <a:t>КОГНИТИВНЫХ</a:t>
            </a:r>
            <a:r>
              <a:rPr lang="en-US" altLang="zh-CN" sz="3550" b="1" spc="1375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550" b="1" spc="-15" dirty="0">
                <a:solidFill>
                  <a:srgbClr val="FEFEFE"/>
                </a:solidFill>
                <a:latin typeface="Segoe Print"/>
                <a:ea typeface="Segoe Print"/>
              </a:rPr>
              <a:t>РАССТРОЙСТВ</a:t>
            </a:r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1618538" indent="27432" hangingPunct="0">
              <a:lnSpc>
                <a:spcPct val="95416"/>
              </a:lnSpc>
            </a:pP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В</a:t>
            </a:r>
            <a:r>
              <a:rPr lang="en-US" altLang="zh-CN" sz="2200" b="1" spc="-5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ОБЩЕЙ</a:t>
            </a:r>
            <a:r>
              <a:rPr lang="en-US" altLang="zh-CN" sz="2200" b="1" spc="-5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200" b="1" spc="-6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ПРАКТИКЕ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(по</a:t>
            </a:r>
            <a:r>
              <a:rPr lang="en-US" altLang="zh-CN" sz="2200" b="1" spc="-94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результатам</a:t>
            </a:r>
            <a:r>
              <a:rPr lang="en-US" altLang="zh-CN" sz="2200" b="1" spc="-94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200" b="1" spc="-104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7F0000"/>
                </a:solidFill>
                <a:latin typeface="Calibri"/>
                <a:ea typeface="Calibri"/>
              </a:rPr>
              <a:t>ЗАБОТА)</a:t>
            </a:r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0" indent="2703626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4,1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2263139" y="2817876"/>
            <a:ext cx="1067933" cy="2056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4242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8,3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Times New Roman"/>
                <a:ea typeface="Times New Roman"/>
              </a:rPr>
              <a:t>46,5</a:t>
            </a:r>
            <a:r>
              <a:rPr lang="en-US" altLang="zh-CN" sz="28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FEFEFE"/>
                </a:solidFill>
                <a:latin typeface="Times New Roman"/>
                <a:ea typeface="Times New Roman"/>
              </a:rPr>
              <a:t>%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959096" y="2709105"/>
            <a:ext cx="711844" cy="2083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11%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FEFEFE"/>
                </a:solidFill>
                <a:latin typeface="Times New Roman"/>
                <a:ea typeface="Times New Roman"/>
              </a:rPr>
              <a:t>30</a:t>
            </a:r>
            <a:r>
              <a:rPr lang="en-US" altLang="zh-CN" sz="28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FEFEFE"/>
                </a:solidFill>
                <a:latin typeface="Times New Roman"/>
                <a:ea typeface="Times New Roman"/>
              </a:rPr>
              <a:t>%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6887844" y="2709105"/>
            <a:ext cx="2010754" cy="3526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31250"/>
              </a:lnSpc>
            </a:pPr>
            <a:r>
              <a:rPr lang="en-US" altLang="zh-CN" sz="2000" spc="40" dirty="0">
                <a:solidFill>
                  <a:srgbClr val="3F3F3F"/>
                </a:solidFill>
                <a:latin typeface="Times New Roman"/>
                <a:ea typeface="Times New Roman"/>
              </a:rPr>
              <a:t>Нет</a:t>
            </a:r>
            <a:r>
              <a:rPr lang="en-US" altLang="zh-CN" sz="2000" spc="-234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40" dirty="0">
                <a:solidFill>
                  <a:srgbClr val="3F3F3F"/>
                </a:solidFill>
                <a:latin typeface="Times New Roman"/>
                <a:ea typeface="Times New Roman"/>
              </a:rPr>
              <a:t>нарушений</a:t>
            </a:r>
            <a:r>
              <a:rPr lang="en-US" altLang="zh-CN" sz="20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" dirty="0">
                <a:solidFill>
                  <a:srgbClr val="3F3F3F"/>
                </a:solidFill>
                <a:latin typeface="Times New Roman"/>
                <a:ea typeface="Times New Roman"/>
              </a:rPr>
              <a:t>Субъективные</a:t>
            </a:r>
            <a:r>
              <a:rPr lang="en-US" altLang="zh-CN" sz="2000" spc="-2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0" dirty="0">
                <a:solidFill>
                  <a:srgbClr val="3F3F3F"/>
                </a:solidFill>
                <a:latin typeface="Times New Roman"/>
                <a:ea typeface="Times New Roman"/>
              </a:rPr>
              <a:t>КР</a:t>
            </a:r>
            <a:r>
              <a:rPr lang="en-US" altLang="zh-CN" sz="20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3F3F3F"/>
                </a:solidFill>
                <a:latin typeface="Times New Roman"/>
                <a:ea typeface="Times New Roman"/>
              </a:rPr>
              <a:t>Лёгкие</a:t>
            </a:r>
            <a:r>
              <a:rPr lang="en-US" altLang="zh-CN" sz="2000" spc="-2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9" dirty="0">
                <a:solidFill>
                  <a:srgbClr val="3F3F3F"/>
                </a:solidFill>
                <a:latin typeface="Times New Roman"/>
                <a:ea typeface="Times New Roman"/>
              </a:rPr>
              <a:t>КР</a:t>
            </a:r>
            <a:r>
              <a:rPr lang="en-US" altLang="zh-CN" sz="20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0" dirty="0">
                <a:solidFill>
                  <a:srgbClr val="3F3F3F"/>
                </a:solidFill>
                <a:latin typeface="Times New Roman"/>
                <a:ea typeface="Times New Roman"/>
              </a:rPr>
              <a:t>Умеренные</a:t>
            </a:r>
            <a:r>
              <a:rPr lang="en-US" altLang="zh-CN" sz="2000" spc="-2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4" dirty="0">
                <a:solidFill>
                  <a:srgbClr val="3F3F3F"/>
                </a:solidFill>
                <a:latin typeface="Times New Roman"/>
                <a:ea typeface="Times New Roman"/>
              </a:rPr>
              <a:t>КР</a:t>
            </a:r>
            <a:r>
              <a:rPr lang="en-US" altLang="zh-CN" sz="20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5" dirty="0">
                <a:solidFill>
                  <a:srgbClr val="3F3F3F"/>
                </a:solidFill>
                <a:latin typeface="Times New Roman"/>
                <a:ea typeface="Times New Roman"/>
              </a:rPr>
              <a:t>Демен</a:t>
            </a:r>
            <a:r>
              <a:rPr lang="en-US" altLang="zh-CN" sz="2000" dirty="0">
                <a:solidFill>
                  <a:srgbClr val="3F3F3F"/>
                </a:solidFill>
                <a:latin typeface="Times New Roman"/>
                <a:ea typeface="Times New Roman"/>
              </a:rPr>
              <a:t>ция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26"/>
          <p:cNvSpPr/>
          <p:nvPr/>
        </p:nvSpPr>
        <p:spPr>
          <a:xfrm>
            <a:off x="412750" y="6813550"/>
            <a:ext cx="120650" cy="120650"/>
          </a:xfrm>
          <a:custGeom>
            <a:avLst/>
            <a:gdLst>
              <a:gd name="connsiteX0" fmla="*/ 18541 w 120650"/>
              <a:gd name="connsiteY0" fmla="*/ 132842 h 120650"/>
              <a:gd name="connsiteX1" fmla="*/ 132841 w 120650"/>
              <a:gd name="connsiteY1" fmla="*/ 132842 h 120650"/>
              <a:gd name="connsiteX2" fmla="*/ 132841 w 120650"/>
              <a:gd name="connsiteY2" fmla="*/ 18542 h 120650"/>
              <a:gd name="connsiteX3" fmla="*/ 18541 w 120650"/>
              <a:gd name="connsiteY3" fmla="*/ 18542 h 120650"/>
              <a:gd name="connsiteX4" fmla="*/ 18541 w 120650"/>
              <a:gd name="connsiteY4" fmla="*/ 132842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20650">
                <a:moveTo>
                  <a:pt x="18541" y="132842"/>
                </a:moveTo>
                <a:lnTo>
                  <a:pt x="132841" y="132842"/>
                </a:lnTo>
                <a:lnTo>
                  <a:pt x="132841" y="18542"/>
                </a:lnTo>
                <a:lnTo>
                  <a:pt x="18541" y="18542"/>
                </a:lnTo>
                <a:lnTo>
                  <a:pt x="18541" y="132842"/>
                </a:lnTo>
                <a:close/>
              </a:path>
            </a:pathLst>
          </a:custGeom>
          <a:solidFill>
            <a:srgbClr val="98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7"/>
          <p:cNvSpPr/>
          <p:nvPr/>
        </p:nvSpPr>
        <p:spPr>
          <a:xfrm>
            <a:off x="3613150" y="6813550"/>
            <a:ext cx="120650" cy="120650"/>
          </a:xfrm>
          <a:custGeom>
            <a:avLst/>
            <a:gdLst>
              <a:gd name="connsiteX0" fmla="*/ 7873 w 120650"/>
              <a:gd name="connsiteY0" fmla="*/ 132842 h 120650"/>
              <a:gd name="connsiteX1" fmla="*/ 122173 w 120650"/>
              <a:gd name="connsiteY1" fmla="*/ 132842 h 120650"/>
              <a:gd name="connsiteX2" fmla="*/ 122173 w 120650"/>
              <a:gd name="connsiteY2" fmla="*/ 18542 h 120650"/>
              <a:gd name="connsiteX3" fmla="*/ 7873 w 120650"/>
              <a:gd name="connsiteY3" fmla="*/ 18542 h 120650"/>
              <a:gd name="connsiteX4" fmla="*/ 7873 w 120650"/>
              <a:gd name="connsiteY4" fmla="*/ 132842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20650">
                <a:moveTo>
                  <a:pt x="7873" y="132842"/>
                </a:moveTo>
                <a:lnTo>
                  <a:pt x="122173" y="132842"/>
                </a:lnTo>
                <a:lnTo>
                  <a:pt x="122173" y="18542"/>
                </a:lnTo>
                <a:lnTo>
                  <a:pt x="7873" y="18542"/>
                </a:lnTo>
                <a:lnTo>
                  <a:pt x="7873" y="132842"/>
                </a:lnTo>
                <a:close/>
              </a:path>
            </a:pathLst>
          </a:custGeom>
          <a:solidFill>
            <a:srgbClr val="F72D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8"/>
          <p:cNvSpPr/>
          <p:nvPr/>
        </p:nvSpPr>
        <p:spPr>
          <a:xfrm>
            <a:off x="6800850" y="6813550"/>
            <a:ext cx="120650" cy="120650"/>
          </a:xfrm>
          <a:custGeom>
            <a:avLst/>
            <a:gdLst>
              <a:gd name="connsiteX0" fmla="*/ 9906 w 120650"/>
              <a:gd name="connsiteY0" fmla="*/ 132842 h 120650"/>
              <a:gd name="connsiteX1" fmla="*/ 124206 w 120650"/>
              <a:gd name="connsiteY1" fmla="*/ 132842 h 120650"/>
              <a:gd name="connsiteX2" fmla="*/ 124206 w 120650"/>
              <a:gd name="connsiteY2" fmla="*/ 18542 h 120650"/>
              <a:gd name="connsiteX3" fmla="*/ 9906 w 120650"/>
              <a:gd name="connsiteY3" fmla="*/ 18542 h 120650"/>
              <a:gd name="connsiteX4" fmla="*/ 9906 w 120650"/>
              <a:gd name="connsiteY4" fmla="*/ 132842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20650">
                <a:moveTo>
                  <a:pt x="9906" y="132842"/>
                </a:moveTo>
                <a:lnTo>
                  <a:pt x="124206" y="132842"/>
                </a:lnTo>
                <a:lnTo>
                  <a:pt x="124206" y="18542"/>
                </a:lnTo>
                <a:lnTo>
                  <a:pt x="9906" y="18542"/>
                </a:lnTo>
                <a:lnTo>
                  <a:pt x="9906" y="132842"/>
                </a:lnTo>
                <a:close/>
              </a:path>
            </a:pathLst>
          </a:custGeom>
          <a:solidFill>
            <a:srgbClr val="A9E0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9"/>
          <p:cNvSpPr/>
          <p:nvPr/>
        </p:nvSpPr>
        <p:spPr>
          <a:xfrm>
            <a:off x="412750" y="7143750"/>
            <a:ext cx="120650" cy="120650"/>
          </a:xfrm>
          <a:custGeom>
            <a:avLst/>
            <a:gdLst>
              <a:gd name="connsiteX0" fmla="*/ 18541 w 120650"/>
              <a:gd name="connsiteY0" fmla="*/ 131826 h 120650"/>
              <a:gd name="connsiteX1" fmla="*/ 132841 w 120650"/>
              <a:gd name="connsiteY1" fmla="*/ 131826 h 120650"/>
              <a:gd name="connsiteX2" fmla="*/ 132841 w 120650"/>
              <a:gd name="connsiteY2" fmla="*/ 17526 h 120650"/>
              <a:gd name="connsiteX3" fmla="*/ 18541 w 120650"/>
              <a:gd name="connsiteY3" fmla="*/ 17526 h 120650"/>
              <a:gd name="connsiteX4" fmla="*/ 18541 w 120650"/>
              <a:gd name="connsiteY4" fmla="*/ 131826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20650">
                <a:moveTo>
                  <a:pt x="18541" y="131826"/>
                </a:moveTo>
                <a:lnTo>
                  <a:pt x="132841" y="131826"/>
                </a:lnTo>
                <a:lnTo>
                  <a:pt x="132841" y="17526"/>
                </a:lnTo>
                <a:lnTo>
                  <a:pt x="18541" y="17526"/>
                </a:lnTo>
                <a:lnTo>
                  <a:pt x="18541" y="131826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30"/>
          <p:cNvSpPr/>
          <p:nvPr/>
        </p:nvSpPr>
        <p:spPr>
          <a:xfrm>
            <a:off x="3613150" y="7143750"/>
            <a:ext cx="120650" cy="120650"/>
          </a:xfrm>
          <a:custGeom>
            <a:avLst/>
            <a:gdLst>
              <a:gd name="connsiteX0" fmla="*/ 7873 w 120650"/>
              <a:gd name="connsiteY0" fmla="*/ 131826 h 120650"/>
              <a:gd name="connsiteX1" fmla="*/ 122173 w 120650"/>
              <a:gd name="connsiteY1" fmla="*/ 131826 h 120650"/>
              <a:gd name="connsiteX2" fmla="*/ 122173 w 120650"/>
              <a:gd name="connsiteY2" fmla="*/ 17526 h 120650"/>
              <a:gd name="connsiteX3" fmla="*/ 7873 w 120650"/>
              <a:gd name="connsiteY3" fmla="*/ 17526 h 120650"/>
              <a:gd name="connsiteX4" fmla="*/ 7873 w 120650"/>
              <a:gd name="connsiteY4" fmla="*/ 131826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20650">
                <a:moveTo>
                  <a:pt x="7873" y="131826"/>
                </a:moveTo>
                <a:lnTo>
                  <a:pt x="122173" y="131826"/>
                </a:lnTo>
                <a:lnTo>
                  <a:pt x="122173" y="17526"/>
                </a:lnTo>
                <a:lnTo>
                  <a:pt x="7873" y="17526"/>
                </a:lnTo>
                <a:lnTo>
                  <a:pt x="7873" y="131826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1"/>
          <p:cNvSpPr/>
          <p:nvPr/>
        </p:nvSpPr>
        <p:spPr>
          <a:xfrm>
            <a:off x="6800850" y="7143750"/>
            <a:ext cx="120650" cy="120650"/>
          </a:xfrm>
          <a:custGeom>
            <a:avLst/>
            <a:gdLst>
              <a:gd name="connsiteX0" fmla="*/ 9906 w 120650"/>
              <a:gd name="connsiteY0" fmla="*/ 131826 h 120650"/>
              <a:gd name="connsiteX1" fmla="*/ 124206 w 120650"/>
              <a:gd name="connsiteY1" fmla="*/ 131826 h 120650"/>
              <a:gd name="connsiteX2" fmla="*/ 124206 w 120650"/>
              <a:gd name="connsiteY2" fmla="*/ 17526 h 120650"/>
              <a:gd name="connsiteX3" fmla="*/ 9906 w 120650"/>
              <a:gd name="connsiteY3" fmla="*/ 17526 h 120650"/>
              <a:gd name="connsiteX4" fmla="*/ 9906 w 120650"/>
              <a:gd name="connsiteY4" fmla="*/ 131826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20650">
                <a:moveTo>
                  <a:pt x="9906" y="131826"/>
                </a:moveTo>
                <a:lnTo>
                  <a:pt x="124206" y="131826"/>
                </a:lnTo>
                <a:lnTo>
                  <a:pt x="124206" y="17526"/>
                </a:lnTo>
                <a:lnTo>
                  <a:pt x="9906" y="17526"/>
                </a:lnTo>
                <a:lnTo>
                  <a:pt x="9906" y="131826"/>
                </a:lnTo>
                <a:close/>
              </a:path>
            </a:pathLst>
          </a:custGeom>
          <a:solidFill>
            <a:srgbClr val="151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/>
          <p:cNvSpPr/>
          <p:nvPr/>
        </p:nvSpPr>
        <p:spPr>
          <a:xfrm>
            <a:off x="39623" y="15240"/>
            <a:ext cx="10041635" cy="1065276"/>
          </a:xfrm>
          <a:custGeom>
            <a:avLst/>
            <a:gdLst>
              <a:gd name="connsiteX0" fmla="*/ 0 w 10041635"/>
              <a:gd name="connsiteY0" fmla="*/ 1065276 h 1065276"/>
              <a:gd name="connsiteX1" fmla="*/ 10041635 w 10041635"/>
              <a:gd name="connsiteY1" fmla="*/ 1065276 h 1065276"/>
              <a:gd name="connsiteX2" fmla="*/ 10041635 w 10041635"/>
              <a:gd name="connsiteY2" fmla="*/ 0 h 1065276"/>
              <a:gd name="connsiteX3" fmla="*/ 0 w 10041635"/>
              <a:gd name="connsiteY3" fmla="*/ 0 h 1065276"/>
              <a:gd name="connsiteX4" fmla="*/ 0 w 10041635"/>
              <a:gd name="connsiteY4" fmla="*/ 1065276 h 106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635" h="1065276">
                <a:moveTo>
                  <a:pt x="0" y="1065276"/>
                </a:moveTo>
                <a:lnTo>
                  <a:pt x="10041635" y="1065276"/>
                </a:lnTo>
                <a:lnTo>
                  <a:pt x="10041635" y="0"/>
                </a:lnTo>
                <a:lnTo>
                  <a:pt x="0" y="0"/>
                </a:lnTo>
                <a:lnTo>
                  <a:pt x="0" y="106527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160"/>
            <a:ext cx="10081260" cy="4427220"/>
          </a:xfrm>
          <a:prstGeom prst="rect">
            <a:avLst/>
          </a:prstGeom>
        </p:spPr>
      </p:pic>
      <p:sp>
        <p:nvSpPr>
          <p:cNvPr id="2" name="TextBox 134"/>
          <p:cNvSpPr txBox="1"/>
          <p:nvPr/>
        </p:nvSpPr>
        <p:spPr>
          <a:xfrm>
            <a:off x="480669" y="87306"/>
            <a:ext cx="9110946" cy="166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spc="-25" dirty="0">
                <a:solidFill>
                  <a:srgbClr val="FEFEFE"/>
                </a:solidFill>
                <a:latin typeface="Times New Roman"/>
                <a:ea typeface="Times New Roman"/>
              </a:rPr>
              <a:t>ЗАБОЛЕВАНИЯ,</a:t>
            </a:r>
            <a:r>
              <a:rPr lang="en-US" altLang="zh-CN" sz="3100" spc="-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spc="-30" dirty="0">
                <a:solidFill>
                  <a:srgbClr val="FEFEFE"/>
                </a:solidFill>
                <a:latin typeface="Times New Roman"/>
                <a:ea typeface="Times New Roman"/>
              </a:rPr>
              <a:t>ВЫЗЫВАЮЩИЕ</a:t>
            </a:r>
            <a:r>
              <a:rPr lang="en-US" altLang="zh-CN" sz="3100" spc="-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spc="-25" dirty="0">
                <a:solidFill>
                  <a:srgbClr val="FEFEFE"/>
                </a:solidFill>
                <a:latin typeface="Times New Roman"/>
                <a:ea typeface="Times New Roman"/>
              </a:rPr>
              <a:t>НЕДЕМЕНТНЫЕ</a:t>
            </a:r>
          </a:p>
          <a:p>
            <a:pPr marL="0" indent="1413027">
              <a:lnSpc>
                <a:spcPct val="100000"/>
              </a:lnSpc>
            </a:pPr>
            <a:r>
              <a:rPr lang="en-US" altLang="zh-CN" sz="3100" spc="-44" dirty="0">
                <a:solidFill>
                  <a:srgbClr val="FEFEFE"/>
                </a:solidFill>
                <a:latin typeface="Times New Roman"/>
                <a:ea typeface="Times New Roman"/>
              </a:rPr>
              <a:t>КОГНИТИВНЫЕ</a:t>
            </a:r>
            <a:r>
              <a:rPr lang="en-US" altLang="zh-CN" sz="3100" spc="-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spc="-44" dirty="0">
                <a:solidFill>
                  <a:srgbClr val="FEFEFE"/>
                </a:solidFill>
                <a:latin typeface="Times New Roman"/>
                <a:ea typeface="Times New Roman"/>
              </a:rPr>
              <a:t>РАССТРОЙСТВА</a:t>
            </a:r>
          </a:p>
          <a:p>
            <a:pPr marL="0" indent="2313711">
              <a:lnSpc>
                <a:spcPct val="100000"/>
              </a:lnSpc>
              <a:spcBef>
                <a:spcPts val="345"/>
              </a:spcBef>
            </a:pP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200" spc="-8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ОБЩЕЙ</a:t>
            </a:r>
            <a:r>
              <a:rPr lang="en-US" altLang="zh-CN" sz="2200" spc="-89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МЕДИЦИНСКОЙ</a:t>
            </a:r>
            <a:r>
              <a:rPr lang="en-US" altLang="zh-CN" sz="2200" spc="-94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ПРАКТИКЕ</a:t>
            </a:r>
          </a:p>
          <a:p>
            <a:pPr marL="0" indent="2574315">
              <a:lnSpc>
                <a:spcPct val="100000"/>
              </a:lnSpc>
            </a:pP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(по</a:t>
            </a:r>
            <a:r>
              <a:rPr lang="en-US" altLang="zh-CN" sz="2200" spc="-69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результатам</a:t>
            </a:r>
            <a:r>
              <a:rPr lang="en-US" altLang="zh-CN" sz="2200" spc="-7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программы</a:t>
            </a:r>
            <a:r>
              <a:rPr lang="en-US" altLang="zh-CN" sz="2200" spc="-7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ЗАБОТА)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59840" y="2145785"/>
            <a:ext cx="2960524" cy="59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ЛЕГКИЕ</a:t>
            </a:r>
            <a:r>
              <a:rPr lang="en-US" altLang="zh-CN" sz="19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КОГНИТИВНЫЕ</a:t>
            </a:r>
          </a:p>
          <a:p>
            <a:pPr marL="0" indent="510489">
              <a:lnSpc>
                <a:spcPct val="100000"/>
              </a:lnSpc>
            </a:pPr>
            <a:r>
              <a:rPr lang="en-US" altLang="zh-CN" sz="1950" spc="-20" dirty="0">
                <a:solidFill>
                  <a:srgbClr val="000000"/>
                </a:solidFill>
                <a:latin typeface="Times New Roman"/>
                <a:ea typeface="Times New Roman"/>
              </a:rPr>
              <a:t>РАССТРОЙ</a:t>
            </a:r>
            <a:r>
              <a:rPr lang="en-US" altLang="zh-CN" sz="1950" spc="-15" dirty="0">
                <a:solidFill>
                  <a:srgbClr val="000000"/>
                </a:solidFill>
                <a:latin typeface="Times New Roman"/>
                <a:ea typeface="Times New Roman"/>
              </a:rPr>
              <a:t>СТВА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4681728" y="2145785"/>
            <a:ext cx="5517795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УМЕРЕННЫЕ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КОГНИТИВНЫЕ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5" dirty="0">
                <a:solidFill>
                  <a:srgbClr val="000000"/>
                </a:solidFill>
                <a:latin typeface="Times New Roman"/>
                <a:ea typeface="Times New Roman"/>
              </a:rPr>
              <a:t>РАССТРОЙСТВ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27355" y="3046260"/>
            <a:ext cx="7084011" cy="493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5000"/>
              </a:lnSpc>
              <a:tabLst>
                <a:tab pos="6347129" algn="l"/>
              </a:tabLst>
            </a:pP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7,7%	</a:t>
            </a:r>
            <a:r>
              <a:rPr lang="en-US" altLang="zh-CN" sz="2400" b="1" spc="-15" dirty="0">
                <a:solidFill>
                  <a:srgbClr val="FEFEFE"/>
                </a:solidFill>
                <a:latin typeface="Times New Roman"/>
                <a:ea typeface="Times New Roman"/>
              </a:rPr>
              <a:t>12%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862073" y="4415602"/>
            <a:ext cx="6571820" cy="627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71666"/>
              </a:lnSpc>
              <a:tabLst>
                <a:tab pos="5606415" algn="l"/>
              </a:tabLst>
            </a:pPr>
            <a:r>
              <a:rPr lang="en-US" altLang="zh-CN" sz="24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86,2%	</a:t>
            </a:r>
            <a:r>
              <a:rPr lang="en-US" altLang="zh-CN" sz="2400" b="1" spc="-10" dirty="0">
                <a:solidFill>
                  <a:srgbClr val="FEFEFE"/>
                </a:solidFill>
                <a:latin typeface="Times New Roman"/>
                <a:ea typeface="Times New Roman"/>
              </a:rPr>
              <a:t>76,9%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597408" y="6757400"/>
            <a:ext cx="851831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190366" algn="l"/>
                <a:tab pos="638035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Цереброваскулярные</a:t>
            </a:r>
            <a:r>
              <a:rPr lang="en-US" altLang="zh-CN" sz="180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заб.	Болезнь</a:t>
            </a:r>
            <a:r>
              <a:rPr lang="en-US" altLang="zh-CN"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Альцгеймера	Болезнь</a:t>
            </a:r>
            <a:r>
              <a:rPr lang="en-US" altLang="zh-CN" sz="1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Паркинсона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597408" y="7085975"/>
            <a:ext cx="723243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190366" algn="l"/>
                <a:tab pos="6380352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Посттравматические	</a:t>
            </a:r>
            <a:r>
              <a:rPr lang="en-US" altLang="zh-CN" sz="1800" spc="-10" dirty="0">
                <a:solidFill>
                  <a:srgbClr val="000000"/>
                </a:solidFill>
                <a:latin typeface="Times New Roman"/>
                <a:ea typeface="Times New Roman"/>
              </a:rPr>
              <a:t>Психогенные	</a:t>
            </a:r>
            <a:r>
              <a:rPr lang="en-US" altLang="zh-CN" sz="1800" spc="-20" dirty="0">
                <a:solidFill>
                  <a:srgbClr val="000000"/>
                </a:solidFill>
                <a:latin typeface="Times New Roman"/>
                <a:ea typeface="Times New Roman"/>
              </a:rPr>
              <a:t>Прочие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>
            <a:off x="0" y="74676"/>
            <a:ext cx="10081259" cy="1229867"/>
          </a:xfrm>
          <a:custGeom>
            <a:avLst/>
            <a:gdLst>
              <a:gd name="connsiteX0" fmla="*/ 0 w 10081259"/>
              <a:gd name="connsiteY0" fmla="*/ 1229867 h 1229867"/>
              <a:gd name="connsiteX1" fmla="*/ 10081259 w 10081259"/>
              <a:gd name="connsiteY1" fmla="*/ 1229867 h 1229867"/>
              <a:gd name="connsiteX2" fmla="*/ 10081259 w 10081259"/>
              <a:gd name="connsiteY2" fmla="*/ 0 h 1229867"/>
              <a:gd name="connsiteX3" fmla="*/ 0 w 10081259"/>
              <a:gd name="connsiteY3" fmla="*/ 0 h 1229867"/>
              <a:gd name="connsiteX4" fmla="*/ 0 w 10081259"/>
              <a:gd name="connsiteY4" fmla="*/ 1229867 h 122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259" h="1229867">
                <a:moveTo>
                  <a:pt x="0" y="1229867"/>
                </a:moveTo>
                <a:lnTo>
                  <a:pt x="10081259" y="1229867"/>
                </a:lnTo>
                <a:lnTo>
                  <a:pt x="10081259" y="0"/>
                </a:lnTo>
                <a:lnTo>
                  <a:pt x="0" y="0"/>
                </a:lnTo>
                <a:lnTo>
                  <a:pt x="0" y="1229867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2"/>
          <p:cNvSpPr txBox="1"/>
          <p:nvPr/>
        </p:nvSpPr>
        <p:spPr>
          <a:xfrm>
            <a:off x="91439" y="251826"/>
            <a:ext cx="9639273" cy="7174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79678">
              <a:lnSpc>
                <a:spcPct val="131666"/>
              </a:lnSpc>
            </a:pPr>
            <a:r>
              <a:rPr lang="en-US" altLang="zh-CN" sz="4000" b="1" spc="-5" dirty="0">
                <a:solidFill>
                  <a:srgbClr val="FEFEFE"/>
                </a:solidFill>
                <a:latin typeface="Segoe Script"/>
                <a:ea typeface="Segoe Script"/>
              </a:rPr>
              <a:t>СОСУДИСТЫЕ</a:t>
            </a:r>
            <a:r>
              <a:rPr lang="en-US" altLang="zh-CN" sz="4000" b="1" spc="6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000" b="1" spc="-5" dirty="0">
                <a:solidFill>
                  <a:srgbClr val="FEFEFE"/>
                </a:solidFill>
                <a:latin typeface="Segoe Script"/>
                <a:ea typeface="Segoe Script"/>
              </a:rPr>
              <a:t>НАРУШЕНИЯ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51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постепенное</a:t>
            </a:r>
            <a:r>
              <a:rPr lang="en-US" altLang="zh-CN" sz="2600" spc="-139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ухудшение</a:t>
            </a:r>
            <a:r>
              <a:rPr lang="en-US" altLang="zh-CN" sz="2600" spc="-1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памяти;</a:t>
            </a:r>
          </a:p>
          <a:p>
            <a:pPr marL="377951" indent="-377951" hangingPunct="0">
              <a:lnSpc>
                <a:spcPct val="102499"/>
              </a:lnSpc>
              <a:spcBef>
                <a:spcPts val="189"/>
              </a:spcBef>
            </a:pPr>
            <a:r>
              <a:rPr lang="en-US" altLang="zh-CN" sz="2600" dirty="0">
                <a:solidFill>
                  <a:srgbClr val="BF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325" dirty="0">
                <a:solidFill>
                  <a:srgbClr val="BF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ухудшается</a:t>
            </a:r>
            <a:r>
              <a:rPr lang="en-US" altLang="zh-CN" sz="2600" spc="-9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долгосрочная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память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–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некоторые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события</a:t>
            </a:r>
            <a:r>
              <a:rPr lang="en-US" altLang="zh-CN" sz="2600" spc="-9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из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жизни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полностью</a:t>
            </a:r>
            <a:r>
              <a:rPr lang="en-US" altLang="zh-CN" sz="2600" spc="-3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стираются;</a:t>
            </a:r>
          </a:p>
          <a:p>
            <a:pPr marL="0">
              <a:lnSpc>
                <a:spcPct val="110833"/>
              </a:lnSpc>
              <a:spcBef>
                <a:spcPts val="120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50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замедление</a:t>
            </a:r>
            <a:r>
              <a:rPr lang="en-US" altLang="zh-CN" sz="2600" spc="-139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психической</a:t>
            </a:r>
            <a:r>
              <a:rPr lang="en-US" altLang="zh-CN" sz="2600" spc="-14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деятельности;</a:t>
            </a:r>
          </a:p>
          <a:p>
            <a:pPr marL="377951" indent="-377951" hangingPunct="0">
              <a:lnSpc>
                <a:spcPct val="100833"/>
              </a:lnSpc>
              <a:spcBef>
                <a:spcPts val="265"/>
              </a:spcBef>
            </a:pPr>
            <a:r>
              <a:rPr lang="en-US" altLang="zh-CN" sz="2600" dirty="0">
                <a:solidFill>
                  <a:srgbClr val="BF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320" dirty="0">
                <a:solidFill>
                  <a:srgbClr val="BF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сужение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круга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интересов.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К</a:t>
            </a:r>
            <a:r>
              <a:rPr lang="en-US" altLang="zh-CN" sz="2600" spc="-8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некоторым</a:t>
            </a:r>
            <a:r>
              <a:rPr lang="en-US" altLang="zh-CN" sz="2600" spc="-85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вещам,</a:t>
            </a:r>
            <a:r>
              <a:rPr lang="en-US" altLang="zh-CN" sz="2600" spc="-9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которые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интересовали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больного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ранее,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он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проявляет</a:t>
            </a:r>
            <a:r>
              <a:rPr lang="en-US" altLang="zh-CN" sz="2600" spc="5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полную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безразличность;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периоды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апатического</a:t>
            </a:r>
            <a:r>
              <a:rPr lang="en-US" altLang="zh-CN" sz="2600" spc="-2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настроения;</a:t>
            </a:r>
          </a:p>
          <a:p>
            <a:pPr marL="377951" indent="-377951" hangingPunct="0">
              <a:lnSpc>
                <a:spcPct val="102499"/>
              </a:lnSpc>
              <a:spcBef>
                <a:spcPts val="275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41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больному</a:t>
            </a:r>
            <a:r>
              <a:rPr lang="en-US" altLang="zh-CN" sz="2600" spc="-1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становится</a:t>
            </a:r>
            <a:r>
              <a:rPr lang="en-US" altLang="zh-CN" sz="2600" spc="-11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сложно</a:t>
            </a:r>
            <a:r>
              <a:rPr lang="en-US" altLang="zh-CN" sz="2600" spc="-11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воспринимать</a:t>
            </a:r>
            <a:r>
              <a:rPr lang="en-US" altLang="zh-CN" sz="2600" spc="-1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новую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Segoe UI Semibold"/>
                <a:ea typeface="Segoe UI Semibold"/>
              </a:rPr>
              <a:t>инф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ормацию;</a:t>
            </a:r>
          </a:p>
          <a:p>
            <a:pPr marL="0">
              <a:lnSpc>
                <a:spcPct val="110833"/>
              </a:lnSpc>
            </a:pPr>
            <a:r>
              <a:rPr lang="en-US" altLang="zh-CN" sz="2600" dirty="0">
                <a:solidFill>
                  <a:srgbClr val="BF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350" dirty="0">
                <a:solidFill>
                  <a:srgbClr val="BF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излишняя</a:t>
            </a:r>
            <a:r>
              <a:rPr lang="en-US" altLang="zh-CN" sz="2600" spc="-9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болтливость</a:t>
            </a:r>
            <a:r>
              <a:rPr lang="en-US" altLang="zh-CN" sz="2600" spc="-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</a:t>
            </a:r>
            <a:r>
              <a:rPr lang="en-US" altLang="zh-CN" sz="2600" spc="-9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непониманием</a:t>
            </a:r>
            <a:r>
              <a:rPr lang="en-US" altLang="zh-CN" sz="2600" spc="-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сути</a:t>
            </a:r>
            <a:r>
              <a:rPr lang="en-US" altLang="zh-CN" sz="2600" spc="-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сказанного;</a:t>
            </a:r>
          </a:p>
          <a:p>
            <a:pPr marL="0">
              <a:lnSpc>
                <a:spcPct val="110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61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нарушение</a:t>
            </a:r>
            <a:r>
              <a:rPr lang="en-US" altLang="zh-CN" sz="2600" spc="-17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письма;</a:t>
            </a:r>
          </a:p>
          <a:p>
            <a:pPr marL="0">
              <a:lnSpc>
                <a:spcPct val="110833"/>
              </a:lnSpc>
            </a:pPr>
            <a:r>
              <a:rPr lang="en-US" altLang="zh-CN" sz="2600" dirty="0">
                <a:solidFill>
                  <a:srgbClr val="BF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615" dirty="0">
                <a:solidFill>
                  <a:srgbClr val="BF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изменяется</a:t>
            </a:r>
            <a:r>
              <a:rPr lang="en-US" altLang="zh-CN" sz="2600" spc="-175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походка;</a:t>
            </a:r>
          </a:p>
          <a:p>
            <a:pPr marL="0">
              <a:lnSpc>
                <a:spcPct val="110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45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приступы</a:t>
            </a:r>
            <a:r>
              <a:rPr lang="en-US" altLang="zh-CN" sz="2600" spc="-1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депрессии</a:t>
            </a:r>
            <a:r>
              <a:rPr lang="en-US" altLang="zh-CN" sz="2600" spc="-1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2600" spc="-129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egoe UI Semibold"/>
                <a:ea typeface="Segoe UI Semibold"/>
              </a:rPr>
              <a:t>психоза;</a:t>
            </a:r>
          </a:p>
          <a:p>
            <a:pPr marL="0">
              <a:lnSpc>
                <a:spcPct val="110833"/>
              </a:lnSpc>
            </a:pPr>
            <a:r>
              <a:rPr lang="en-US" altLang="zh-CN" sz="2600" dirty="0">
                <a:solidFill>
                  <a:srgbClr val="BF0000"/>
                </a:solidFill>
                <a:latin typeface="Wingdings"/>
                <a:ea typeface="Wingdings"/>
              </a:rPr>
              <a:t></a:t>
            </a:r>
            <a:r>
              <a:rPr lang="en-US" altLang="zh-CN" sz="2600" spc="-615" dirty="0">
                <a:solidFill>
                  <a:srgbClr val="BF0000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социальная</a:t>
            </a:r>
            <a:r>
              <a:rPr lang="en-US" altLang="zh-CN" sz="2600" spc="-16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00" dirty="0">
                <a:solidFill>
                  <a:srgbClr val="BF0000"/>
                </a:solidFill>
                <a:latin typeface="Segoe UI Semibold"/>
                <a:ea typeface="Segoe UI Semibold"/>
              </a:rPr>
              <a:t>дезадаптация;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143"/>
          <p:cNvSpPr/>
          <p:nvPr/>
        </p:nvSpPr>
        <p:spPr>
          <a:xfrm>
            <a:off x="0" y="0"/>
            <a:ext cx="10079735" cy="684276"/>
          </a:xfrm>
          <a:custGeom>
            <a:avLst/>
            <a:gdLst>
              <a:gd name="connsiteX0" fmla="*/ 0 w 10079735"/>
              <a:gd name="connsiteY0" fmla="*/ 684276 h 684276"/>
              <a:gd name="connsiteX1" fmla="*/ 10079735 w 10079735"/>
              <a:gd name="connsiteY1" fmla="*/ 684276 h 684276"/>
              <a:gd name="connsiteX2" fmla="*/ 10079735 w 10079735"/>
              <a:gd name="connsiteY2" fmla="*/ 0 h 684276"/>
              <a:gd name="connsiteX3" fmla="*/ 0 w 10079735"/>
              <a:gd name="connsiteY3" fmla="*/ 0 h 684276"/>
              <a:gd name="connsiteX4" fmla="*/ 0 w 10079735"/>
              <a:gd name="connsiteY4" fmla="*/ 684276 h 6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9735" h="684276">
                <a:moveTo>
                  <a:pt x="0" y="684276"/>
                </a:moveTo>
                <a:lnTo>
                  <a:pt x="10079735" y="684276"/>
                </a:lnTo>
                <a:lnTo>
                  <a:pt x="10079735" y="0"/>
                </a:lnTo>
                <a:lnTo>
                  <a:pt x="0" y="0"/>
                </a:lnTo>
                <a:lnTo>
                  <a:pt x="0" y="684276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4"/>
          <p:cNvSpPr txBox="1"/>
          <p:nvPr/>
        </p:nvSpPr>
        <p:spPr>
          <a:xfrm>
            <a:off x="222199" y="52573"/>
            <a:ext cx="9763519" cy="540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3200" dirty="0">
                <a:solidFill>
                  <a:srgbClr val="FEFEFE"/>
                </a:solidFill>
                <a:latin typeface="Segoe UI Semibold"/>
                <a:ea typeface="Segoe UI Semibold"/>
              </a:rPr>
              <a:t>Стадии</a:t>
            </a:r>
            <a:r>
              <a:rPr lang="en-US" altLang="zh-CN" sz="3200" spc="-25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FEFEFE"/>
                </a:solidFill>
                <a:latin typeface="Segoe UI Semibold"/>
                <a:ea typeface="Segoe UI Semibold"/>
              </a:rPr>
              <a:t>ДИСЦИРКУЛЯТОРНОЙ</a:t>
            </a:r>
            <a:r>
              <a:rPr lang="en-US" altLang="zh-CN" sz="3200" spc="-254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200" dirty="0">
                <a:solidFill>
                  <a:srgbClr val="FEFEFE"/>
                </a:solidFill>
                <a:latin typeface="Segoe UI Semibold"/>
                <a:ea typeface="Segoe UI Semibold"/>
              </a:rPr>
              <a:t>ЭНЦЕФАЛОПАТИИ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2683" y="678433"/>
          <a:ext cx="9880692" cy="6829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737"/>
                <a:gridCol w="8275955"/>
              </a:tblGrid>
              <a:tr h="427228">
                <a:tc>
                  <a:txBody>
                    <a:bodyPr/>
                    <a:lstStyle/>
                    <a:p>
                      <a:pPr>
                        <a:lnSpc>
                          <a:spcPts val="530"/>
                        </a:lnSpc>
                      </a:pPr>
                      <a:endParaRPr lang="en-US" dirty="0" smtClean="0"/>
                    </a:p>
                    <a:p>
                      <a:pPr marL="0" indent="386375">
                        <a:lnSpc>
                          <a:spcPct val="100000"/>
                        </a:lnSpc>
                      </a:pPr>
                      <a:r>
                        <a:rPr lang="en-US" altLang="zh-CN" sz="2100" b="1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</a:t>
                      </a:r>
                      <a:r>
                        <a:rPr lang="en-US" altLang="zh-CN" sz="2100" b="1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дия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254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30"/>
                        </a:lnSpc>
                      </a:pPr>
                      <a:endParaRPr lang="en-US" dirty="0" smtClean="0"/>
                    </a:p>
                    <a:p>
                      <a:pPr marL="0" indent="2274316">
                        <a:lnSpc>
                          <a:spcPct val="100000"/>
                        </a:lnSpc>
                      </a:pPr>
                      <a:r>
                        <a:rPr lang="en-US" altLang="zh-CN" sz="2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Основные</a:t>
                      </a:r>
                      <a:r>
                        <a:rPr lang="en-US" altLang="zh-CN" sz="21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жалобы</a:t>
                      </a:r>
                      <a:r>
                        <a:rPr lang="en-US" altLang="zh-CN" sz="21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21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симптомы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25400">
                      <a:solidFill>
                        <a:srgbClr val="B72B2B"/>
                      </a:solidFill>
                      <a:prstDash val="solid"/>
                    </a:lnB>
                  </a:tcPr>
                </a:tc>
              </a:tr>
              <a:tr h="2981071">
                <a:tc>
                  <a:txBody>
                    <a:bodyPr/>
                    <a:lstStyle/>
                    <a:p>
                      <a:pPr>
                        <a:lnSpc>
                          <a:spcPts val="469"/>
                        </a:lnSpc>
                      </a:pPr>
                      <a:endParaRPr lang="en-US" dirty="0" smtClean="0"/>
                    </a:p>
                    <a:p>
                      <a:pPr marL="0" indent="94377">
                        <a:lnSpc>
                          <a:spcPct val="100000"/>
                        </a:lnSpc>
                      </a:pPr>
                      <a:r>
                        <a:rPr lang="en-US" altLang="zh-CN" sz="3100" b="1" spc="-30" dirty="0">
                          <a:solidFill>
                            <a:srgbClr val="980000"/>
                          </a:solidFill>
                          <a:latin typeface="Calibri"/>
                          <a:ea typeface="Calibri"/>
                        </a:rPr>
                        <a:t>ПЕР</a:t>
                      </a:r>
                      <a:r>
                        <a:rPr lang="en-US" altLang="zh-CN" sz="3100" b="1" spc="-20" dirty="0">
                          <a:solidFill>
                            <a:srgbClr val="980000"/>
                          </a:solidFill>
                          <a:latin typeface="Calibri"/>
                          <a:ea typeface="Calibri"/>
                        </a:rPr>
                        <a:t>ВАЯ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254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D4D4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Неспецифические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субъективные</a:t>
                      </a:r>
                      <a:r>
                        <a:rPr lang="en-US" altLang="zh-CN" sz="2100" spc="-16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жалобы</a:t>
                      </a:r>
                    </a:p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общая</a:t>
                      </a:r>
                      <a:r>
                        <a:rPr lang="en-US" altLang="zh-CN" sz="2100" spc="2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слабость,</a:t>
                      </a:r>
                      <a:r>
                        <a:rPr lang="en-US" altLang="zh-CN" sz="2100" spc="2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утомляемость</a:t>
                      </a:r>
                    </a:p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эмоциональная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лабильность,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раздражительность</a:t>
                      </a:r>
                    </a:p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spc="5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34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нарушения</a:t>
                      </a:r>
                      <a:r>
                        <a:rPr lang="en-US" altLang="zh-CN" sz="2100" spc="-1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44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сна</a:t>
                      </a:r>
                    </a:p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spc="5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34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головная</a:t>
                      </a:r>
                      <a:r>
                        <a:rPr lang="en-US" altLang="zh-CN" sz="2100" spc="-2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34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боль</a:t>
                      </a:r>
                    </a:p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spc="5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4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шум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44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34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голове</a:t>
                      </a:r>
                    </a:p>
                    <a:p>
                      <a:pPr marL="88264" hangingPunct="0">
                        <a:lnSpc>
                          <a:spcPct val="99583"/>
                        </a:lnSpc>
                      </a:pPr>
                      <a:r>
                        <a:rPr lang="en-US" altLang="zh-CN" sz="2100" spc="34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2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головокружение,</a:t>
                      </a: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2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нарушения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3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равновесия</a:t>
                      </a:r>
                      <a:r>
                        <a:t/>
                      </a:r>
                      <a:br/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Снижение</a:t>
                      </a:r>
                      <a:r>
                        <a:rPr lang="en-US" altLang="zh-CN" sz="2100" spc="-4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памяти</a:t>
                      </a:r>
                      <a:r>
                        <a:rPr lang="en-US" altLang="zh-CN" sz="2100" spc="-4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и</a:t>
                      </a:r>
                      <a:r>
                        <a:rPr lang="en-US" altLang="zh-CN" sz="2100" spc="-5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внимания</a:t>
                      </a:r>
                      <a:r>
                        <a:rPr lang="en-US" altLang="zh-CN" sz="2100" spc="-4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незначительны,</a:t>
                      </a:r>
                      <a:r>
                        <a:rPr lang="en-US" altLang="zh-CN" sz="2100" spc="-5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не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ограничивают</a:t>
                      </a:r>
                      <a:r>
                        <a:rPr lang="en-US" altLang="zh-CN" sz="2100" spc="-129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жизнедеятельности</a:t>
                      </a:r>
                      <a:r>
                        <a:rPr lang="en-US" altLang="zh-CN" sz="2100" spc="-13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пациентов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254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D4D4F0"/>
                    </a:solidFill>
                  </a:tcPr>
                </a:tc>
              </a:tr>
              <a:tr h="2021078">
                <a:tc>
                  <a:txBody>
                    <a:bodyPr/>
                    <a:lstStyle/>
                    <a:p>
                      <a:pPr>
                        <a:lnSpc>
                          <a:spcPts val="575"/>
                        </a:lnSpc>
                      </a:pPr>
                      <a:endParaRPr lang="en-US" dirty="0" smtClean="0"/>
                    </a:p>
                    <a:p>
                      <a:pPr marL="0" indent="94377">
                        <a:lnSpc>
                          <a:spcPct val="100000"/>
                        </a:lnSpc>
                      </a:pPr>
                      <a:r>
                        <a:rPr lang="en-US" altLang="zh-CN" sz="3100" b="1" spc="-75" dirty="0">
                          <a:solidFill>
                            <a:srgbClr val="98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3100" b="1" spc="-69" dirty="0">
                          <a:solidFill>
                            <a:srgbClr val="980000"/>
                          </a:solidFill>
                          <a:latin typeface="Calibri"/>
                          <a:ea typeface="Calibri"/>
                        </a:rPr>
                        <a:t>ТОРАЯ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8264">
                        <a:lnSpc>
                          <a:spcPct val="100000"/>
                        </a:lnSpc>
                      </a:pP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Становится</a:t>
                      </a:r>
                      <a:r>
                        <a:rPr lang="en-US" altLang="zh-CN" sz="2100" spc="12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больше</a:t>
                      </a:r>
                      <a:r>
                        <a:rPr lang="en-US" altLang="zh-CN" sz="2100" spc="12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субъективных</a:t>
                      </a:r>
                      <a:r>
                        <a:rPr lang="en-US" altLang="zh-CN" sz="2100" spc="12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жалоб</a:t>
                      </a:r>
                    </a:p>
                    <a:p>
                      <a:pPr marL="374777" indent="-286512" hangingPunct="0">
                        <a:lnSpc>
                          <a:spcPct val="100000"/>
                        </a:lnSpc>
                      </a:pP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Умеренные</a:t>
                      </a:r>
                      <a:r>
                        <a:rPr lang="en-US" altLang="zh-CN" sz="2100" spc="17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когнитивные</a:t>
                      </a:r>
                      <a:r>
                        <a:rPr lang="en-US" altLang="zh-CN" sz="2100" spc="17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расстройства</a:t>
                      </a:r>
                      <a:r>
                        <a:rPr lang="en-US" altLang="zh-CN" sz="2100" spc="17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отчетливы,</a:t>
                      </a:r>
                      <a:r>
                        <a:rPr lang="en-US" altLang="zh-CN" sz="2100" spc="17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но</a:t>
                      </a:r>
                      <a:r>
                        <a:rPr lang="en-US" altLang="zh-CN" sz="2100" spc="17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неприводят</a:t>
                      </a:r>
                      <a:r>
                        <a:rPr lang="en-US" altLang="zh-CN" sz="2100" spc="-4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к</a:t>
                      </a:r>
                      <a:r>
                        <a:rPr lang="en-US" altLang="zh-CN" sz="2100" spc="-4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ограничению</a:t>
                      </a:r>
                      <a:r>
                        <a:rPr lang="en-US" altLang="zh-CN" sz="2100" spc="-4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бытовой</a:t>
                      </a:r>
                      <a:r>
                        <a:rPr lang="en-US" altLang="zh-CN" sz="2100" spc="-4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независимости</a:t>
                      </a:r>
                      <a:r>
                        <a:rPr lang="en-US" altLang="zh-CN" sz="2100" spc="-4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пациента,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могут</a:t>
                      </a:r>
                      <a:r>
                        <a:rPr lang="en-US" altLang="zh-CN" sz="2100" spc="-5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затруднять</a:t>
                      </a:r>
                      <a:r>
                        <a:rPr lang="en-US" altLang="zh-CN" sz="2100" spc="-6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выполнение</a:t>
                      </a:r>
                      <a:r>
                        <a:rPr lang="en-US" altLang="zh-CN" sz="2100" spc="-6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сложных</a:t>
                      </a:r>
                      <a:r>
                        <a:rPr lang="en-US" altLang="zh-CN" sz="2100" spc="-6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видов</a:t>
                      </a:r>
                      <a:r>
                        <a:rPr lang="en-US" altLang="zh-CN" sz="2100" spc="-6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повседневной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активности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и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способствовать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снижению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качества</a:t>
                      </a:r>
                      <a:r>
                        <a:rPr lang="en-US" altLang="zh-CN" sz="2100" spc="-16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жизни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-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боль</a:t>
                      </a:r>
                      <a:r>
                        <a:rPr lang="en-US" altLang="zh-CN" sz="21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ных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</a:tr>
              <a:tr h="1400024">
                <a:tc>
                  <a:txBody>
                    <a:bodyPr/>
                    <a:lstStyle/>
                    <a:p>
                      <a:pPr>
                        <a:lnSpc>
                          <a:spcPts val="575"/>
                        </a:lnSpc>
                      </a:pPr>
                      <a:endParaRPr lang="en-US" dirty="0" smtClean="0"/>
                    </a:p>
                    <a:p>
                      <a:pPr marL="0" indent="94377">
                        <a:lnSpc>
                          <a:spcPct val="100000"/>
                        </a:lnSpc>
                      </a:pPr>
                      <a:r>
                        <a:rPr lang="en-US" altLang="zh-CN" sz="3100" b="1" spc="-30" dirty="0">
                          <a:solidFill>
                            <a:srgbClr val="980000"/>
                          </a:solidFill>
                          <a:latin typeface="Calibri"/>
                          <a:ea typeface="Calibri"/>
                        </a:rPr>
                        <a:t>ТРЕ</a:t>
                      </a:r>
                      <a:r>
                        <a:rPr lang="en-US" altLang="zh-CN" sz="3100" b="1" spc="-25" dirty="0">
                          <a:solidFill>
                            <a:srgbClr val="980000"/>
                          </a:solidFill>
                          <a:latin typeface="Calibri"/>
                          <a:ea typeface="Calibri"/>
                        </a:rPr>
                        <a:t>ТЬЯ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D4D4F0"/>
                    </a:solidFill>
                  </a:tcPr>
                </a:tc>
                <a:tc>
                  <a:txBody>
                    <a:bodyPr/>
                    <a:lstStyle/>
                    <a:p>
                      <a:pPr marL="374777" indent="-286512" hangingPunct="0">
                        <a:lnSpc>
                          <a:spcPct val="100000"/>
                        </a:lnSpc>
                      </a:pP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Wingdings"/>
                          <a:ea typeface="Wingdings"/>
                        </a:rPr>
                        <a:t>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Когнитивные</a:t>
                      </a: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нарушения,</a:t>
                      </a: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достигающие</a:t>
                      </a:r>
                      <a:r>
                        <a:rPr lang="en-US" altLang="zh-CN" sz="2100" spc="1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уровня</a:t>
                      </a:r>
                      <a:r>
                        <a:rPr lang="en-US" altLang="zh-CN" sz="2100" spc="1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spc="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деменции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(сосудистого</a:t>
                      </a:r>
                      <a:r>
                        <a:rPr lang="en-US" altLang="zh-CN" sz="2100" spc="-11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характера),</a:t>
                      </a:r>
                      <a:r>
                        <a:rPr lang="en-US" altLang="zh-CN" sz="2100" spc="-11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т.е.</a:t>
                      </a:r>
                      <a:r>
                        <a:rPr lang="en-US" altLang="zh-CN" sz="2100" spc="-11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нарушающие</a:t>
                      </a:r>
                      <a:r>
                        <a:rPr lang="en-US" altLang="zh-CN" sz="2100" spc="-119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социальную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адаптацию</a:t>
                      </a:r>
                      <a:r>
                        <a:rPr lang="en-US" altLang="zh-CN" sz="2100" spc="-3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и</a:t>
                      </a:r>
                      <a:r>
                        <a:rPr lang="en-US" altLang="zh-CN" sz="2100" spc="-3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хотя</a:t>
                      </a:r>
                      <a:r>
                        <a:rPr lang="en-US" altLang="zh-CN" sz="2100" spc="-3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бы</a:t>
                      </a:r>
                      <a:r>
                        <a:rPr lang="en-US" altLang="zh-CN" sz="2100" spc="-3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частично</a:t>
                      </a:r>
                      <a:r>
                        <a:rPr lang="en-US" altLang="zh-CN" sz="2100" spc="-3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делающие</a:t>
                      </a:r>
                      <a:r>
                        <a:rPr lang="en-US" altLang="zh-CN" sz="2100" spc="-4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пациента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зависимым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быту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от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помощи</a:t>
                      </a:r>
                      <a:r>
                        <a:rPr lang="en-US" altLang="zh-CN" sz="2100" spc="-129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1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окружающих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D4D4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146"/>
          <p:cNvSpPr/>
          <p:nvPr/>
        </p:nvSpPr>
        <p:spPr>
          <a:xfrm>
            <a:off x="0" y="161544"/>
            <a:ext cx="10081259" cy="1258823"/>
          </a:xfrm>
          <a:custGeom>
            <a:avLst/>
            <a:gdLst>
              <a:gd name="connsiteX0" fmla="*/ 0 w 10081259"/>
              <a:gd name="connsiteY0" fmla="*/ 1258823 h 1258823"/>
              <a:gd name="connsiteX1" fmla="*/ 10081259 w 10081259"/>
              <a:gd name="connsiteY1" fmla="*/ 1258823 h 1258823"/>
              <a:gd name="connsiteX2" fmla="*/ 10081259 w 10081259"/>
              <a:gd name="connsiteY2" fmla="*/ 0 h 1258823"/>
              <a:gd name="connsiteX3" fmla="*/ 0 w 10081259"/>
              <a:gd name="connsiteY3" fmla="*/ 0 h 1258823"/>
              <a:gd name="connsiteX4" fmla="*/ 0 w 10081259"/>
              <a:gd name="connsiteY4" fmla="*/ 1258823 h 125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259" h="1258823">
                <a:moveTo>
                  <a:pt x="0" y="1258823"/>
                </a:moveTo>
                <a:lnTo>
                  <a:pt x="10081259" y="1258823"/>
                </a:lnTo>
                <a:lnTo>
                  <a:pt x="10081259" y="0"/>
                </a:lnTo>
                <a:lnTo>
                  <a:pt x="0" y="0"/>
                </a:lnTo>
                <a:lnTo>
                  <a:pt x="0" y="1258823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7"/>
          <p:cNvSpPr txBox="1"/>
          <p:nvPr/>
        </p:nvSpPr>
        <p:spPr>
          <a:xfrm>
            <a:off x="534923" y="307469"/>
            <a:ext cx="8791393" cy="5331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2108">
              <a:lnSpc>
                <a:spcPct val="132083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Segoe Script"/>
                <a:ea typeface="Segoe Script"/>
              </a:rPr>
              <a:t>СОСУДИСТАЯ</a:t>
            </a:r>
            <a:r>
              <a:rPr lang="en-US" altLang="zh-CN" sz="4400" b="1" spc="1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400" b="1" spc="5" dirty="0">
                <a:solidFill>
                  <a:srgbClr val="FEFEFE"/>
                </a:solidFill>
                <a:latin typeface="Segoe Script"/>
                <a:ea typeface="Segoe Script"/>
              </a:rPr>
              <a:t>ДЕМЕНЦИЯ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 indent="451104">
              <a:lnSpc>
                <a:spcPct val="110000"/>
              </a:lnSpc>
            </a:pP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развивается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3100" spc="-18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результате: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36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6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Инсульта</a:t>
            </a:r>
            <a:r>
              <a:rPr lang="en-US" altLang="zh-CN" sz="3600" spc="-139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и/или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9"/>
              </a:lnSpc>
            </a:pPr>
            <a:endParaRPr lang="en-US" dirty="0" smtClean="0"/>
          </a:p>
          <a:p>
            <a:pPr marL="806195" indent="-806195" hangingPunct="0">
              <a:lnSpc>
                <a:spcPct val="100833"/>
              </a:lnSpc>
            </a:pPr>
            <a:r>
              <a:rPr lang="en-US" altLang="zh-CN" sz="36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6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Хронической</a:t>
            </a:r>
            <a:r>
              <a:rPr lang="en-US" altLang="zh-CN" sz="3600" spc="-1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недостаточности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кровоснабжения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головного</a:t>
            </a:r>
            <a:r>
              <a:rPr lang="en-US" altLang="zh-CN" sz="3600" spc="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мозга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Segoe UI Semibold"/>
                <a:ea typeface="Segoe UI Semibold"/>
              </a:rPr>
              <a:t>(дисциркуляторной</a:t>
            </a:r>
            <a:r>
              <a:rPr lang="en-US" altLang="zh-CN" sz="3600" spc="1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6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энцефалопатии)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148"/>
          <p:cNvSpPr/>
          <p:nvPr/>
        </p:nvSpPr>
        <p:spPr>
          <a:xfrm>
            <a:off x="0" y="289559"/>
            <a:ext cx="10081259" cy="944880"/>
          </a:xfrm>
          <a:custGeom>
            <a:avLst/>
            <a:gdLst>
              <a:gd name="connsiteX0" fmla="*/ 0 w 10081259"/>
              <a:gd name="connsiteY0" fmla="*/ 944880 h 944880"/>
              <a:gd name="connsiteX1" fmla="*/ 10081259 w 10081259"/>
              <a:gd name="connsiteY1" fmla="*/ 944880 h 944880"/>
              <a:gd name="connsiteX2" fmla="*/ 10081259 w 10081259"/>
              <a:gd name="connsiteY2" fmla="*/ 0 h 944880"/>
              <a:gd name="connsiteX3" fmla="*/ 0 w 10081259"/>
              <a:gd name="connsiteY3" fmla="*/ 0 h 944880"/>
              <a:gd name="connsiteX4" fmla="*/ 0 w 10081259"/>
              <a:gd name="connsiteY4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259" h="944880">
                <a:moveTo>
                  <a:pt x="0" y="944880"/>
                </a:moveTo>
                <a:lnTo>
                  <a:pt x="10081259" y="944880"/>
                </a:lnTo>
                <a:lnTo>
                  <a:pt x="10081259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9"/>
          <p:cNvSpPr/>
          <p:nvPr/>
        </p:nvSpPr>
        <p:spPr>
          <a:xfrm>
            <a:off x="3981450" y="2724150"/>
            <a:ext cx="996950" cy="1250950"/>
          </a:xfrm>
          <a:custGeom>
            <a:avLst/>
            <a:gdLst>
              <a:gd name="connsiteX0" fmla="*/ 8382 w 996950"/>
              <a:gd name="connsiteY0" fmla="*/ 1040892 h 1250950"/>
              <a:gd name="connsiteX1" fmla="*/ 259079 w 996950"/>
              <a:gd name="connsiteY1" fmla="*/ 757428 h 1250950"/>
              <a:gd name="connsiteX2" fmla="*/ 259079 w 996950"/>
              <a:gd name="connsiteY2" fmla="*/ 882777 h 1250950"/>
              <a:gd name="connsiteX3" fmla="*/ 1003808 w 996950"/>
              <a:gd name="connsiteY3" fmla="*/ 8890 h 1250950"/>
              <a:gd name="connsiteX4" fmla="*/ 259079 w 996950"/>
              <a:gd name="connsiteY4" fmla="*/ 1133475 h 1250950"/>
              <a:gd name="connsiteX5" fmla="*/ 259079 w 996950"/>
              <a:gd name="connsiteY5" fmla="*/ 1258824 h 1250950"/>
              <a:gd name="connsiteX6" fmla="*/ 8382 w 996950"/>
              <a:gd name="connsiteY6" fmla="*/ 1040892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950" h="1250950">
                <a:moveTo>
                  <a:pt x="8382" y="1040892"/>
                </a:moveTo>
                <a:lnTo>
                  <a:pt x="259079" y="757428"/>
                </a:lnTo>
                <a:lnTo>
                  <a:pt x="259079" y="882777"/>
                </a:lnTo>
                <a:cubicBezTo>
                  <a:pt x="658240" y="776732"/>
                  <a:pt x="953642" y="430022"/>
                  <a:pt x="1003808" y="8890"/>
                </a:cubicBezTo>
                <a:cubicBezTo>
                  <a:pt x="1064895" y="522986"/>
                  <a:pt x="746378" y="1004061"/>
                  <a:pt x="259079" y="1133475"/>
                </a:cubicBezTo>
                <a:lnTo>
                  <a:pt x="259079" y="1258824"/>
                </a:lnTo>
                <a:lnTo>
                  <a:pt x="8382" y="1040892"/>
                </a:lnTo>
                <a:close/>
              </a:path>
            </a:pathLst>
          </a:custGeom>
          <a:solidFill>
            <a:srgbClr val="202B9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50"/>
          <p:cNvSpPr/>
          <p:nvPr/>
        </p:nvSpPr>
        <p:spPr>
          <a:xfrm>
            <a:off x="3981450" y="1568450"/>
            <a:ext cx="1009650" cy="1289050"/>
          </a:xfrm>
          <a:custGeom>
            <a:avLst/>
            <a:gdLst>
              <a:gd name="connsiteX0" fmla="*/ 1011173 w 1009650"/>
              <a:gd name="connsiteY0" fmla="*/ 1289939 h 1289050"/>
              <a:gd name="connsiteX1" fmla="*/ 8382 w 1009650"/>
              <a:gd name="connsiteY1" fmla="*/ 258064 h 1289050"/>
              <a:gd name="connsiteX2" fmla="*/ 8382 w 1009650"/>
              <a:gd name="connsiteY2" fmla="*/ 7366 h 1289050"/>
              <a:gd name="connsiteX3" fmla="*/ 1011173 w 1009650"/>
              <a:gd name="connsiteY3" fmla="*/ 1039241 h 1289050"/>
              <a:gd name="connsiteX4" fmla="*/ 1011173 w 1009650"/>
              <a:gd name="connsiteY4" fmla="*/ 1289939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650" h="1289050">
                <a:moveTo>
                  <a:pt x="1011173" y="1289939"/>
                </a:moveTo>
                <a:cubicBezTo>
                  <a:pt x="1011173" y="720090"/>
                  <a:pt x="562228" y="258064"/>
                  <a:pt x="8382" y="258064"/>
                </a:cubicBezTo>
                <a:lnTo>
                  <a:pt x="8382" y="7366"/>
                </a:lnTo>
                <a:cubicBezTo>
                  <a:pt x="562228" y="7366"/>
                  <a:pt x="1011173" y="469392"/>
                  <a:pt x="1011173" y="1039241"/>
                </a:cubicBezTo>
                <a:lnTo>
                  <a:pt x="1011173" y="1289939"/>
                </a:lnTo>
                <a:close/>
              </a:path>
            </a:pathLst>
          </a:custGeom>
          <a:solidFill>
            <a:srgbClr val="1A227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1"/>
          <p:cNvSpPr/>
          <p:nvPr/>
        </p:nvSpPr>
        <p:spPr>
          <a:xfrm>
            <a:off x="3981450" y="1568450"/>
            <a:ext cx="1009650" cy="2406650"/>
          </a:xfrm>
          <a:custGeom>
            <a:avLst/>
            <a:gdLst>
              <a:gd name="connsiteX0" fmla="*/ 1011173 w 1009650"/>
              <a:gd name="connsiteY0" fmla="*/ 1289939 h 2406650"/>
              <a:gd name="connsiteX1" fmla="*/ 8382 w 1009650"/>
              <a:gd name="connsiteY1" fmla="*/ 258064 h 2406650"/>
              <a:gd name="connsiteX2" fmla="*/ 8382 w 1009650"/>
              <a:gd name="connsiteY2" fmla="*/ 7366 h 2406650"/>
              <a:gd name="connsiteX3" fmla="*/ 1011173 w 1009650"/>
              <a:gd name="connsiteY3" fmla="*/ 1039241 h 2406650"/>
              <a:gd name="connsiteX4" fmla="*/ 1011173 w 1009650"/>
              <a:gd name="connsiteY4" fmla="*/ 1289939 h 2406650"/>
              <a:gd name="connsiteX5" fmla="*/ 259079 w 1009650"/>
              <a:gd name="connsiteY5" fmla="*/ 2289175 h 2406650"/>
              <a:gd name="connsiteX6" fmla="*/ 259079 w 1009650"/>
              <a:gd name="connsiteY6" fmla="*/ 2414524 h 2406650"/>
              <a:gd name="connsiteX7" fmla="*/ 8382 w 1009650"/>
              <a:gd name="connsiteY7" fmla="*/ 2196592 h 2406650"/>
              <a:gd name="connsiteX8" fmla="*/ 259079 w 1009650"/>
              <a:gd name="connsiteY8" fmla="*/ 1913128 h 2406650"/>
              <a:gd name="connsiteX9" fmla="*/ 259079 w 1009650"/>
              <a:gd name="connsiteY9" fmla="*/ 2038477 h 2406650"/>
              <a:gd name="connsiteX10" fmla="*/ 1003808 w 1009650"/>
              <a:gd name="connsiteY10" fmla="*/ 1164590 h 240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650" h="2406650">
                <a:moveTo>
                  <a:pt x="1011173" y="1289939"/>
                </a:moveTo>
                <a:cubicBezTo>
                  <a:pt x="1011173" y="720090"/>
                  <a:pt x="562228" y="258064"/>
                  <a:pt x="8382" y="258064"/>
                </a:cubicBezTo>
                <a:lnTo>
                  <a:pt x="8382" y="7366"/>
                </a:lnTo>
                <a:cubicBezTo>
                  <a:pt x="562228" y="7366"/>
                  <a:pt x="1011173" y="469392"/>
                  <a:pt x="1011173" y="1039241"/>
                </a:cubicBezTo>
                <a:lnTo>
                  <a:pt x="1011173" y="1289939"/>
                </a:lnTo>
                <a:cubicBezTo>
                  <a:pt x="1011173" y="1760601"/>
                  <a:pt x="701802" y="2171573"/>
                  <a:pt x="259079" y="2289175"/>
                </a:cubicBezTo>
                <a:lnTo>
                  <a:pt x="259079" y="2414524"/>
                </a:lnTo>
                <a:lnTo>
                  <a:pt x="8382" y="2196592"/>
                </a:lnTo>
                <a:lnTo>
                  <a:pt x="259079" y="1913128"/>
                </a:lnTo>
                <a:lnTo>
                  <a:pt x="259079" y="2038477"/>
                </a:lnTo>
                <a:cubicBezTo>
                  <a:pt x="658240" y="1932432"/>
                  <a:pt x="953642" y="1585722"/>
                  <a:pt x="1003808" y="1164590"/>
                </a:cubicBezTo>
              </a:path>
            </a:pathLst>
          </a:custGeom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/>
          <p:cNvSpPr/>
          <p:nvPr/>
        </p:nvSpPr>
        <p:spPr>
          <a:xfrm>
            <a:off x="4679950" y="2559050"/>
            <a:ext cx="1085850" cy="1428750"/>
          </a:xfrm>
          <a:custGeom>
            <a:avLst/>
            <a:gdLst>
              <a:gd name="connsiteX0" fmla="*/ 12446 w 1085850"/>
              <a:gd name="connsiteY0" fmla="*/ 15748 h 1428750"/>
              <a:gd name="connsiteX1" fmla="*/ 826261 w 1085850"/>
              <a:gd name="connsiteY1" fmla="*/ 1025779 h 1428750"/>
              <a:gd name="connsiteX2" fmla="*/ 826261 w 1085850"/>
              <a:gd name="connsiteY2" fmla="*/ 890143 h 1428750"/>
              <a:gd name="connsiteX3" fmla="*/ 1097534 w 1085850"/>
              <a:gd name="connsiteY3" fmla="*/ 1194561 h 1428750"/>
              <a:gd name="connsiteX4" fmla="*/ 826261 w 1085850"/>
              <a:gd name="connsiteY4" fmla="*/ 1432686 h 1428750"/>
              <a:gd name="connsiteX5" fmla="*/ 826261 w 1085850"/>
              <a:gd name="connsiteY5" fmla="*/ 1297051 h 1428750"/>
              <a:gd name="connsiteX6" fmla="*/ 12446 w 1085850"/>
              <a:gd name="connsiteY6" fmla="*/ 287020 h 1428750"/>
              <a:gd name="connsiteX7" fmla="*/ 12446 w 1085850"/>
              <a:gd name="connsiteY7" fmla="*/ 1574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850" h="1428750">
                <a:moveTo>
                  <a:pt x="12446" y="15748"/>
                </a:moveTo>
                <a:cubicBezTo>
                  <a:pt x="12446" y="491490"/>
                  <a:pt x="347217" y="906907"/>
                  <a:pt x="826261" y="1025779"/>
                </a:cubicBezTo>
                <a:lnTo>
                  <a:pt x="826261" y="890143"/>
                </a:lnTo>
                <a:lnTo>
                  <a:pt x="1097534" y="1194561"/>
                </a:lnTo>
                <a:lnTo>
                  <a:pt x="826261" y="1432686"/>
                </a:lnTo>
                <a:lnTo>
                  <a:pt x="826261" y="1297051"/>
                </a:lnTo>
                <a:cubicBezTo>
                  <a:pt x="347217" y="1178179"/>
                  <a:pt x="12446" y="762761"/>
                  <a:pt x="12446" y="287020"/>
                </a:cubicBezTo>
                <a:lnTo>
                  <a:pt x="12446" y="15748"/>
                </a:lnTo>
                <a:close/>
              </a:path>
            </a:pathLst>
          </a:custGeom>
          <a:solidFill>
            <a:srgbClr val="202B9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/>
          <p:cNvSpPr/>
          <p:nvPr/>
        </p:nvSpPr>
        <p:spPr>
          <a:xfrm>
            <a:off x="4692650" y="1517650"/>
            <a:ext cx="1073150" cy="1187450"/>
          </a:xfrm>
          <a:custGeom>
            <a:avLst/>
            <a:gdLst>
              <a:gd name="connsiteX0" fmla="*/ 1084834 w 1073150"/>
              <a:gd name="connsiteY0" fmla="*/ 285242 h 1187450"/>
              <a:gd name="connsiteX1" fmla="*/ 9016 w 1073150"/>
              <a:gd name="connsiteY1" fmla="*/ 1192784 h 1187450"/>
              <a:gd name="connsiteX2" fmla="*/ 943736 w 1073150"/>
              <a:gd name="connsiteY2" fmla="*/ 22860 h 1187450"/>
              <a:gd name="connsiteX3" fmla="*/ 1084834 w 1073150"/>
              <a:gd name="connsiteY3" fmla="*/ 13970 h 1187450"/>
              <a:gd name="connsiteX4" fmla="*/ 1084834 w 1073150"/>
              <a:gd name="connsiteY4" fmla="*/ 285242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1187450">
                <a:moveTo>
                  <a:pt x="1084834" y="285242"/>
                </a:moveTo>
                <a:cubicBezTo>
                  <a:pt x="540130" y="285242"/>
                  <a:pt x="79755" y="673480"/>
                  <a:pt x="9016" y="1192784"/>
                </a:cubicBezTo>
                <a:cubicBezTo>
                  <a:pt x="-68960" y="621538"/>
                  <a:pt x="349503" y="97790"/>
                  <a:pt x="943736" y="22860"/>
                </a:cubicBezTo>
                <a:cubicBezTo>
                  <a:pt x="990472" y="16891"/>
                  <a:pt x="1037716" y="13970"/>
                  <a:pt x="1084834" y="13970"/>
                </a:cubicBezTo>
                <a:lnTo>
                  <a:pt x="1084834" y="285242"/>
                </a:lnTo>
                <a:close/>
              </a:path>
            </a:pathLst>
          </a:custGeom>
          <a:solidFill>
            <a:srgbClr val="1A227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/>
          <p:cNvSpPr/>
          <p:nvPr/>
        </p:nvSpPr>
        <p:spPr>
          <a:xfrm>
            <a:off x="4679950" y="1517650"/>
            <a:ext cx="1085850" cy="2470150"/>
          </a:xfrm>
          <a:custGeom>
            <a:avLst/>
            <a:gdLst>
              <a:gd name="connsiteX0" fmla="*/ 12446 w 1085850"/>
              <a:gd name="connsiteY0" fmla="*/ 1057148 h 2470150"/>
              <a:gd name="connsiteX1" fmla="*/ 826261 w 1085850"/>
              <a:gd name="connsiteY1" fmla="*/ 2067179 h 2470150"/>
              <a:gd name="connsiteX2" fmla="*/ 826261 w 1085850"/>
              <a:gd name="connsiteY2" fmla="*/ 1931543 h 2470150"/>
              <a:gd name="connsiteX3" fmla="*/ 1097534 w 1085850"/>
              <a:gd name="connsiteY3" fmla="*/ 2235961 h 2470150"/>
              <a:gd name="connsiteX4" fmla="*/ 826261 w 1085850"/>
              <a:gd name="connsiteY4" fmla="*/ 2474086 h 2470150"/>
              <a:gd name="connsiteX5" fmla="*/ 826261 w 1085850"/>
              <a:gd name="connsiteY5" fmla="*/ 2338451 h 2470150"/>
              <a:gd name="connsiteX6" fmla="*/ 12446 w 1085850"/>
              <a:gd name="connsiteY6" fmla="*/ 1328420 h 2470150"/>
              <a:gd name="connsiteX7" fmla="*/ 12446 w 1085850"/>
              <a:gd name="connsiteY7" fmla="*/ 1057148 h 2470150"/>
              <a:gd name="connsiteX8" fmla="*/ 1097534 w 1085850"/>
              <a:gd name="connsiteY8" fmla="*/ 13970 h 2470150"/>
              <a:gd name="connsiteX9" fmla="*/ 1097534 w 1085850"/>
              <a:gd name="connsiteY9" fmla="*/ 285242 h 2470150"/>
              <a:gd name="connsiteX10" fmla="*/ 21716 w 1085850"/>
              <a:gd name="connsiteY10" fmla="*/ 1192784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5850" h="2470150">
                <a:moveTo>
                  <a:pt x="12446" y="1057148"/>
                </a:moveTo>
                <a:cubicBezTo>
                  <a:pt x="12446" y="1532890"/>
                  <a:pt x="347217" y="1948307"/>
                  <a:pt x="826261" y="2067179"/>
                </a:cubicBezTo>
                <a:lnTo>
                  <a:pt x="826261" y="1931543"/>
                </a:lnTo>
                <a:lnTo>
                  <a:pt x="1097534" y="2235961"/>
                </a:lnTo>
                <a:lnTo>
                  <a:pt x="826261" y="2474086"/>
                </a:lnTo>
                <a:lnTo>
                  <a:pt x="826261" y="2338451"/>
                </a:lnTo>
                <a:cubicBezTo>
                  <a:pt x="347217" y="2219579"/>
                  <a:pt x="12446" y="1804161"/>
                  <a:pt x="12446" y="1328420"/>
                </a:cubicBezTo>
                <a:lnTo>
                  <a:pt x="12446" y="1057148"/>
                </a:lnTo>
                <a:cubicBezTo>
                  <a:pt x="12446" y="481076"/>
                  <a:pt x="498221" y="13970"/>
                  <a:pt x="1097534" y="13970"/>
                </a:cubicBezTo>
                <a:lnTo>
                  <a:pt x="1097534" y="285242"/>
                </a:lnTo>
                <a:cubicBezTo>
                  <a:pt x="552830" y="285242"/>
                  <a:pt x="92455" y="673480"/>
                  <a:pt x="21716" y="1192784"/>
                </a:cubicBezTo>
              </a:path>
            </a:pathLst>
          </a:custGeom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5"/>
          <p:cNvSpPr txBox="1"/>
          <p:nvPr/>
        </p:nvSpPr>
        <p:spPr>
          <a:xfrm>
            <a:off x="605637" y="410625"/>
            <a:ext cx="9002052" cy="644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083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ПЕРВЫЕ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МЕСЯЦЫ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ПОСЛЕ</a:t>
            </a:r>
            <a:r>
              <a:rPr lang="en-US" altLang="zh-CN" sz="3200" b="1" spc="34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ИНСУЛЬТА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424281" y="2551964"/>
            <a:ext cx="4835275" cy="2196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00735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Times New Roman"/>
                <a:ea typeface="Times New Roman"/>
              </a:rPr>
              <a:t>ДЕ</a:t>
            </a: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МЕНЦИЯ</a:t>
            </a:r>
          </a:p>
          <a:p>
            <a:pPr>
              <a:lnSpc>
                <a:spcPts val="590"/>
              </a:lnSpc>
            </a:pPr>
            <a:endParaRPr lang="en-US" dirty="0" smtClean="0"/>
          </a:p>
          <a:p>
            <a:pPr marL="0" indent="1113688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  <a:r>
              <a:rPr lang="en-US" altLang="zh-CN" sz="2650" spc="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650" spc="5" dirty="0">
                <a:solidFill>
                  <a:srgbClr val="000000"/>
                </a:solidFill>
                <a:latin typeface="Times New Roman"/>
                <a:ea typeface="Times New Roman"/>
              </a:rPr>
              <a:t>30%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 indent="493471">
              <a:lnSpc>
                <a:spcPct val="100000"/>
              </a:lnSpc>
            </a:pPr>
            <a:r>
              <a:rPr lang="en-US" altLang="zh-CN" sz="2650" b="1" dirty="0">
                <a:solidFill>
                  <a:srgbClr val="FE0000"/>
                </a:solidFill>
                <a:latin typeface="Times New Roman"/>
                <a:ea typeface="Times New Roman"/>
              </a:rPr>
              <a:t>30%</a:t>
            </a:r>
            <a:r>
              <a:rPr lang="en-US" altLang="zh-CN" sz="265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50" b="1" dirty="0">
                <a:solidFill>
                  <a:srgbClr val="FE0000"/>
                </a:solidFill>
                <a:latin typeface="Times New Roman"/>
                <a:ea typeface="Times New Roman"/>
              </a:rPr>
              <a:t>(в</a:t>
            </a:r>
            <a:r>
              <a:rPr lang="en-US" altLang="zh-CN" sz="2650" b="1" spc="-2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50" b="1" dirty="0">
                <a:solidFill>
                  <a:srgbClr val="FE0000"/>
                </a:solidFill>
                <a:latin typeface="Times New Roman"/>
                <a:ea typeface="Times New Roman"/>
              </a:rPr>
              <a:t>России)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Независимый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фактор</a:t>
            </a:r>
            <a:r>
              <a:rPr lang="en-US" altLang="zh-CN" sz="2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инвалидизации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6397497" y="2406192"/>
            <a:ext cx="2668457" cy="2178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6700">
              <a:lnSpc>
                <a:spcPct val="100000"/>
              </a:lnSpc>
            </a:pPr>
            <a:r>
              <a:rPr lang="en-US" altLang="zh-CN" sz="2650" spc="5" dirty="0">
                <a:solidFill>
                  <a:srgbClr val="000000"/>
                </a:solidFill>
                <a:latin typeface="Times New Roman"/>
                <a:ea typeface="Times New Roman"/>
              </a:rPr>
              <a:t>УМ</a:t>
            </a: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ЕРЕННЫЕ</a:t>
            </a:r>
          </a:p>
          <a:p>
            <a:pPr marL="0" indent="47244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ОГНИТИВНЫЕ</a:t>
            </a:r>
          </a:p>
          <a:p>
            <a:pPr marL="0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Times New Roman"/>
                <a:ea typeface="Times New Roman"/>
              </a:rPr>
              <a:t>РА</a:t>
            </a: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ССТРОЙСТВА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1019556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30%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75259">
              <a:lnSpc>
                <a:spcPct val="100000"/>
              </a:lnSpc>
            </a:pPr>
            <a:r>
              <a:rPr lang="en-US" altLang="zh-CN" sz="2650" b="1" dirty="0">
                <a:solidFill>
                  <a:srgbClr val="FE0000"/>
                </a:solidFill>
                <a:latin typeface="Times New Roman"/>
                <a:ea typeface="Times New Roman"/>
              </a:rPr>
              <a:t>53%</a:t>
            </a:r>
            <a:r>
              <a:rPr lang="en-US" altLang="zh-CN" sz="265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50" b="1" dirty="0">
                <a:solidFill>
                  <a:srgbClr val="FE0000"/>
                </a:solidFill>
                <a:latin typeface="Times New Roman"/>
                <a:ea typeface="Times New Roman"/>
              </a:rPr>
              <a:t>(в</a:t>
            </a:r>
            <a:r>
              <a:rPr lang="en-US" altLang="zh-CN" sz="2650" b="1" spc="-2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50" b="1" dirty="0">
                <a:solidFill>
                  <a:srgbClr val="FE0000"/>
                </a:solidFill>
                <a:latin typeface="Times New Roman"/>
                <a:ea typeface="Times New Roman"/>
              </a:rPr>
              <a:t>России)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424281" y="4814719"/>
            <a:ext cx="9588574" cy="2688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211" indent="-172211" hangingPunct="0">
              <a:lnSpc>
                <a:spcPct val="95833"/>
              </a:lnSpc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Независимый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фактор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ухудшения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качества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жизни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самого</a:t>
            </a:r>
            <a:r>
              <a:rPr lang="en-US" altLang="zh-CN" sz="2300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ухаживающих</a:t>
            </a:r>
            <a:r>
              <a:rPr lang="en-US" altLang="zh-CN" sz="2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лиц</a:t>
            </a:r>
          </a:p>
          <a:p>
            <a:pPr>
              <a:lnSpc>
                <a:spcPts val="5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Фактор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нарушения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вторичной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профилактики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3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реабилитации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3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Частая</a:t>
            </a:r>
            <a:r>
              <a:rPr lang="en-US" altLang="zh-CN" sz="2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ассоциация</a:t>
            </a:r>
            <a:r>
              <a:rPr lang="en-US" altLang="zh-CN" sz="2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эмоциональными</a:t>
            </a:r>
            <a:r>
              <a:rPr lang="en-US" altLang="zh-CN" sz="2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поведенческими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2300" spc="1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2300" spc="5" dirty="0">
                <a:solidFill>
                  <a:srgbClr val="000000"/>
                </a:solidFill>
                <a:latin typeface="Times New Roman"/>
                <a:ea typeface="Times New Roman"/>
              </a:rPr>
              <a:t>рушениями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marL="1929663" hangingPunct="0">
              <a:lnSpc>
                <a:spcPct val="101666"/>
              </a:lnSpc>
            </a:pP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Sundar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U.,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Adwani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S.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Post-stroke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cognitive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impairment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after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months.</a:t>
            </a:r>
            <a:r>
              <a:rPr lang="en-US" altLang="zh-CN" sz="115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Ann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Indian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Acad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Neurol</a:t>
            </a:r>
            <a:r>
              <a:rPr lang="en-US" altLang="zh-CN" sz="115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ea typeface="Arial"/>
              </a:rPr>
              <a:t>2010;13(1):42–6.</a:t>
            </a:r>
            <a:r>
              <a:rPr lang="en-US" altLang="zh-CN" sz="1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Вербицкая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С.В.,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Парфенов</a:t>
            </a:r>
            <a:r>
              <a:rPr lang="en-US" altLang="zh-CN" sz="11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В.А.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altLang="zh-CN" sz="11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опыт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применения</a:t>
            </a:r>
            <a:r>
              <a:rPr lang="en-US" altLang="zh-CN" sz="11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мемантина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при</a:t>
            </a:r>
            <a:r>
              <a:rPr lang="en-US" altLang="zh-CN" sz="11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постинсультной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деменции.</a:t>
            </a:r>
            <a:r>
              <a:rPr lang="en-US" altLang="zh-CN" sz="11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Неврол</a:t>
            </a:r>
            <a:r>
              <a:rPr lang="en-US" altLang="zh-CN" sz="11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журн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2008;13(4):45</a:t>
            </a:r>
            <a:r>
              <a:rPr lang="en-US" altLang="zh-CN" sz="1150" spc="1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150" dirty="0">
                <a:solidFill>
                  <a:srgbClr val="000000"/>
                </a:solidFill>
                <a:latin typeface="Times New Roman"/>
                <a:ea typeface="Times New Roman"/>
              </a:rPr>
              <a:t>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7950" y="120650"/>
            <a:ext cx="9848850" cy="1263650"/>
          </a:xfrm>
          <a:custGeom>
            <a:avLst/>
            <a:gdLst>
              <a:gd name="connsiteX0" fmla="*/ 10921 w 9848850"/>
              <a:gd name="connsiteY0" fmla="*/ 1267714 h 1263650"/>
              <a:gd name="connsiteX1" fmla="*/ 9852914 w 9848850"/>
              <a:gd name="connsiteY1" fmla="*/ 1267714 h 1263650"/>
              <a:gd name="connsiteX2" fmla="*/ 9852914 w 9848850"/>
              <a:gd name="connsiteY2" fmla="*/ 7366 h 1263650"/>
              <a:gd name="connsiteX3" fmla="*/ 10921 w 9848850"/>
              <a:gd name="connsiteY3" fmla="*/ 7366 h 1263650"/>
              <a:gd name="connsiteX4" fmla="*/ 10921 w 9848850"/>
              <a:gd name="connsiteY4" fmla="*/ 1267714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8850" h="1263650">
                <a:moveTo>
                  <a:pt x="10921" y="1267714"/>
                </a:moveTo>
                <a:lnTo>
                  <a:pt x="9852914" y="1267714"/>
                </a:lnTo>
                <a:lnTo>
                  <a:pt x="9852914" y="7366"/>
                </a:lnTo>
                <a:lnTo>
                  <a:pt x="10921" y="7366"/>
                </a:lnTo>
                <a:lnTo>
                  <a:pt x="10921" y="1267714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60" y="1546860"/>
            <a:ext cx="3322320" cy="22402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420319" y="320074"/>
            <a:ext cx="9287205" cy="673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35838">
              <a:lnSpc>
                <a:spcPct val="131666"/>
              </a:lnSpc>
            </a:pPr>
            <a:r>
              <a:rPr lang="en-US" altLang="zh-CN" sz="4000" b="1" spc="-5" dirty="0">
                <a:solidFill>
                  <a:srgbClr val="FEFEFE"/>
                </a:solidFill>
                <a:latin typeface="Segoe Script"/>
                <a:ea typeface="Segoe Script"/>
              </a:rPr>
              <a:t>КОГНИТИВНЫЕ</a:t>
            </a:r>
            <a:r>
              <a:rPr lang="en-US" altLang="zh-CN" sz="4000" b="1" spc="3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000" b="1" spc="-5" dirty="0">
                <a:solidFill>
                  <a:srgbClr val="FEFEFE"/>
                </a:solidFill>
                <a:latin typeface="Segoe Script"/>
                <a:ea typeface="Segoe Script"/>
              </a:rPr>
              <a:t>ФУНКЦИИ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en-US" altLang="zh-CN" sz="3100" spc="-104" dirty="0">
                <a:solidFill>
                  <a:srgbClr val="FE0000"/>
                </a:solidFill>
                <a:latin typeface="Segoe UI"/>
                <a:ea typeface="Segoe UI"/>
              </a:rPr>
              <a:t>•</a:t>
            </a:r>
            <a:r>
              <a:rPr lang="en-US" altLang="zh-CN" sz="3100" spc="-80" dirty="0">
                <a:solidFill>
                  <a:srgbClr val="FE0000"/>
                </a:solidFill>
                <a:latin typeface="Segoe UI"/>
                <a:cs typeface="Segoe UI"/>
              </a:rPr>
              <a:t>  </a:t>
            </a:r>
            <a:r>
              <a:rPr lang="en-US" altLang="zh-CN" sz="3100" b="1" i="1" spc="-154" dirty="0">
                <a:solidFill>
                  <a:srgbClr val="FE0000"/>
                </a:solidFill>
                <a:latin typeface="Segoe UI"/>
                <a:ea typeface="Segoe UI"/>
              </a:rPr>
              <a:t>внимание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en-US" altLang="zh-CN" sz="3100" spc="-110" dirty="0">
                <a:solidFill>
                  <a:srgbClr val="FE0000"/>
                </a:solidFill>
                <a:latin typeface="Segoe UI"/>
                <a:ea typeface="Segoe UI"/>
              </a:rPr>
              <a:t>•</a:t>
            </a:r>
            <a:r>
              <a:rPr lang="en-US" altLang="zh-CN" sz="3100" spc="-69" dirty="0">
                <a:solidFill>
                  <a:srgbClr val="FE0000"/>
                </a:solidFill>
                <a:latin typeface="Segoe UI"/>
                <a:cs typeface="Segoe UI"/>
              </a:rPr>
              <a:t>  </a:t>
            </a:r>
            <a:r>
              <a:rPr lang="en-US" altLang="zh-CN" sz="3100" b="1" i="1" spc="-184" dirty="0">
                <a:solidFill>
                  <a:srgbClr val="FE0000"/>
                </a:solidFill>
                <a:latin typeface="Segoe UI"/>
                <a:ea typeface="Segoe UI"/>
              </a:rPr>
              <a:t>память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en-US" altLang="zh-CN" sz="3100" spc="-85" dirty="0">
                <a:solidFill>
                  <a:srgbClr val="FE0000"/>
                </a:solidFill>
                <a:latin typeface="Segoe UI"/>
                <a:ea typeface="Segoe UI"/>
              </a:rPr>
              <a:t>•</a:t>
            </a:r>
            <a:r>
              <a:rPr lang="en-US" altLang="zh-CN" sz="3100" spc="-65" dirty="0">
                <a:solidFill>
                  <a:srgbClr val="FE0000"/>
                </a:solidFill>
                <a:latin typeface="Segoe UI"/>
                <a:cs typeface="Segoe UI"/>
              </a:rPr>
              <a:t>  </a:t>
            </a:r>
            <a:r>
              <a:rPr lang="en-US" altLang="zh-CN" sz="3100" b="1" i="1" spc="-120" dirty="0">
                <a:solidFill>
                  <a:srgbClr val="FE0000"/>
                </a:solidFill>
                <a:latin typeface="Segoe UI"/>
                <a:ea typeface="Segoe UI"/>
              </a:rPr>
              <a:t>речь</a:t>
            </a:r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100" spc="-55" dirty="0">
                <a:solidFill>
                  <a:srgbClr val="FE0000"/>
                </a:solidFill>
                <a:latin typeface="Segoe UI"/>
                <a:ea typeface="Segoe UI"/>
              </a:rPr>
              <a:t>•</a:t>
            </a:r>
            <a:r>
              <a:rPr lang="en-US" altLang="zh-CN" sz="3100" spc="-34" dirty="0">
                <a:solidFill>
                  <a:srgbClr val="FE0000"/>
                </a:solidFill>
                <a:latin typeface="Segoe UI"/>
                <a:cs typeface="Segoe UI"/>
              </a:rPr>
              <a:t>  </a:t>
            </a:r>
            <a:r>
              <a:rPr lang="en-US" altLang="zh-CN" sz="3100" b="1" i="1" spc="-69" dirty="0">
                <a:solidFill>
                  <a:srgbClr val="FE0000"/>
                </a:solidFill>
                <a:latin typeface="Segoe UI"/>
                <a:ea typeface="Segoe UI"/>
              </a:rPr>
              <a:t>праксис</a:t>
            </a:r>
            <a:r>
              <a:rPr lang="en-US" altLang="zh-CN" sz="3100" b="1" i="1" spc="-40" dirty="0">
                <a:solidFill>
                  <a:srgbClr val="FE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69" dirty="0">
                <a:solidFill>
                  <a:srgbClr val="000000"/>
                </a:solidFill>
                <a:latin typeface="Segoe UI"/>
                <a:ea typeface="Segoe UI"/>
              </a:rPr>
              <a:t>(целенаправленная</a:t>
            </a:r>
            <a:r>
              <a:rPr lang="en-US" altLang="zh-CN" sz="3100" spc="-4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64" dirty="0">
                <a:solidFill>
                  <a:srgbClr val="000000"/>
                </a:solidFill>
                <a:latin typeface="Segoe UI"/>
                <a:ea typeface="Segoe UI"/>
              </a:rPr>
              <a:t>двигательная</a:t>
            </a:r>
          </a:p>
          <a:p>
            <a:pPr marL="0" indent="377951">
              <a:lnSpc>
                <a:spcPct val="100000"/>
              </a:lnSpc>
            </a:pPr>
            <a:r>
              <a:rPr lang="en-US" altLang="zh-CN" sz="3100" spc="-60" dirty="0">
                <a:solidFill>
                  <a:srgbClr val="000000"/>
                </a:solidFill>
                <a:latin typeface="Segoe UI"/>
                <a:ea typeface="Segoe UI"/>
              </a:rPr>
              <a:t>актив</a:t>
            </a:r>
            <a:r>
              <a:rPr lang="en-US" altLang="zh-CN" sz="3100" spc="-55" dirty="0">
                <a:solidFill>
                  <a:srgbClr val="000000"/>
                </a:solidFill>
                <a:latin typeface="Segoe UI"/>
                <a:ea typeface="Segoe UI"/>
              </a:rPr>
              <a:t>ность),</a:t>
            </a:r>
          </a:p>
          <a:p>
            <a:pPr marL="0">
              <a:lnSpc>
                <a:spcPct val="100000"/>
              </a:lnSpc>
            </a:pPr>
            <a:r>
              <a:rPr lang="en-US" altLang="zh-CN" sz="3100" spc="-45" dirty="0">
                <a:solidFill>
                  <a:srgbClr val="FE0000"/>
                </a:solidFill>
                <a:latin typeface="Segoe UI"/>
                <a:ea typeface="Segoe UI"/>
              </a:rPr>
              <a:t>•</a:t>
            </a:r>
            <a:r>
              <a:rPr lang="en-US" altLang="zh-CN" sz="3100" spc="-30" dirty="0">
                <a:solidFill>
                  <a:srgbClr val="FE0000"/>
                </a:solidFill>
                <a:latin typeface="Segoe UI"/>
                <a:cs typeface="Segoe UI"/>
              </a:rPr>
              <a:t>  </a:t>
            </a:r>
            <a:r>
              <a:rPr lang="en-US" altLang="zh-CN" sz="3100" b="1" i="1" spc="-60" dirty="0">
                <a:solidFill>
                  <a:srgbClr val="FE0000"/>
                </a:solidFill>
                <a:latin typeface="Segoe UI"/>
                <a:ea typeface="Segoe UI"/>
              </a:rPr>
              <a:t>гнозис</a:t>
            </a:r>
            <a:r>
              <a:rPr lang="en-US" altLang="zh-CN" sz="3100" b="1" i="1" spc="-30" dirty="0">
                <a:solidFill>
                  <a:srgbClr val="FE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5" dirty="0">
                <a:solidFill>
                  <a:srgbClr val="000000"/>
                </a:solidFill>
                <a:latin typeface="Segoe UI"/>
                <a:ea typeface="Segoe UI"/>
              </a:rPr>
              <a:t>(восприятие</a:t>
            </a:r>
            <a:r>
              <a:rPr lang="en-US" altLang="zh-CN" sz="3100" spc="-3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65" dirty="0">
                <a:solidFill>
                  <a:srgbClr val="000000"/>
                </a:solidFill>
                <a:latin typeface="Segoe UI"/>
                <a:ea typeface="Segoe UI"/>
              </a:rPr>
              <a:t>информации,</a:t>
            </a:r>
            <a:r>
              <a:rPr lang="en-US" altLang="zh-CN" sz="3100" spc="-3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60" dirty="0">
                <a:solidFill>
                  <a:srgbClr val="000000"/>
                </a:solidFill>
                <a:latin typeface="Segoe UI"/>
                <a:ea typeface="Segoe UI"/>
              </a:rPr>
              <a:t>поступающей</a:t>
            </a:r>
            <a:r>
              <a:rPr lang="en-US" altLang="zh-CN" sz="3100" spc="-3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65" dirty="0">
                <a:solidFill>
                  <a:srgbClr val="000000"/>
                </a:solidFill>
                <a:latin typeface="Segoe UI"/>
                <a:ea typeface="Segoe UI"/>
              </a:rPr>
              <a:t>от</a:t>
            </a:r>
          </a:p>
          <a:p>
            <a:pPr marL="0" indent="377951">
              <a:lnSpc>
                <a:spcPct val="100000"/>
              </a:lnSpc>
            </a:pPr>
            <a:r>
              <a:rPr lang="en-US" altLang="zh-CN" sz="3100" spc="-65" dirty="0">
                <a:solidFill>
                  <a:srgbClr val="000000"/>
                </a:solidFill>
                <a:latin typeface="Segoe UI"/>
                <a:ea typeface="Segoe UI"/>
              </a:rPr>
              <a:t>органов</a:t>
            </a:r>
            <a:r>
              <a:rPr lang="en-US" altLang="zh-CN" sz="3100" spc="4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0" dirty="0">
                <a:solidFill>
                  <a:srgbClr val="000000"/>
                </a:solidFill>
                <a:latin typeface="Segoe UI"/>
                <a:ea typeface="Segoe UI"/>
              </a:rPr>
              <a:t>чувств),</a:t>
            </a:r>
          </a:p>
          <a:p>
            <a:pPr marL="377951" indent="-377951" hangingPunct="0">
              <a:lnSpc>
                <a:spcPct val="99583"/>
              </a:lnSpc>
            </a:pPr>
            <a:r>
              <a:rPr lang="en-US" altLang="zh-CN" sz="3100" spc="-85" dirty="0">
                <a:solidFill>
                  <a:srgbClr val="FE0000"/>
                </a:solidFill>
                <a:latin typeface="Segoe UI"/>
                <a:ea typeface="Segoe UI"/>
              </a:rPr>
              <a:t>•</a:t>
            </a:r>
            <a:r>
              <a:rPr lang="en-US" altLang="zh-CN" sz="3100" spc="-55" dirty="0">
                <a:solidFill>
                  <a:srgbClr val="FE0000"/>
                </a:solidFill>
                <a:latin typeface="Segoe UI"/>
                <a:cs typeface="Segoe UI"/>
              </a:rPr>
              <a:t>  </a:t>
            </a:r>
            <a:r>
              <a:rPr lang="en-US" altLang="zh-CN" sz="3100" b="1" i="1" spc="-129" dirty="0">
                <a:solidFill>
                  <a:srgbClr val="FE0000"/>
                </a:solidFill>
                <a:latin typeface="Segoe UI"/>
                <a:ea typeface="Segoe UI"/>
              </a:rPr>
              <a:t>управляющие</a:t>
            </a:r>
            <a:r>
              <a:rPr lang="en-US" altLang="zh-CN" sz="3100" b="1" i="1" spc="-60" dirty="0">
                <a:solidFill>
                  <a:srgbClr val="FE0000"/>
                </a:solidFill>
                <a:latin typeface="Segoe UI"/>
                <a:cs typeface="Segoe UI"/>
              </a:rPr>
              <a:t> </a:t>
            </a:r>
            <a:r>
              <a:rPr lang="en-US" altLang="zh-CN" sz="3100" b="1" i="1" spc="-125" dirty="0">
                <a:solidFill>
                  <a:srgbClr val="FE0000"/>
                </a:solidFill>
                <a:latin typeface="Segoe UI"/>
                <a:ea typeface="Segoe UI"/>
              </a:rPr>
              <a:t>функции</a:t>
            </a:r>
            <a:r>
              <a:rPr lang="en-US" altLang="zh-CN" sz="3100" b="1" i="1" spc="-55" dirty="0">
                <a:solidFill>
                  <a:srgbClr val="FE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104" dirty="0">
                <a:solidFill>
                  <a:srgbClr val="000000"/>
                </a:solidFill>
                <a:latin typeface="Segoe UI"/>
                <a:ea typeface="Segoe UI"/>
              </a:rPr>
              <a:t>(способность</a:t>
            </a:r>
            <a:r>
              <a:rPr lang="en-US" altLang="zh-CN" sz="3100" spc="-6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104" dirty="0">
                <a:solidFill>
                  <a:srgbClr val="000000"/>
                </a:solidFill>
                <a:latin typeface="Segoe UI"/>
                <a:ea typeface="Segoe UI"/>
              </a:rPr>
              <a:t>управлять</a:t>
            </a:r>
            <a:r>
              <a:rPr lang="en-US" altLang="zh-CN" sz="31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5" dirty="0">
                <a:solidFill>
                  <a:srgbClr val="000000"/>
                </a:solidFill>
                <a:latin typeface="Segoe UI"/>
                <a:ea typeface="Segoe UI"/>
              </a:rPr>
              <a:t>своим</a:t>
            </a:r>
            <a:r>
              <a:rPr lang="en-US" altLang="zh-CN" sz="3100" spc="-1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0" dirty="0">
                <a:solidFill>
                  <a:srgbClr val="000000"/>
                </a:solidFill>
                <a:latin typeface="Segoe UI"/>
                <a:ea typeface="Segoe UI"/>
              </a:rPr>
              <a:t>поведением</a:t>
            </a:r>
            <a:r>
              <a:rPr lang="en-US" altLang="zh-CN" sz="3100" spc="-2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65" dirty="0">
                <a:solidFill>
                  <a:srgbClr val="000000"/>
                </a:solidFill>
                <a:latin typeface="Segoe UI"/>
                <a:ea typeface="Segoe UI"/>
              </a:rPr>
              <a:t>и</a:t>
            </a:r>
            <a:r>
              <a:rPr lang="en-US" altLang="zh-CN" sz="3100" spc="-2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0" dirty="0">
                <a:solidFill>
                  <a:srgbClr val="000000"/>
                </a:solidFill>
                <a:latin typeface="Segoe UI"/>
                <a:ea typeface="Segoe UI"/>
              </a:rPr>
              <a:t>познавательной</a:t>
            </a:r>
            <a:r>
              <a:rPr lang="en-US" altLang="zh-CN" sz="31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44" dirty="0">
                <a:solidFill>
                  <a:srgbClr val="000000"/>
                </a:solidFill>
                <a:latin typeface="Segoe UI"/>
                <a:ea typeface="Segoe UI"/>
              </a:rPr>
              <a:t>деятельностью,</a:t>
            </a:r>
            <a:r>
              <a:rPr lang="en-US" altLang="zh-CN" sz="3100" spc="-2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5" dirty="0">
                <a:solidFill>
                  <a:srgbClr val="000000"/>
                </a:solidFill>
                <a:latin typeface="Segoe UI"/>
                <a:ea typeface="Segoe UI"/>
              </a:rPr>
              <a:t>выполнение</a:t>
            </a:r>
            <a:r>
              <a:rPr lang="en-US" altLang="zh-CN" sz="3100" spc="-2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50" dirty="0">
                <a:solidFill>
                  <a:srgbClr val="000000"/>
                </a:solidFill>
                <a:latin typeface="Segoe UI"/>
                <a:ea typeface="Segoe UI"/>
              </a:rPr>
              <a:t>поставленных</a:t>
            </a:r>
            <a:r>
              <a:rPr lang="en-US" altLang="zh-CN" sz="3100" spc="-2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altLang="zh-CN" sz="3100" spc="-40" dirty="0">
                <a:solidFill>
                  <a:srgbClr val="000000"/>
                </a:solidFill>
                <a:latin typeface="Segoe UI"/>
                <a:ea typeface="Segoe UI"/>
              </a:rPr>
              <a:t>задач).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159"/>
          <p:cNvSpPr/>
          <p:nvPr/>
        </p:nvSpPr>
        <p:spPr>
          <a:xfrm>
            <a:off x="158750" y="209550"/>
            <a:ext cx="9734550" cy="1593850"/>
          </a:xfrm>
          <a:custGeom>
            <a:avLst/>
            <a:gdLst>
              <a:gd name="connsiteX0" fmla="*/ 16510 w 9734550"/>
              <a:gd name="connsiteY0" fmla="*/ 1594866 h 1593850"/>
              <a:gd name="connsiteX1" fmla="*/ 9745726 w 9734550"/>
              <a:gd name="connsiteY1" fmla="*/ 1594866 h 1593850"/>
              <a:gd name="connsiteX2" fmla="*/ 9745726 w 9734550"/>
              <a:gd name="connsiteY2" fmla="*/ 9906 h 1593850"/>
              <a:gd name="connsiteX3" fmla="*/ 16510 w 9734550"/>
              <a:gd name="connsiteY3" fmla="*/ 9906 h 1593850"/>
              <a:gd name="connsiteX4" fmla="*/ 16510 w 9734550"/>
              <a:gd name="connsiteY4" fmla="*/ 1594866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4550" h="1593850">
                <a:moveTo>
                  <a:pt x="16510" y="1594866"/>
                </a:moveTo>
                <a:lnTo>
                  <a:pt x="9745726" y="1594866"/>
                </a:lnTo>
                <a:lnTo>
                  <a:pt x="9745726" y="9906"/>
                </a:lnTo>
                <a:lnTo>
                  <a:pt x="16510" y="9906"/>
                </a:lnTo>
                <a:lnTo>
                  <a:pt x="16510" y="159486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/>
          <p:cNvSpPr/>
          <p:nvPr/>
        </p:nvSpPr>
        <p:spPr>
          <a:xfrm>
            <a:off x="2216150" y="3282950"/>
            <a:ext cx="6254750" cy="6350"/>
          </a:xfrm>
          <a:custGeom>
            <a:avLst/>
            <a:gdLst>
              <a:gd name="connsiteX0" fmla="*/ 12700 w 6254750"/>
              <a:gd name="connsiteY0" fmla="*/ 8128 h 6350"/>
              <a:gd name="connsiteX1" fmla="*/ 6264147 w 6254750"/>
              <a:gd name="connsiteY1" fmla="*/ 8128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54750" h="6350">
                <a:moveTo>
                  <a:pt x="12700" y="8128"/>
                </a:moveTo>
                <a:lnTo>
                  <a:pt x="6264147" y="8128"/>
                </a:lnTo>
              </a:path>
            </a:pathLst>
          </a:custGeom>
          <a:ln w="1778">
            <a:solidFill>
              <a:srgbClr val="CB65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/>
          <p:cNvSpPr/>
          <p:nvPr/>
        </p:nvSpPr>
        <p:spPr>
          <a:xfrm>
            <a:off x="2127250" y="2749550"/>
            <a:ext cx="6254750" cy="6350"/>
          </a:xfrm>
          <a:custGeom>
            <a:avLst/>
            <a:gdLst>
              <a:gd name="connsiteX0" fmla="*/ 10160 w 6254750"/>
              <a:gd name="connsiteY0" fmla="*/ 14224 h 6350"/>
              <a:gd name="connsiteX1" fmla="*/ 6261607 w 6254750"/>
              <a:gd name="connsiteY1" fmla="*/ 15748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54750" h="6350">
                <a:moveTo>
                  <a:pt x="10160" y="14224"/>
                </a:moveTo>
                <a:lnTo>
                  <a:pt x="6261607" y="15748"/>
                </a:lnTo>
              </a:path>
            </a:pathLst>
          </a:custGeom>
          <a:ln w="1778">
            <a:solidFill>
              <a:srgbClr val="CB65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/>
          <p:cNvSpPr/>
          <p:nvPr/>
        </p:nvSpPr>
        <p:spPr>
          <a:xfrm>
            <a:off x="4908550" y="4070350"/>
            <a:ext cx="730250" cy="1352550"/>
          </a:xfrm>
          <a:custGeom>
            <a:avLst/>
            <a:gdLst>
              <a:gd name="connsiteX0" fmla="*/ 13970 w 730250"/>
              <a:gd name="connsiteY0" fmla="*/ 1353566 h 1352550"/>
              <a:gd name="connsiteX1" fmla="*/ 731773 w 730250"/>
              <a:gd name="connsiteY1" fmla="*/ 1353566 h 1352550"/>
              <a:gd name="connsiteX2" fmla="*/ 731773 w 730250"/>
              <a:gd name="connsiteY2" fmla="*/ 9398 h 1352550"/>
              <a:gd name="connsiteX3" fmla="*/ 13970 w 730250"/>
              <a:gd name="connsiteY3" fmla="*/ 9398 h 1352550"/>
              <a:gd name="connsiteX4" fmla="*/ 13970 w 730250"/>
              <a:gd name="connsiteY4" fmla="*/ 1353566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0" h="1352550">
                <a:moveTo>
                  <a:pt x="13970" y="1353566"/>
                </a:moveTo>
                <a:lnTo>
                  <a:pt x="731773" y="1353566"/>
                </a:lnTo>
                <a:lnTo>
                  <a:pt x="731773" y="9398"/>
                </a:lnTo>
                <a:lnTo>
                  <a:pt x="13970" y="9398"/>
                </a:lnTo>
                <a:lnTo>
                  <a:pt x="13970" y="1353566"/>
                </a:lnTo>
                <a:close/>
              </a:path>
            </a:pathLst>
          </a:custGeom>
          <a:solidFill>
            <a:srgbClr val="84F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3"/>
          <p:cNvSpPr txBox="1"/>
          <p:nvPr/>
        </p:nvSpPr>
        <p:spPr>
          <a:xfrm>
            <a:off x="883310" y="302760"/>
            <a:ext cx="8322250" cy="2437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b="1" spc="-15" dirty="0">
                <a:solidFill>
                  <a:srgbClr val="FEFEFE"/>
                </a:solidFill>
                <a:latin typeface="Segoe Script"/>
                <a:ea typeface="Segoe Script"/>
              </a:rPr>
              <a:t>ПОСТИНСУЛЬТНЫЕ</a:t>
            </a:r>
            <a:r>
              <a:rPr lang="en-US" altLang="zh-CN" sz="3100" b="1" spc="44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100" b="1" spc="-15" dirty="0">
                <a:solidFill>
                  <a:srgbClr val="FEFEFE"/>
                </a:solidFill>
                <a:latin typeface="Segoe Script"/>
                <a:ea typeface="Segoe Script"/>
              </a:rPr>
              <a:t>КОГНИТИВНЫЕ</a:t>
            </a:r>
          </a:p>
          <a:p>
            <a:pPr marL="0" indent="417550">
              <a:lnSpc>
                <a:spcPct val="100000"/>
              </a:lnSpc>
              <a:spcBef>
                <a:spcPts val="110"/>
              </a:spcBef>
            </a:pPr>
            <a:r>
              <a:rPr lang="en-US" altLang="zh-CN" sz="3100" b="1" dirty="0">
                <a:solidFill>
                  <a:srgbClr val="FEFEFE"/>
                </a:solidFill>
                <a:latin typeface="Segoe Script"/>
                <a:ea typeface="Segoe Script"/>
              </a:rPr>
              <a:t>РАССТРОЙСТВА</a:t>
            </a:r>
            <a:r>
              <a:rPr lang="en-US" altLang="zh-CN" sz="31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100" b="1" dirty="0">
                <a:solidFill>
                  <a:srgbClr val="FEFEFE"/>
                </a:solidFill>
                <a:latin typeface="Segoe Script"/>
                <a:ea typeface="Segoe Script"/>
              </a:rPr>
              <a:t>В</a:t>
            </a:r>
            <a:r>
              <a:rPr lang="en-US" altLang="zh-CN" sz="3100" b="1" spc="-31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100" b="1" dirty="0">
                <a:solidFill>
                  <a:srgbClr val="FEFEFE"/>
                </a:solidFill>
                <a:latin typeface="Segoe Script"/>
                <a:ea typeface="Segoe Script"/>
              </a:rPr>
              <a:t>РАЗЛИЧНЫХ</a:t>
            </a:r>
          </a:p>
          <a:p>
            <a:pPr marL="0" indent="1427962">
              <a:lnSpc>
                <a:spcPct val="100000"/>
              </a:lnSpc>
              <a:spcBef>
                <a:spcPts val="110"/>
              </a:spcBef>
            </a:pPr>
            <a:r>
              <a:rPr lang="en-US" altLang="zh-CN" sz="3100" b="1" spc="-15" dirty="0">
                <a:solidFill>
                  <a:srgbClr val="FEFEFE"/>
                </a:solidFill>
                <a:latin typeface="Segoe Script"/>
                <a:ea typeface="Segoe Script"/>
              </a:rPr>
              <a:t>ВОЗРАСТНЫХ</a:t>
            </a:r>
            <a:r>
              <a:rPr lang="en-US" altLang="zh-CN" sz="3100" b="1" spc="2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100" b="1" spc="-10" dirty="0">
                <a:solidFill>
                  <a:srgbClr val="FEFEFE"/>
                </a:solidFill>
                <a:latin typeface="Segoe Script"/>
                <a:ea typeface="Segoe Script"/>
              </a:rPr>
              <a:t>ГРУППАХ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1211554">
              <a:lnSpc>
                <a:spcPct val="100000"/>
              </a:lnSpc>
            </a:pPr>
            <a:r>
              <a:rPr lang="en-US" altLang="zh-CN" sz="1500" spc="-15" dirty="0">
                <a:solidFill>
                  <a:srgbClr val="003C1B"/>
                </a:solidFill>
                <a:latin typeface="Arial"/>
                <a:ea typeface="Arial"/>
              </a:rPr>
              <a:t>50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2094864" y="2895097"/>
            <a:ext cx="5710103" cy="403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908803" algn="l"/>
              </a:tabLst>
            </a:pPr>
            <a:r>
              <a:rPr lang="en-US" altLang="zh-CN" sz="1500" spc="-10" dirty="0">
                <a:solidFill>
                  <a:srgbClr val="003C1B"/>
                </a:solidFill>
                <a:latin typeface="Arial"/>
                <a:ea typeface="Arial"/>
              </a:rPr>
              <a:t>40	</a:t>
            </a:r>
            <a:r>
              <a:rPr lang="en-US" altLang="zh-CN" sz="2650" spc="-15" dirty="0">
                <a:solidFill>
                  <a:srgbClr val="FE0000"/>
                </a:solidFill>
                <a:latin typeface="Arial"/>
                <a:ea typeface="Arial"/>
              </a:rPr>
              <a:t>36%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2949575" y="5542576"/>
            <a:ext cx="966316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60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–</a:t>
            </a:r>
            <a:r>
              <a:rPr lang="en-US" altLang="zh-CN" sz="1950" spc="89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69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4494529" y="5511460"/>
            <a:ext cx="1571034" cy="802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9155">
              <a:lnSpc>
                <a:spcPct val="100000"/>
              </a:lnSpc>
            </a:pP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70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–</a:t>
            </a:r>
            <a:r>
              <a:rPr lang="en-US" altLang="zh-CN" sz="1950" spc="89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79</a:t>
            </a:r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50" spc="-10" dirty="0">
                <a:solidFill>
                  <a:srgbClr val="003C1B"/>
                </a:solidFill>
                <a:latin typeface="Arial"/>
                <a:ea typeface="Arial"/>
              </a:rPr>
              <a:t>Возраст,</a:t>
            </a:r>
            <a:r>
              <a:rPr lang="en-US" altLang="zh-CN" sz="1950" spc="-20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spc="-15" dirty="0">
                <a:solidFill>
                  <a:srgbClr val="003C1B"/>
                </a:solidFill>
                <a:latin typeface="Arial"/>
                <a:ea typeface="Arial"/>
              </a:rPr>
              <a:t>года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6876542" y="5501047"/>
            <a:ext cx="966315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80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–</a:t>
            </a:r>
            <a:r>
              <a:rPr lang="en-US" altLang="zh-CN" sz="1950" spc="89" dirty="0">
                <a:solidFill>
                  <a:srgbClr val="003C1B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3C1B"/>
                </a:solidFill>
                <a:latin typeface="Arial"/>
                <a:ea typeface="Arial"/>
              </a:rPr>
              <a:t>90</a:t>
            </a:r>
          </a:p>
        </p:txBody>
      </p:sp>
      <p:sp>
        <p:nvSpPr>
          <p:cNvPr id="168" name="TextBox 168"/>
          <p:cNvSpPr txBox="1"/>
          <p:nvPr/>
        </p:nvSpPr>
        <p:spPr>
          <a:xfrm rot="16200000">
            <a:off x="1921292" y="3963406"/>
            <a:ext cx="294986" cy="221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50" dirty="0">
                <a:solidFill>
                  <a:srgbClr val="003C1B"/>
                </a:solidFill>
                <a:latin typeface="Arial"/>
                <a:ea typeface="Arial"/>
              </a:rPr>
              <a:t>%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36648" y="3471672"/>
          <a:ext cx="6274306" cy="192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827"/>
                <a:gridCol w="702564"/>
                <a:gridCol w="3186683"/>
                <a:gridCol w="717804"/>
                <a:gridCol w="757428"/>
              </a:tblGrid>
              <a:tr h="354329">
                <a:tc gridSpan="3">
                  <a:txBody>
                    <a:bodyPr/>
                    <a:lstStyle/>
                    <a:p>
                      <a:pPr marL="0" indent="-41783">
                        <a:lnSpc>
                          <a:spcPct val="87500"/>
                        </a:lnSpc>
                        <a:tabLst>
                          <a:tab pos="2827273" algn="l"/>
                        </a:tabLst>
                      </a:pPr>
                      <a:r>
                        <a:rPr lang="en-US" altLang="zh-CN" sz="1500" spc="-10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30	</a:t>
                      </a:r>
                      <a:r>
                        <a:rPr lang="en-US" altLang="zh-CN" sz="2650" spc="-5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2</a:t>
                      </a:r>
                      <a:r>
                        <a:rPr lang="en-US" altLang="zh-CN" sz="2650" spc="-15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6%</a:t>
                      </a:r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9144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</a:tr>
              <a:tr h="519684">
                <a:tc gridSpan="3">
                  <a:txBody>
                    <a:bodyPr/>
                    <a:lstStyle/>
                    <a:p>
                      <a:pPr>
                        <a:lnSpc>
                          <a:spcPts val="894"/>
                        </a:lnSpc>
                      </a:pPr>
                      <a:endParaRPr lang="en-US" dirty="0" smtClean="0"/>
                    </a:p>
                    <a:p>
                      <a:pPr marL="0" indent="-41783">
                        <a:lnSpc>
                          <a:spcPct val="100000"/>
                        </a:lnSpc>
                        <a:tabLst>
                          <a:tab pos="969517" algn="l"/>
                        </a:tabLst>
                      </a:pPr>
                      <a:r>
                        <a:rPr lang="en-US" altLang="zh-CN" sz="1500" spc="-10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20	</a:t>
                      </a:r>
                      <a:r>
                        <a:rPr lang="en-US" altLang="zh-CN" sz="2650" spc="-5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1</a:t>
                      </a:r>
                      <a:r>
                        <a:rPr lang="en-US" altLang="zh-CN" sz="2650" spc="-10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650" spc="-20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%</a:t>
                      </a:r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</a:tr>
              <a:tr h="230885"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19"/>
                        </a:lnSpc>
                      </a:pPr>
                      <a:endParaRPr lang="en-US" dirty="0" smtClean="0"/>
                    </a:p>
                    <a:p>
                      <a:pPr marL="0" indent="-41783">
                        <a:lnSpc>
                          <a:spcPct val="100000"/>
                        </a:lnSpc>
                      </a:pPr>
                      <a:r>
                        <a:rPr lang="en-US" altLang="zh-CN" sz="1500" spc="-15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 cap="flat" cmpd="sng" algn="ctr">
                      <a:solidFill>
                        <a:srgbClr val="65C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  <a:solidFill>
                      <a:srgbClr val="9D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</a:tr>
              <a:tr h="3131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B w="1778">
                      <a:solidFill>
                        <a:srgbClr val="65CB00"/>
                      </a:solidFill>
                      <a:prstDash val="solid"/>
                    </a:lnB>
                    <a:solidFill>
                      <a:srgbClr val="8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  <a:solidFill>
                      <a:srgbClr val="9D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T w="1778">
                      <a:solidFill>
                        <a:srgbClr val="65CB00"/>
                      </a:solidFill>
                      <a:prstDash val="solid"/>
                    </a:lnT>
                    <a:lnB w="1778">
                      <a:solidFill>
                        <a:srgbClr val="65CB00"/>
                      </a:solidFill>
                      <a:prstDash val="solid"/>
                    </a:lnB>
                  </a:tcPr>
                </a:tc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ts val="1979"/>
                        </a:lnSpc>
                      </a:pPr>
                      <a:endParaRPr lang="en-US" dirty="0" smtClean="0"/>
                    </a:p>
                    <a:p>
                      <a:pPr marL="0" indent="63372">
                        <a:lnSpc>
                          <a:spcPct val="100000"/>
                        </a:lnSpc>
                      </a:pPr>
                      <a:r>
                        <a:rPr lang="en-US" altLang="zh-CN" sz="1500" spc="-20" dirty="0">
                          <a:solidFill>
                            <a:srgbClr val="003C1B"/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marL="0" marR="0" marT="0" marB="0"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22860">
                      <a:solidFill>
                        <a:srgbClr val="65F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9144">
                      <a:solidFill>
                        <a:srgbClr val="65CB00"/>
                      </a:solidFill>
                      <a:prstDash val="solid"/>
                    </a:lnB>
                    <a:solidFill>
                      <a:srgbClr val="8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9144">
                      <a:solidFill>
                        <a:srgbClr val="65CB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R w="9144">
                      <a:solidFill>
                        <a:srgbClr val="65CB00"/>
                      </a:solidFill>
                      <a:prstDash val="solid"/>
                    </a:lnR>
                    <a:lnT w="1778">
                      <a:solidFill>
                        <a:srgbClr val="65CB00"/>
                      </a:solidFill>
                      <a:prstDash val="solid"/>
                    </a:lnT>
                    <a:lnB w="9144">
                      <a:solidFill>
                        <a:srgbClr val="65CB00"/>
                      </a:solidFill>
                      <a:prstDash val="solid"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65CB00"/>
                      </a:solidFill>
                      <a:prstDash val="solid"/>
                    </a:lnL>
                    <a:lnT w="1778">
                      <a:solidFill>
                        <a:srgbClr val="65CB00"/>
                      </a:solidFill>
                      <a:prstDash val="solid"/>
                    </a:lnT>
                    <a:lnB w="22860">
                      <a:solidFill>
                        <a:srgbClr val="65FE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 170"/>
          <p:cNvSpPr/>
          <p:nvPr/>
        </p:nvSpPr>
        <p:spPr>
          <a:xfrm>
            <a:off x="234950" y="196850"/>
            <a:ext cx="9607550" cy="1263650"/>
          </a:xfrm>
          <a:custGeom>
            <a:avLst/>
            <a:gdLst>
              <a:gd name="connsiteX0" fmla="*/ 14986 w 9607550"/>
              <a:gd name="connsiteY0" fmla="*/ 1270762 h 1263650"/>
              <a:gd name="connsiteX1" fmla="*/ 9614661 w 9607550"/>
              <a:gd name="connsiteY1" fmla="*/ 1270762 h 1263650"/>
              <a:gd name="connsiteX2" fmla="*/ 9614661 w 9607550"/>
              <a:gd name="connsiteY2" fmla="*/ 11938 h 1263650"/>
              <a:gd name="connsiteX3" fmla="*/ 14986 w 9607550"/>
              <a:gd name="connsiteY3" fmla="*/ 11938 h 1263650"/>
              <a:gd name="connsiteX4" fmla="*/ 14986 w 9607550"/>
              <a:gd name="connsiteY4" fmla="*/ 1270762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50" h="1263650">
                <a:moveTo>
                  <a:pt x="14986" y="1270762"/>
                </a:moveTo>
                <a:lnTo>
                  <a:pt x="9614661" y="1270762"/>
                </a:lnTo>
                <a:lnTo>
                  <a:pt x="9614661" y="11938"/>
                </a:lnTo>
                <a:lnTo>
                  <a:pt x="14986" y="11938"/>
                </a:lnTo>
                <a:lnTo>
                  <a:pt x="14986" y="1270762"/>
                </a:lnTo>
                <a:close/>
              </a:path>
            </a:pathLst>
          </a:custGeom>
          <a:solidFill>
            <a:srgbClr val="15155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259079"/>
            <a:ext cx="8900159" cy="1371600"/>
          </a:xfrm>
          <a:prstGeom prst="rect">
            <a:avLst/>
          </a:prstGeom>
        </p:spPr>
      </p:pic>
      <p:pic>
        <p:nvPicPr>
          <p:cNvPr id="173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1775460"/>
            <a:ext cx="5821680" cy="5021580"/>
          </a:xfrm>
          <a:prstGeom prst="rect">
            <a:avLst/>
          </a:prstGeom>
        </p:spPr>
      </p:pic>
      <p:sp>
        <p:nvSpPr>
          <p:cNvPr id="2" name="Freeform 173"/>
          <p:cNvSpPr/>
          <p:nvPr/>
        </p:nvSpPr>
        <p:spPr>
          <a:xfrm>
            <a:off x="6318250" y="1860550"/>
            <a:ext cx="184150" cy="184150"/>
          </a:xfrm>
          <a:custGeom>
            <a:avLst/>
            <a:gdLst>
              <a:gd name="connsiteX0" fmla="*/ 7873 w 184150"/>
              <a:gd name="connsiteY0" fmla="*/ 193802 h 184150"/>
              <a:gd name="connsiteX1" fmla="*/ 189230 w 184150"/>
              <a:gd name="connsiteY1" fmla="*/ 193802 h 184150"/>
              <a:gd name="connsiteX2" fmla="*/ 189230 w 184150"/>
              <a:gd name="connsiteY2" fmla="*/ 10922 h 184150"/>
              <a:gd name="connsiteX3" fmla="*/ 7873 w 184150"/>
              <a:gd name="connsiteY3" fmla="*/ 10922 h 184150"/>
              <a:gd name="connsiteX4" fmla="*/ 7873 w 184150"/>
              <a:gd name="connsiteY4" fmla="*/ 193802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84150">
                <a:moveTo>
                  <a:pt x="7873" y="193802"/>
                </a:moveTo>
                <a:lnTo>
                  <a:pt x="189230" y="193802"/>
                </a:lnTo>
                <a:lnTo>
                  <a:pt x="189230" y="10922"/>
                </a:lnTo>
                <a:lnTo>
                  <a:pt x="7873" y="10922"/>
                </a:lnTo>
                <a:lnTo>
                  <a:pt x="7873" y="19380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6318250" y="2660650"/>
            <a:ext cx="184150" cy="184150"/>
          </a:xfrm>
          <a:custGeom>
            <a:avLst/>
            <a:gdLst>
              <a:gd name="connsiteX0" fmla="*/ 7873 w 184150"/>
              <a:gd name="connsiteY0" fmla="*/ 190754 h 184150"/>
              <a:gd name="connsiteX1" fmla="*/ 189230 w 184150"/>
              <a:gd name="connsiteY1" fmla="*/ 190754 h 184150"/>
              <a:gd name="connsiteX2" fmla="*/ 189230 w 184150"/>
              <a:gd name="connsiteY2" fmla="*/ 7874 h 184150"/>
              <a:gd name="connsiteX3" fmla="*/ 7873 w 184150"/>
              <a:gd name="connsiteY3" fmla="*/ 7874 h 184150"/>
              <a:gd name="connsiteX4" fmla="*/ 7873 w 184150"/>
              <a:gd name="connsiteY4" fmla="*/ 190754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84150">
                <a:moveTo>
                  <a:pt x="7873" y="190754"/>
                </a:moveTo>
                <a:lnTo>
                  <a:pt x="189230" y="190754"/>
                </a:lnTo>
                <a:lnTo>
                  <a:pt x="189230" y="7874"/>
                </a:lnTo>
                <a:lnTo>
                  <a:pt x="7873" y="7874"/>
                </a:lnTo>
                <a:lnTo>
                  <a:pt x="7873" y="190754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/>
          <p:cNvSpPr/>
          <p:nvPr/>
        </p:nvSpPr>
        <p:spPr>
          <a:xfrm>
            <a:off x="6318250" y="3448050"/>
            <a:ext cx="184150" cy="196850"/>
          </a:xfrm>
          <a:custGeom>
            <a:avLst/>
            <a:gdLst>
              <a:gd name="connsiteX0" fmla="*/ 7873 w 184150"/>
              <a:gd name="connsiteY0" fmla="*/ 200405 h 196850"/>
              <a:gd name="connsiteX1" fmla="*/ 189230 w 184150"/>
              <a:gd name="connsiteY1" fmla="*/ 200405 h 196850"/>
              <a:gd name="connsiteX2" fmla="*/ 189230 w 184150"/>
              <a:gd name="connsiteY2" fmla="*/ 17526 h 196850"/>
              <a:gd name="connsiteX3" fmla="*/ 7873 w 184150"/>
              <a:gd name="connsiteY3" fmla="*/ 17526 h 196850"/>
              <a:gd name="connsiteX4" fmla="*/ 7873 w 184150"/>
              <a:gd name="connsiteY4" fmla="*/ 200405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96850">
                <a:moveTo>
                  <a:pt x="7873" y="200405"/>
                </a:moveTo>
                <a:lnTo>
                  <a:pt x="189230" y="200405"/>
                </a:lnTo>
                <a:lnTo>
                  <a:pt x="189230" y="17526"/>
                </a:lnTo>
                <a:lnTo>
                  <a:pt x="7873" y="17526"/>
                </a:lnTo>
                <a:lnTo>
                  <a:pt x="7873" y="200405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/>
          <p:cNvSpPr/>
          <p:nvPr/>
        </p:nvSpPr>
        <p:spPr>
          <a:xfrm>
            <a:off x="6318250" y="4248150"/>
            <a:ext cx="184150" cy="196850"/>
          </a:xfrm>
          <a:custGeom>
            <a:avLst/>
            <a:gdLst>
              <a:gd name="connsiteX0" fmla="*/ 7873 w 184150"/>
              <a:gd name="connsiteY0" fmla="*/ 197358 h 196850"/>
              <a:gd name="connsiteX1" fmla="*/ 189230 w 184150"/>
              <a:gd name="connsiteY1" fmla="*/ 197358 h 196850"/>
              <a:gd name="connsiteX2" fmla="*/ 189230 w 184150"/>
              <a:gd name="connsiteY2" fmla="*/ 14478 h 196850"/>
              <a:gd name="connsiteX3" fmla="*/ 7873 w 184150"/>
              <a:gd name="connsiteY3" fmla="*/ 14478 h 196850"/>
              <a:gd name="connsiteX4" fmla="*/ 7873 w 184150"/>
              <a:gd name="connsiteY4" fmla="*/ 19735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96850">
                <a:moveTo>
                  <a:pt x="7873" y="197358"/>
                </a:moveTo>
                <a:lnTo>
                  <a:pt x="189230" y="197358"/>
                </a:lnTo>
                <a:lnTo>
                  <a:pt x="189230" y="14478"/>
                </a:lnTo>
                <a:lnTo>
                  <a:pt x="7873" y="14478"/>
                </a:lnTo>
                <a:lnTo>
                  <a:pt x="7873" y="197358"/>
                </a:lnTo>
                <a:close/>
              </a:path>
            </a:pathLst>
          </a:custGeom>
          <a:solidFill>
            <a:srgbClr val="7F3F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/>
          <p:cNvSpPr/>
          <p:nvPr/>
        </p:nvSpPr>
        <p:spPr>
          <a:xfrm>
            <a:off x="6318250" y="5048250"/>
            <a:ext cx="184150" cy="184150"/>
          </a:xfrm>
          <a:custGeom>
            <a:avLst/>
            <a:gdLst>
              <a:gd name="connsiteX0" fmla="*/ 7873 w 184150"/>
              <a:gd name="connsiteY0" fmla="*/ 194310 h 184150"/>
              <a:gd name="connsiteX1" fmla="*/ 189230 w 184150"/>
              <a:gd name="connsiteY1" fmla="*/ 194310 h 184150"/>
              <a:gd name="connsiteX2" fmla="*/ 189230 w 184150"/>
              <a:gd name="connsiteY2" fmla="*/ 11430 h 184150"/>
              <a:gd name="connsiteX3" fmla="*/ 7873 w 184150"/>
              <a:gd name="connsiteY3" fmla="*/ 11430 h 184150"/>
              <a:gd name="connsiteX4" fmla="*/ 7873 w 184150"/>
              <a:gd name="connsiteY4" fmla="*/ 19431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84150">
                <a:moveTo>
                  <a:pt x="7873" y="194310"/>
                </a:moveTo>
                <a:lnTo>
                  <a:pt x="189230" y="194310"/>
                </a:lnTo>
                <a:lnTo>
                  <a:pt x="189230" y="11430"/>
                </a:lnTo>
                <a:lnTo>
                  <a:pt x="7873" y="11430"/>
                </a:lnTo>
                <a:lnTo>
                  <a:pt x="7873" y="194310"/>
                </a:lnTo>
                <a:close/>
              </a:path>
            </a:pathLst>
          </a:custGeom>
          <a:solidFill>
            <a:srgbClr val="A9E0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/>
          <p:cNvSpPr/>
          <p:nvPr/>
        </p:nvSpPr>
        <p:spPr>
          <a:xfrm>
            <a:off x="6318250" y="5848350"/>
            <a:ext cx="184150" cy="184150"/>
          </a:xfrm>
          <a:custGeom>
            <a:avLst/>
            <a:gdLst>
              <a:gd name="connsiteX0" fmla="*/ 7873 w 184150"/>
              <a:gd name="connsiteY0" fmla="*/ 189738 h 184150"/>
              <a:gd name="connsiteX1" fmla="*/ 189230 w 184150"/>
              <a:gd name="connsiteY1" fmla="*/ 189738 h 184150"/>
              <a:gd name="connsiteX2" fmla="*/ 189230 w 184150"/>
              <a:gd name="connsiteY2" fmla="*/ 8382 h 184150"/>
              <a:gd name="connsiteX3" fmla="*/ 7873 w 184150"/>
              <a:gd name="connsiteY3" fmla="*/ 8382 h 184150"/>
              <a:gd name="connsiteX4" fmla="*/ 7873 w 184150"/>
              <a:gd name="connsiteY4" fmla="*/ 189738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84150">
                <a:moveTo>
                  <a:pt x="7873" y="189738"/>
                </a:moveTo>
                <a:lnTo>
                  <a:pt x="189230" y="189738"/>
                </a:lnTo>
                <a:lnTo>
                  <a:pt x="189230" y="8382"/>
                </a:lnTo>
                <a:lnTo>
                  <a:pt x="7873" y="8382"/>
                </a:lnTo>
                <a:lnTo>
                  <a:pt x="7873" y="189738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/>
          <p:cNvSpPr/>
          <p:nvPr/>
        </p:nvSpPr>
        <p:spPr>
          <a:xfrm>
            <a:off x="6318250" y="6635750"/>
            <a:ext cx="184150" cy="196850"/>
          </a:xfrm>
          <a:custGeom>
            <a:avLst/>
            <a:gdLst>
              <a:gd name="connsiteX0" fmla="*/ 7873 w 184150"/>
              <a:gd name="connsiteY0" fmla="*/ 199390 h 196850"/>
              <a:gd name="connsiteX1" fmla="*/ 189230 w 184150"/>
              <a:gd name="connsiteY1" fmla="*/ 199390 h 196850"/>
              <a:gd name="connsiteX2" fmla="*/ 189230 w 184150"/>
              <a:gd name="connsiteY2" fmla="*/ 18034 h 196850"/>
              <a:gd name="connsiteX3" fmla="*/ 7873 w 184150"/>
              <a:gd name="connsiteY3" fmla="*/ 18034 h 196850"/>
              <a:gd name="connsiteX4" fmla="*/ 7873 w 184150"/>
              <a:gd name="connsiteY4" fmla="*/ 19939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96850">
                <a:moveTo>
                  <a:pt x="7873" y="199390"/>
                </a:moveTo>
                <a:lnTo>
                  <a:pt x="189230" y="199390"/>
                </a:lnTo>
                <a:lnTo>
                  <a:pt x="189230" y="18034"/>
                </a:lnTo>
                <a:lnTo>
                  <a:pt x="7873" y="18034"/>
                </a:lnTo>
                <a:lnTo>
                  <a:pt x="7873" y="199390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80"/>
          <p:cNvSpPr txBox="1"/>
          <p:nvPr/>
        </p:nvSpPr>
        <p:spPr>
          <a:xfrm>
            <a:off x="1008888" y="305505"/>
            <a:ext cx="8208882" cy="973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1666"/>
              </a:lnSpc>
            </a:pPr>
            <a:r>
              <a:rPr lang="en-US" altLang="zh-CN" sz="4850" dirty="0">
                <a:solidFill>
                  <a:srgbClr val="FEFEFE"/>
                </a:solidFill>
                <a:latin typeface="Segoe Script"/>
                <a:ea typeface="Segoe Script"/>
              </a:rPr>
              <a:t>ПРИЧИНЫ</a:t>
            </a:r>
            <a:r>
              <a:rPr lang="en-US" altLang="zh-CN" sz="485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850" dirty="0">
                <a:solidFill>
                  <a:srgbClr val="FEFEFE"/>
                </a:solidFill>
                <a:latin typeface="Segoe Script"/>
                <a:ea typeface="Segoe Script"/>
              </a:rPr>
              <a:t>ДЕМЕНЦИИ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523364" y="2843477"/>
            <a:ext cx="52109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10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2142489" y="1916582"/>
            <a:ext cx="1165338" cy="827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0833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3600" b="1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6595618" y="1736109"/>
            <a:ext cx="3286517" cy="2390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17499"/>
              </a:lnSpc>
            </a:pPr>
            <a:r>
              <a:rPr lang="en-US" altLang="zh-CN" sz="2400" spc="30" dirty="0">
                <a:solidFill>
                  <a:srgbClr val="575757"/>
                </a:solidFill>
                <a:latin typeface="Segoe UI Semibold"/>
                <a:ea typeface="Segoe UI Semibold"/>
              </a:rPr>
              <a:t>Болезнь</a:t>
            </a:r>
            <a:r>
              <a:rPr lang="en-US" altLang="zh-CN" sz="2400" spc="-289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34" dirty="0">
                <a:solidFill>
                  <a:srgbClr val="575757"/>
                </a:solidFill>
                <a:latin typeface="Segoe UI Semibold"/>
                <a:ea typeface="Segoe UI Semibold"/>
              </a:rPr>
              <a:t>Альцгеймера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25" dirty="0">
                <a:solidFill>
                  <a:srgbClr val="575757"/>
                </a:solidFill>
                <a:latin typeface="Segoe UI Semibold"/>
                <a:ea typeface="Segoe UI Semibold"/>
              </a:rPr>
              <a:t>Сосудистая</a:t>
            </a:r>
            <a:r>
              <a:rPr lang="en-US" altLang="zh-CN" sz="2400" spc="-314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34" dirty="0">
                <a:solidFill>
                  <a:srgbClr val="575757"/>
                </a:solidFill>
                <a:latin typeface="Segoe UI Semibold"/>
                <a:ea typeface="Segoe UI Semibold"/>
              </a:rPr>
              <a:t>деменция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Смешанная</a:t>
            </a:r>
            <a:r>
              <a:rPr lang="en-US" altLang="zh-CN" sz="2400" spc="-15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деменция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1612391" y="4258114"/>
            <a:ext cx="521243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17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4098671" y="4225306"/>
            <a:ext cx="622433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FEFEFE"/>
                </a:solidFill>
                <a:latin typeface="Times New Roman"/>
                <a:ea typeface="Times New Roman"/>
              </a:rPr>
              <a:t>62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6595618" y="4126682"/>
            <a:ext cx="3272341" cy="2782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083"/>
              </a:lnSpc>
            </a:pP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Деменция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с</a:t>
            </a:r>
            <a:r>
              <a:rPr lang="en-US" altLang="zh-CN" sz="2400" spc="-89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тельцами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10" dirty="0">
                <a:solidFill>
                  <a:srgbClr val="575757"/>
                </a:solidFill>
                <a:latin typeface="Segoe UI Semibold"/>
                <a:ea typeface="Segoe UI Semibold"/>
              </a:rPr>
              <a:t>Ле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ви</a:t>
            </a:r>
          </a:p>
          <a:p>
            <a:pPr marL="0" hangingPunct="0">
              <a:lnSpc>
                <a:spcPct val="108749"/>
              </a:lnSpc>
            </a:pPr>
            <a:r>
              <a:rPr lang="en-US" altLang="zh-CN" sz="2400" spc="-5" dirty="0">
                <a:solidFill>
                  <a:srgbClr val="575757"/>
                </a:solidFill>
                <a:latin typeface="Segoe UI Semibold"/>
                <a:ea typeface="Segoe UI Semibold"/>
              </a:rPr>
              <a:t>Лобно-</a:t>
            </a:r>
            <a:r>
              <a:rPr lang="en-US" altLang="zh-CN" sz="2400" spc="-10" dirty="0">
                <a:solidFill>
                  <a:srgbClr val="575757"/>
                </a:solidFill>
                <a:latin typeface="Segoe UI Semibold"/>
                <a:ea typeface="Segoe UI Semibold"/>
              </a:rPr>
              <a:t>висо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чная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10" dirty="0">
                <a:solidFill>
                  <a:srgbClr val="575757"/>
                </a:solidFill>
                <a:latin typeface="Segoe UI Semibold"/>
                <a:ea typeface="Segoe UI Semibold"/>
              </a:rPr>
              <a:t>деген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ерация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60" dirty="0">
                <a:solidFill>
                  <a:srgbClr val="575757"/>
                </a:solidFill>
                <a:latin typeface="Segoe UI Semibold"/>
                <a:ea typeface="Segoe UI Semibold"/>
              </a:rPr>
              <a:t>Деменция</a:t>
            </a:r>
            <a:r>
              <a:rPr lang="en-US" altLang="zh-CN" sz="2400" spc="-329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64" dirty="0">
                <a:solidFill>
                  <a:srgbClr val="575757"/>
                </a:solidFill>
                <a:latin typeface="Segoe UI Semibold"/>
                <a:ea typeface="Segoe UI Semibold"/>
              </a:rPr>
              <a:t>при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5" dirty="0">
                <a:solidFill>
                  <a:srgbClr val="575757"/>
                </a:solidFill>
                <a:latin typeface="Segoe UI Semibold"/>
                <a:ea typeface="Segoe UI Semibold"/>
              </a:rPr>
              <a:t>пар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кинсонизме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5" dirty="0">
                <a:solidFill>
                  <a:srgbClr val="575757"/>
                </a:solidFill>
                <a:latin typeface="Segoe UI Semibold"/>
                <a:ea typeface="Segoe UI Semibold"/>
              </a:rPr>
              <a:t>Д</a:t>
            </a:r>
            <a:r>
              <a:rPr lang="en-US" altLang="zh-CN" sz="2400" dirty="0">
                <a:solidFill>
                  <a:srgbClr val="575757"/>
                </a:solidFill>
                <a:latin typeface="Segoe UI Semibold"/>
                <a:ea typeface="Segoe UI Semibold"/>
              </a:rPr>
              <a:t>ругие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481279" y="7230802"/>
            <a:ext cx="9593923" cy="23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155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Association.</a:t>
            </a:r>
            <a:r>
              <a:rPr lang="en-US" altLang="zh-CN" sz="155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2017</a:t>
            </a:r>
            <a:r>
              <a:rPr lang="en-US" altLang="zh-CN" sz="155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155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Disease</a:t>
            </a:r>
            <a:r>
              <a:rPr lang="en-US" altLang="zh-CN" sz="155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Facts</a:t>
            </a:r>
            <a:r>
              <a:rPr lang="en-US" altLang="zh-CN" sz="155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155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Figures.</a:t>
            </a:r>
            <a:r>
              <a:rPr lang="en-US" altLang="zh-CN" sz="155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Alzheimers</a:t>
            </a:r>
            <a:r>
              <a:rPr lang="en-US" altLang="zh-CN" sz="155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Dement</a:t>
            </a:r>
            <a:r>
              <a:rPr lang="en-US" altLang="zh-CN" sz="155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Arial"/>
                <a:ea typeface="Arial"/>
              </a:rPr>
              <a:t>2017;13:325-373.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" y="1150619"/>
            <a:ext cx="3360420" cy="5684520"/>
          </a:xfrm>
          <a:prstGeom prst="rect">
            <a:avLst/>
          </a:prstGeom>
        </p:spPr>
      </p:pic>
      <p:sp>
        <p:nvSpPr>
          <p:cNvPr id="2" name="Freeform 189"/>
          <p:cNvSpPr/>
          <p:nvPr/>
        </p:nvSpPr>
        <p:spPr>
          <a:xfrm>
            <a:off x="298450" y="1149350"/>
            <a:ext cx="3346450" cy="5670550"/>
          </a:xfrm>
          <a:custGeom>
            <a:avLst/>
            <a:gdLst>
              <a:gd name="connsiteX0" fmla="*/ 6350 w 3346450"/>
              <a:gd name="connsiteY0" fmla="*/ 5673598 h 5670550"/>
              <a:gd name="connsiteX1" fmla="*/ 3350005 w 3346450"/>
              <a:gd name="connsiteY1" fmla="*/ 5673598 h 5670550"/>
              <a:gd name="connsiteX2" fmla="*/ 3350005 w 3346450"/>
              <a:gd name="connsiteY2" fmla="*/ 8890 h 5670550"/>
              <a:gd name="connsiteX3" fmla="*/ 6350 w 3346450"/>
              <a:gd name="connsiteY3" fmla="*/ 8890 h 5670550"/>
              <a:gd name="connsiteX4" fmla="*/ 6350 w 3346450"/>
              <a:gd name="connsiteY4" fmla="*/ 5673598 h 567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450" h="5670550">
                <a:moveTo>
                  <a:pt x="6350" y="5673598"/>
                </a:moveTo>
                <a:lnTo>
                  <a:pt x="3350005" y="5673598"/>
                </a:lnTo>
                <a:lnTo>
                  <a:pt x="3350005" y="8890"/>
                </a:lnTo>
                <a:lnTo>
                  <a:pt x="6350" y="8890"/>
                </a:lnTo>
                <a:lnTo>
                  <a:pt x="6350" y="567359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90"/>
          <p:cNvSpPr/>
          <p:nvPr/>
        </p:nvSpPr>
        <p:spPr>
          <a:xfrm>
            <a:off x="260350" y="44450"/>
            <a:ext cx="9594850" cy="971550"/>
          </a:xfrm>
          <a:custGeom>
            <a:avLst/>
            <a:gdLst>
              <a:gd name="connsiteX0" fmla="*/ 17018 w 9594850"/>
              <a:gd name="connsiteY0" fmla="*/ 976630 h 971550"/>
              <a:gd name="connsiteX1" fmla="*/ 9604502 w 9594850"/>
              <a:gd name="connsiteY1" fmla="*/ 976630 h 971550"/>
              <a:gd name="connsiteX2" fmla="*/ 9604502 w 9594850"/>
              <a:gd name="connsiteY2" fmla="*/ 18034 h 971550"/>
              <a:gd name="connsiteX3" fmla="*/ 17018 w 9594850"/>
              <a:gd name="connsiteY3" fmla="*/ 18034 h 971550"/>
              <a:gd name="connsiteX4" fmla="*/ 17018 w 9594850"/>
              <a:gd name="connsiteY4" fmla="*/ 97663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4850" h="971550">
                <a:moveTo>
                  <a:pt x="17018" y="976630"/>
                </a:moveTo>
                <a:lnTo>
                  <a:pt x="9604502" y="976630"/>
                </a:lnTo>
                <a:lnTo>
                  <a:pt x="9604502" y="18034"/>
                </a:lnTo>
                <a:lnTo>
                  <a:pt x="17018" y="18034"/>
                </a:lnTo>
                <a:lnTo>
                  <a:pt x="17018" y="97663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59" y="4975860"/>
            <a:ext cx="2560320" cy="2583180"/>
          </a:xfrm>
          <a:prstGeom prst="rect">
            <a:avLst/>
          </a:prstGeom>
        </p:spPr>
      </p:pic>
      <p:sp>
        <p:nvSpPr>
          <p:cNvPr id="3" name="TextBox 192"/>
          <p:cNvSpPr txBox="1"/>
          <p:nvPr/>
        </p:nvSpPr>
        <p:spPr>
          <a:xfrm>
            <a:off x="1366392" y="222514"/>
            <a:ext cx="7535688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Times New Roman"/>
                <a:ea typeface="Times New Roman"/>
              </a:rPr>
              <a:t>БОЛЕЗНЬ</a:t>
            </a:r>
            <a:r>
              <a:rPr lang="en-US" altLang="zh-CN" sz="4400" b="1" spc="11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Times New Roman"/>
                <a:ea typeface="Times New Roman"/>
              </a:rPr>
              <a:t>АЛЬЦГЕЙМЕРА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3862451" y="1128196"/>
            <a:ext cx="5811828" cy="2273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94944" hangingPunct="0">
              <a:lnSpc>
                <a:spcPct val="101250"/>
              </a:lnSpc>
            </a:pPr>
            <a:r>
              <a:rPr lang="en-US" altLang="zh-CN" sz="1950" dirty="0">
                <a:solidFill>
                  <a:srgbClr val="BF0000"/>
                </a:solidFill>
                <a:latin typeface="Segoe UI Semibold"/>
                <a:ea typeface="Segoe UI Semibold"/>
              </a:rPr>
              <a:t>БОЛЕЗНЬ</a:t>
            </a:r>
            <a:r>
              <a:rPr lang="en-US" altLang="zh-CN" sz="1950" spc="13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Segoe UI Semibold"/>
                <a:ea typeface="Segoe UI Semibold"/>
              </a:rPr>
              <a:t>АЛЬЦГЕЙМЕРА</a:t>
            </a:r>
            <a:r>
              <a:rPr lang="en-US" altLang="zh-CN" sz="1950" spc="139" dirty="0">
                <a:solidFill>
                  <a:srgbClr val="BF0000"/>
                </a:solidFill>
                <a:latin typeface="Segoe UI Semibold"/>
                <a:cs typeface="Segoe UI Semibold"/>
              </a:rPr>
              <a:t>  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—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ea typeface="Segoe UI Semibold"/>
              </a:rPr>
              <a:t>дегенеративное</a:t>
            </a:r>
            <a:r>
              <a:rPr lang="en-US" altLang="zh-CN" sz="1950" spc="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заболевание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ea typeface="Segoe UI Semibold"/>
              </a:rPr>
              <a:t>головного</a:t>
            </a:r>
            <a:r>
              <a:rPr lang="en-US" altLang="zh-CN" sz="1950" spc="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мозга,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15" dirty="0">
                <a:solidFill>
                  <a:srgbClr val="233F5F"/>
                </a:solidFill>
                <a:latin typeface="Segoe UI Semibold"/>
                <a:ea typeface="Segoe UI Semibold"/>
              </a:rPr>
              <a:t>проявляющееся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прогрессирующим</a:t>
            </a:r>
            <a:r>
              <a:rPr lang="en-US" altLang="zh-CN" sz="1950" spc="1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снижением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ea typeface="Segoe UI Semibold"/>
              </a:rPr>
              <a:t>когнитивных</a:t>
            </a:r>
            <a:r>
              <a:rPr lang="en-US" altLang="zh-CN" sz="2000" spc="-5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ea typeface="Segoe UI Semibold"/>
              </a:rPr>
              <a:t>функций,</a:t>
            </a:r>
            <a:r>
              <a:rPr lang="en-US" altLang="zh-CN" sz="2000" spc="-6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2000" spc="-6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ea typeface="Segoe UI Semibold"/>
              </a:rPr>
              <a:t>первую</a:t>
            </a:r>
            <a:r>
              <a:rPr lang="en-US" altLang="zh-CN" sz="2000" spc="-5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ea typeface="Segoe UI Semibold"/>
              </a:rPr>
              <a:t>очередь</a:t>
            </a:r>
            <a:r>
              <a:rPr lang="en-US" altLang="zh-CN" sz="2000" spc="-6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ea typeface="Segoe UI Semibold"/>
              </a:rPr>
              <a:t>–</a:t>
            </a:r>
            <a:r>
              <a:rPr lang="en-US" altLang="zh-CN" sz="200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15" dirty="0">
                <a:solidFill>
                  <a:srgbClr val="233F5F"/>
                </a:solidFill>
                <a:latin typeface="Segoe UI Semibold"/>
                <a:ea typeface="Segoe UI Semibold"/>
              </a:rPr>
              <a:t>памяти,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15" dirty="0">
                <a:solidFill>
                  <a:srgbClr val="233F5F"/>
                </a:solidFill>
                <a:latin typeface="Segoe UI Semibold"/>
                <a:ea typeface="Segoe UI Semibold"/>
              </a:rPr>
              <a:t>развитием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15" dirty="0">
                <a:solidFill>
                  <a:srgbClr val="233F5F"/>
                </a:solidFill>
                <a:latin typeface="Segoe UI Semibold"/>
                <a:ea typeface="Segoe UI Semibold"/>
              </a:rPr>
              <a:t>поведенческих</a:t>
            </a:r>
            <a:r>
              <a:rPr lang="en-US" altLang="zh-CN" sz="1950" spc="10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расстройств.</a:t>
            </a:r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indent="694944">
              <a:lnSpc>
                <a:spcPct val="100000"/>
              </a:lnSpc>
            </a:pP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Впервые</a:t>
            </a:r>
            <a:r>
              <a:rPr lang="en-US" altLang="zh-CN" sz="1950" spc="12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описано</a:t>
            </a:r>
            <a:r>
              <a:rPr lang="en-US" altLang="zh-CN" sz="1950" spc="12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1950" spc="12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1906</a:t>
            </a:r>
            <a:r>
              <a:rPr lang="en-US" altLang="zh-CN" sz="1950" spc="12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году</a:t>
            </a:r>
            <a:r>
              <a:rPr lang="en-US" altLang="zh-CN" sz="1950" spc="125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233F5F"/>
                </a:solidFill>
                <a:latin typeface="Segoe UI Semibold"/>
                <a:ea typeface="Segoe UI Semibold"/>
              </a:rPr>
              <a:t>немецким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психиатром</a:t>
            </a:r>
            <a:r>
              <a:rPr lang="en-US" altLang="zh-CN" sz="1950" spc="34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30" dirty="0">
                <a:solidFill>
                  <a:srgbClr val="233F5F"/>
                </a:solidFill>
                <a:latin typeface="Segoe UI Semibold"/>
                <a:ea typeface="Segoe UI Semibold"/>
              </a:rPr>
              <a:t>Алоисом</a:t>
            </a:r>
            <a:r>
              <a:rPr lang="en-US" altLang="zh-CN" sz="1950" spc="34" dirty="0">
                <a:solidFill>
                  <a:srgbClr val="233F5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spc="20" dirty="0">
                <a:solidFill>
                  <a:srgbClr val="233F5F"/>
                </a:solidFill>
                <a:latin typeface="Segoe UI Semibold"/>
                <a:ea typeface="Segoe UI Semibold"/>
              </a:rPr>
              <a:t>Альцгеймером.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1092708" y="6768200"/>
            <a:ext cx="1854661" cy="671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1E477B"/>
                </a:solidFill>
                <a:latin typeface="Times New Roman"/>
                <a:ea typeface="Times New Roman"/>
              </a:rPr>
              <a:t>Alois</a:t>
            </a:r>
            <a:r>
              <a:rPr lang="en-US" altLang="zh-CN" sz="2200" spc="-109" dirty="0">
                <a:solidFill>
                  <a:srgbClr val="1E477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1E477B"/>
                </a:solidFill>
                <a:latin typeface="Times New Roman"/>
                <a:ea typeface="Times New Roman"/>
              </a:rPr>
              <a:t>Alzheimer</a:t>
            </a:r>
          </a:p>
          <a:p>
            <a:pPr marL="0" indent="243839">
              <a:lnSpc>
                <a:spcPct val="100000"/>
              </a:lnSpc>
            </a:pPr>
            <a:r>
              <a:rPr lang="en-US" altLang="zh-CN" sz="2200" dirty="0">
                <a:solidFill>
                  <a:srgbClr val="1E477B"/>
                </a:solidFill>
                <a:latin typeface="Times New Roman"/>
                <a:ea typeface="Times New Roman"/>
              </a:rPr>
              <a:t>1864</a:t>
            </a:r>
            <a:r>
              <a:rPr lang="en-US" altLang="zh-CN" sz="2200" dirty="0">
                <a:solidFill>
                  <a:srgbClr val="1E477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1E477B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200" spc="10" dirty="0">
                <a:solidFill>
                  <a:srgbClr val="1E477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1E477B"/>
                </a:solidFill>
                <a:latin typeface="Times New Roman"/>
                <a:ea typeface="Times New Roman"/>
              </a:rPr>
              <a:t>1915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1935480"/>
            <a:ext cx="7665720" cy="4671060"/>
          </a:xfrm>
          <a:prstGeom prst="rect">
            <a:avLst/>
          </a:prstGeom>
        </p:spPr>
      </p:pic>
      <p:sp>
        <p:nvSpPr>
          <p:cNvPr id="2" name="Freeform 196"/>
          <p:cNvSpPr/>
          <p:nvPr/>
        </p:nvSpPr>
        <p:spPr>
          <a:xfrm>
            <a:off x="120650" y="260350"/>
            <a:ext cx="9620250" cy="1149350"/>
          </a:xfrm>
          <a:custGeom>
            <a:avLst/>
            <a:gdLst>
              <a:gd name="connsiteX0" fmla="*/ 18034 w 9620250"/>
              <a:gd name="connsiteY0" fmla="*/ 1155446 h 1149350"/>
              <a:gd name="connsiteX1" fmla="*/ 9620757 w 9620250"/>
              <a:gd name="connsiteY1" fmla="*/ 1155446 h 1149350"/>
              <a:gd name="connsiteX2" fmla="*/ 9620757 w 9620250"/>
              <a:gd name="connsiteY2" fmla="*/ 18542 h 1149350"/>
              <a:gd name="connsiteX3" fmla="*/ 18034 w 9620250"/>
              <a:gd name="connsiteY3" fmla="*/ 18542 h 1149350"/>
              <a:gd name="connsiteX4" fmla="*/ 18034 w 9620250"/>
              <a:gd name="connsiteY4" fmla="*/ 1155446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0250" h="1149350">
                <a:moveTo>
                  <a:pt x="18034" y="1155446"/>
                </a:moveTo>
                <a:lnTo>
                  <a:pt x="9620757" y="1155446"/>
                </a:lnTo>
                <a:lnTo>
                  <a:pt x="9620757" y="18542"/>
                </a:lnTo>
                <a:lnTo>
                  <a:pt x="18034" y="18542"/>
                </a:lnTo>
                <a:lnTo>
                  <a:pt x="18034" y="115544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7"/>
          <p:cNvSpPr/>
          <p:nvPr/>
        </p:nvSpPr>
        <p:spPr>
          <a:xfrm>
            <a:off x="5962650" y="4197350"/>
            <a:ext cx="2876550" cy="1009650"/>
          </a:xfrm>
          <a:custGeom>
            <a:avLst/>
            <a:gdLst>
              <a:gd name="connsiteX0" fmla="*/ 30479 w 2876550"/>
              <a:gd name="connsiteY0" fmla="*/ 192024 h 1009650"/>
              <a:gd name="connsiteX1" fmla="*/ 194564 w 2876550"/>
              <a:gd name="connsiteY1" fmla="*/ 27940 h 1009650"/>
              <a:gd name="connsiteX2" fmla="*/ 2723895 w 2876550"/>
              <a:gd name="connsiteY2" fmla="*/ 27940 h 1009650"/>
              <a:gd name="connsiteX3" fmla="*/ 2887980 w 2876550"/>
              <a:gd name="connsiteY3" fmla="*/ 192024 h 1009650"/>
              <a:gd name="connsiteX4" fmla="*/ 2887980 w 2876550"/>
              <a:gd name="connsiteY4" fmla="*/ 848360 h 1009650"/>
              <a:gd name="connsiteX5" fmla="*/ 2723895 w 2876550"/>
              <a:gd name="connsiteY5" fmla="*/ 1012444 h 1009650"/>
              <a:gd name="connsiteX6" fmla="*/ 194564 w 2876550"/>
              <a:gd name="connsiteY6" fmla="*/ 1012444 h 1009650"/>
              <a:gd name="connsiteX7" fmla="*/ 30479 w 2876550"/>
              <a:gd name="connsiteY7" fmla="*/ 848360 h 1009650"/>
              <a:gd name="connsiteX8" fmla="*/ 30479 w 2876550"/>
              <a:gd name="connsiteY8" fmla="*/ 192024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6550" h="1009650">
                <a:moveTo>
                  <a:pt x="30479" y="192024"/>
                </a:moveTo>
                <a:cubicBezTo>
                  <a:pt x="30479" y="101346"/>
                  <a:pt x="103885" y="27940"/>
                  <a:pt x="194564" y="27940"/>
                </a:cubicBezTo>
                <a:lnTo>
                  <a:pt x="2723895" y="27940"/>
                </a:lnTo>
                <a:cubicBezTo>
                  <a:pt x="2814573" y="27940"/>
                  <a:pt x="2887980" y="101346"/>
                  <a:pt x="2887980" y="192024"/>
                </a:cubicBezTo>
                <a:lnTo>
                  <a:pt x="2887980" y="848360"/>
                </a:lnTo>
                <a:cubicBezTo>
                  <a:pt x="2887980" y="939038"/>
                  <a:pt x="2814573" y="1012444"/>
                  <a:pt x="2723895" y="1012444"/>
                </a:cubicBezTo>
                <a:lnTo>
                  <a:pt x="194564" y="1012444"/>
                </a:lnTo>
                <a:cubicBezTo>
                  <a:pt x="103885" y="1012444"/>
                  <a:pt x="30479" y="939038"/>
                  <a:pt x="30479" y="848360"/>
                </a:cubicBezTo>
                <a:lnTo>
                  <a:pt x="30479" y="19202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8"/>
          <p:cNvSpPr txBox="1"/>
          <p:nvPr/>
        </p:nvSpPr>
        <p:spPr>
          <a:xfrm>
            <a:off x="570890" y="295505"/>
            <a:ext cx="9523069" cy="7074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ВОЗРАСТ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ПАЦИЕНТОВ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С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БОЛЕЗНЬЮ</a:t>
            </a:r>
          </a:p>
          <a:p>
            <a:pPr marL="0" indent="588264">
              <a:lnSpc>
                <a:spcPct val="100000"/>
              </a:lnSpc>
              <a:spcBef>
                <a:spcPts val="304"/>
              </a:spcBef>
            </a:pP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АЛЬЦГЕЙМЕРА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В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США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(2019</a:t>
            </a:r>
            <a:r>
              <a:rPr lang="en-US" altLang="zh-CN" sz="3200" b="1" spc="-2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г)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6784568" indent="-238125" hangingPunct="0">
              <a:lnSpc>
                <a:spcPct val="236666"/>
              </a:lnSpc>
            </a:pPr>
            <a:r>
              <a:rPr lang="en-US" altLang="zh-CN" sz="265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en-US" altLang="zh-CN" sz="265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650" b="1" spc="-20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en-US" altLang="zh-CN" sz="265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65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 indent="6466941">
              <a:lnSpc>
                <a:spcPct val="100000"/>
              </a:lnSpc>
            </a:pPr>
            <a:r>
              <a:rPr lang="en-US" altLang="zh-CN" sz="265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2656687" hangingPunct="0">
              <a:lnSpc>
                <a:spcPct val="99583"/>
              </a:lnSpc>
            </a:pP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1950" b="1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Association.</a:t>
            </a:r>
            <a:r>
              <a:rPr lang="en-US" altLang="zh-CN" sz="195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2019</a:t>
            </a:r>
            <a:r>
              <a:rPr lang="en-US" altLang="zh-CN" sz="195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195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Disease</a:t>
            </a:r>
            <a:r>
              <a:rPr lang="en-US" altLang="zh-CN" sz="195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Facts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2000"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Figures.</a:t>
            </a:r>
            <a:r>
              <a:rPr lang="en-US" altLang="zh-CN" sz="2000"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Alzheimers</a:t>
            </a:r>
            <a:r>
              <a:rPr lang="en-US" altLang="zh-CN" sz="2000"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Dement</a:t>
            </a:r>
            <a:r>
              <a:rPr lang="en-US" altLang="zh-CN" sz="2000"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/>
                <a:ea typeface="Arial"/>
              </a:rPr>
              <a:t>2019;15(3):321-87.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eeform 199"/>
          <p:cNvSpPr/>
          <p:nvPr/>
        </p:nvSpPr>
        <p:spPr>
          <a:xfrm>
            <a:off x="742950" y="1949450"/>
            <a:ext cx="2444750" cy="1225550"/>
          </a:xfrm>
          <a:custGeom>
            <a:avLst/>
            <a:gdLst>
              <a:gd name="connsiteX0" fmla="*/ 27431 w 2444750"/>
              <a:gd name="connsiteY0" fmla="*/ 1231900 h 1225550"/>
              <a:gd name="connsiteX1" fmla="*/ 2447544 w 2444750"/>
              <a:gd name="connsiteY1" fmla="*/ 1231900 h 1225550"/>
              <a:gd name="connsiteX2" fmla="*/ 2447544 w 2444750"/>
              <a:gd name="connsiteY2" fmla="*/ 30988 h 1225550"/>
              <a:gd name="connsiteX3" fmla="*/ 27431 w 2444750"/>
              <a:gd name="connsiteY3" fmla="*/ 30988 h 1225550"/>
              <a:gd name="connsiteX4" fmla="*/ 27431 w 2444750"/>
              <a:gd name="connsiteY4" fmla="*/ 123190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0" h="1225550">
                <a:moveTo>
                  <a:pt x="27431" y="1231900"/>
                </a:moveTo>
                <a:lnTo>
                  <a:pt x="2447544" y="1231900"/>
                </a:lnTo>
                <a:lnTo>
                  <a:pt x="2447544" y="30988"/>
                </a:lnTo>
                <a:lnTo>
                  <a:pt x="27431" y="30988"/>
                </a:lnTo>
                <a:lnTo>
                  <a:pt x="27431" y="1231900"/>
                </a:lnTo>
                <a:close/>
              </a:path>
            </a:pathLst>
          </a:custGeom>
          <a:solidFill>
            <a:srgbClr val="00000A">
              <a:alpha val="0"/>
            </a:srgbClr>
          </a:solidFill>
          <a:ln w="38100">
            <a:solidFill>
              <a:srgbClr val="9D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200"/>
          <p:cNvSpPr txBox="1"/>
          <p:nvPr/>
        </p:nvSpPr>
        <p:spPr>
          <a:xfrm>
            <a:off x="1743710" y="122890"/>
            <a:ext cx="6839134" cy="1685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48864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15155C"/>
                </a:solidFill>
                <a:latin typeface="Segoe Script"/>
                <a:ea typeface="Segoe Script"/>
              </a:rPr>
              <a:t>ПЕР</a:t>
            </a:r>
            <a:r>
              <a:rPr lang="en-US" altLang="zh-CN" sz="3600" b="1" dirty="0">
                <a:solidFill>
                  <a:srgbClr val="15155C"/>
                </a:solidFill>
                <a:latin typeface="Segoe Script"/>
                <a:ea typeface="Segoe Script"/>
              </a:rPr>
              <a:t>ВЫЕ</a:t>
            </a:r>
          </a:p>
          <a:p>
            <a:pPr marL="0" indent="108204">
              <a:lnSpc>
                <a:spcPct val="100000"/>
              </a:lnSpc>
              <a:spcBef>
                <a:spcPts val="150"/>
              </a:spcBef>
            </a:pPr>
            <a:r>
              <a:rPr lang="en-US" altLang="zh-CN" sz="3600" b="1" dirty="0">
                <a:solidFill>
                  <a:srgbClr val="15155C"/>
                </a:solidFill>
                <a:latin typeface="Segoe Script"/>
                <a:ea typeface="Segoe Script"/>
              </a:rPr>
              <a:t>Клинические</a:t>
            </a:r>
            <a:r>
              <a:rPr lang="en-US" altLang="zh-CN" sz="3600" b="1" spc="-25" dirty="0">
                <a:solidFill>
                  <a:srgbClr val="15155C"/>
                </a:solidFill>
                <a:latin typeface="Segoe Script"/>
                <a:cs typeface="Segoe Script"/>
              </a:rPr>
              <a:t> </a:t>
            </a:r>
            <a:r>
              <a:rPr lang="en-US" altLang="zh-CN" sz="3600" b="1" dirty="0">
                <a:solidFill>
                  <a:srgbClr val="15155C"/>
                </a:solidFill>
                <a:latin typeface="Segoe Script"/>
                <a:ea typeface="Segoe Script"/>
              </a:rPr>
              <a:t>симптомы</a:t>
            </a:r>
          </a:p>
          <a:p>
            <a:pPr marL="0">
              <a:lnSpc>
                <a:spcPct val="100000"/>
              </a:lnSpc>
              <a:spcBef>
                <a:spcPts val="150"/>
              </a:spcBef>
            </a:pPr>
            <a:r>
              <a:rPr lang="en-US" altLang="zh-CN" sz="3600" b="1" dirty="0">
                <a:solidFill>
                  <a:srgbClr val="15155C"/>
                </a:solidFill>
                <a:latin typeface="Segoe Script"/>
                <a:ea typeface="Segoe Script"/>
              </a:rPr>
              <a:t>БОЛЕЗНИ</a:t>
            </a:r>
            <a:r>
              <a:rPr lang="en-US" altLang="zh-CN" sz="3600" b="1" spc="-15" dirty="0">
                <a:solidFill>
                  <a:srgbClr val="15155C"/>
                </a:solidFill>
                <a:latin typeface="Segoe Script"/>
                <a:cs typeface="Segoe Script"/>
              </a:rPr>
              <a:t> </a:t>
            </a:r>
            <a:r>
              <a:rPr lang="en-US" altLang="zh-CN" sz="3600" b="1" dirty="0">
                <a:solidFill>
                  <a:srgbClr val="15155C"/>
                </a:solidFill>
                <a:latin typeface="Segoe Script"/>
                <a:ea typeface="Segoe Script"/>
              </a:rPr>
              <a:t>АЛЬЦГЕЙМЕРА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838200" y="2020733"/>
            <a:ext cx="2251269" cy="3025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0960">
              <a:lnSpc>
                <a:spcPct val="100000"/>
              </a:lnSpc>
            </a:pPr>
            <a:r>
              <a:rPr lang="en-US" altLang="zh-CN" sz="2400" spc="-10" dirty="0">
                <a:solidFill>
                  <a:srgbClr val="CB0000"/>
                </a:solidFill>
                <a:latin typeface="Segoe UI Semibold"/>
                <a:ea typeface="Segoe UI Semibold"/>
              </a:rPr>
              <a:t>Потеря</a:t>
            </a:r>
            <a:r>
              <a:rPr lang="en-US" altLang="zh-CN" sz="2400" dirty="0">
                <a:solidFill>
                  <a:srgbClr val="CB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5" dirty="0">
                <a:solidFill>
                  <a:srgbClr val="CB0000"/>
                </a:solidFill>
                <a:latin typeface="Segoe UI Semibold"/>
                <a:ea typeface="Segoe UI Semibold"/>
              </a:rPr>
              <a:t>памяти</a:t>
            </a:r>
          </a:p>
          <a:p>
            <a:pPr marL="0" indent="324611">
              <a:lnSpc>
                <a:spcPct val="100000"/>
              </a:lnSpc>
            </a:pPr>
            <a:r>
              <a:rPr lang="en-US" altLang="zh-CN" sz="2400" spc="-5" dirty="0">
                <a:solidFill>
                  <a:srgbClr val="CB0000"/>
                </a:solidFill>
                <a:latin typeface="Segoe UI Semibold"/>
                <a:ea typeface="Segoe UI Semibold"/>
              </a:rPr>
              <a:t>на</a:t>
            </a:r>
            <a:r>
              <a:rPr lang="en-US" altLang="zh-CN" sz="2400" spc="10" dirty="0">
                <a:solidFill>
                  <a:srgbClr val="CB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5" dirty="0">
                <a:solidFill>
                  <a:srgbClr val="CB0000"/>
                </a:solidFill>
                <a:latin typeface="Segoe UI Semibold"/>
                <a:ea typeface="Segoe UI Semibold"/>
              </a:rPr>
              <a:t>текущие</a:t>
            </a:r>
          </a:p>
          <a:p>
            <a:pPr marL="0" indent="536702">
              <a:lnSpc>
                <a:spcPct val="100000"/>
              </a:lnSpc>
            </a:pPr>
            <a:r>
              <a:rPr lang="en-US" altLang="zh-CN" sz="2400" spc="-10" dirty="0">
                <a:solidFill>
                  <a:srgbClr val="CB0000"/>
                </a:solidFill>
                <a:latin typeface="Segoe UI Semibold"/>
                <a:ea typeface="Segoe UI Semibold"/>
              </a:rPr>
              <a:t>собы</a:t>
            </a:r>
            <a:r>
              <a:rPr lang="en-US" altLang="zh-CN" sz="2400" dirty="0">
                <a:solidFill>
                  <a:srgbClr val="CB0000"/>
                </a:solidFill>
                <a:latin typeface="Segoe UI Semibold"/>
                <a:ea typeface="Segoe UI Semibold"/>
              </a:rPr>
              <a:t>тия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Бредовые</a:t>
            </a:r>
            <a:r>
              <a:rPr lang="en-US" altLang="zh-CN" sz="2400" spc="-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идеи</a:t>
            </a:r>
          </a:p>
          <a:p>
            <a:pPr marL="0" indent="56692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щерба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3400678" y="2112765"/>
            <a:ext cx="6378489" cy="3116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Постоянно</a:t>
            </a:r>
            <a:r>
              <a:rPr lang="en-US" altLang="zh-CN" sz="2400" spc="14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переспрашивают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Рассказывают</a:t>
            </a:r>
            <a:r>
              <a:rPr lang="en-US" altLang="zh-CN" sz="2400" spc="5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одно</a:t>
            </a:r>
            <a:r>
              <a:rPr lang="en-US" altLang="zh-CN" sz="2400" spc="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2400" spc="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то</a:t>
            </a:r>
            <a:r>
              <a:rPr lang="en-US" altLang="zh-CN" sz="2400" spc="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egoe UI Semibold"/>
                <a:ea typeface="Segoe UI Semibold"/>
              </a:rPr>
              <a:t>же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829691" indent="-795909" hangingPunct="0">
              <a:lnSpc>
                <a:spcPct val="94583"/>
              </a:lnSpc>
            </a:pPr>
            <a:r>
              <a:rPr lang="en-US" altLang="zh-CN" sz="2400" spc="30" dirty="0">
                <a:solidFill>
                  <a:srgbClr val="BF0000"/>
                </a:solidFill>
                <a:latin typeface="Segoe UI Semibold"/>
                <a:ea typeface="Segoe UI Semibold"/>
              </a:rPr>
              <a:t>Нарушения</a:t>
            </a:r>
            <a:r>
              <a:rPr lang="en-US" altLang="zh-CN" sz="2400" spc="-28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30" dirty="0">
                <a:solidFill>
                  <a:srgbClr val="BF0000"/>
                </a:solidFill>
                <a:latin typeface="Segoe UI Semibold"/>
                <a:ea typeface="Segoe UI Semibold"/>
              </a:rPr>
              <a:t>настроения</a:t>
            </a:r>
            <a:r>
              <a:rPr lang="en-US" altLang="zh-CN" sz="24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BF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2400" spc="-1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Segoe UI Semibold"/>
                <a:ea typeface="Segoe UI Semibold"/>
              </a:rPr>
              <a:t>поведения</a:t>
            </a:r>
          </a:p>
          <a:p>
            <a:pPr marL="0" indent="3678301">
              <a:lnSpc>
                <a:spcPct val="94166"/>
              </a:lnSpc>
            </a:pPr>
            <a:r>
              <a:rPr lang="en-US" altLang="zh-CN" sz="2400" spc="-5" dirty="0">
                <a:solidFill>
                  <a:srgbClr val="BF0000"/>
                </a:solidFill>
                <a:latin typeface="Segoe UI Semibold"/>
                <a:ea typeface="Segoe UI Semibold"/>
              </a:rPr>
              <a:t>Н</a:t>
            </a:r>
            <a:r>
              <a:rPr lang="en-US" altLang="zh-CN" sz="2400" dirty="0">
                <a:solidFill>
                  <a:srgbClr val="BF0000"/>
                </a:solidFill>
                <a:latin typeface="Segoe UI Semibold"/>
                <a:ea typeface="Segoe UI Semibold"/>
              </a:rPr>
              <a:t>арушение</a:t>
            </a:r>
          </a:p>
          <a:p>
            <a:pPr marL="0" indent="3339973">
              <a:lnSpc>
                <a:spcPct val="9375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Segoe UI Semibold"/>
                <a:ea typeface="Segoe UI Semibold"/>
              </a:rPr>
              <a:t>ориентировки</a:t>
            </a:r>
            <a:r>
              <a:rPr lang="en-US" altLang="zh-CN" sz="2400" spc="4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15" dirty="0">
                <a:solidFill>
                  <a:srgbClr val="BF0000"/>
                </a:solidFill>
                <a:latin typeface="Segoe UI Semibold"/>
                <a:ea typeface="Segoe UI Semibold"/>
              </a:rPr>
              <a:t>в</a:t>
            </a:r>
          </a:p>
          <a:p>
            <a:pPr marL="0" indent="2655442">
              <a:lnSpc>
                <a:spcPct val="100000"/>
              </a:lnSpc>
            </a:pPr>
            <a:r>
              <a:rPr lang="en-US" altLang="zh-CN" sz="2400" spc="-5" dirty="0">
                <a:solidFill>
                  <a:srgbClr val="BF0000"/>
                </a:solidFill>
                <a:latin typeface="Segoe UI Semibold"/>
                <a:ea typeface="Segoe UI Semibold"/>
              </a:rPr>
              <a:t>малознакомой</a:t>
            </a:r>
            <a:r>
              <a:rPr lang="en-US" altLang="zh-CN" sz="2400" spc="64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5" dirty="0">
                <a:solidFill>
                  <a:srgbClr val="BF0000"/>
                </a:solidFill>
                <a:latin typeface="Segoe UI Semibold"/>
                <a:ea typeface="Segoe UI Semibold"/>
              </a:rPr>
              <a:t>местности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2758185" y="5445271"/>
            <a:ext cx="2118640" cy="1106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0040">
              <a:lnSpc>
                <a:spcPct val="100000"/>
              </a:lnSpc>
            </a:pPr>
            <a:r>
              <a:rPr lang="en-US" altLang="zh-CN" sz="2400" spc="-40" dirty="0">
                <a:solidFill>
                  <a:srgbClr val="3F3F3F"/>
                </a:solidFill>
                <a:latin typeface="Segoe UI Semibold"/>
                <a:ea typeface="Segoe UI Semibold"/>
              </a:rPr>
              <a:t>Труд</a:t>
            </a:r>
            <a:r>
              <a:rPr lang="en-US" altLang="zh-CN" sz="2400" spc="-30" dirty="0">
                <a:solidFill>
                  <a:srgbClr val="3F3F3F"/>
                </a:solidFill>
                <a:latin typeface="Segoe UI Semibold"/>
                <a:ea typeface="Segoe UI Semibold"/>
              </a:rPr>
              <a:t>ности</a:t>
            </a:r>
          </a:p>
          <a:p>
            <a:pPr marL="0" indent="59436">
              <a:lnSpc>
                <a:spcPct val="100000"/>
              </a:lnSpc>
            </a:pP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подбора</a:t>
            </a: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слов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при</a:t>
            </a: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разговоре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569965" y="6239953"/>
            <a:ext cx="2081936" cy="1106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2692">
              <a:lnSpc>
                <a:spcPct val="100000"/>
              </a:lnSpc>
            </a:pP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Н</a:t>
            </a:r>
            <a:r>
              <a:rPr lang="en-US" altLang="zh-CN" sz="2400" dirty="0">
                <a:solidFill>
                  <a:srgbClr val="3F3F3F"/>
                </a:solidFill>
                <a:latin typeface="Segoe UI Semibold"/>
                <a:ea typeface="Segoe UI Semibold"/>
              </a:rPr>
              <a:t>арушение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повс</a:t>
            </a:r>
            <a:r>
              <a:rPr lang="en-US" altLang="zh-CN" sz="2400" dirty="0">
                <a:solidFill>
                  <a:srgbClr val="3F3F3F"/>
                </a:solidFill>
                <a:latin typeface="Segoe UI Semibold"/>
                <a:ea typeface="Segoe UI Semibold"/>
              </a:rPr>
              <a:t>едневной</a:t>
            </a:r>
          </a:p>
          <a:p>
            <a:pPr marL="0" indent="224028">
              <a:lnSpc>
                <a:spcPct val="100000"/>
              </a:lnSpc>
            </a:pPr>
            <a:r>
              <a:rPr lang="en-US" altLang="zh-CN" sz="2400" spc="-5" dirty="0">
                <a:solidFill>
                  <a:srgbClr val="3F3F3F"/>
                </a:solidFill>
                <a:latin typeface="Segoe UI Semibold"/>
                <a:ea typeface="Segoe UI Semibold"/>
              </a:rPr>
              <a:t>актив</a:t>
            </a:r>
            <a:r>
              <a:rPr lang="en-US" altLang="zh-CN" sz="2400" dirty="0">
                <a:solidFill>
                  <a:srgbClr val="3F3F3F"/>
                </a:solidFill>
                <a:latin typeface="Segoe UI Semibold"/>
                <a:ea typeface="Segoe UI Semibold"/>
              </a:rPr>
              <a:t>ности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0081260" cy="1402080"/>
          </a:xfrm>
          <a:prstGeom prst="rect">
            <a:avLst/>
          </a:prstGeom>
        </p:spPr>
      </p:pic>
      <p:sp>
        <p:nvSpPr>
          <p:cNvPr id="2" name="Freeform 206"/>
          <p:cNvSpPr/>
          <p:nvPr/>
        </p:nvSpPr>
        <p:spPr>
          <a:xfrm>
            <a:off x="895350" y="1746250"/>
            <a:ext cx="2889250" cy="44450"/>
          </a:xfrm>
          <a:custGeom>
            <a:avLst/>
            <a:gdLst>
              <a:gd name="connsiteX0" fmla="*/ 11061 w 2889250"/>
              <a:gd name="connsiteY0" fmla="*/ 17272 h 44450"/>
              <a:gd name="connsiteX1" fmla="*/ 1455801 w 2889250"/>
              <a:gd name="connsiteY1" fmla="*/ 17272 h 44450"/>
              <a:gd name="connsiteX2" fmla="*/ 2900553 w 2889250"/>
              <a:gd name="connsiteY2" fmla="*/ 17272 h 44450"/>
              <a:gd name="connsiteX3" fmla="*/ 2900553 w 2889250"/>
              <a:gd name="connsiteY3" fmla="*/ 44704 h 44450"/>
              <a:gd name="connsiteX4" fmla="*/ 1455801 w 2889250"/>
              <a:gd name="connsiteY4" fmla="*/ 44704 h 44450"/>
              <a:gd name="connsiteX5" fmla="*/ 11061 w 2889250"/>
              <a:gd name="connsiteY5" fmla="*/ 44704 h 44450"/>
              <a:gd name="connsiteX6" fmla="*/ 11061 w 2889250"/>
              <a:gd name="connsiteY6" fmla="*/ 1727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250" h="44450">
                <a:moveTo>
                  <a:pt x="11061" y="17272"/>
                </a:moveTo>
                <a:lnTo>
                  <a:pt x="1455801" y="17272"/>
                </a:lnTo>
                <a:lnTo>
                  <a:pt x="2900553" y="17272"/>
                </a:lnTo>
                <a:lnTo>
                  <a:pt x="2900553" y="44704"/>
                </a:lnTo>
                <a:lnTo>
                  <a:pt x="1455801" y="44704"/>
                </a:lnTo>
                <a:lnTo>
                  <a:pt x="11061" y="44704"/>
                </a:lnTo>
                <a:lnTo>
                  <a:pt x="11061" y="172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20" y="3817620"/>
            <a:ext cx="5303520" cy="3550920"/>
          </a:xfrm>
          <a:prstGeom prst="rect">
            <a:avLst/>
          </a:prstGeom>
        </p:spPr>
      </p:pic>
      <p:pic>
        <p:nvPicPr>
          <p:cNvPr id="209" name="Picture 2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9" y="3817620"/>
            <a:ext cx="3627120" cy="3535679"/>
          </a:xfrm>
          <a:prstGeom prst="rect">
            <a:avLst/>
          </a:prstGeom>
        </p:spPr>
      </p:pic>
      <p:sp>
        <p:nvSpPr>
          <p:cNvPr id="3" name="TextBox 209"/>
          <p:cNvSpPr txBox="1"/>
          <p:nvPr/>
        </p:nvSpPr>
        <p:spPr>
          <a:xfrm>
            <a:off x="299618" y="144294"/>
            <a:ext cx="9522496" cy="973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1666"/>
              </a:lnSpc>
            </a:pPr>
            <a:r>
              <a:rPr lang="en-US" altLang="zh-CN" sz="4850" b="1" dirty="0">
                <a:solidFill>
                  <a:srgbClr val="FEFEFE"/>
                </a:solidFill>
                <a:latin typeface="Segoe Script"/>
                <a:ea typeface="Segoe Script"/>
              </a:rPr>
              <a:t>Клиническая</a:t>
            </a:r>
            <a:r>
              <a:rPr lang="en-US" altLang="zh-CN" sz="485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850" b="1" dirty="0">
                <a:solidFill>
                  <a:srgbClr val="FEFEFE"/>
                </a:solidFill>
                <a:latin typeface="Segoe Script"/>
                <a:ea typeface="Segoe Script"/>
              </a:rPr>
              <a:t>картина</a:t>
            </a:r>
            <a:r>
              <a:rPr lang="en-US" altLang="zh-CN" sz="4850" b="1" spc="-4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850" b="1" dirty="0">
                <a:solidFill>
                  <a:srgbClr val="FEFEFE"/>
                </a:solidFill>
                <a:latin typeface="Segoe Script"/>
                <a:ea typeface="Segoe Script"/>
              </a:rPr>
              <a:t>БА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528523" y="1471170"/>
            <a:ext cx="110872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906475" y="1386776"/>
            <a:ext cx="8238055" cy="1008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416"/>
              </a:lnSpc>
            </a:pP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Начальные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проявления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нарушение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памяти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(остаются</a:t>
            </a:r>
            <a:r>
              <a:rPr lang="en-US" altLang="zh-CN" sz="2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ведущими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протяжении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болезни),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изменения</a:t>
            </a:r>
            <a:r>
              <a:rPr lang="en-US" altLang="zh-CN" sz="2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поведения.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528523" y="2547368"/>
            <a:ext cx="110872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906475" y="2463548"/>
            <a:ext cx="8244713" cy="1005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закону</a:t>
            </a:r>
            <a:r>
              <a:rPr lang="en-US" altLang="zh-CN"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Рибо</a:t>
            </a:r>
            <a:r>
              <a:rPr lang="en-US" altLang="zh-CN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утрата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памяти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недавние,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текущие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события</a:t>
            </a:r>
            <a:r>
              <a:rPr lang="en-US" altLang="zh-CN" sz="2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при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более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сохранной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2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отдаленные.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106680"/>
            <a:ext cx="7475220" cy="3695700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916679"/>
            <a:ext cx="7513320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" y="731520"/>
            <a:ext cx="8077200" cy="6118860"/>
          </a:xfrm>
          <a:prstGeom prst="rect">
            <a:avLst/>
          </a:prstGeom>
        </p:spPr>
      </p:pic>
      <p:sp>
        <p:nvSpPr>
          <p:cNvPr id="2" name="Freeform 217"/>
          <p:cNvSpPr/>
          <p:nvPr/>
        </p:nvSpPr>
        <p:spPr>
          <a:xfrm>
            <a:off x="107950" y="69850"/>
            <a:ext cx="9848850" cy="1035050"/>
          </a:xfrm>
          <a:custGeom>
            <a:avLst/>
            <a:gdLst>
              <a:gd name="connsiteX0" fmla="*/ 10921 w 9848850"/>
              <a:gd name="connsiteY0" fmla="*/ 1045718 h 1035050"/>
              <a:gd name="connsiteX1" fmla="*/ 9852914 w 9848850"/>
              <a:gd name="connsiteY1" fmla="*/ 1045718 h 1035050"/>
              <a:gd name="connsiteX2" fmla="*/ 9852914 w 9848850"/>
              <a:gd name="connsiteY2" fmla="*/ 18542 h 1035050"/>
              <a:gd name="connsiteX3" fmla="*/ 10921 w 9848850"/>
              <a:gd name="connsiteY3" fmla="*/ 18542 h 1035050"/>
              <a:gd name="connsiteX4" fmla="*/ 10921 w 9848850"/>
              <a:gd name="connsiteY4" fmla="*/ 1045718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8850" h="1035050">
                <a:moveTo>
                  <a:pt x="10921" y="1045718"/>
                </a:moveTo>
                <a:lnTo>
                  <a:pt x="9852914" y="1045718"/>
                </a:lnTo>
                <a:lnTo>
                  <a:pt x="9852914" y="18542"/>
                </a:lnTo>
                <a:lnTo>
                  <a:pt x="10921" y="18542"/>
                </a:lnTo>
                <a:lnTo>
                  <a:pt x="10921" y="1045718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8"/>
          <p:cNvSpPr/>
          <p:nvPr/>
        </p:nvSpPr>
        <p:spPr>
          <a:xfrm>
            <a:off x="5391150" y="6788150"/>
            <a:ext cx="4235450" cy="742950"/>
          </a:xfrm>
          <a:custGeom>
            <a:avLst/>
            <a:gdLst>
              <a:gd name="connsiteX0" fmla="*/ 14478 w 4235450"/>
              <a:gd name="connsiteY0" fmla="*/ 755649 h 742950"/>
              <a:gd name="connsiteX1" fmla="*/ 4245102 w 4235450"/>
              <a:gd name="connsiteY1" fmla="*/ 755649 h 742950"/>
              <a:gd name="connsiteX2" fmla="*/ 4245102 w 4235450"/>
              <a:gd name="connsiteY2" fmla="*/ 11937 h 742950"/>
              <a:gd name="connsiteX3" fmla="*/ 14478 w 4235450"/>
              <a:gd name="connsiteY3" fmla="*/ 11937 h 742950"/>
              <a:gd name="connsiteX4" fmla="*/ 14478 w 4235450"/>
              <a:gd name="connsiteY4" fmla="*/ 755649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5450" h="742950">
                <a:moveTo>
                  <a:pt x="14478" y="755649"/>
                </a:moveTo>
                <a:lnTo>
                  <a:pt x="4245102" y="755649"/>
                </a:lnTo>
                <a:lnTo>
                  <a:pt x="4245102" y="11937"/>
                </a:lnTo>
                <a:lnTo>
                  <a:pt x="14478" y="11937"/>
                </a:lnTo>
                <a:lnTo>
                  <a:pt x="14478" y="75564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9"/>
          <p:cNvSpPr/>
          <p:nvPr/>
        </p:nvSpPr>
        <p:spPr>
          <a:xfrm>
            <a:off x="984250" y="3206750"/>
            <a:ext cx="1187450" cy="755650"/>
          </a:xfrm>
          <a:custGeom>
            <a:avLst/>
            <a:gdLst>
              <a:gd name="connsiteX0" fmla="*/ 7874 w 1187450"/>
              <a:gd name="connsiteY0" fmla="*/ 764794 h 755650"/>
              <a:gd name="connsiteX1" fmla="*/ 1198117 w 1187450"/>
              <a:gd name="connsiteY1" fmla="*/ 764794 h 755650"/>
              <a:gd name="connsiteX2" fmla="*/ 1198117 w 1187450"/>
              <a:gd name="connsiteY2" fmla="*/ 18034 h 755650"/>
              <a:gd name="connsiteX3" fmla="*/ 7874 w 1187450"/>
              <a:gd name="connsiteY3" fmla="*/ 18034 h 755650"/>
              <a:gd name="connsiteX4" fmla="*/ 7874 w 1187450"/>
              <a:gd name="connsiteY4" fmla="*/ 764794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50" h="755650">
                <a:moveTo>
                  <a:pt x="7874" y="764794"/>
                </a:moveTo>
                <a:lnTo>
                  <a:pt x="1198117" y="764794"/>
                </a:lnTo>
                <a:lnTo>
                  <a:pt x="1198117" y="18034"/>
                </a:lnTo>
                <a:lnTo>
                  <a:pt x="7874" y="18034"/>
                </a:lnTo>
                <a:lnTo>
                  <a:pt x="7874" y="76479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20"/>
          <p:cNvSpPr/>
          <p:nvPr/>
        </p:nvSpPr>
        <p:spPr>
          <a:xfrm>
            <a:off x="984250" y="3206750"/>
            <a:ext cx="1187450" cy="755650"/>
          </a:xfrm>
          <a:custGeom>
            <a:avLst/>
            <a:gdLst>
              <a:gd name="connsiteX0" fmla="*/ 7874 w 1187450"/>
              <a:gd name="connsiteY0" fmla="*/ 764794 h 755650"/>
              <a:gd name="connsiteX1" fmla="*/ 1198117 w 1187450"/>
              <a:gd name="connsiteY1" fmla="*/ 764794 h 755650"/>
              <a:gd name="connsiteX2" fmla="*/ 1198117 w 1187450"/>
              <a:gd name="connsiteY2" fmla="*/ 18034 h 755650"/>
              <a:gd name="connsiteX3" fmla="*/ 7874 w 1187450"/>
              <a:gd name="connsiteY3" fmla="*/ 18034 h 755650"/>
              <a:gd name="connsiteX4" fmla="*/ 7874 w 1187450"/>
              <a:gd name="connsiteY4" fmla="*/ 764794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50" h="755650">
                <a:moveTo>
                  <a:pt x="7874" y="764794"/>
                </a:moveTo>
                <a:lnTo>
                  <a:pt x="1198117" y="764794"/>
                </a:lnTo>
                <a:lnTo>
                  <a:pt x="1198117" y="18034"/>
                </a:lnTo>
                <a:lnTo>
                  <a:pt x="7874" y="18034"/>
                </a:lnTo>
                <a:lnTo>
                  <a:pt x="7874" y="76479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1"/>
          <p:cNvSpPr/>
          <p:nvPr/>
        </p:nvSpPr>
        <p:spPr>
          <a:xfrm>
            <a:off x="1060450" y="1098550"/>
            <a:ext cx="1200150" cy="247650"/>
          </a:xfrm>
          <a:custGeom>
            <a:avLst/>
            <a:gdLst>
              <a:gd name="connsiteX0" fmla="*/ 10922 w 1200150"/>
              <a:gd name="connsiteY0" fmla="*/ 254761 h 247650"/>
              <a:gd name="connsiteX1" fmla="*/ 1201166 w 1200150"/>
              <a:gd name="connsiteY1" fmla="*/ 254761 h 247650"/>
              <a:gd name="connsiteX2" fmla="*/ 1201166 w 1200150"/>
              <a:gd name="connsiteY2" fmla="*/ 17017 h 247650"/>
              <a:gd name="connsiteX3" fmla="*/ 10922 w 1200150"/>
              <a:gd name="connsiteY3" fmla="*/ 17017 h 247650"/>
              <a:gd name="connsiteX4" fmla="*/ 10922 w 1200150"/>
              <a:gd name="connsiteY4" fmla="*/ 254761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247650">
                <a:moveTo>
                  <a:pt x="10922" y="254761"/>
                </a:moveTo>
                <a:lnTo>
                  <a:pt x="1201166" y="254761"/>
                </a:lnTo>
                <a:lnTo>
                  <a:pt x="1201166" y="17017"/>
                </a:lnTo>
                <a:lnTo>
                  <a:pt x="10922" y="17017"/>
                </a:lnTo>
                <a:lnTo>
                  <a:pt x="10922" y="25476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2"/>
          <p:cNvSpPr/>
          <p:nvPr/>
        </p:nvSpPr>
        <p:spPr>
          <a:xfrm>
            <a:off x="1060450" y="1098550"/>
            <a:ext cx="1200150" cy="247650"/>
          </a:xfrm>
          <a:custGeom>
            <a:avLst/>
            <a:gdLst>
              <a:gd name="connsiteX0" fmla="*/ 10922 w 1200150"/>
              <a:gd name="connsiteY0" fmla="*/ 254761 h 247650"/>
              <a:gd name="connsiteX1" fmla="*/ 1201166 w 1200150"/>
              <a:gd name="connsiteY1" fmla="*/ 254761 h 247650"/>
              <a:gd name="connsiteX2" fmla="*/ 1201166 w 1200150"/>
              <a:gd name="connsiteY2" fmla="*/ 17017 h 247650"/>
              <a:gd name="connsiteX3" fmla="*/ 10922 w 1200150"/>
              <a:gd name="connsiteY3" fmla="*/ 17017 h 247650"/>
              <a:gd name="connsiteX4" fmla="*/ 10922 w 1200150"/>
              <a:gd name="connsiteY4" fmla="*/ 254761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247650">
                <a:moveTo>
                  <a:pt x="10922" y="254761"/>
                </a:moveTo>
                <a:lnTo>
                  <a:pt x="1201166" y="254761"/>
                </a:lnTo>
                <a:lnTo>
                  <a:pt x="1201166" y="17017"/>
                </a:lnTo>
                <a:lnTo>
                  <a:pt x="10922" y="17017"/>
                </a:lnTo>
                <a:lnTo>
                  <a:pt x="10922" y="254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3"/>
          <p:cNvSpPr txBox="1"/>
          <p:nvPr/>
        </p:nvSpPr>
        <p:spPr>
          <a:xfrm>
            <a:off x="811072" y="120235"/>
            <a:ext cx="8469906" cy="2600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spc="-25" dirty="0">
                <a:solidFill>
                  <a:srgbClr val="FEFEFE"/>
                </a:solidFill>
                <a:latin typeface="Segoe UI Semibold"/>
                <a:ea typeface="Segoe UI Semibold"/>
              </a:rPr>
              <a:t>ПОСЛЕДОВАТЕЛЬНОСТЬ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25" dirty="0">
                <a:solidFill>
                  <a:srgbClr val="FEFEFE"/>
                </a:solidFill>
                <a:latin typeface="Segoe UI Semibold"/>
                <a:ea typeface="Segoe UI Semibold"/>
              </a:rPr>
              <a:t>РАСПРОСТРАНЕНИЯ</a:t>
            </a:r>
          </a:p>
          <a:p>
            <a:pPr marL="0" indent="310896">
              <a:lnSpc>
                <a:spcPct val="100000"/>
              </a:lnSpc>
            </a:pP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ИЗМЕНЕНИЙ</a:t>
            </a:r>
            <a:r>
              <a:rPr lang="en-US" altLang="zh-CN" sz="3100" spc="-7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3100" spc="-8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ВИСОЧНОЙ</a:t>
            </a:r>
            <a:r>
              <a:rPr lang="en-US" altLang="zh-CN" sz="3100" spc="-8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ДОЛЕ</a:t>
            </a:r>
            <a:r>
              <a:rPr lang="en-US" altLang="zh-CN" sz="3100" spc="-8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ПРИ</a:t>
            </a:r>
            <a:r>
              <a:rPr lang="en-US" altLang="zh-CN" sz="3100" spc="-8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БА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 indent="3954221">
              <a:lnSpc>
                <a:spcPct val="110833"/>
              </a:lnSpc>
            </a:pP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16</a:t>
            </a: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лет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2195195" y="3473097"/>
            <a:ext cx="2258778" cy="447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Нет</a:t>
            </a: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симтомов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6402959" y="3393139"/>
            <a:ext cx="2305117" cy="956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Бессимтом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ная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 indent="1210690">
              <a:lnSpc>
                <a:spcPct val="110833"/>
              </a:lnSpc>
            </a:pP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27</a:t>
            </a:r>
            <a:r>
              <a:rPr lang="en-US" altLang="zh-CN" sz="2650" spc="-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лет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4814951" y="5616730"/>
            <a:ext cx="918211" cy="447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5</a:t>
            </a:r>
            <a:r>
              <a:rPr lang="en-US" altLang="zh-CN" sz="2650" spc="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лет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1718817" y="6886831"/>
            <a:ext cx="1893007" cy="447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650" spc="5" dirty="0">
                <a:solidFill>
                  <a:srgbClr val="000000"/>
                </a:solidFill>
                <a:latin typeface="Segoe UI Semibold"/>
                <a:ea typeface="Segoe UI Semibold"/>
              </a:rPr>
              <a:t>Д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ЕМЕНЦИЯ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5529071" y="6689931"/>
            <a:ext cx="3999194" cy="80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Умеренные</a:t>
            </a:r>
            <a:r>
              <a:rPr lang="en-US" altLang="zh-CN" sz="2650" spc="-4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когнитивные</a:t>
            </a:r>
          </a:p>
          <a:p>
            <a:pPr marL="0" indent="938784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расстрой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ства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580"/>
            <a:ext cx="10081260" cy="6728459"/>
          </a:xfrm>
          <a:prstGeom prst="rect">
            <a:avLst/>
          </a:prstGeom>
        </p:spPr>
      </p:pic>
      <p:sp>
        <p:nvSpPr>
          <p:cNvPr id="2" name="Freeform 230"/>
          <p:cNvSpPr/>
          <p:nvPr/>
        </p:nvSpPr>
        <p:spPr>
          <a:xfrm>
            <a:off x="31750" y="31750"/>
            <a:ext cx="10039350" cy="958850"/>
          </a:xfrm>
          <a:custGeom>
            <a:avLst/>
            <a:gdLst>
              <a:gd name="connsiteX0" fmla="*/ 7873 w 10039350"/>
              <a:gd name="connsiteY0" fmla="*/ 969518 h 958850"/>
              <a:gd name="connsiteX1" fmla="*/ 10047985 w 10039350"/>
              <a:gd name="connsiteY1" fmla="*/ 969518 h 958850"/>
              <a:gd name="connsiteX2" fmla="*/ 10047985 w 10039350"/>
              <a:gd name="connsiteY2" fmla="*/ 18542 h 958850"/>
              <a:gd name="connsiteX3" fmla="*/ 7873 w 10039350"/>
              <a:gd name="connsiteY3" fmla="*/ 18542 h 958850"/>
              <a:gd name="connsiteX4" fmla="*/ 7873 w 10039350"/>
              <a:gd name="connsiteY4" fmla="*/ 969518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350" h="958850">
                <a:moveTo>
                  <a:pt x="7873" y="969518"/>
                </a:moveTo>
                <a:lnTo>
                  <a:pt x="10047985" y="969518"/>
                </a:lnTo>
                <a:lnTo>
                  <a:pt x="10047985" y="18542"/>
                </a:lnTo>
                <a:lnTo>
                  <a:pt x="7873" y="18542"/>
                </a:lnTo>
                <a:lnTo>
                  <a:pt x="7873" y="96951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1"/>
          <p:cNvSpPr txBox="1"/>
          <p:nvPr/>
        </p:nvSpPr>
        <p:spPr>
          <a:xfrm>
            <a:off x="11582" y="1017075"/>
            <a:ext cx="1021259" cy="29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</a:pPr>
            <a:r>
              <a:rPr lang="en-US" altLang="zh-CN" sz="1750" spc="-5" dirty="0">
                <a:solidFill>
                  <a:srgbClr val="000000"/>
                </a:solidFill>
                <a:latin typeface="Segoe UI Light"/>
                <a:ea typeface="Segoe UI Light"/>
              </a:rPr>
              <a:t>П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атология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1242974" y="70305"/>
            <a:ext cx="7223197" cy="2879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2757">
              <a:lnSpc>
                <a:spcPct val="100000"/>
              </a:lnSpc>
            </a:pPr>
            <a:r>
              <a:rPr lang="en-US" altLang="zh-CN" sz="3000" b="1" dirty="0">
                <a:solidFill>
                  <a:srgbClr val="FEFEFE"/>
                </a:solidFill>
                <a:latin typeface="Segoe Script"/>
                <a:ea typeface="Segoe Script"/>
              </a:rPr>
              <a:t>МОДЕЛЬ</a:t>
            </a:r>
            <a:r>
              <a:rPr lang="en-US" altLang="zh-CN" sz="30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000" b="1" dirty="0">
                <a:solidFill>
                  <a:srgbClr val="FEFEFE"/>
                </a:solidFill>
                <a:latin typeface="Segoe Script"/>
                <a:ea typeface="Segoe Script"/>
              </a:rPr>
              <a:t>РАЗВИТИЯ</a:t>
            </a:r>
            <a:r>
              <a:rPr lang="en-US" altLang="zh-CN" sz="30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000" b="1" dirty="0">
                <a:solidFill>
                  <a:srgbClr val="FEFEFE"/>
                </a:solidFill>
                <a:latin typeface="Segoe Script"/>
                <a:ea typeface="Segoe Script"/>
              </a:rPr>
              <a:t>БОЛЕЗНИ</a:t>
            </a:r>
          </a:p>
          <a:p>
            <a:pPr marL="0" indent="2100935">
              <a:lnSpc>
                <a:spcPct val="100000"/>
              </a:lnSpc>
              <a:spcBef>
                <a:spcPts val="275"/>
              </a:spcBef>
            </a:pPr>
            <a:r>
              <a:rPr lang="en-US" altLang="zh-CN" sz="3000" b="1" spc="-5" dirty="0">
                <a:solidFill>
                  <a:srgbClr val="FEFEFE"/>
                </a:solidFill>
                <a:latin typeface="Segoe Script"/>
                <a:ea typeface="Segoe Script"/>
              </a:rPr>
              <a:t>АЛ</a:t>
            </a:r>
            <a:r>
              <a:rPr lang="en-US" altLang="zh-CN" sz="3000" b="1" dirty="0">
                <a:solidFill>
                  <a:srgbClr val="FEFEFE"/>
                </a:solidFill>
                <a:latin typeface="Segoe Script"/>
                <a:ea typeface="Segoe Script"/>
              </a:rPr>
              <a:t>ЬЦГЕЙМЕРА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Отложение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ß-амилоида</a:t>
            </a:r>
            <a:r>
              <a:rPr lang="en-US" altLang="zh-CN" sz="1750" spc="-4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(ЦСЖ/ПЭТ)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t/>
            </a:r>
            <a:br/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Синаптическая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дисфункция</a:t>
            </a:r>
            <a:r>
              <a:rPr lang="en-US" altLang="zh-CN" sz="1750" spc="10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(ПЭТ/фМРТ)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t/>
            </a:r>
            <a:br/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Тау</a:t>
            </a:r>
            <a:r>
              <a:rPr lang="en-US" altLang="zh-CN" sz="1750" spc="10" dirty="0">
                <a:solidFill>
                  <a:srgbClr val="000000"/>
                </a:solidFill>
                <a:latin typeface="Segoe UI Light"/>
                <a:ea typeface="Segoe UI Light"/>
              </a:rPr>
              <a:t>-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патология</a:t>
            </a:r>
            <a:r>
              <a:rPr lang="en-US" altLang="zh-CN" sz="1750" spc="25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spc="5" dirty="0">
                <a:solidFill>
                  <a:srgbClr val="000000"/>
                </a:solidFill>
                <a:latin typeface="Segoe UI Light"/>
                <a:ea typeface="Segoe UI Light"/>
              </a:rPr>
              <a:t>(ЦСЖ)</a:t>
            </a:r>
          </a:p>
          <a:p>
            <a:pPr marL="0" hangingPunct="0">
              <a:lnSpc>
                <a:spcPct val="104999"/>
              </a:lnSpc>
            </a:pP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Патология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гол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мозга</a:t>
            </a:r>
            <a:r>
              <a:rPr lang="en-US" altLang="zh-CN" sz="1750" spc="-55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(МРТ)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t/>
            </a:r>
            <a:br/>
            <a:r>
              <a:rPr lang="en-US" altLang="zh-CN" sz="1750" spc="34" dirty="0">
                <a:solidFill>
                  <a:srgbClr val="000000"/>
                </a:solidFill>
                <a:latin typeface="Segoe UI Light"/>
                <a:ea typeface="Segoe UI Light"/>
              </a:rPr>
              <a:t>Когнитивные</a:t>
            </a:r>
            <a:r>
              <a:rPr lang="en-US" altLang="zh-CN" sz="1750" spc="-22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750" spc="40" dirty="0">
                <a:solidFill>
                  <a:srgbClr val="000000"/>
                </a:solidFill>
                <a:latin typeface="Segoe UI Light"/>
                <a:ea typeface="Segoe UI Light"/>
              </a:rPr>
              <a:t>нар-</a:t>
            </a:r>
            <a:r>
              <a:rPr lang="en-US" altLang="zh-CN" sz="1750" spc="34" dirty="0">
                <a:solidFill>
                  <a:srgbClr val="000000"/>
                </a:solidFill>
                <a:latin typeface="Segoe UI Light"/>
                <a:ea typeface="Segoe UI Light"/>
              </a:rPr>
              <a:t>я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t/>
            </a:r>
            <a:br/>
            <a:r>
              <a:rPr lang="en-US" altLang="zh-CN" sz="1750" spc="10" dirty="0">
                <a:solidFill>
                  <a:srgbClr val="000000"/>
                </a:solidFill>
                <a:latin typeface="Segoe UI Light"/>
                <a:ea typeface="Segoe UI Light"/>
              </a:rPr>
              <a:t>К</a:t>
            </a:r>
            <a:r>
              <a:rPr lang="en-US" altLang="zh-CN" sz="1750" spc="5" dirty="0">
                <a:solidFill>
                  <a:srgbClr val="000000"/>
                </a:solidFill>
                <a:latin typeface="Segoe UI Light"/>
                <a:ea typeface="Segoe UI Light"/>
              </a:rPr>
              <a:t>линика</a:t>
            </a:r>
          </a:p>
        </p:txBody>
      </p:sp>
      <p:sp>
        <p:nvSpPr>
          <p:cNvPr id="233" name="TextBox 233"/>
          <p:cNvSpPr txBox="1"/>
          <p:nvPr/>
        </p:nvSpPr>
        <p:spPr>
          <a:xfrm>
            <a:off x="131673" y="6484882"/>
            <a:ext cx="780073" cy="297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</a:pPr>
            <a:r>
              <a:rPr lang="en-US" altLang="zh-CN" sz="1750" spc="5" dirty="0">
                <a:solidFill>
                  <a:srgbClr val="000000"/>
                </a:solidFill>
                <a:latin typeface="Segoe UI Light"/>
                <a:ea typeface="Segoe UI Light"/>
              </a:rPr>
              <a:t>Нор</a:t>
            </a:r>
            <a:r>
              <a:rPr lang="en-US" altLang="zh-CN" sz="1750" dirty="0">
                <a:solidFill>
                  <a:srgbClr val="000000"/>
                </a:solidFill>
                <a:latin typeface="Segoe UI Light"/>
                <a:ea typeface="Segoe UI Light"/>
              </a:rPr>
              <a:t>ма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2035429" y="6518625"/>
            <a:ext cx="1871616" cy="49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3631" hangingPunct="0">
              <a:lnSpc>
                <a:spcPct val="104583"/>
              </a:lnSpc>
            </a:pPr>
            <a:r>
              <a:rPr lang="en-US" altLang="zh-CN" sz="1550" spc="20" dirty="0">
                <a:solidFill>
                  <a:srgbClr val="000000"/>
                </a:solidFill>
                <a:latin typeface="Segoe UI Light"/>
                <a:ea typeface="Segoe UI Light"/>
              </a:rPr>
              <a:t>Преклиническая</a:t>
            </a:r>
            <a:r>
              <a:rPr lang="en-US" altLang="zh-CN" sz="1550" spc="-22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550" spc="50" dirty="0">
                <a:solidFill>
                  <a:srgbClr val="000000"/>
                </a:solidFill>
                <a:latin typeface="Segoe UI Light"/>
                <a:ea typeface="Segoe UI Light"/>
              </a:rPr>
              <a:t>БА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(</a:t>
            </a:r>
            <a:r>
              <a:rPr lang="en-US" altLang="zh-CN" sz="1550" spc="-5" dirty="0">
                <a:solidFill>
                  <a:srgbClr val="000000"/>
                </a:solidFill>
                <a:latin typeface="Segoe UI Light"/>
                <a:ea typeface="Segoe UI Light"/>
              </a:rPr>
              <a:t>Асимптоматическая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)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4256532" y="6517213"/>
            <a:ext cx="5858038" cy="1017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80971">
              <a:lnSpc>
                <a:spcPct val="100000"/>
              </a:lnSpc>
              <a:tabLst>
                <a:tab pos="4016628" algn="l"/>
              </a:tabLst>
            </a:pPr>
            <a:r>
              <a:rPr lang="en-US" altLang="zh-CN" sz="1550" spc="-5" dirty="0">
                <a:solidFill>
                  <a:srgbClr val="000000"/>
                </a:solidFill>
                <a:latin typeface="Segoe UI Light"/>
                <a:ea typeface="Segoe UI Light"/>
              </a:rPr>
              <a:t>Продромальная	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БА</a:t>
            </a:r>
            <a:r>
              <a:rPr lang="en-US" altLang="zh-CN" sz="1550" spc="-69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Деменция</a:t>
            </a:r>
          </a:p>
          <a:p>
            <a:pPr marL="0" indent="2257298">
              <a:lnSpc>
                <a:spcPct val="100000"/>
              </a:lnSpc>
              <a:tabLst>
                <a:tab pos="2855975" algn="l"/>
              </a:tabLst>
            </a:pPr>
            <a:r>
              <a:rPr lang="en-US" altLang="zh-CN" sz="1550" spc="-5" dirty="0">
                <a:solidFill>
                  <a:srgbClr val="000000"/>
                </a:solidFill>
                <a:latin typeface="Segoe UI Light"/>
                <a:ea typeface="Segoe UI Light"/>
              </a:rPr>
              <a:t>БА	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Sperling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RA,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Aisen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PS,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Beckett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LA.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9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Arial"/>
                <a:ea typeface="Arial"/>
              </a:rPr>
              <a:t>al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Toward</a:t>
            </a:r>
            <a:r>
              <a:rPr lang="en-US" altLang="zh-CN"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defining</a:t>
            </a:r>
            <a:r>
              <a:rPr lang="en-US" altLang="zh-CN"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th</a:t>
            </a:r>
          </a:p>
          <a:p>
            <a:pPr marL="0" indent="2855975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preclinical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ea typeface="Arial"/>
              </a:rPr>
              <a:t>stages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disease:</a:t>
            </a:r>
            <a:r>
              <a:rPr lang="en-US" altLang="zh-CN"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recommendations</a:t>
            </a:r>
          </a:p>
          <a:p>
            <a:pPr marL="0" indent="2855975">
              <a:lnSpc>
                <a:spcPct val="82499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from</a:t>
            </a:r>
            <a:r>
              <a:rPr lang="en-US" altLang="zh-CN"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National</a:t>
            </a:r>
            <a:r>
              <a:rPr lang="en-US" altLang="zh-CN"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Institute</a:t>
            </a:r>
            <a:r>
              <a:rPr lang="en-US" altLang="zh-CN"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Aging–</a:t>
            </a:r>
            <a:r>
              <a:rPr lang="en-US" altLang="zh-CN"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Associatio</a:t>
            </a:r>
          </a:p>
          <a:p>
            <a:pPr marL="0">
              <a:lnSpc>
                <a:spcPct val="122500"/>
              </a:lnSpc>
              <a:tabLst>
                <a:tab pos="2855975" algn="l"/>
              </a:tabLst>
            </a:pP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Клинические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стадии</a:t>
            </a:r>
            <a:r>
              <a:rPr lang="en-US" altLang="zh-CN" sz="1550" spc="-60" dirty="0">
                <a:solidFill>
                  <a:srgbClr val="000000"/>
                </a:solidFill>
                <a:latin typeface="Segoe UI Light"/>
                <a:cs typeface="Segoe UI Light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Segoe UI Light"/>
                <a:ea typeface="Segoe UI Light"/>
              </a:rPr>
              <a:t>болезни	</a:t>
            </a:r>
            <a:r>
              <a:rPr lang="en-US" altLang="zh-CN" sz="900" spc="-150" dirty="0">
                <a:solidFill>
                  <a:srgbClr val="000000"/>
                </a:solidFill>
                <a:latin typeface="Arial"/>
                <a:ea typeface="Arial"/>
              </a:rPr>
              <a:t>workgroups</a:t>
            </a:r>
            <a:r>
              <a:rPr lang="en-US" altLang="zh-CN" sz="900" spc="-145" dirty="0">
                <a:solidFill>
                  <a:srgbClr val="000000"/>
                </a:solidFill>
                <a:latin typeface="Arial"/>
                <a:ea typeface="Arial"/>
              </a:rPr>
              <a:t>pp.</a:t>
            </a:r>
            <a:r>
              <a:rPr lang="en-US" altLang="zh-CN" sz="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64" dirty="0">
                <a:solidFill>
                  <a:srgbClr val="000000"/>
                </a:solidFill>
                <a:latin typeface="Arial"/>
                <a:ea typeface="Arial"/>
              </a:rPr>
              <a:t>280</a:t>
            </a:r>
            <a:r>
              <a:rPr lang="en-US" altLang="zh-CN" sz="900" spc="-17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35" dirty="0">
                <a:solidFill>
                  <a:srgbClr val="000000"/>
                </a:solidFill>
                <a:latin typeface="Arial"/>
                <a:ea typeface="Arial"/>
              </a:rPr>
              <a:t>92,</a:t>
            </a:r>
            <a:r>
              <a:rPr lang="en-US" altLang="zh-CN" sz="900" spc="-164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900" spc="-139" dirty="0">
                <a:solidFill>
                  <a:srgbClr val="000000"/>
                </a:solidFill>
                <a:latin typeface="Arial"/>
                <a:ea typeface="Arial"/>
              </a:rPr>
              <a:t>Copyright</a:t>
            </a:r>
            <a:r>
              <a:rPr lang="en-US" altLang="zh-CN" sz="900" spc="-129" dirty="0">
                <a:solidFill>
                  <a:srgbClr val="000000"/>
                </a:solidFill>
                <a:latin typeface="Arial"/>
                <a:ea typeface="Arial"/>
              </a:rPr>
              <a:t>diagnostic</a:t>
            </a:r>
            <a:r>
              <a:rPr lang="en-US" altLang="zh-CN" sz="900" spc="-139" dirty="0">
                <a:solidFill>
                  <a:srgbClr val="000000"/>
                </a:solidFill>
                <a:latin typeface="Arial"/>
                <a:ea typeface="Arial"/>
              </a:rPr>
              <a:t>(2011),</a:t>
            </a:r>
            <a:r>
              <a:rPr lang="en-US" altLang="zh-CN" sz="900" spc="-129" dirty="0">
                <a:solidFill>
                  <a:srgbClr val="000000"/>
                </a:solidFill>
                <a:latin typeface="Arial"/>
                <a:ea typeface="Arial"/>
              </a:rPr>
              <a:t>guidelines</a:t>
            </a:r>
            <a:r>
              <a:rPr lang="en-US" altLang="zh-CN"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25" dirty="0">
                <a:solidFill>
                  <a:srgbClr val="000000"/>
                </a:solidFill>
                <a:latin typeface="Arial"/>
                <a:ea typeface="Arial"/>
              </a:rPr>
              <a:t>for</a:t>
            </a:r>
            <a:r>
              <a:rPr lang="en-US" altLang="zh-CN" sz="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39" dirty="0">
                <a:solidFill>
                  <a:srgbClr val="000000"/>
                </a:solidFill>
                <a:latin typeface="Arial"/>
                <a:ea typeface="Arial"/>
              </a:rPr>
              <a:t>Alzheimer’s</a:t>
            </a:r>
            <a:r>
              <a:rPr lang="en-US" altLang="zh-CN"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145" dirty="0">
                <a:solidFill>
                  <a:srgbClr val="000000"/>
                </a:solidFill>
                <a:latin typeface="Arial"/>
                <a:ea typeface="Arial"/>
              </a:rPr>
              <a:t>disease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3180"/>
            <a:ext cx="601980" cy="3124200"/>
          </a:xfrm>
          <a:prstGeom prst="rect">
            <a:avLst/>
          </a:prstGeom>
        </p:spPr>
      </p:pic>
      <p:sp>
        <p:nvSpPr>
          <p:cNvPr id="3" name="Freeform 237"/>
          <p:cNvSpPr/>
          <p:nvPr/>
        </p:nvSpPr>
        <p:spPr>
          <a:xfrm>
            <a:off x="9727190" y="6895090"/>
            <a:ext cx="89909" cy="89909"/>
          </a:xfrm>
          <a:custGeom>
            <a:avLst/>
            <a:gdLst>
              <a:gd name="connsiteX0" fmla="*/ 43935 w 89909"/>
              <a:gd name="connsiteY0" fmla="*/ 61194 h 89909"/>
              <a:gd name="connsiteX1" fmla="*/ 18027 w 89909"/>
              <a:gd name="connsiteY1" fmla="*/ 22332 h 89909"/>
              <a:gd name="connsiteX2" fmla="*/ 95751 w 89909"/>
              <a:gd name="connsiteY2" fmla="*/ 61207 h 89909"/>
              <a:gd name="connsiteX3" fmla="*/ 18027 w 89909"/>
              <a:gd name="connsiteY3" fmla="*/ 100056 h 89909"/>
              <a:gd name="connsiteX4" fmla="*/ 43935 w 89909"/>
              <a:gd name="connsiteY4" fmla="*/ 61194 h 8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09" h="89909">
                <a:moveTo>
                  <a:pt x="43935" y="61194"/>
                </a:moveTo>
                <a:lnTo>
                  <a:pt x="18027" y="22332"/>
                </a:lnTo>
                <a:lnTo>
                  <a:pt x="95751" y="61207"/>
                </a:lnTo>
                <a:lnTo>
                  <a:pt x="18027" y="100056"/>
                </a:lnTo>
                <a:lnTo>
                  <a:pt x="43935" y="611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9" name="Picture 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20" y="6880859"/>
            <a:ext cx="2369820" cy="678180"/>
          </a:xfrm>
          <a:prstGeom prst="rect">
            <a:avLst/>
          </a:prstGeom>
        </p:spPr>
      </p:pic>
      <p:pic>
        <p:nvPicPr>
          <p:cNvPr id="240" name="Picture 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580" y="6995159"/>
            <a:ext cx="3086100" cy="563880"/>
          </a:xfrm>
          <a:prstGeom prst="rect">
            <a:avLst/>
          </a:prstGeom>
        </p:spPr>
      </p:pic>
      <p:pic>
        <p:nvPicPr>
          <p:cNvPr id="241" name="Picture 2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" y="1165860"/>
            <a:ext cx="9342120" cy="5173980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" y="6850380"/>
            <a:ext cx="2926080" cy="708660"/>
          </a:xfrm>
          <a:prstGeom prst="rect">
            <a:avLst/>
          </a:prstGeom>
        </p:spPr>
      </p:pic>
      <p:sp>
        <p:nvSpPr>
          <p:cNvPr id="4" name="Freeform 242"/>
          <p:cNvSpPr/>
          <p:nvPr/>
        </p:nvSpPr>
        <p:spPr>
          <a:xfrm>
            <a:off x="36322" y="163321"/>
            <a:ext cx="9958578" cy="878077"/>
          </a:xfrm>
          <a:custGeom>
            <a:avLst/>
            <a:gdLst>
              <a:gd name="connsiteX0" fmla="*/ 24638 w 9958578"/>
              <a:gd name="connsiteY0" fmla="*/ 883666 h 878077"/>
              <a:gd name="connsiteX1" fmla="*/ 9970261 w 9958578"/>
              <a:gd name="connsiteY1" fmla="*/ 883666 h 878077"/>
              <a:gd name="connsiteX2" fmla="*/ 9970261 w 9958578"/>
              <a:gd name="connsiteY2" fmla="*/ 16509 h 878077"/>
              <a:gd name="connsiteX3" fmla="*/ 24638 w 9958578"/>
              <a:gd name="connsiteY3" fmla="*/ 16509 h 878077"/>
              <a:gd name="connsiteX4" fmla="*/ 24638 w 9958578"/>
              <a:gd name="connsiteY4" fmla="*/ 883666 h 8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8578" h="878077">
                <a:moveTo>
                  <a:pt x="24638" y="883666"/>
                </a:moveTo>
                <a:lnTo>
                  <a:pt x="9970261" y="883666"/>
                </a:lnTo>
                <a:lnTo>
                  <a:pt x="9970261" y="16509"/>
                </a:lnTo>
                <a:lnTo>
                  <a:pt x="24638" y="16509"/>
                </a:lnTo>
                <a:lnTo>
                  <a:pt x="24638" y="883666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3"/>
          <p:cNvSpPr/>
          <p:nvPr/>
        </p:nvSpPr>
        <p:spPr>
          <a:xfrm>
            <a:off x="734822" y="6360921"/>
            <a:ext cx="9133078" cy="674877"/>
          </a:xfrm>
          <a:custGeom>
            <a:avLst/>
            <a:gdLst>
              <a:gd name="connsiteX0" fmla="*/ 19558 w 9133078"/>
              <a:gd name="connsiteY0" fmla="*/ 186182 h 674877"/>
              <a:gd name="connsiteX1" fmla="*/ 8806942 w 9133078"/>
              <a:gd name="connsiteY1" fmla="*/ 186182 h 674877"/>
              <a:gd name="connsiteX2" fmla="*/ 8806942 w 9133078"/>
              <a:gd name="connsiteY2" fmla="*/ 23114 h 674877"/>
              <a:gd name="connsiteX3" fmla="*/ 9133078 w 9133078"/>
              <a:gd name="connsiteY3" fmla="*/ 349250 h 674877"/>
              <a:gd name="connsiteX4" fmla="*/ 8806942 w 9133078"/>
              <a:gd name="connsiteY4" fmla="*/ 675386 h 674877"/>
              <a:gd name="connsiteX5" fmla="*/ 8806942 w 9133078"/>
              <a:gd name="connsiteY5" fmla="*/ 512318 h 674877"/>
              <a:gd name="connsiteX6" fmla="*/ 19558 w 9133078"/>
              <a:gd name="connsiteY6" fmla="*/ 512318 h 674877"/>
              <a:gd name="connsiteX7" fmla="*/ 19558 w 9133078"/>
              <a:gd name="connsiteY7" fmla="*/ 186182 h 6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3078" h="674877">
                <a:moveTo>
                  <a:pt x="19558" y="186182"/>
                </a:moveTo>
                <a:lnTo>
                  <a:pt x="8806942" y="186182"/>
                </a:lnTo>
                <a:lnTo>
                  <a:pt x="8806942" y="23114"/>
                </a:lnTo>
                <a:lnTo>
                  <a:pt x="9133078" y="349250"/>
                </a:lnTo>
                <a:lnTo>
                  <a:pt x="8806942" y="675386"/>
                </a:lnTo>
                <a:lnTo>
                  <a:pt x="8806942" y="512318"/>
                </a:lnTo>
                <a:lnTo>
                  <a:pt x="19558" y="512318"/>
                </a:lnTo>
                <a:lnTo>
                  <a:pt x="19558" y="186182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4"/>
          <p:cNvSpPr/>
          <p:nvPr/>
        </p:nvSpPr>
        <p:spPr>
          <a:xfrm>
            <a:off x="9541764" y="6384036"/>
            <a:ext cx="335279" cy="661415"/>
          </a:xfrm>
          <a:custGeom>
            <a:avLst/>
            <a:gdLst>
              <a:gd name="connsiteX0" fmla="*/ 0 w 335279"/>
              <a:gd name="connsiteY0" fmla="*/ 0 h 661415"/>
              <a:gd name="connsiteX1" fmla="*/ 326135 w 335279"/>
              <a:gd name="connsiteY1" fmla="*/ 326136 h 661415"/>
              <a:gd name="connsiteX2" fmla="*/ 0 w 335279"/>
              <a:gd name="connsiteY2" fmla="*/ 652272 h 6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79" h="661415">
                <a:moveTo>
                  <a:pt x="0" y="0"/>
                </a:moveTo>
                <a:lnTo>
                  <a:pt x="326135" y="326136"/>
                </a:lnTo>
                <a:lnTo>
                  <a:pt x="0" y="652272"/>
                </a:lnTo>
              </a:path>
            </a:pathLst>
          </a:custGeom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5"/>
          <p:cNvSpPr txBox="1"/>
          <p:nvPr/>
        </p:nvSpPr>
        <p:spPr>
          <a:xfrm>
            <a:off x="127711" y="261654"/>
            <a:ext cx="9752930" cy="644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083"/>
              </a:lnSpc>
            </a:pP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КЛИНИЧЕСКИЕ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ХАРАКТЕРИСТИКИ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Segoe Script"/>
                <a:ea typeface="Segoe Script"/>
              </a:rPr>
              <a:t>БА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1243888" y="1278976"/>
            <a:ext cx="6553539" cy="47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1666"/>
              </a:lnSpc>
              <a:tabLst>
                <a:tab pos="1619072" algn="l"/>
                <a:tab pos="5596077" algn="l"/>
              </a:tabLst>
            </a:pP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&gt;10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лет	5</a:t>
            </a:r>
            <a:r>
              <a:rPr lang="en-US" altLang="zh-CN" sz="2200" spc="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лет	6-8</a:t>
            </a:r>
            <a:r>
              <a:rPr lang="en-US" altLang="zh-CN" sz="2200" spc="-2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7F0000"/>
                </a:solidFill>
                <a:latin typeface="Times New Roman"/>
                <a:ea typeface="Times New Roman"/>
              </a:rPr>
              <a:t>лет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7117333" y="7111975"/>
            <a:ext cx="2817750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5" dirty="0">
                <a:solidFill>
                  <a:srgbClr val="000000"/>
                </a:solidFill>
                <a:latin typeface="Times New Roman"/>
                <a:ea typeface="Times New Roman"/>
              </a:rPr>
              <a:t>Длительность</a:t>
            </a:r>
            <a:r>
              <a:rPr lang="en-US" altLang="zh-CN" sz="22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5" dirty="0">
                <a:solidFill>
                  <a:srgbClr val="000000"/>
                </a:solidFill>
                <a:latin typeface="Times New Roman"/>
                <a:ea typeface="Times New Roman"/>
              </a:rPr>
              <a:t>болезни</a:t>
            </a:r>
          </a:p>
        </p:txBody>
      </p:sp>
      <p:sp>
        <p:nvSpPr>
          <p:cNvPr id="248" name="TextBox 248"/>
          <p:cNvSpPr txBox="1"/>
          <p:nvPr/>
        </p:nvSpPr>
        <p:spPr>
          <a:xfrm rot="16200000">
            <a:off x="-1067284" y="3937911"/>
            <a:ext cx="2836983" cy="310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Когнитивные</a:t>
            </a:r>
            <a:r>
              <a:rPr lang="en-US" altLang="zh-CN" sz="22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функции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0090" y="1596390"/>
          <a:ext cx="9078580" cy="5650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155"/>
                <a:gridCol w="1600200"/>
                <a:gridCol w="5592317"/>
                <a:gridCol w="256908"/>
              </a:tblGrid>
              <a:tr h="1203959">
                <a:tc>
                  <a:txBody>
                    <a:bodyPr/>
                    <a:lstStyle/>
                    <a:p>
                      <a:pPr>
                        <a:lnSpc>
                          <a:spcPts val="1889"/>
                        </a:lnSpc>
                      </a:pPr>
                      <a:endParaRPr lang="en-US" dirty="0" smtClean="0"/>
                    </a:p>
                    <a:p>
                      <a:pPr marL="0" indent="100431">
                        <a:lnSpc>
                          <a:spcPct val="100000"/>
                        </a:lnSpc>
                      </a:pPr>
                      <a:r>
                        <a:rPr lang="en-US" altLang="zh-CN" sz="265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en-US" altLang="zh-CN" sz="2650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ОРМА</a:t>
                      </a:r>
                    </a:p>
                  </a:txBody>
                  <a:tcPr marL="0" marR="0" marT="0" marB="0">
                    <a:lnL w="25908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B w="2895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00"/>
                        </a:lnSpc>
                      </a:pPr>
                      <a:endParaRPr lang="en-US" dirty="0" smtClean="0"/>
                    </a:p>
                    <a:p>
                      <a:pPr marL="0" indent="125476">
                        <a:lnSpc>
                          <a:spcPct val="100000"/>
                        </a:lnSpc>
                      </a:pPr>
                      <a:r>
                        <a:rPr lang="en-US" altLang="zh-CN" sz="1950" spc="-15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</a:t>
                      </a:r>
                      <a:r>
                        <a:rPr lang="en-US" altLang="zh-CN" sz="1950" spc="-15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НИЯ</a:t>
                      </a:r>
                    </a:p>
                    <a:p>
                      <a:pPr marL="0" indent="387858">
                        <a:lnSpc>
                          <a:spcPct val="100000"/>
                        </a:lnSpc>
                      </a:pPr>
                      <a:r>
                        <a:rPr lang="en-US" altLang="zh-CN" sz="19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ПАМ</a:t>
                      </a:r>
                      <a:r>
                        <a:rPr lang="en-US" altLang="zh-CN" sz="195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ЯТИ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350"/>
                        </a:lnSpc>
                      </a:pPr>
                      <a:endParaRPr lang="en-US" dirty="0" smtClean="0"/>
                    </a:p>
                    <a:p>
                      <a:pPr marL="0" indent="212598">
                        <a:lnSpc>
                          <a:spcPct val="100000"/>
                        </a:lnSpc>
                      </a:pPr>
                      <a:r>
                        <a:rPr lang="en-US" altLang="zh-CN" sz="1950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</a:t>
                      </a:r>
                      <a:r>
                        <a:rPr lang="en-US" altLang="zh-CN" sz="1950" spc="-3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ЕВОГА,</a:t>
                      </a:r>
                    </a:p>
                    <a:p>
                      <a:pPr marL="0" indent="49530">
                        <a:lnSpc>
                          <a:spcPct val="100000"/>
                        </a:lnSpc>
                      </a:pPr>
                      <a:r>
                        <a:rPr lang="en-US" altLang="zh-CN" sz="195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ДЕПРЕСС</a:t>
                      </a:r>
                      <a:r>
                        <a:rPr lang="en-US" altLang="zh-CN" sz="19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ИЯ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210"/>
                        </a:lnSpc>
                      </a:pPr>
                      <a:endParaRPr lang="en-US" dirty="0" smtClean="0"/>
                    </a:p>
                    <a:p>
                      <a:pPr marL="0" indent="334264">
                        <a:lnSpc>
                          <a:spcPct val="100000"/>
                        </a:lnSpc>
                      </a:pPr>
                      <a:r>
                        <a:rPr lang="en-US" altLang="zh-CN" sz="1950" spc="-34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altLang="zh-CN" sz="1950" spc="-25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SE</a:t>
                      </a:r>
                    </a:p>
                    <a:p>
                      <a:pPr marL="0" indent="410464">
                        <a:lnSpc>
                          <a:spcPct val="100000"/>
                        </a:lnSpc>
                      </a:pPr>
                      <a:r>
                        <a:rPr lang="en-US" altLang="zh-CN" sz="1950" spc="-25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r>
                        <a:rPr lang="en-US" altLang="zh-CN" sz="1950" spc="-2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altLang="zh-CN" sz="1950" spc="-3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39"/>
                        </a:lnSpc>
                      </a:pPr>
                      <a:endParaRPr lang="en-US" dirty="0" smtClean="0"/>
                    </a:p>
                    <a:p>
                      <a:pPr marL="0" indent="79755">
                        <a:lnSpc>
                          <a:spcPct val="100000"/>
                        </a:lnSpc>
                      </a:pPr>
                      <a:r>
                        <a:rPr lang="en-US" altLang="zh-CN" sz="1950" spc="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СНИЖ</a:t>
                      </a:r>
                      <a:r>
                        <a:rPr lang="en-US" altLang="zh-CN" sz="19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ЕНИЕ</a:t>
                      </a:r>
                    </a:p>
                    <a:p>
                      <a:pPr marL="0" indent="206247">
                        <a:lnSpc>
                          <a:spcPct val="100000"/>
                        </a:lnSpc>
                      </a:pPr>
                      <a:r>
                        <a:rPr lang="en-US" altLang="zh-CN" sz="19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КРИТИ</a:t>
                      </a:r>
                      <a:r>
                        <a:rPr lang="en-US" altLang="zh-CN" sz="19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</a:p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1956942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НАРУШЕН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ИЯ</a:t>
                      </a:r>
                    </a:p>
                    <a:p>
                      <a:pPr marL="0" indent="1426590">
                        <a:lnSpc>
                          <a:spcPct val="100000"/>
                        </a:lnSpc>
                      </a:pPr>
                      <a:r>
                        <a:rPr lang="en-US" altLang="zh-CN" sz="195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ПРОСТРАН</a:t>
                      </a:r>
                      <a:r>
                        <a:rPr lang="en-US" altLang="zh-CN" sz="19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СТВЕННОЙ</a:t>
                      </a:r>
                    </a:p>
                    <a:p>
                      <a:pPr marL="0" indent="1755774">
                        <a:lnSpc>
                          <a:spcPct val="100000"/>
                        </a:lnSpc>
                      </a:pPr>
                      <a:r>
                        <a:rPr lang="en-US" altLang="zh-CN" sz="1950" spc="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ОРИ</a:t>
                      </a:r>
                      <a:r>
                        <a:rPr lang="en-US" altLang="zh-CN" sz="19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ЕНТИРОВКИ</a:t>
                      </a:r>
                    </a:p>
                    <a:p>
                      <a:pPr>
                        <a:lnSpc>
                          <a:spcPts val="1485"/>
                        </a:lnSpc>
                      </a:pPr>
                      <a:endParaRPr lang="en-US" dirty="0" smtClean="0"/>
                    </a:p>
                    <a:p>
                      <a:pPr marL="0" indent="2516250">
                        <a:lnSpc>
                          <a:spcPct val="100000"/>
                        </a:lnSpc>
                      </a:pPr>
                      <a:r>
                        <a:rPr lang="en-US" altLang="zh-CN" sz="19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НАРУШЕНИЯ</a:t>
                      </a:r>
                      <a:r>
                        <a:rPr lang="en-US" altLang="zh-CN" sz="1950" spc="6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9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РЕЧИ</a:t>
                      </a:r>
                    </a:p>
                    <a:p>
                      <a:pPr marL="0" indent="672210">
                        <a:lnSpc>
                          <a:spcPct val="93750"/>
                        </a:lnSpc>
                      </a:pPr>
                      <a:r>
                        <a:rPr lang="en-US" altLang="zh-CN" sz="19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</a:t>
                      </a:r>
                      <a:r>
                        <a:rPr lang="en-US" altLang="zh-CN" sz="195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ЕНИЕ</a:t>
                      </a:r>
                    </a:p>
                    <a:p>
                      <a:pPr marL="0" indent="47370">
                        <a:lnSpc>
                          <a:spcPct val="99166"/>
                        </a:lnSpc>
                        <a:tabLst>
                          <a:tab pos="3282568" algn="l"/>
                        </a:tabLst>
                      </a:pP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САМООБСЛУЖИВАНИЯ	</a:t>
                      </a:r>
                      <a:r>
                        <a:rPr lang="en-US" altLang="zh-CN" sz="19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ПОВЕДЕНЧЕСКИЕ</a:t>
                      </a:r>
                    </a:p>
                    <a:p>
                      <a:pPr marL="0" indent="3409060">
                        <a:lnSpc>
                          <a:spcPct val="100000"/>
                        </a:lnSpc>
                      </a:pPr>
                      <a:r>
                        <a:rPr lang="en-US" altLang="zh-CN" sz="195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РАССТРОЙ</a:t>
                      </a:r>
                      <a:r>
                        <a:rPr lang="en-US" altLang="zh-CN" sz="195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СТВА</a:t>
                      </a:r>
                    </a:p>
                    <a:p>
                      <a:pPr>
                        <a:lnSpc>
                          <a:spcPts val="1019"/>
                        </a:lnSpc>
                      </a:pPr>
                      <a:endParaRPr lang="en-US" dirty="0" smtClean="0"/>
                    </a:p>
                    <a:p>
                      <a:pPr marL="0" indent="1412239">
                        <a:lnSpc>
                          <a:spcPct val="100000"/>
                        </a:lnSpc>
                        <a:tabLst>
                          <a:tab pos="4482845" algn="l"/>
                        </a:tabLst>
                      </a:pPr>
                      <a:r>
                        <a:rPr lang="en-US" altLang="zh-CN" sz="2000" spc="-15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MMSE	</a:t>
                      </a:r>
                      <a:r>
                        <a:rPr lang="en-US" altLang="zh-CN" sz="19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ТЯЖЕЛАЯ</a:t>
                      </a:r>
                    </a:p>
                    <a:p>
                      <a:pPr marL="0" indent="1214119">
                        <a:lnSpc>
                          <a:spcPct val="113750"/>
                        </a:lnSpc>
                        <a:tabLst>
                          <a:tab pos="4379214" algn="l"/>
                        </a:tabLst>
                      </a:pPr>
                      <a:r>
                        <a:rPr lang="en-US" altLang="zh-CN" sz="195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r>
                        <a:rPr lang="en-US" altLang="zh-CN" sz="1950" dirty="0">
                          <a:solidFill>
                            <a:srgbClr val="9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95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altLang="zh-CN" sz="1950" spc="120" dirty="0">
                          <a:solidFill>
                            <a:srgbClr val="9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95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менее	</a:t>
                      </a:r>
                      <a:r>
                        <a:rPr lang="en-US" altLang="zh-CN" sz="19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ДЕМЕНЦИЯ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</a:tcPr>
                </a:tc>
              </a:tr>
              <a:tr h="3583686"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585"/>
                        </a:lnSpc>
                      </a:pPr>
                      <a:endParaRPr lang="en-US" dirty="0" smtClean="0"/>
                    </a:p>
                    <a:p>
                      <a:pPr marL="0" indent="398526">
                        <a:lnSpc>
                          <a:spcPct val="100000"/>
                        </a:lnSpc>
                      </a:pPr>
                      <a:r>
                        <a:rPr lang="en-US" altLang="zh-CN" sz="1950" spc="-34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altLang="zh-CN" sz="1950" spc="-25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SE</a:t>
                      </a:r>
                    </a:p>
                    <a:p>
                      <a:pPr marL="0" indent="474726">
                        <a:lnSpc>
                          <a:spcPct val="100000"/>
                        </a:lnSpc>
                      </a:pPr>
                      <a:r>
                        <a:rPr lang="en-US" altLang="zh-CN" sz="1950" spc="-25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r>
                        <a:rPr lang="en-US" altLang="zh-CN" sz="1950" spc="-2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altLang="zh-CN" sz="1950" spc="-30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25908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</a:tcPr>
                </a:tc>
              </a:tr>
              <a:tr h="163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8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741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741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8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2741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2741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2741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741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921">
                <a:tc rowSpan="2">
                  <a:txBody>
                    <a:bodyPr/>
                    <a:lstStyle/>
                    <a:p>
                      <a:pPr marL="0" indent="169926">
                        <a:lnSpc>
                          <a:spcPct val="62500"/>
                        </a:lnSpc>
                      </a:pPr>
                      <a:r>
                        <a:rPr lang="en-US" altLang="zh-CN" sz="2650" spc="-4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</a:t>
                      </a:r>
                      <a:r>
                        <a:rPr lang="en-US" altLang="zh-CN" sz="2650" spc="-3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РМА</a:t>
                      </a:r>
                    </a:p>
                  </a:txBody>
                  <a:tcPr marL="0" marR="0" marT="0" marB="0">
                    <a:lnL w="25908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2741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indent="344302">
                        <a:lnSpc>
                          <a:spcPct val="62500"/>
                        </a:lnSpc>
                      </a:pPr>
                      <a:r>
                        <a:rPr lang="en-US" altLang="zh-CN" sz="2650" spc="-7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2741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2741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2741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1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8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27419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  <a:lnR w="25907">
                      <a:solidFill>
                        <a:srgbClr val="000000"/>
                      </a:solidFill>
                      <a:prstDash val="dot"/>
                    </a:lnR>
                    <a:lnT w="27419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indent="372871">
                        <a:lnSpc>
                          <a:spcPct val="47083"/>
                        </a:lnSpc>
                      </a:pPr>
                      <a:r>
                        <a:rPr lang="en-US" altLang="zh-CN" sz="265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</a:t>
                      </a:r>
                      <a:r>
                        <a:rPr lang="en-US" altLang="zh-CN" sz="26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МЕНЦИЯ</a:t>
                      </a: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dot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050" y="158750"/>
            <a:ext cx="9645650" cy="1276350"/>
          </a:xfrm>
          <a:custGeom>
            <a:avLst/>
            <a:gdLst>
              <a:gd name="connsiteX0" fmla="*/ 10921 w 9645650"/>
              <a:gd name="connsiteY0" fmla="*/ 1276858 h 1276350"/>
              <a:gd name="connsiteX1" fmla="*/ 9656317 w 9645650"/>
              <a:gd name="connsiteY1" fmla="*/ 1276858 h 1276350"/>
              <a:gd name="connsiteX2" fmla="*/ 9656317 w 9645650"/>
              <a:gd name="connsiteY2" fmla="*/ 16509 h 1276350"/>
              <a:gd name="connsiteX3" fmla="*/ 10921 w 9645650"/>
              <a:gd name="connsiteY3" fmla="*/ 16509 h 1276350"/>
              <a:gd name="connsiteX4" fmla="*/ 10921 w 9645650"/>
              <a:gd name="connsiteY4" fmla="*/ 1276858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5650" h="1276350">
                <a:moveTo>
                  <a:pt x="10921" y="1276858"/>
                </a:moveTo>
                <a:lnTo>
                  <a:pt x="9656317" y="1276858"/>
                </a:lnTo>
                <a:lnTo>
                  <a:pt x="9656317" y="16509"/>
                </a:lnTo>
                <a:lnTo>
                  <a:pt x="10921" y="16509"/>
                </a:lnTo>
                <a:lnTo>
                  <a:pt x="10921" y="1276858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455420"/>
            <a:ext cx="9700259" cy="596646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85950" y="518520"/>
            <a:ext cx="7315827" cy="60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«НОРМАЛЬНОЕ»</a:t>
            </a:r>
            <a:r>
              <a:rPr lang="en-US" altLang="zh-CN" sz="3950" b="1" spc="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СТАРЕНИЕ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184" y="1734177"/>
            <a:ext cx="2256682" cy="5389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8755" hangingPunct="0">
              <a:lnSpc>
                <a:spcPct val="101250"/>
              </a:lnSpc>
            </a:pPr>
            <a:r>
              <a:rPr lang="en-US" altLang="zh-CN" sz="1950" spc="30" dirty="0">
                <a:solidFill>
                  <a:srgbClr val="BF0000"/>
                </a:solidFill>
                <a:latin typeface="Times New Roman"/>
                <a:ea typeface="Times New Roman"/>
              </a:rPr>
              <a:t>Уменьшение</a:t>
            </a:r>
            <a:r>
              <a:rPr lang="en-US" altLang="zh-CN" sz="1950" spc="-2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30" dirty="0">
                <a:solidFill>
                  <a:srgbClr val="BF0000"/>
                </a:solidFill>
                <a:latin typeface="Times New Roman"/>
                <a:ea typeface="Times New Roman"/>
              </a:rPr>
              <a:t>массы</a:t>
            </a:r>
            <a:r>
              <a:rPr lang="en-US" altLang="zh-CN" sz="19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5" dirty="0">
                <a:solidFill>
                  <a:srgbClr val="BF0000"/>
                </a:solidFill>
                <a:latin typeface="Times New Roman"/>
                <a:ea typeface="Times New Roman"/>
              </a:rPr>
              <a:t>моз</a:t>
            </a:r>
            <a:r>
              <a:rPr lang="en-US" altLang="zh-CN" sz="1950" spc="10" dirty="0">
                <a:solidFill>
                  <a:srgbClr val="BF0000"/>
                </a:solidFill>
                <a:latin typeface="Times New Roman"/>
                <a:ea typeface="Times New Roman"/>
              </a:rPr>
              <a:t>га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BF0000"/>
                </a:solidFill>
                <a:latin typeface="Times New Roman"/>
                <a:ea typeface="Times New Roman"/>
              </a:rPr>
              <a:t>Уменьшение</a:t>
            </a:r>
            <a:r>
              <a:rPr lang="en-US" altLang="zh-CN" sz="1950" spc="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BF0000"/>
                </a:solidFill>
                <a:latin typeface="Times New Roman"/>
                <a:ea typeface="Times New Roman"/>
              </a:rPr>
              <a:t>числа</a:t>
            </a:r>
          </a:p>
          <a:p>
            <a:pPr marL="0" indent="525780">
              <a:lnSpc>
                <a:spcPct val="100000"/>
              </a:lnSpc>
            </a:pPr>
            <a:r>
              <a:rPr lang="en-US" altLang="zh-CN" sz="1950" spc="10" dirty="0">
                <a:solidFill>
                  <a:srgbClr val="BF0000"/>
                </a:solidFill>
                <a:latin typeface="Times New Roman"/>
                <a:ea typeface="Times New Roman"/>
              </a:rPr>
              <a:t>синапс</a:t>
            </a:r>
            <a:r>
              <a:rPr lang="en-US" altLang="zh-CN" sz="1950" spc="5" dirty="0">
                <a:solidFill>
                  <a:srgbClr val="BF0000"/>
                </a:solidFill>
                <a:latin typeface="Times New Roman"/>
                <a:ea typeface="Times New Roman"/>
              </a:rPr>
              <a:t>ов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86269" y="1568569"/>
            <a:ext cx="2613352" cy="5667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6557">
              <a:lnSpc>
                <a:spcPct val="100000"/>
              </a:lnSpc>
            </a:pPr>
            <a:r>
              <a:rPr lang="en-US" altLang="zh-CN" sz="1950" spc="5" dirty="0">
                <a:solidFill>
                  <a:srgbClr val="BF0000"/>
                </a:solidFill>
                <a:latin typeface="Times New Roman"/>
                <a:ea typeface="Times New Roman"/>
              </a:rPr>
              <a:t>Изменения</a:t>
            </a:r>
            <a:r>
              <a:rPr lang="en-US" altLang="zh-CN" sz="1950" spc="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5" dirty="0">
                <a:solidFill>
                  <a:srgbClr val="BF0000"/>
                </a:solidFill>
                <a:latin typeface="Times New Roman"/>
                <a:ea typeface="Times New Roman"/>
              </a:rPr>
              <a:t>белого</a:t>
            </a:r>
          </a:p>
          <a:p>
            <a:pPr marL="0" indent="1131189">
              <a:lnSpc>
                <a:spcPct val="100000"/>
              </a:lnSpc>
            </a:pPr>
            <a:r>
              <a:rPr lang="en-US" altLang="zh-CN" sz="1950" spc="15" dirty="0">
                <a:solidFill>
                  <a:srgbClr val="BF0000"/>
                </a:solidFill>
                <a:latin typeface="Times New Roman"/>
                <a:ea typeface="Times New Roman"/>
              </a:rPr>
              <a:t>вещест</a:t>
            </a:r>
            <a:r>
              <a:rPr lang="en-US" altLang="zh-CN" sz="1950" spc="10" dirty="0">
                <a:solidFill>
                  <a:srgbClr val="BF0000"/>
                </a:solidFill>
                <a:latin typeface="Times New Roman"/>
                <a:ea typeface="Times New Roman"/>
              </a:rPr>
              <a:t>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50" spc="15" dirty="0">
                <a:solidFill>
                  <a:srgbClr val="BF0000"/>
                </a:solidFill>
                <a:latin typeface="Times New Roman"/>
                <a:ea typeface="Times New Roman"/>
              </a:rPr>
              <a:t>Нейротрансмит</a:t>
            </a:r>
            <a:r>
              <a:rPr lang="en-US" altLang="zh-CN" sz="1950" spc="10" dirty="0">
                <a:solidFill>
                  <a:srgbClr val="BF0000"/>
                </a:solidFill>
                <a:latin typeface="Times New Roman"/>
                <a:ea typeface="Times New Roman"/>
              </a:rPr>
              <a:t>терная</a:t>
            </a:r>
          </a:p>
          <a:p>
            <a:pPr marL="0" indent="299085">
              <a:lnSpc>
                <a:spcPct val="100000"/>
              </a:lnSpc>
            </a:pPr>
            <a:r>
              <a:rPr lang="en-US" altLang="zh-CN" sz="1950" spc="15" dirty="0">
                <a:solidFill>
                  <a:srgbClr val="BF0000"/>
                </a:solidFill>
                <a:latin typeface="Times New Roman"/>
                <a:ea typeface="Times New Roman"/>
              </a:rPr>
              <a:t>недост</a:t>
            </a:r>
            <a:r>
              <a:rPr lang="en-US" altLang="zh-CN" sz="1950" spc="10" dirty="0">
                <a:solidFill>
                  <a:srgbClr val="BF0000"/>
                </a:solidFill>
                <a:latin typeface="Times New Roman"/>
                <a:ea typeface="Times New Roman"/>
              </a:rPr>
              <a:t>аточность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reeform 250"/>
          <p:cNvSpPr/>
          <p:nvPr/>
        </p:nvSpPr>
        <p:spPr>
          <a:xfrm>
            <a:off x="577850" y="6305550"/>
            <a:ext cx="8731250" cy="615950"/>
          </a:xfrm>
          <a:custGeom>
            <a:avLst/>
            <a:gdLst>
              <a:gd name="connsiteX0" fmla="*/ 18795 w 8731250"/>
              <a:gd name="connsiteY0" fmla="*/ 134671 h 615950"/>
              <a:gd name="connsiteX1" fmla="*/ 135178 w 8731250"/>
              <a:gd name="connsiteY1" fmla="*/ 18288 h 615950"/>
              <a:gd name="connsiteX2" fmla="*/ 8624316 w 8731250"/>
              <a:gd name="connsiteY2" fmla="*/ 18288 h 615950"/>
              <a:gd name="connsiteX3" fmla="*/ 8740647 w 8731250"/>
              <a:gd name="connsiteY3" fmla="*/ 134671 h 615950"/>
              <a:gd name="connsiteX4" fmla="*/ 8740647 w 8731250"/>
              <a:gd name="connsiteY4" fmla="*/ 503885 h 615950"/>
              <a:gd name="connsiteX5" fmla="*/ 8624316 w 8731250"/>
              <a:gd name="connsiteY5" fmla="*/ 620268 h 615950"/>
              <a:gd name="connsiteX6" fmla="*/ 135178 w 8731250"/>
              <a:gd name="connsiteY6" fmla="*/ 620268 h 615950"/>
              <a:gd name="connsiteX7" fmla="*/ 18795 w 8731250"/>
              <a:gd name="connsiteY7" fmla="*/ 503885 h 615950"/>
              <a:gd name="connsiteX8" fmla="*/ 18795 w 8731250"/>
              <a:gd name="connsiteY8" fmla="*/ 134671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1250" h="615950">
                <a:moveTo>
                  <a:pt x="18795" y="134671"/>
                </a:moveTo>
                <a:cubicBezTo>
                  <a:pt x="18795" y="70396"/>
                  <a:pt x="70904" y="18288"/>
                  <a:pt x="135178" y="18288"/>
                </a:cubicBezTo>
                <a:lnTo>
                  <a:pt x="8624316" y="18288"/>
                </a:lnTo>
                <a:cubicBezTo>
                  <a:pt x="8688578" y="18288"/>
                  <a:pt x="8740647" y="70396"/>
                  <a:pt x="8740647" y="134671"/>
                </a:cubicBezTo>
                <a:lnTo>
                  <a:pt x="8740647" y="503885"/>
                </a:lnTo>
                <a:cubicBezTo>
                  <a:pt x="8740647" y="568159"/>
                  <a:pt x="8688578" y="620268"/>
                  <a:pt x="8624316" y="620268"/>
                </a:cubicBezTo>
                <a:lnTo>
                  <a:pt x="135178" y="620268"/>
                </a:lnTo>
                <a:cubicBezTo>
                  <a:pt x="70904" y="620268"/>
                  <a:pt x="18795" y="568159"/>
                  <a:pt x="18795" y="503885"/>
                </a:cubicBezTo>
                <a:lnTo>
                  <a:pt x="18795" y="134671"/>
                </a:lnTo>
                <a:close/>
              </a:path>
            </a:pathLst>
          </a:custGeom>
          <a:solidFill>
            <a:srgbClr val="9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1"/>
          <p:cNvSpPr/>
          <p:nvPr/>
        </p:nvSpPr>
        <p:spPr>
          <a:xfrm>
            <a:off x="571245" y="6298946"/>
            <a:ext cx="8737854" cy="622554"/>
          </a:xfrm>
          <a:custGeom>
            <a:avLst/>
            <a:gdLst>
              <a:gd name="connsiteX0" fmla="*/ 25400 w 8737854"/>
              <a:gd name="connsiteY0" fmla="*/ 141275 h 622554"/>
              <a:gd name="connsiteX1" fmla="*/ 141782 w 8737854"/>
              <a:gd name="connsiteY1" fmla="*/ 24892 h 622554"/>
              <a:gd name="connsiteX2" fmla="*/ 8630920 w 8737854"/>
              <a:gd name="connsiteY2" fmla="*/ 24892 h 622554"/>
              <a:gd name="connsiteX3" fmla="*/ 8747252 w 8737854"/>
              <a:gd name="connsiteY3" fmla="*/ 141275 h 622554"/>
              <a:gd name="connsiteX4" fmla="*/ 8747252 w 8737854"/>
              <a:gd name="connsiteY4" fmla="*/ 510489 h 622554"/>
              <a:gd name="connsiteX5" fmla="*/ 8630920 w 8737854"/>
              <a:gd name="connsiteY5" fmla="*/ 626872 h 622554"/>
              <a:gd name="connsiteX6" fmla="*/ 141782 w 8737854"/>
              <a:gd name="connsiteY6" fmla="*/ 626872 h 622554"/>
              <a:gd name="connsiteX7" fmla="*/ 25400 w 8737854"/>
              <a:gd name="connsiteY7" fmla="*/ 510489 h 622554"/>
              <a:gd name="connsiteX8" fmla="*/ 25400 w 8737854"/>
              <a:gd name="connsiteY8" fmla="*/ 141275 h 62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7854" h="622554">
                <a:moveTo>
                  <a:pt x="25400" y="141275"/>
                </a:moveTo>
                <a:cubicBezTo>
                  <a:pt x="25400" y="77000"/>
                  <a:pt x="77508" y="24892"/>
                  <a:pt x="141782" y="24892"/>
                </a:cubicBezTo>
                <a:lnTo>
                  <a:pt x="8630920" y="24892"/>
                </a:lnTo>
                <a:cubicBezTo>
                  <a:pt x="8695182" y="24892"/>
                  <a:pt x="8747252" y="77000"/>
                  <a:pt x="8747252" y="141275"/>
                </a:cubicBezTo>
                <a:lnTo>
                  <a:pt x="8747252" y="510489"/>
                </a:lnTo>
                <a:cubicBezTo>
                  <a:pt x="8747252" y="574763"/>
                  <a:pt x="8695182" y="626872"/>
                  <a:pt x="8630920" y="626872"/>
                </a:cubicBezTo>
                <a:lnTo>
                  <a:pt x="141782" y="626872"/>
                </a:lnTo>
                <a:cubicBezTo>
                  <a:pt x="77508" y="626872"/>
                  <a:pt x="25400" y="574763"/>
                  <a:pt x="25400" y="510489"/>
                </a:cubicBezTo>
                <a:lnTo>
                  <a:pt x="25400" y="1412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907">
            <a:solidFill>
              <a:srgbClr val="009ED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2"/>
          <p:cNvSpPr/>
          <p:nvPr/>
        </p:nvSpPr>
        <p:spPr>
          <a:xfrm>
            <a:off x="190245" y="177545"/>
            <a:ext cx="9499854" cy="1346453"/>
          </a:xfrm>
          <a:custGeom>
            <a:avLst/>
            <a:gdLst>
              <a:gd name="connsiteX0" fmla="*/ 24638 w 9499854"/>
              <a:gd name="connsiteY0" fmla="*/ 1355598 h 1346453"/>
              <a:gd name="connsiteX1" fmla="*/ 9508490 w 9499854"/>
              <a:gd name="connsiteY1" fmla="*/ 1355598 h 1346453"/>
              <a:gd name="connsiteX2" fmla="*/ 9508490 w 9499854"/>
              <a:gd name="connsiteY2" fmla="*/ 23622 h 1346453"/>
              <a:gd name="connsiteX3" fmla="*/ 24638 w 9499854"/>
              <a:gd name="connsiteY3" fmla="*/ 23622 h 1346453"/>
              <a:gd name="connsiteX4" fmla="*/ 24638 w 9499854"/>
              <a:gd name="connsiteY4" fmla="*/ 1355598 h 1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9854" h="1346453">
                <a:moveTo>
                  <a:pt x="24638" y="1355598"/>
                </a:moveTo>
                <a:lnTo>
                  <a:pt x="9508490" y="1355598"/>
                </a:lnTo>
                <a:lnTo>
                  <a:pt x="9508490" y="23622"/>
                </a:lnTo>
                <a:lnTo>
                  <a:pt x="24638" y="23622"/>
                </a:lnTo>
                <a:lnTo>
                  <a:pt x="24638" y="135559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312420"/>
            <a:ext cx="9265920" cy="1242060"/>
          </a:xfrm>
          <a:prstGeom prst="rect">
            <a:avLst/>
          </a:prstGeom>
        </p:spPr>
      </p:pic>
      <p:sp>
        <p:nvSpPr>
          <p:cNvPr id="2" name="Freeform 254"/>
          <p:cNvSpPr/>
          <p:nvPr/>
        </p:nvSpPr>
        <p:spPr>
          <a:xfrm>
            <a:off x="1777745" y="3746246"/>
            <a:ext cx="1041653" cy="952753"/>
          </a:xfrm>
          <a:custGeom>
            <a:avLst/>
            <a:gdLst>
              <a:gd name="connsiteX0" fmla="*/ 1045845 w 1041653"/>
              <a:gd name="connsiteY0" fmla="*/ 24129 h 952753"/>
              <a:gd name="connsiteX1" fmla="*/ 1045845 w 1041653"/>
              <a:gd name="connsiteY1" fmla="*/ 955167 h 952753"/>
              <a:gd name="connsiteX2" fmla="*/ 25400 w 1041653"/>
              <a:gd name="connsiteY2" fmla="*/ 955167 h 952753"/>
              <a:gd name="connsiteX3" fmla="*/ 25400 w 1041653"/>
              <a:gd name="connsiteY3" fmla="*/ 24129 h 952753"/>
              <a:gd name="connsiteX4" fmla="*/ 1045845 w 1041653"/>
              <a:gd name="connsiteY4" fmla="*/ 24129 h 952753"/>
              <a:gd name="connsiteX5" fmla="*/ 1045845 w 1041653"/>
              <a:gd name="connsiteY5" fmla="*/ 24129 h 9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653" h="952753">
                <a:moveTo>
                  <a:pt x="1045845" y="24129"/>
                </a:moveTo>
                <a:cubicBezTo>
                  <a:pt x="1327658" y="281304"/>
                  <a:pt x="1327658" y="698119"/>
                  <a:pt x="1045845" y="955167"/>
                </a:cubicBezTo>
                <a:cubicBezTo>
                  <a:pt x="764158" y="1212342"/>
                  <a:pt x="307213" y="1212342"/>
                  <a:pt x="25400" y="955167"/>
                </a:cubicBezTo>
                <a:cubicBezTo>
                  <a:pt x="-256412" y="698119"/>
                  <a:pt x="-256412" y="281304"/>
                  <a:pt x="25400" y="24129"/>
                </a:cubicBezTo>
                <a:cubicBezTo>
                  <a:pt x="307213" y="-232917"/>
                  <a:pt x="764158" y="-232917"/>
                  <a:pt x="1045845" y="24129"/>
                </a:cubicBezTo>
                <a:lnTo>
                  <a:pt x="1045845" y="24129"/>
                </a:lnTo>
                <a:close/>
              </a:path>
            </a:pathLst>
          </a:custGeom>
          <a:solidFill>
            <a:srgbClr val="59C2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5"/>
          <p:cNvSpPr/>
          <p:nvPr/>
        </p:nvSpPr>
        <p:spPr>
          <a:xfrm>
            <a:off x="1777745" y="3746246"/>
            <a:ext cx="1041653" cy="952753"/>
          </a:xfrm>
          <a:custGeom>
            <a:avLst/>
            <a:gdLst>
              <a:gd name="connsiteX0" fmla="*/ 1045845 w 1041653"/>
              <a:gd name="connsiteY0" fmla="*/ 24129 h 952753"/>
              <a:gd name="connsiteX1" fmla="*/ 1045845 w 1041653"/>
              <a:gd name="connsiteY1" fmla="*/ 955167 h 952753"/>
              <a:gd name="connsiteX2" fmla="*/ 25400 w 1041653"/>
              <a:gd name="connsiteY2" fmla="*/ 955167 h 952753"/>
              <a:gd name="connsiteX3" fmla="*/ 25400 w 1041653"/>
              <a:gd name="connsiteY3" fmla="*/ 24129 h 952753"/>
              <a:gd name="connsiteX4" fmla="*/ 1045845 w 1041653"/>
              <a:gd name="connsiteY4" fmla="*/ 24129 h 952753"/>
              <a:gd name="connsiteX5" fmla="*/ 1045845 w 1041653"/>
              <a:gd name="connsiteY5" fmla="*/ 24129 h 9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653" h="952753">
                <a:moveTo>
                  <a:pt x="1045845" y="24129"/>
                </a:moveTo>
                <a:cubicBezTo>
                  <a:pt x="1327658" y="281304"/>
                  <a:pt x="1327658" y="698119"/>
                  <a:pt x="1045845" y="955167"/>
                </a:cubicBezTo>
                <a:cubicBezTo>
                  <a:pt x="764158" y="1212342"/>
                  <a:pt x="307213" y="1212342"/>
                  <a:pt x="25400" y="955167"/>
                </a:cubicBezTo>
                <a:cubicBezTo>
                  <a:pt x="-256412" y="698119"/>
                  <a:pt x="-256412" y="281304"/>
                  <a:pt x="25400" y="24129"/>
                </a:cubicBezTo>
                <a:cubicBezTo>
                  <a:pt x="307213" y="-232917"/>
                  <a:pt x="764158" y="-232917"/>
                  <a:pt x="1045845" y="24129"/>
                </a:cubicBezTo>
                <a:lnTo>
                  <a:pt x="1045845" y="2412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6"/>
          <p:cNvSpPr/>
          <p:nvPr/>
        </p:nvSpPr>
        <p:spPr>
          <a:xfrm>
            <a:off x="2958845" y="3543046"/>
            <a:ext cx="1549653" cy="1409953"/>
          </a:xfrm>
          <a:custGeom>
            <a:avLst/>
            <a:gdLst>
              <a:gd name="connsiteX0" fmla="*/ 1558036 w 1549653"/>
              <a:gd name="connsiteY0" fmla="*/ 16002 h 1409953"/>
              <a:gd name="connsiteX1" fmla="*/ 1558036 w 1549653"/>
              <a:gd name="connsiteY1" fmla="*/ 1419986 h 1409953"/>
              <a:gd name="connsiteX2" fmla="*/ 16129 w 1549653"/>
              <a:gd name="connsiteY2" fmla="*/ 1419986 h 1409953"/>
              <a:gd name="connsiteX3" fmla="*/ 16129 w 1549653"/>
              <a:gd name="connsiteY3" fmla="*/ 16002 h 1409953"/>
              <a:gd name="connsiteX4" fmla="*/ 1558036 w 1549653"/>
              <a:gd name="connsiteY4" fmla="*/ 16002 h 1409953"/>
              <a:gd name="connsiteX5" fmla="*/ 1558036 w 1549653"/>
              <a:gd name="connsiteY5" fmla="*/ 16002 h 14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653" h="1409953">
                <a:moveTo>
                  <a:pt x="1558036" y="16002"/>
                </a:moveTo>
                <a:cubicBezTo>
                  <a:pt x="1983994" y="403733"/>
                  <a:pt x="1983994" y="1032383"/>
                  <a:pt x="1558036" y="1419986"/>
                </a:cubicBezTo>
                <a:cubicBezTo>
                  <a:pt x="1132332" y="1807845"/>
                  <a:pt x="441832" y="1807845"/>
                  <a:pt x="16129" y="1419986"/>
                </a:cubicBezTo>
                <a:cubicBezTo>
                  <a:pt x="-409828" y="1032383"/>
                  <a:pt x="-409828" y="403733"/>
                  <a:pt x="16129" y="16002"/>
                </a:cubicBezTo>
                <a:cubicBezTo>
                  <a:pt x="441832" y="-371855"/>
                  <a:pt x="1132332" y="-371855"/>
                  <a:pt x="1558036" y="16002"/>
                </a:cubicBezTo>
                <a:lnTo>
                  <a:pt x="1558036" y="16002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7"/>
          <p:cNvSpPr/>
          <p:nvPr/>
        </p:nvSpPr>
        <p:spPr>
          <a:xfrm>
            <a:off x="2958845" y="3543046"/>
            <a:ext cx="1549653" cy="1409953"/>
          </a:xfrm>
          <a:custGeom>
            <a:avLst/>
            <a:gdLst>
              <a:gd name="connsiteX0" fmla="*/ 1558036 w 1549653"/>
              <a:gd name="connsiteY0" fmla="*/ 16002 h 1409953"/>
              <a:gd name="connsiteX1" fmla="*/ 1558036 w 1549653"/>
              <a:gd name="connsiteY1" fmla="*/ 1419986 h 1409953"/>
              <a:gd name="connsiteX2" fmla="*/ 16129 w 1549653"/>
              <a:gd name="connsiteY2" fmla="*/ 1419986 h 1409953"/>
              <a:gd name="connsiteX3" fmla="*/ 16129 w 1549653"/>
              <a:gd name="connsiteY3" fmla="*/ 16002 h 1409953"/>
              <a:gd name="connsiteX4" fmla="*/ 1558036 w 1549653"/>
              <a:gd name="connsiteY4" fmla="*/ 16002 h 1409953"/>
              <a:gd name="connsiteX5" fmla="*/ 1558036 w 1549653"/>
              <a:gd name="connsiteY5" fmla="*/ 16002 h 14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653" h="1409953">
                <a:moveTo>
                  <a:pt x="1558036" y="16002"/>
                </a:moveTo>
                <a:cubicBezTo>
                  <a:pt x="1983994" y="403733"/>
                  <a:pt x="1983994" y="1032383"/>
                  <a:pt x="1558036" y="1419986"/>
                </a:cubicBezTo>
                <a:cubicBezTo>
                  <a:pt x="1132332" y="1807845"/>
                  <a:pt x="441832" y="1807845"/>
                  <a:pt x="16129" y="1419986"/>
                </a:cubicBezTo>
                <a:cubicBezTo>
                  <a:pt x="-409828" y="1032383"/>
                  <a:pt x="-409828" y="403733"/>
                  <a:pt x="16129" y="16002"/>
                </a:cubicBezTo>
                <a:cubicBezTo>
                  <a:pt x="441832" y="-371855"/>
                  <a:pt x="1132332" y="-371855"/>
                  <a:pt x="1558036" y="16002"/>
                </a:cubicBezTo>
                <a:lnTo>
                  <a:pt x="1558036" y="160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8"/>
          <p:cNvSpPr/>
          <p:nvPr/>
        </p:nvSpPr>
        <p:spPr>
          <a:xfrm>
            <a:off x="2527045" y="3924046"/>
            <a:ext cx="635254" cy="660654"/>
          </a:xfrm>
          <a:custGeom>
            <a:avLst/>
            <a:gdLst>
              <a:gd name="connsiteX0" fmla="*/ 635380 w 635254"/>
              <a:gd name="connsiteY0" fmla="*/ 22225 h 660654"/>
              <a:gd name="connsiteX1" fmla="*/ 635380 w 635254"/>
              <a:gd name="connsiteY1" fmla="*/ 665479 h 660654"/>
              <a:gd name="connsiteX2" fmla="*/ 25527 w 635254"/>
              <a:gd name="connsiteY2" fmla="*/ 665479 h 660654"/>
              <a:gd name="connsiteX3" fmla="*/ 25527 w 635254"/>
              <a:gd name="connsiteY3" fmla="*/ 22225 h 660654"/>
              <a:gd name="connsiteX4" fmla="*/ 635380 w 635254"/>
              <a:gd name="connsiteY4" fmla="*/ 22225 h 660654"/>
              <a:gd name="connsiteX5" fmla="*/ 635380 w 635254"/>
              <a:gd name="connsiteY5" fmla="*/ 22225 h 66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54" h="660654">
                <a:moveTo>
                  <a:pt x="635380" y="22225"/>
                </a:moveTo>
                <a:cubicBezTo>
                  <a:pt x="803782" y="199897"/>
                  <a:pt x="803782" y="487934"/>
                  <a:pt x="635380" y="665479"/>
                </a:cubicBezTo>
                <a:cubicBezTo>
                  <a:pt x="466979" y="843153"/>
                  <a:pt x="193929" y="843153"/>
                  <a:pt x="25527" y="665479"/>
                </a:cubicBezTo>
                <a:cubicBezTo>
                  <a:pt x="-143001" y="487934"/>
                  <a:pt x="-143001" y="199897"/>
                  <a:pt x="25527" y="22225"/>
                </a:cubicBezTo>
                <a:cubicBezTo>
                  <a:pt x="193929" y="-155447"/>
                  <a:pt x="466979" y="-155447"/>
                  <a:pt x="635380" y="22225"/>
                </a:cubicBezTo>
                <a:lnTo>
                  <a:pt x="635380" y="22225"/>
                </a:lnTo>
                <a:close/>
              </a:path>
            </a:pathLst>
          </a:custGeom>
          <a:solidFill>
            <a:srgbClr val="D2272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9"/>
          <p:cNvSpPr/>
          <p:nvPr/>
        </p:nvSpPr>
        <p:spPr>
          <a:xfrm>
            <a:off x="2527045" y="3924046"/>
            <a:ext cx="635254" cy="660654"/>
          </a:xfrm>
          <a:custGeom>
            <a:avLst/>
            <a:gdLst>
              <a:gd name="connsiteX0" fmla="*/ 635380 w 635254"/>
              <a:gd name="connsiteY0" fmla="*/ 22225 h 660654"/>
              <a:gd name="connsiteX1" fmla="*/ 635380 w 635254"/>
              <a:gd name="connsiteY1" fmla="*/ 665479 h 660654"/>
              <a:gd name="connsiteX2" fmla="*/ 25527 w 635254"/>
              <a:gd name="connsiteY2" fmla="*/ 665479 h 660654"/>
              <a:gd name="connsiteX3" fmla="*/ 25527 w 635254"/>
              <a:gd name="connsiteY3" fmla="*/ 22225 h 660654"/>
              <a:gd name="connsiteX4" fmla="*/ 635380 w 635254"/>
              <a:gd name="connsiteY4" fmla="*/ 22225 h 660654"/>
              <a:gd name="connsiteX5" fmla="*/ 635380 w 635254"/>
              <a:gd name="connsiteY5" fmla="*/ 22225 h 66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54" h="660654">
                <a:moveTo>
                  <a:pt x="635380" y="22225"/>
                </a:moveTo>
                <a:cubicBezTo>
                  <a:pt x="803782" y="199897"/>
                  <a:pt x="803782" y="487934"/>
                  <a:pt x="635380" y="665479"/>
                </a:cubicBezTo>
                <a:cubicBezTo>
                  <a:pt x="466979" y="843153"/>
                  <a:pt x="193929" y="843153"/>
                  <a:pt x="25527" y="665479"/>
                </a:cubicBezTo>
                <a:cubicBezTo>
                  <a:pt x="-143001" y="487934"/>
                  <a:pt x="-143001" y="199897"/>
                  <a:pt x="25527" y="22225"/>
                </a:cubicBezTo>
                <a:cubicBezTo>
                  <a:pt x="193929" y="-155447"/>
                  <a:pt x="466979" y="-155447"/>
                  <a:pt x="635380" y="22225"/>
                </a:cubicBezTo>
                <a:lnTo>
                  <a:pt x="635380" y="2222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5240">
            <a:solidFill>
              <a:srgbClr val="9D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60"/>
          <p:cNvSpPr/>
          <p:nvPr/>
        </p:nvSpPr>
        <p:spPr>
          <a:xfrm>
            <a:off x="5879846" y="3771646"/>
            <a:ext cx="1028953" cy="952753"/>
          </a:xfrm>
          <a:custGeom>
            <a:avLst/>
            <a:gdLst>
              <a:gd name="connsiteX0" fmla="*/ 1034160 w 1028953"/>
              <a:gd name="connsiteY0" fmla="*/ 24510 h 952753"/>
              <a:gd name="connsiteX1" fmla="*/ 1034160 w 1028953"/>
              <a:gd name="connsiteY1" fmla="*/ 954404 h 952753"/>
              <a:gd name="connsiteX2" fmla="*/ 13715 w 1028953"/>
              <a:gd name="connsiteY2" fmla="*/ 954404 h 952753"/>
              <a:gd name="connsiteX3" fmla="*/ 13715 w 1028953"/>
              <a:gd name="connsiteY3" fmla="*/ 24510 h 952753"/>
              <a:gd name="connsiteX4" fmla="*/ 1034160 w 1028953"/>
              <a:gd name="connsiteY4" fmla="*/ 24510 h 952753"/>
              <a:gd name="connsiteX5" fmla="*/ 1034160 w 1028953"/>
              <a:gd name="connsiteY5" fmla="*/ 24510 h 9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953" h="952753">
                <a:moveTo>
                  <a:pt x="1034160" y="24510"/>
                </a:moveTo>
                <a:cubicBezTo>
                  <a:pt x="1315973" y="281178"/>
                  <a:pt x="1315973" y="697611"/>
                  <a:pt x="1034160" y="954404"/>
                </a:cubicBezTo>
                <a:cubicBezTo>
                  <a:pt x="752474" y="1211198"/>
                  <a:pt x="295528" y="1211198"/>
                  <a:pt x="13715" y="954404"/>
                </a:cubicBezTo>
                <a:cubicBezTo>
                  <a:pt x="-268097" y="697611"/>
                  <a:pt x="-268097" y="281178"/>
                  <a:pt x="13715" y="24510"/>
                </a:cubicBezTo>
                <a:cubicBezTo>
                  <a:pt x="295528" y="-232409"/>
                  <a:pt x="752474" y="-232409"/>
                  <a:pt x="1034160" y="24510"/>
                </a:cubicBezTo>
                <a:lnTo>
                  <a:pt x="1034160" y="24510"/>
                </a:lnTo>
                <a:close/>
              </a:path>
            </a:pathLst>
          </a:custGeom>
          <a:solidFill>
            <a:srgbClr val="46C4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1"/>
          <p:cNvSpPr/>
          <p:nvPr/>
        </p:nvSpPr>
        <p:spPr>
          <a:xfrm>
            <a:off x="5879846" y="3771646"/>
            <a:ext cx="1028953" cy="952753"/>
          </a:xfrm>
          <a:custGeom>
            <a:avLst/>
            <a:gdLst>
              <a:gd name="connsiteX0" fmla="*/ 1034160 w 1028953"/>
              <a:gd name="connsiteY0" fmla="*/ 24510 h 952753"/>
              <a:gd name="connsiteX1" fmla="*/ 1034160 w 1028953"/>
              <a:gd name="connsiteY1" fmla="*/ 954404 h 952753"/>
              <a:gd name="connsiteX2" fmla="*/ 13715 w 1028953"/>
              <a:gd name="connsiteY2" fmla="*/ 954404 h 952753"/>
              <a:gd name="connsiteX3" fmla="*/ 13715 w 1028953"/>
              <a:gd name="connsiteY3" fmla="*/ 24510 h 952753"/>
              <a:gd name="connsiteX4" fmla="*/ 1034160 w 1028953"/>
              <a:gd name="connsiteY4" fmla="*/ 24510 h 952753"/>
              <a:gd name="connsiteX5" fmla="*/ 1034160 w 1028953"/>
              <a:gd name="connsiteY5" fmla="*/ 24510 h 9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953" h="952753">
                <a:moveTo>
                  <a:pt x="1034160" y="24510"/>
                </a:moveTo>
                <a:cubicBezTo>
                  <a:pt x="1315973" y="281178"/>
                  <a:pt x="1315973" y="697611"/>
                  <a:pt x="1034160" y="954404"/>
                </a:cubicBezTo>
                <a:cubicBezTo>
                  <a:pt x="752474" y="1211198"/>
                  <a:pt x="295528" y="1211198"/>
                  <a:pt x="13715" y="954404"/>
                </a:cubicBezTo>
                <a:cubicBezTo>
                  <a:pt x="-268097" y="697611"/>
                  <a:pt x="-268097" y="281178"/>
                  <a:pt x="13715" y="24510"/>
                </a:cubicBezTo>
                <a:cubicBezTo>
                  <a:pt x="295528" y="-232409"/>
                  <a:pt x="752474" y="-232409"/>
                  <a:pt x="1034160" y="24510"/>
                </a:cubicBezTo>
                <a:lnTo>
                  <a:pt x="1034160" y="2451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2"/>
          <p:cNvSpPr/>
          <p:nvPr/>
        </p:nvSpPr>
        <p:spPr>
          <a:xfrm>
            <a:off x="7022845" y="3517646"/>
            <a:ext cx="1549653" cy="1409953"/>
          </a:xfrm>
          <a:custGeom>
            <a:avLst/>
            <a:gdLst>
              <a:gd name="connsiteX0" fmla="*/ 1555750 w 1549653"/>
              <a:gd name="connsiteY0" fmla="*/ 15494 h 1409953"/>
              <a:gd name="connsiteX1" fmla="*/ 1555750 w 1549653"/>
              <a:gd name="connsiteY1" fmla="*/ 1419479 h 1409953"/>
              <a:gd name="connsiteX2" fmla="*/ 14859 w 1549653"/>
              <a:gd name="connsiteY2" fmla="*/ 1419479 h 1409953"/>
              <a:gd name="connsiteX3" fmla="*/ 14859 w 1549653"/>
              <a:gd name="connsiteY3" fmla="*/ 15494 h 1409953"/>
              <a:gd name="connsiteX4" fmla="*/ 1555750 w 1549653"/>
              <a:gd name="connsiteY4" fmla="*/ 15494 h 1409953"/>
              <a:gd name="connsiteX5" fmla="*/ 1555750 w 1549653"/>
              <a:gd name="connsiteY5" fmla="*/ 15494 h 14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653" h="1409953">
                <a:moveTo>
                  <a:pt x="1555750" y="15494"/>
                </a:moveTo>
                <a:cubicBezTo>
                  <a:pt x="1981327" y="403225"/>
                  <a:pt x="1981327" y="1031875"/>
                  <a:pt x="1555750" y="1419479"/>
                </a:cubicBezTo>
                <a:cubicBezTo>
                  <a:pt x="1130300" y="1807336"/>
                  <a:pt x="440309" y="1807336"/>
                  <a:pt x="14859" y="1419479"/>
                </a:cubicBezTo>
                <a:cubicBezTo>
                  <a:pt x="-410717" y="1031875"/>
                  <a:pt x="-410717" y="403225"/>
                  <a:pt x="14859" y="15494"/>
                </a:cubicBezTo>
                <a:cubicBezTo>
                  <a:pt x="440309" y="-372364"/>
                  <a:pt x="1130300" y="-372364"/>
                  <a:pt x="1555750" y="15494"/>
                </a:cubicBezTo>
                <a:lnTo>
                  <a:pt x="1555750" y="15494"/>
                </a:lnTo>
                <a:close/>
              </a:path>
            </a:pathLst>
          </a:custGeom>
          <a:solidFill>
            <a:srgbClr val="465B8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3"/>
          <p:cNvSpPr/>
          <p:nvPr/>
        </p:nvSpPr>
        <p:spPr>
          <a:xfrm>
            <a:off x="7022845" y="3517646"/>
            <a:ext cx="1549653" cy="1409953"/>
          </a:xfrm>
          <a:custGeom>
            <a:avLst/>
            <a:gdLst>
              <a:gd name="connsiteX0" fmla="*/ 1555750 w 1549653"/>
              <a:gd name="connsiteY0" fmla="*/ 15494 h 1409953"/>
              <a:gd name="connsiteX1" fmla="*/ 1555750 w 1549653"/>
              <a:gd name="connsiteY1" fmla="*/ 1419479 h 1409953"/>
              <a:gd name="connsiteX2" fmla="*/ 14859 w 1549653"/>
              <a:gd name="connsiteY2" fmla="*/ 1419479 h 1409953"/>
              <a:gd name="connsiteX3" fmla="*/ 14859 w 1549653"/>
              <a:gd name="connsiteY3" fmla="*/ 15494 h 1409953"/>
              <a:gd name="connsiteX4" fmla="*/ 1555750 w 1549653"/>
              <a:gd name="connsiteY4" fmla="*/ 15494 h 1409953"/>
              <a:gd name="connsiteX5" fmla="*/ 1555750 w 1549653"/>
              <a:gd name="connsiteY5" fmla="*/ 15494 h 14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653" h="1409953">
                <a:moveTo>
                  <a:pt x="1555750" y="15494"/>
                </a:moveTo>
                <a:cubicBezTo>
                  <a:pt x="1981327" y="403225"/>
                  <a:pt x="1981327" y="1031875"/>
                  <a:pt x="1555750" y="1419479"/>
                </a:cubicBezTo>
                <a:cubicBezTo>
                  <a:pt x="1130300" y="1807336"/>
                  <a:pt x="440309" y="1807336"/>
                  <a:pt x="14859" y="1419479"/>
                </a:cubicBezTo>
                <a:cubicBezTo>
                  <a:pt x="-410717" y="1031875"/>
                  <a:pt x="-410717" y="403225"/>
                  <a:pt x="14859" y="15494"/>
                </a:cubicBezTo>
                <a:cubicBezTo>
                  <a:pt x="440309" y="-372364"/>
                  <a:pt x="1130300" y="-372364"/>
                  <a:pt x="1555750" y="15494"/>
                </a:cubicBezTo>
                <a:lnTo>
                  <a:pt x="1555750" y="1549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FEFEFE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4"/>
          <p:cNvSpPr/>
          <p:nvPr/>
        </p:nvSpPr>
        <p:spPr>
          <a:xfrm>
            <a:off x="6311646" y="3898646"/>
            <a:ext cx="1790954" cy="686054"/>
          </a:xfrm>
          <a:custGeom>
            <a:avLst/>
            <a:gdLst>
              <a:gd name="connsiteX0" fmla="*/ 1799971 w 1790954"/>
              <a:gd name="connsiteY0" fmla="*/ 20320 h 686054"/>
              <a:gd name="connsiteX1" fmla="*/ 1799971 w 1790954"/>
              <a:gd name="connsiteY1" fmla="*/ 686308 h 686054"/>
              <a:gd name="connsiteX2" fmla="*/ 24129 w 1790954"/>
              <a:gd name="connsiteY2" fmla="*/ 686308 h 686054"/>
              <a:gd name="connsiteX3" fmla="*/ 24129 w 1790954"/>
              <a:gd name="connsiteY3" fmla="*/ 20320 h 686054"/>
              <a:gd name="connsiteX4" fmla="*/ 1799971 w 1790954"/>
              <a:gd name="connsiteY4" fmla="*/ 20320 h 686054"/>
              <a:gd name="connsiteX5" fmla="*/ 1799971 w 1790954"/>
              <a:gd name="connsiteY5" fmla="*/ 20320 h 68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954" h="686054">
                <a:moveTo>
                  <a:pt x="1799971" y="20320"/>
                </a:moveTo>
                <a:cubicBezTo>
                  <a:pt x="2290445" y="204215"/>
                  <a:pt x="2290445" y="502411"/>
                  <a:pt x="1799971" y="686308"/>
                </a:cubicBezTo>
                <a:cubicBezTo>
                  <a:pt x="1309623" y="870204"/>
                  <a:pt x="514476" y="870204"/>
                  <a:pt x="24129" y="686308"/>
                </a:cubicBezTo>
                <a:cubicBezTo>
                  <a:pt x="-466344" y="502411"/>
                  <a:pt x="-466344" y="204215"/>
                  <a:pt x="24129" y="20320"/>
                </a:cubicBezTo>
                <a:cubicBezTo>
                  <a:pt x="514476" y="-163576"/>
                  <a:pt x="1309623" y="-163576"/>
                  <a:pt x="1799971" y="20320"/>
                </a:cubicBezTo>
                <a:lnTo>
                  <a:pt x="1799971" y="20320"/>
                </a:lnTo>
                <a:close/>
              </a:path>
            </a:pathLst>
          </a:custGeom>
          <a:solidFill>
            <a:srgbClr val="9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5"/>
          <p:cNvSpPr/>
          <p:nvPr/>
        </p:nvSpPr>
        <p:spPr>
          <a:xfrm>
            <a:off x="6311646" y="3898646"/>
            <a:ext cx="1790954" cy="686054"/>
          </a:xfrm>
          <a:custGeom>
            <a:avLst/>
            <a:gdLst>
              <a:gd name="connsiteX0" fmla="*/ 1799971 w 1790954"/>
              <a:gd name="connsiteY0" fmla="*/ 20320 h 686054"/>
              <a:gd name="connsiteX1" fmla="*/ 1799971 w 1790954"/>
              <a:gd name="connsiteY1" fmla="*/ 686308 h 686054"/>
              <a:gd name="connsiteX2" fmla="*/ 24129 w 1790954"/>
              <a:gd name="connsiteY2" fmla="*/ 686308 h 686054"/>
              <a:gd name="connsiteX3" fmla="*/ 24129 w 1790954"/>
              <a:gd name="connsiteY3" fmla="*/ 20320 h 686054"/>
              <a:gd name="connsiteX4" fmla="*/ 1799971 w 1790954"/>
              <a:gd name="connsiteY4" fmla="*/ 20320 h 686054"/>
              <a:gd name="connsiteX5" fmla="*/ 1799971 w 1790954"/>
              <a:gd name="connsiteY5" fmla="*/ 20320 h 68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954" h="686054">
                <a:moveTo>
                  <a:pt x="1799971" y="20320"/>
                </a:moveTo>
                <a:cubicBezTo>
                  <a:pt x="2290445" y="204215"/>
                  <a:pt x="2290445" y="502411"/>
                  <a:pt x="1799971" y="686308"/>
                </a:cubicBezTo>
                <a:cubicBezTo>
                  <a:pt x="1309623" y="870204"/>
                  <a:pt x="514476" y="870204"/>
                  <a:pt x="24129" y="686308"/>
                </a:cubicBezTo>
                <a:cubicBezTo>
                  <a:pt x="-466344" y="502411"/>
                  <a:pt x="-466344" y="204215"/>
                  <a:pt x="24129" y="20320"/>
                </a:cubicBezTo>
                <a:cubicBezTo>
                  <a:pt x="514476" y="-163576"/>
                  <a:pt x="1309623" y="-163576"/>
                  <a:pt x="1799971" y="20320"/>
                </a:cubicBezTo>
                <a:lnTo>
                  <a:pt x="1799971" y="2032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5240">
            <a:solidFill>
              <a:srgbClr val="9D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6"/>
          <p:cNvSpPr/>
          <p:nvPr/>
        </p:nvSpPr>
        <p:spPr>
          <a:xfrm>
            <a:off x="6311646" y="3936746"/>
            <a:ext cx="1790954" cy="609854"/>
          </a:xfrm>
          <a:custGeom>
            <a:avLst/>
            <a:gdLst>
              <a:gd name="connsiteX0" fmla="*/ 25145 w 1790954"/>
              <a:gd name="connsiteY0" fmla="*/ 610870 h 609854"/>
              <a:gd name="connsiteX1" fmla="*/ 1800605 w 1790954"/>
              <a:gd name="connsiteY1" fmla="*/ 610870 h 609854"/>
              <a:gd name="connsiteX2" fmla="*/ 1800605 w 1790954"/>
              <a:gd name="connsiteY2" fmla="*/ 19558 h 609854"/>
              <a:gd name="connsiteX3" fmla="*/ 25145 w 1790954"/>
              <a:gd name="connsiteY3" fmla="*/ 19558 h 609854"/>
              <a:gd name="connsiteX4" fmla="*/ 25145 w 1790954"/>
              <a:gd name="connsiteY4" fmla="*/ 610870 h 6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954" h="609854">
                <a:moveTo>
                  <a:pt x="25145" y="610870"/>
                </a:moveTo>
                <a:lnTo>
                  <a:pt x="1800605" y="610870"/>
                </a:lnTo>
                <a:lnTo>
                  <a:pt x="1800605" y="19558"/>
                </a:lnTo>
                <a:lnTo>
                  <a:pt x="25145" y="19558"/>
                </a:lnTo>
                <a:lnTo>
                  <a:pt x="25145" y="610870"/>
                </a:lnTo>
                <a:close/>
              </a:path>
            </a:pathLst>
          </a:custGeom>
          <a:solidFill>
            <a:srgbClr val="9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7"/>
          <p:cNvSpPr/>
          <p:nvPr/>
        </p:nvSpPr>
        <p:spPr>
          <a:xfrm>
            <a:off x="6311646" y="3936746"/>
            <a:ext cx="1790954" cy="609854"/>
          </a:xfrm>
          <a:custGeom>
            <a:avLst/>
            <a:gdLst>
              <a:gd name="connsiteX0" fmla="*/ 25145 w 1790954"/>
              <a:gd name="connsiteY0" fmla="*/ 610870 h 609854"/>
              <a:gd name="connsiteX1" fmla="*/ 1800605 w 1790954"/>
              <a:gd name="connsiteY1" fmla="*/ 610870 h 609854"/>
              <a:gd name="connsiteX2" fmla="*/ 1800605 w 1790954"/>
              <a:gd name="connsiteY2" fmla="*/ 19558 h 609854"/>
              <a:gd name="connsiteX3" fmla="*/ 25145 w 1790954"/>
              <a:gd name="connsiteY3" fmla="*/ 19558 h 609854"/>
              <a:gd name="connsiteX4" fmla="*/ 25145 w 1790954"/>
              <a:gd name="connsiteY4" fmla="*/ 610870 h 6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954" h="609854">
                <a:moveTo>
                  <a:pt x="25145" y="610870"/>
                </a:moveTo>
                <a:lnTo>
                  <a:pt x="1800605" y="610870"/>
                </a:lnTo>
                <a:lnTo>
                  <a:pt x="1800605" y="19558"/>
                </a:lnTo>
                <a:lnTo>
                  <a:pt x="25145" y="19558"/>
                </a:lnTo>
                <a:lnTo>
                  <a:pt x="25145" y="6108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9D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8"/>
          <p:cNvSpPr txBox="1"/>
          <p:nvPr/>
        </p:nvSpPr>
        <p:spPr>
          <a:xfrm>
            <a:off x="581863" y="414314"/>
            <a:ext cx="8776341" cy="887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5">
              <a:lnSpc>
                <a:spcPct val="100000"/>
              </a:lnSpc>
            </a:pPr>
            <a:r>
              <a:rPr lang="en-US" altLang="zh-CN" sz="2800" b="1" spc="-119" dirty="0">
                <a:solidFill>
                  <a:srgbClr val="FEFEFE"/>
                </a:solidFill>
                <a:latin typeface="Segoe Script"/>
                <a:ea typeface="Segoe Script"/>
              </a:rPr>
              <a:t>СООТНОШЕНИЕ</a:t>
            </a:r>
            <a:r>
              <a:rPr lang="en-US" altLang="zh-CN" sz="2800" b="1" spc="-6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2800" b="1" spc="-109" dirty="0">
                <a:solidFill>
                  <a:srgbClr val="FEFEFE"/>
                </a:solidFill>
                <a:latin typeface="Segoe Script"/>
                <a:ea typeface="Segoe Script"/>
              </a:rPr>
              <a:t>БОЛЕЗНИ</a:t>
            </a:r>
            <a:r>
              <a:rPr lang="en-US" altLang="zh-CN" sz="2800" b="1" spc="-69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2800" b="1" spc="-104" dirty="0">
                <a:solidFill>
                  <a:srgbClr val="FEFEFE"/>
                </a:solidFill>
                <a:latin typeface="Segoe Script"/>
                <a:ea typeface="Segoe Script"/>
              </a:rPr>
              <a:t>АЛЬЦГЕЙМЕРА,</a:t>
            </a:r>
          </a:p>
          <a:p>
            <a:pPr marL="0">
              <a:lnSpc>
                <a:spcPct val="100000"/>
              </a:lnSpc>
              <a:spcBef>
                <a:spcPts val="265"/>
              </a:spcBef>
            </a:pPr>
            <a:r>
              <a:rPr lang="en-US" altLang="zh-CN" sz="2800" b="1" spc="-114" dirty="0">
                <a:solidFill>
                  <a:srgbClr val="FEFEFE"/>
                </a:solidFill>
                <a:latin typeface="Segoe Script"/>
                <a:ea typeface="Segoe Script"/>
              </a:rPr>
              <a:t>СОСУДИСТОЙ</a:t>
            </a:r>
            <a:r>
              <a:rPr lang="en-US" altLang="zh-CN" sz="2800" b="1" spc="-5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2800" b="1" spc="-94" dirty="0">
                <a:solidFill>
                  <a:srgbClr val="FEFEFE"/>
                </a:solidFill>
                <a:latin typeface="Segoe Script"/>
                <a:ea typeface="Segoe Script"/>
              </a:rPr>
              <a:t>И</a:t>
            </a:r>
            <a:r>
              <a:rPr lang="en-US" altLang="zh-CN" sz="2800" b="1" spc="-6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2800" b="1" spc="-119" dirty="0">
                <a:solidFill>
                  <a:srgbClr val="FEFEFE"/>
                </a:solidFill>
                <a:latin typeface="Segoe Script"/>
                <a:ea typeface="Segoe Script"/>
              </a:rPr>
              <a:t>СМЕШАННОЙ</a:t>
            </a:r>
            <a:r>
              <a:rPr lang="en-US" altLang="zh-CN" sz="2800" b="1" spc="-6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2800" b="1" spc="-104" dirty="0">
                <a:solidFill>
                  <a:srgbClr val="FEFEFE"/>
                </a:solidFill>
                <a:latin typeface="Segoe Script"/>
                <a:ea typeface="Segoe Script"/>
              </a:rPr>
              <a:t>ДЕМЕНЦИИ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622706" y="2467334"/>
            <a:ext cx="9245565" cy="471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48142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ДАННЫМ</a:t>
            </a:r>
            <a:r>
              <a:rPr lang="en-US" altLang="zh-CN" sz="2800" spc="11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КЛИНИКИ	ПО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ДАННЫМ</a:t>
            </a:r>
            <a:r>
              <a:rPr lang="en-US" altLang="zh-CN" sz="2800" spc="-1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АУТОПСИИ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2157729" y="3905438"/>
            <a:ext cx="1406952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FEFEFE"/>
                </a:solidFill>
                <a:latin typeface="Segoe UI Semibold"/>
                <a:ea typeface="Segoe UI Semibold"/>
              </a:rPr>
              <a:t>Сме</a:t>
            </a:r>
            <a:r>
              <a:rPr lang="en-US" altLang="zh-CN" sz="2000" dirty="0">
                <a:solidFill>
                  <a:srgbClr val="FEFEFE"/>
                </a:solidFill>
                <a:latin typeface="Segoe UI Semibold"/>
                <a:ea typeface="Segoe UI Semibold"/>
              </a:rPr>
              <a:t>шанная</a:t>
            </a:r>
          </a:p>
          <a:p>
            <a:pPr marL="0" indent="94488">
              <a:lnSpc>
                <a:spcPct val="100000"/>
              </a:lnSpc>
            </a:pPr>
            <a:r>
              <a:rPr lang="en-US" altLang="zh-CN" sz="2000" spc="5" dirty="0">
                <a:solidFill>
                  <a:srgbClr val="FEFEFE"/>
                </a:solidFill>
                <a:latin typeface="Segoe UI Semibold"/>
                <a:ea typeface="Segoe UI Semibold"/>
              </a:rPr>
              <a:t>деме</a:t>
            </a:r>
            <a:r>
              <a:rPr lang="en-US" altLang="zh-CN" sz="2000" dirty="0">
                <a:solidFill>
                  <a:srgbClr val="FEFEFE"/>
                </a:solidFill>
                <a:latin typeface="Segoe UI Semibold"/>
                <a:ea typeface="Segoe UI Semibold"/>
              </a:rPr>
              <a:t>нция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6391021" y="3818618"/>
            <a:ext cx="1682464" cy="73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FEFEFE"/>
                </a:solidFill>
                <a:latin typeface="Segoe UI Semibold"/>
                <a:ea typeface="Segoe UI Semibold"/>
              </a:rPr>
              <a:t>См</a:t>
            </a:r>
            <a:r>
              <a:rPr lang="en-US" altLang="zh-CN" sz="2400" dirty="0">
                <a:solidFill>
                  <a:srgbClr val="FEFEFE"/>
                </a:solidFill>
                <a:latin typeface="Segoe UI Semibold"/>
                <a:ea typeface="Segoe UI Semibold"/>
              </a:rPr>
              <a:t>ешанная</a:t>
            </a:r>
          </a:p>
          <a:p>
            <a:pPr marL="0" indent="114299">
              <a:lnSpc>
                <a:spcPct val="100000"/>
              </a:lnSpc>
            </a:pPr>
            <a:r>
              <a:rPr lang="en-US" altLang="zh-CN" sz="2400" spc="-5" dirty="0">
                <a:solidFill>
                  <a:srgbClr val="FEFEFE"/>
                </a:solidFill>
                <a:latin typeface="Segoe UI Semibold"/>
                <a:ea typeface="Segoe UI Semibold"/>
              </a:rPr>
              <a:t>де</a:t>
            </a:r>
            <a:r>
              <a:rPr lang="en-US" altLang="zh-CN" sz="2400" dirty="0">
                <a:solidFill>
                  <a:srgbClr val="FEFEFE"/>
                </a:solidFill>
                <a:latin typeface="Segoe UI Semibold"/>
                <a:ea typeface="Segoe UI Semibold"/>
              </a:rPr>
              <a:t>менция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1531366" y="4856939"/>
            <a:ext cx="122318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Сосуди</a:t>
            </a: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стая</a:t>
            </a:r>
          </a:p>
          <a:p>
            <a:pPr marL="0" indent="65531">
              <a:lnSpc>
                <a:spcPct val="100000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Segoe UI Semibold"/>
                <a:ea typeface="Segoe UI Semibold"/>
              </a:rPr>
              <a:t>д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еменция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3026029" y="5281754"/>
            <a:ext cx="1454703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7367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Б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олезнь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А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льцгеймера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5594603" y="4879418"/>
            <a:ext cx="1222503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Сосудис</a:t>
            </a: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тая</a:t>
            </a:r>
          </a:p>
          <a:p>
            <a:pPr marL="0" indent="65532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де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менция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7087869" y="5249115"/>
            <a:ext cx="1454700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7368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Б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олезнь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А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льцгеймера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812901" y="6353929"/>
            <a:ext cx="8419693" cy="371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200" dirty="0">
                <a:solidFill>
                  <a:srgbClr val="FEFEFE"/>
                </a:solidFill>
                <a:latin typeface="Segoe UI Semibold"/>
                <a:ea typeface="Segoe UI Semibold"/>
              </a:rPr>
              <a:t>БОЛЬШИНСТВО</a:t>
            </a:r>
            <a:r>
              <a:rPr lang="en-US" altLang="zh-CN" sz="2200" spc="-17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Segoe UI Semibold"/>
                <a:ea typeface="Segoe UI Semibold"/>
              </a:rPr>
              <a:t>СЛУЧАЕВ</a:t>
            </a:r>
            <a:r>
              <a:rPr lang="en-US" altLang="zh-CN" sz="2200" spc="-179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Segoe UI Semibold"/>
                <a:ea typeface="Segoe UI Semibold"/>
              </a:rPr>
              <a:t>ДЕМЕНЦИИ</a:t>
            </a:r>
            <a:r>
              <a:rPr lang="en-US" altLang="zh-CN" sz="2200" spc="-179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Segoe UI Semibold"/>
                <a:ea typeface="Segoe UI Semibold"/>
              </a:rPr>
              <a:t>–</a:t>
            </a:r>
            <a:r>
              <a:rPr lang="en-US" altLang="zh-CN" sz="2200" spc="-179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Segoe UI Semibold"/>
                <a:ea typeface="Segoe UI Semibold"/>
              </a:rPr>
              <a:t>СМЕШАННЫЕ</a:t>
            </a:r>
            <a:r>
              <a:rPr lang="en-US" altLang="zh-CN" sz="2200" spc="-184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Segoe UI Semibold"/>
                <a:ea typeface="Segoe UI Semibold"/>
              </a:rPr>
              <a:t>ФОРМЫ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 277"/>
          <p:cNvSpPr/>
          <p:nvPr/>
        </p:nvSpPr>
        <p:spPr>
          <a:xfrm>
            <a:off x="120650" y="171450"/>
            <a:ext cx="9810750" cy="1352550"/>
          </a:xfrm>
          <a:custGeom>
            <a:avLst/>
            <a:gdLst>
              <a:gd name="connsiteX0" fmla="*/ 14986 w 9810750"/>
              <a:gd name="connsiteY0" fmla="*/ 1360170 h 1352550"/>
              <a:gd name="connsiteX1" fmla="*/ 9815829 w 9810750"/>
              <a:gd name="connsiteY1" fmla="*/ 1360170 h 1352550"/>
              <a:gd name="connsiteX2" fmla="*/ 9815829 w 9810750"/>
              <a:gd name="connsiteY2" fmla="*/ 9906 h 1352550"/>
              <a:gd name="connsiteX3" fmla="*/ 14986 w 9810750"/>
              <a:gd name="connsiteY3" fmla="*/ 9906 h 1352550"/>
              <a:gd name="connsiteX4" fmla="*/ 14986 w 9810750"/>
              <a:gd name="connsiteY4" fmla="*/ 136017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750" h="1352550">
                <a:moveTo>
                  <a:pt x="14986" y="1360170"/>
                </a:moveTo>
                <a:lnTo>
                  <a:pt x="9815829" y="1360170"/>
                </a:lnTo>
                <a:lnTo>
                  <a:pt x="9815829" y="9906"/>
                </a:lnTo>
                <a:lnTo>
                  <a:pt x="14986" y="9906"/>
                </a:lnTo>
                <a:lnTo>
                  <a:pt x="14986" y="136017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8"/>
          <p:cNvSpPr txBox="1"/>
          <p:nvPr/>
        </p:nvSpPr>
        <p:spPr>
          <a:xfrm>
            <a:off x="448665" y="320287"/>
            <a:ext cx="9334511" cy="6784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05584">
              <a:lnSpc>
                <a:spcPct val="100000"/>
              </a:lnSpc>
            </a:pPr>
            <a:r>
              <a:rPr lang="en-US" altLang="zh-CN" sz="3600" b="1" spc="-25" dirty="0">
                <a:solidFill>
                  <a:srgbClr val="FEFEFE"/>
                </a:solidFill>
                <a:latin typeface="Arial"/>
                <a:ea typeface="Arial"/>
              </a:rPr>
              <a:t>ДИС</a:t>
            </a:r>
            <a:r>
              <a:rPr lang="en-US" altLang="zh-CN" sz="3600" b="1" spc="-20" dirty="0">
                <a:solidFill>
                  <a:srgbClr val="FEFEFE"/>
                </a:solidFill>
                <a:latin typeface="Arial"/>
                <a:ea typeface="Arial"/>
              </a:rPr>
              <a:t>МЕТАБОЛИЧЕСКИЕ</a:t>
            </a:r>
          </a:p>
          <a:p>
            <a:pPr marL="0" indent="1176172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Arial"/>
                <a:ea typeface="Arial"/>
              </a:rPr>
              <a:t>КОГНИТИВНЫЕ</a:t>
            </a:r>
            <a:r>
              <a:rPr lang="en-US" altLang="zh-CN" sz="36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FEFEFE"/>
                </a:solidFill>
                <a:latin typeface="Arial"/>
                <a:ea typeface="Arial"/>
              </a:rPr>
              <a:t>НАРУШЕНИЯ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0"/>
              </a:lnSpc>
            </a:pPr>
            <a:endParaRPr lang="en-US" dirty="0" smtClean="0"/>
          </a:p>
          <a:p>
            <a:pPr marL="283463" indent="-283463" hangingPunct="0">
              <a:lnSpc>
                <a:spcPct val="100833"/>
              </a:lnSpc>
            </a:pPr>
            <a:r>
              <a:rPr lang="en-US" altLang="zh-CN" sz="2800" spc="15" dirty="0">
                <a:solidFill>
                  <a:srgbClr val="98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15" dirty="0">
                <a:solidFill>
                  <a:srgbClr val="980000"/>
                </a:solidFill>
                <a:latin typeface="Segoe UI Semibold"/>
                <a:ea typeface="Segoe UI Semibold"/>
              </a:rPr>
              <a:t>лекарственные</a:t>
            </a:r>
            <a:r>
              <a:rPr lang="en-US" altLang="zh-CN" sz="2800" spc="15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20" dirty="0">
                <a:solidFill>
                  <a:srgbClr val="980000"/>
                </a:solidFill>
                <a:latin typeface="Segoe UI Semibold"/>
                <a:ea typeface="Segoe UI Semibold"/>
              </a:rPr>
              <a:t>интоксикации</a:t>
            </a:r>
            <a:r>
              <a:rPr lang="en-US" altLang="zh-CN" sz="2800" spc="2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20" dirty="0">
                <a:solidFill>
                  <a:srgbClr val="980000"/>
                </a:solidFill>
                <a:latin typeface="Segoe UI Semibold"/>
                <a:ea typeface="Segoe UI Semibold"/>
              </a:rPr>
              <a:t>(антихолинергические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препараты,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трициклические</a:t>
            </a:r>
            <a:r>
              <a:rPr lang="en-US" altLang="zh-CN" sz="2800" spc="-1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антидепрессанты,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нейролептики,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бензодиазепины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2800" spc="34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980000"/>
                </a:solidFill>
                <a:latin typeface="Segoe UI Semibold"/>
                <a:ea typeface="Segoe UI Semibold"/>
              </a:rPr>
              <a:t>др).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spc="64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80" dirty="0">
                <a:solidFill>
                  <a:srgbClr val="000000"/>
                </a:solidFill>
                <a:latin typeface="Segoe UI Semibold"/>
                <a:ea typeface="Segoe UI Semibold"/>
              </a:rPr>
              <a:t>гипо</a:t>
            </a:r>
            <a:r>
              <a:rPr lang="en-US" altLang="zh-CN" sz="2800" spc="75" dirty="0">
                <a:solidFill>
                  <a:srgbClr val="000000"/>
                </a:solidFill>
                <a:latin typeface="Segoe UI Semibold"/>
                <a:ea typeface="Segoe UI Semibold"/>
              </a:rPr>
              <a:t>тиреоз;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дефицит</a:t>
            </a:r>
            <a:r>
              <a:rPr lang="en-US" altLang="zh-CN" sz="2800" spc="189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витамина</a:t>
            </a:r>
            <a:r>
              <a:rPr lang="en-US" altLang="zh-CN" sz="2800" spc="19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В12</a:t>
            </a:r>
            <a:r>
              <a:rPr lang="en-US" altLang="zh-CN" sz="2800" spc="19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или</a:t>
            </a:r>
            <a:r>
              <a:rPr lang="en-US" altLang="zh-CN" sz="2800" spc="19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фолиевой</a:t>
            </a:r>
            <a:r>
              <a:rPr lang="en-US" altLang="zh-CN" sz="2800" spc="19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egoe UI Semibold"/>
                <a:ea typeface="Segoe UI Semibold"/>
              </a:rPr>
              <a:t>кислоты;</a:t>
            </a:r>
          </a:p>
          <a:p>
            <a:pPr>
              <a:lnSpc>
                <a:spcPts val="844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spc="25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34" dirty="0">
                <a:solidFill>
                  <a:srgbClr val="000000"/>
                </a:solidFill>
                <a:latin typeface="Segoe UI Semibold"/>
                <a:ea typeface="Segoe UI Semibold"/>
              </a:rPr>
              <a:t>печёночная</a:t>
            </a:r>
            <a:r>
              <a:rPr lang="en-US" altLang="zh-CN" sz="2800" spc="5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недостаточность;</a:t>
            </a:r>
          </a:p>
          <a:p>
            <a:pPr>
              <a:lnSpc>
                <a:spcPts val="855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spc="3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34" dirty="0">
                <a:solidFill>
                  <a:srgbClr val="000000"/>
                </a:solidFill>
                <a:latin typeface="Segoe UI Semibold"/>
                <a:ea typeface="Segoe UI Semibold"/>
              </a:rPr>
              <a:t>почечная</a:t>
            </a:r>
            <a:r>
              <a:rPr lang="en-US" altLang="zh-CN" sz="2800" spc="4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Segoe UI Semibold"/>
                <a:ea typeface="Segoe UI Semibold"/>
              </a:rPr>
              <a:t>недостаточность;</a:t>
            </a:r>
          </a:p>
          <a:p>
            <a:pPr>
              <a:lnSpc>
                <a:spcPts val="844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spc="2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хроническое</a:t>
            </a:r>
            <a:r>
              <a:rPr lang="en-US" altLang="zh-CN" sz="28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гипоксическое</a:t>
            </a:r>
            <a:r>
              <a:rPr lang="en-US" altLang="zh-CN" sz="2800" spc="4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состояние;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spc="2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отравление</a:t>
            </a:r>
            <a:r>
              <a:rPr lang="en-US" altLang="zh-CN" sz="2800" spc="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солями</a:t>
            </a:r>
            <a:r>
              <a:rPr lang="en-US" altLang="zh-CN" sz="2800" spc="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тяжёлых</a:t>
            </a:r>
            <a:r>
              <a:rPr lang="en-US" altLang="zh-CN" sz="2800" spc="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металлов;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en-US" altLang="zh-CN" sz="2800" spc="3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34" dirty="0">
                <a:solidFill>
                  <a:srgbClr val="000000"/>
                </a:solidFill>
                <a:latin typeface="Segoe UI Semibold"/>
                <a:ea typeface="Segoe UI Semibold"/>
              </a:rPr>
              <a:t>алкоголизм</a:t>
            </a:r>
            <a:r>
              <a:rPr lang="en-US" altLang="zh-CN" sz="2800" spc="4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2800" spc="4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Segoe UI Semibold"/>
                <a:ea typeface="Segoe UI Semibold"/>
              </a:rPr>
              <a:t>наркомания;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reeform 279"/>
          <p:cNvSpPr/>
          <p:nvPr/>
        </p:nvSpPr>
        <p:spPr>
          <a:xfrm>
            <a:off x="1504950" y="247650"/>
            <a:ext cx="8299450" cy="641350"/>
          </a:xfrm>
          <a:custGeom>
            <a:avLst/>
            <a:gdLst>
              <a:gd name="connsiteX0" fmla="*/ 8382 w 8299450"/>
              <a:gd name="connsiteY0" fmla="*/ 643890 h 641350"/>
              <a:gd name="connsiteX1" fmla="*/ 8303513 w 8299450"/>
              <a:gd name="connsiteY1" fmla="*/ 643890 h 641350"/>
              <a:gd name="connsiteX2" fmla="*/ 8303513 w 8299450"/>
              <a:gd name="connsiteY2" fmla="*/ 8382 h 641350"/>
              <a:gd name="connsiteX3" fmla="*/ 8382 w 8299450"/>
              <a:gd name="connsiteY3" fmla="*/ 8382 h 641350"/>
              <a:gd name="connsiteX4" fmla="*/ 8382 w 8299450"/>
              <a:gd name="connsiteY4" fmla="*/ 64389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450" h="641350">
                <a:moveTo>
                  <a:pt x="8382" y="643890"/>
                </a:moveTo>
                <a:lnTo>
                  <a:pt x="8303513" y="643890"/>
                </a:lnTo>
                <a:lnTo>
                  <a:pt x="8303513" y="8382"/>
                </a:lnTo>
                <a:lnTo>
                  <a:pt x="8382" y="8382"/>
                </a:lnTo>
                <a:lnTo>
                  <a:pt x="8382" y="64389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1" name="Picture 2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0" cy="1196340"/>
          </a:xfrm>
          <a:prstGeom prst="rect">
            <a:avLst/>
          </a:prstGeom>
        </p:spPr>
      </p:pic>
      <p:sp>
        <p:nvSpPr>
          <p:cNvPr id="2" name="TextBox 281"/>
          <p:cNvSpPr txBox="1"/>
          <p:nvPr/>
        </p:nvSpPr>
        <p:spPr>
          <a:xfrm>
            <a:off x="1658747" y="182940"/>
            <a:ext cx="8133725" cy="708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916"/>
              </a:lnSpc>
            </a:pPr>
            <a:r>
              <a:rPr lang="en-US" altLang="zh-CN" sz="3500" b="1" spc="89" dirty="0">
                <a:solidFill>
                  <a:srgbClr val="FEFEFE"/>
                </a:solidFill>
                <a:latin typeface="Segoe Script"/>
                <a:ea typeface="Segoe Script"/>
              </a:rPr>
              <a:t>ДИАГНОСТИКА</a:t>
            </a:r>
            <a:r>
              <a:rPr lang="en-US" altLang="zh-CN" sz="3500" b="1" spc="44" dirty="0">
                <a:solidFill>
                  <a:srgbClr val="FEFEFE"/>
                </a:solidFill>
                <a:latin typeface="Segoe Script"/>
                <a:cs typeface="Segoe Script"/>
              </a:rPr>
              <a:t>   </a:t>
            </a:r>
            <a:r>
              <a:rPr lang="en-US" altLang="zh-CN" sz="3500" b="1" spc="89" dirty="0">
                <a:solidFill>
                  <a:srgbClr val="FEFEFE"/>
                </a:solidFill>
                <a:latin typeface="Segoe Script"/>
                <a:ea typeface="Segoe Script"/>
              </a:rPr>
              <a:t>ДЕМЕНЦИИ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417271" y="1210329"/>
            <a:ext cx="7529902" cy="3858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400" spc="34" dirty="0">
                <a:solidFill>
                  <a:srgbClr val="98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30" dirty="0">
                <a:solidFill>
                  <a:srgbClr val="980000"/>
                </a:solidFill>
                <a:latin typeface="Segoe UI Semibold"/>
                <a:ea typeface="Segoe UI Semibold"/>
              </a:rPr>
              <a:t>КЛИНИЧЕСКОЕ</a:t>
            </a:r>
            <a:r>
              <a:rPr lang="en-US" altLang="zh-CN" sz="2400" spc="-25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Segoe UI Semibold"/>
                <a:ea typeface="Segoe UI Semibold"/>
              </a:rPr>
              <a:t>ИССЛЕДОВАНИЕ</a:t>
            </a:r>
          </a:p>
          <a:p>
            <a:pPr marL="0" indent="341376">
              <a:lnSpc>
                <a:spcPct val="110833"/>
              </a:lnSpc>
              <a:spcBef>
                <a:spcPts val="17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18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данные</a:t>
            </a:r>
            <a:r>
              <a:rPr lang="en-US" altLang="zh-CN" sz="1800" spc="9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анамнеза</a:t>
            </a:r>
          </a:p>
          <a:p>
            <a:pPr marL="0" indent="341376">
              <a:lnSpc>
                <a:spcPct val="110833"/>
              </a:lnSpc>
              <a:spcBef>
                <a:spcPts val="19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1800" spc="13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неврологический</a:t>
            </a:r>
            <a:r>
              <a:rPr lang="en-US" altLang="zh-CN" sz="18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осмотр</a:t>
            </a:r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400" spc="34" dirty="0">
                <a:solidFill>
                  <a:srgbClr val="98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30" dirty="0">
                <a:solidFill>
                  <a:srgbClr val="980000"/>
                </a:solidFill>
                <a:latin typeface="Segoe UI Semibold"/>
                <a:ea typeface="Segoe UI Semibold"/>
              </a:rPr>
              <a:t>ЛАБОРАТОРНОЕ</a:t>
            </a:r>
            <a:r>
              <a:rPr lang="en-US" altLang="zh-CN" sz="2400" spc="20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ОБСЛЕДОВАНИЕ</a:t>
            </a:r>
          </a:p>
          <a:p>
            <a:pPr marL="714756" indent="-355092" hangingPunct="0">
              <a:lnSpc>
                <a:spcPct val="102499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1800" spc="11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биохимическое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исследование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крови,</a:t>
            </a:r>
            <a:r>
              <a:rPr lang="en-US" altLang="zh-CN" sz="18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исследование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системы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гемостаза,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липидного</a:t>
            </a:r>
            <a:r>
              <a:rPr lang="en-US" altLang="zh-CN" sz="18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спектра,</a:t>
            </a:r>
          </a:p>
          <a:p>
            <a:pPr marL="0" indent="359663">
              <a:lnSpc>
                <a:spcPct val="110833"/>
              </a:lnSpc>
              <a:spcBef>
                <a:spcPts val="204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1800" spc="9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гормоны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щитовидной</a:t>
            </a:r>
            <a:r>
              <a:rPr lang="en-US" altLang="zh-CN" sz="18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железы,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витамин</a:t>
            </a:r>
            <a:r>
              <a:rPr lang="en-US" altLang="zh-CN" sz="18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В12,фолиевая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кислота</a:t>
            </a:r>
          </a:p>
          <a:p>
            <a:pPr marL="0" indent="359663">
              <a:lnSpc>
                <a:spcPct val="110833"/>
              </a:lnSpc>
              <a:spcBef>
                <a:spcPts val="195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1800" spc="10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исследование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маркеров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Болезни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Альцгеймера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ликворе</a:t>
            </a:r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400" spc="30" dirty="0">
                <a:solidFill>
                  <a:srgbClr val="98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25" dirty="0">
                <a:solidFill>
                  <a:srgbClr val="980000"/>
                </a:solidFill>
                <a:latin typeface="Segoe UI Semibold"/>
                <a:ea typeface="Segoe UI Semibold"/>
              </a:rPr>
              <a:t>ИНСТРУМЕНТАЛЬНОЕ</a:t>
            </a:r>
            <a:r>
              <a:rPr lang="en-US" altLang="zh-CN" sz="2400" spc="29" dirty="0">
                <a:solidFill>
                  <a:srgbClr val="98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ИССЛЕДОВАНИЕ</a:t>
            </a:r>
          </a:p>
          <a:p>
            <a:pPr marL="0" indent="359663">
              <a:lnSpc>
                <a:spcPts val="2389"/>
              </a:lnSpc>
              <a:spcBef>
                <a:spcPts val="309"/>
              </a:spcBef>
              <a:tabLst>
                <a:tab pos="714756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Symbol"/>
                <a:ea typeface="Symbol"/>
              </a:rPr>
              <a:t>	</a:t>
            </a: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офтальмоскопия</a:t>
            </a:r>
          </a:p>
        </p:txBody>
      </p:sp>
      <p:sp>
        <p:nvSpPr>
          <p:cNvPr id="283" name="TextBox 283"/>
          <p:cNvSpPr txBox="1"/>
          <p:nvPr/>
        </p:nvSpPr>
        <p:spPr>
          <a:xfrm>
            <a:off x="776935" y="5112336"/>
            <a:ext cx="2446535" cy="520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939"/>
              </a:lnSpc>
              <a:tabLst>
                <a:tab pos="355092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Symbol"/>
                <a:ea typeface="Symbol"/>
              </a:rPr>
              <a:t>	</a:t>
            </a: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кардиологическое</a:t>
            </a:r>
          </a:p>
          <a:p>
            <a:pPr marL="0" indent="355092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мониторирование</a:t>
            </a:r>
            <a:r>
              <a:rPr lang="en-US" altLang="zh-CN" sz="18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)</a:t>
            </a:r>
          </a:p>
        </p:txBody>
      </p:sp>
      <p:sp>
        <p:nvSpPr>
          <p:cNvPr id="284" name="TextBox 284"/>
          <p:cNvSpPr txBox="1"/>
          <p:nvPr/>
        </p:nvSpPr>
        <p:spPr>
          <a:xfrm>
            <a:off x="3422903" y="5112336"/>
            <a:ext cx="1665764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об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следование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5232146" y="5112336"/>
            <a:ext cx="652599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Segoe UI Semibold"/>
                <a:ea typeface="Segoe UI Semibold"/>
              </a:rPr>
              <a:t>(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ЭКГ,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6028054" y="5112336"/>
            <a:ext cx="826792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ЭхоКГ</a:t>
            </a:r>
            <a:r>
              <a:rPr lang="en-US" altLang="zh-CN" sz="18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,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6997318" y="5112336"/>
            <a:ext cx="1616385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Segoe UI Semibold"/>
                <a:ea typeface="Segoe UI Semibold"/>
              </a:rPr>
              <a:t>холте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ровское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692505" y="5677994"/>
            <a:ext cx="8228828" cy="16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4429">
              <a:lnSpc>
                <a:spcPts val="1939"/>
              </a:lnSpc>
              <a:tabLst>
                <a:tab pos="439521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Symbol"/>
                <a:ea typeface="Symbol"/>
              </a:rPr>
              <a:t>	</a:t>
            </a:r>
            <a:r>
              <a:rPr lang="en-US" altLang="zh-CN" sz="18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ультразвуковая</a:t>
            </a:r>
            <a:r>
              <a:rPr lang="en-US" altLang="zh-CN" sz="1800" spc="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допплерография</a:t>
            </a:r>
            <a:r>
              <a:rPr lang="en-US" altLang="zh-CN" sz="18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магистральных</a:t>
            </a:r>
            <a:r>
              <a:rPr lang="en-US" altLang="zh-CN" sz="1800" spc="1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сосудов</a:t>
            </a:r>
            <a:r>
              <a:rPr lang="en-US" altLang="zh-CN" sz="18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Segoe UI Semibold"/>
                <a:ea typeface="Segoe UI Semibold"/>
              </a:rPr>
              <a:t>головы,</a:t>
            </a:r>
          </a:p>
          <a:p>
            <a:pPr marL="0" indent="43952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транскраниальная</a:t>
            </a:r>
            <a:r>
              <a:rPr lang="en-US" altLang="zh-CN" sz="1800" spc="-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допплерография</a:t>
            </a:r>
          </a:p>
          <a:p>
            <a:pPr>
              <a:lnSpc>
                <a:spcPts val="780"/>
              </a:lnSpc>
            </a:pPr>
            <a:endParaRPr lang="en-US" dirty="0" smtClean="0"/>
          </a:p>
          <a:p>
            <a:pPr marL="0" indent="84429">
              <a:lnSpc>
                <a:spcPct val="110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</a:t>
            </a:r>
            <a:r>
              <a:rPr lang="en-US" altLang="zh-CN" sz="1800" spc="15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МАГНИТНО-РЕЗОНАНСНАЯ</a:t>
            </a:r>
            <a:r>
              <a:rPr lang="en-US" altLang="zh-CN" sz="1800" spc="4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Segoe UI Semibold"/>
                <a:ea typeface="Segoe UI Semibold"/>
              </a:rPr>
              <a:t>ТОМОГРАФИЯ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31666"/>
              </a:lnSpc>
            </a:pPr>
            <a:r>
              <a:rPr lang="en-US" altLang="zh-CN" sz="2400" b="1" dirty="0">
                <a:solidFill>
                  <a:srgbClr val="CB0000"/>
                </a:solidFill>
                <a:latin typeface="Segoe Script"/>
                <a:ea typeface="Segoe Script"/>
              </a:rPr>
              <a:t>НЕЙРОПСИХОЛОГИЧЕСКОЕ</a:t>
            </a:r>
            <a:r>
              <a:rPr lang="en-US" altLang="zh-CN" sz="2400" b="1" dirty="0">
                <a:solidFill>
                  <a:srgbClr val="CB0000"/>
                </a:solidFill>
                <a:latin typeface="Segoe Script"/>
                <a:cs typeface="Segoe Script"/>
              </a:rPr>
              <a:t> </a:t>
            </a:r>
            <a:r>
              <a:rPr lang="en-US" altLang="zh-CN" sz="2400" b="1" dirty="0">
                <a:solidFill>
                  <a:srgbClr val="CB0000"/>
                </a:solidFill>
                <a:latin typeface="Segoe Script"/>
                <a:ea typeface="Segoe Script"/>
              </a:rPr>
              <a:t>ТЕСТИРОВАНИЕ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reeform 289"/>
          <p:cNvSpPr/>
          <p:nvPr/>
        </p:nvSpPr>
        <p:spPr>
          <a:xfrm>
            <a:off x="133350" y="95250"/>
            <a:ext cx="9759950" cy="1162050"/>
          </a:xfrm>
          <a:custGeom>
            <a:avLst/>
            <a:gdLst>
              <a:gd name="connsiteX0" fmla="*/ 17526 w 9759950"/>
              <a:gd name="connsiteY0" fmla="*/ 1168146 h 1162050"/>
              <a:gd name="connsiteX1" fmla="*/ 9768078 w 9759950"/>
              <a:gd name="connsiteY1" fmla="*/ 1168146 h 1162050"/>
              <a:gd name="connsiteX2" fmla="*/ 9768078 w 9759950"/>
              <a:gd name="connsiteY2" fmla="*/ 8382 h 1162050"/>
              <a:gd name="connsiteX3" fmla="*/ 17526 w 9759950"/>
              <a:gd name="connsiteY3" fmla="*/ 8382 h 1162050"/>
              <a:gd name="connsiteX4" fmla="*/ 17526 w 9759950"/>
              <a:gd name="connsiteY4" fmla="*/ 1168146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9950" h="1162050">
                <a:moveTo>
                  <a:pt x="17526" y="1168146"/>
                </a:moveTo>
                <a:lnTo>
                  <a:pt x="9768078" y="1168146"/>
                </a:lnTo>
                <a:lnTo>
                  <a:pt x="9768078" y="8382"/>
                </a:lnTo>
                <a:lnTo>
                  <a:pt x="17526" y="8382"/>
                </a:lnTo>
                <a:lnTo>
                  <a:pt x="17526" y="1168146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90"/>
          <p:cNvSpPr txBox="1"/>
          <p:nvPr/>
        </p:nvSpPr>
        <p:spPr>
          <a:xfrm>
            <a:off x="1969642" y="151024"/>
            <a:ext cx="6240808" cy="973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1666"/>
              </a:lnSpc>
            </a:pPr>
            <a:r>
              <a:rPr lang="en-US" altLang="zh-CN" sz="4850" dirty="0">
                <a:solidFill>
                  <a:srgbClr val="FEFEFE"/>
                </a:solidFill>
                <a:latin typeface="Segoe Script"/>
                <a:ea typeface="Segoe Script"/>
              </a:rPr>
              <a:t>СБОР</a:t>
            </a:r>
            <a:r>
              <a:rPr lang="en-US" altLang="zh-CN" sz="4850" spc="1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850" spc="-5" dirty="0">
                <a:solidFill>
                  <a:srgbClr val="FEFEFE"/>
                </a:solidFill>
                <a:latin typeface="Segoe Script"/>
                <a:ea typeface="Segoe Script"/>
              </a:rPr>
              <a:t>АНАМНЕЗА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242315" y="1444916"/>
            <a:ext cx="7764174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0" dirty="0">
                <a:solidFill>
                  <a:srgbClr val="9D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КАКИЕ</a:t>
            </a:r>
            <a:r>
              <a:rPr lang="en-US" altLang="zh-CN" sz="2200" spc="34" dirty="0">
                <a:solidFill>
                  <a:srgbClr val="9D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ПРЕПАРАТЫ</a:t>
            </a:r>
            <a:r>
              <a:rPr lang="en-US" altLang="zh-CN" sz="2200" spc="20" dirty="0">
                <a:solidFill>
                  <a:srgbClr val="9D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ПРИНИМАЛ</a:t>
            </a:r>
            <a:r>
              <a:rPr lang="en-US" altLang="zh-CN" sz="2200" spc="25" dirty="0">
                <a:solidFill>
                  <a:srgbClr val="9D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2200" spc="25" dirty="0">
                <a:solidFill>
                  <a:srgbClr val="9D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ПОСЛЕДНЕЕ</a:t>
            </a:r>
            <a:r>
              <a:rPr lang="en-US" altLang="zh-CN" sz="2200" spc="25" dirty="0">
                <a:solidFill>
                  <a:srgbClr val="9D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9D0000"/>
                </a:solidFill>
                <a:latin typeface="Segoe UI Semibold"/>
                <a:ea typeface="Segoe UI Semibold"/>
              </a:rPr>
              <a:t>ВРЕМЯ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242315" y="1856396"/>
            <a:ext cx="242342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</a:p>
        </p:txBody>
      </p:sp>
      <p:sp>
        <p:nvSpPr>
          <p:cNvPr id="293" name="TextBox 293"/>
          <p:cNvSpPr txBox="1"/>
          <p:nvPr/>
        </p:nvSpPr>
        <p:spPr>
          <a:xfrm>
            <a:off x="620268" y="1869772"/>
            <a:ext cx="8565373" cy="688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2499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Может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вспомнить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недавние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события,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имена</a:t>
            </a:r>
            <a:r>
              <a:rPr lang="en-US" altLang="zh-CN" sz="2200" spc="-1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родственников,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д</a:t>
            </a:r>
            <a:r>
              <a:rPr lang="en-US" altLang="zh-CN" sz="22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рузей</a:t>
            </a:r>
          </a:p>
        </p:txBody>
      </p:sp>
      <p:sp>
        <p:nvSpPr>
          <p:cNvPr id="294" name="TextBox 294"/>
          <p:cNvSpPr txBox="1"/>
          <p:nvPr/>
        </p:nvSpPr>
        <p:spPr>
          <a:xfrm>
            <a:off x="242315" y="2602827"/>
            <a:ext cx="5738488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Когда</a:t>
            </a:r>
            <a:r>
              <a:rPr lang="en-US" altLang="zh-CN" sz="2200" spc="4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изменилось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поведение</a:t>
            </a:r>
            <a:r>
              <a:rPr lang="en-US" altLang="zh-CN" sz="2200" spc="4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пациента</a:t>
            </a:r>
          </a:p>
        </p:txBody>
      </p:sp>
      <p:sp>
        <p:nvSpPr>
          <p:cNvPr id="295" name="TextBox 295"/>
          <p:cNvSpPr txBox="1"/>
          <p:nvPr/>
        </p:nvSpPr>
        <p:spPr>
          <a:xfrm>
            <a:off x="242315" y="3015017"/>
            <a:ext cx="242342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</a:p>
        </p:txBody>
      </p:sp>
      <p:sp>
        <p:nvSpPr>
          <p:cNvPr id="296" name="TextBox 296"/>
          <p:cNvSpPr txBox="1"/>
          <p:nvPr/>
        </p:nvSpPr>
        <p:spPr>
          <a:xfrm>
            <a:off x="620268" y="3028393"/>
            <a:ext cx="8370940" cy="688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2499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Стал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неряшливым,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агрессивным/апатичным,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утратил</a:t>
            </a:r>
            <a:r>
              <a:rPr lang="en-US" altLang="zh-CN" sz="2200" spc="-7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интерес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к</a:t>
            </a:r>
            <a:r>
              <a:rPr lang="en-US" altLang="zh-CN" sz="2200" spc="-8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происходящему</a:t>
            </a:r>
          </a:p>
        </p:txBody>
      </p:sp>
      <p:sp>
        <p:nvSpPr>
          <p:cNvPr id="297" name="TextBox 297"/>
          <p:cNvSpPr txBox="1"/>
          <p:nvPr/>
        </p:nvSpPr>
        <p:spPr>
          <a:xfrm>
            <a:off x="242315" y="3761777"/>
            <a:ext cx="242342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</a:p>
        </p:txBody>
      </p:sp>
      <p:sp>
        <p:nvSpPr>
          <p:cNvPr id="298" name="TextBox 298"/>
          <p:cNvSpPr txBox="1"/>
          <p:nvPr/>
        </p:nvSpPr>
        <p:spPr>
          <a:xfrm>
            <a:off x="620268" y="3775085"/>
            <a:ext cx="7743200" cy="688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2499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Появились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изменения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речи,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походки,</a:t>
            </a:r>
            <a:r>
              <a:rPr lang="en-US" altLang="zh-CN" sz="2200" spc="-139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неустойчивость,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недержание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мочи</a:t>
            </a:r>
          </a:p>
        </p:txBody>
      </p:sp>
      <p:sp>
        <p:nvSpPr>
          <p:cNvPr id="299" name="TextBox 299"/>
          <p:cNvSpPr txBox="1"/>
          <p:nvPr/>
        </p:nvSpPr>
        <p:spPr>
          <a:xfrm>
            <a:off x="242315" y="4508791"/>
            <a:ext cx="9082848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Продолжает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работать,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справляться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повседневными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делами</a:t>
            </a:r>
          </a:p>
        </p:txBody>
      </p:sp>
      <p:sp>
        <p:nvSpPr>
          <p:cNvPr id="300" name="TextBox 300"/>
          <p:cNvSpPr txBox="1"/>
          <p:nvPr/>
        </p:nvSpPr>
        <p:spPr>
          <a:xfrm>
            <a:off x="242315" y="4920270"/>
            <a:ext cx="7656922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изменилась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масса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тела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пищевые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пристрастия</a:t>
            </a:r>
          </a:p>
        </p:txBody>
      </p:sp>
      <p:sp>
        <p:nvSpPr>
          <p:cNvPr id="301" name="TextBox 301"/>
          <p:cNvSpPr txBox="1"/>
          <p:nvPr/>
        </p:nvSpPr>
        <p:spPr>
          <a:xfrm>
            <a:off x="242315" y="5331751"/>
            <a:ext cx="8351591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Поддерживает</a:t>
            </a:r>
            <a:r>
              <a:rPr lang="en-US" altLang="zh-CN" sz="22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отношения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</a:t>
            </a:r>
            <a:r>
              <a:rPr lang="en-US" altLang="zh-CN" sz="22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родственниками,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друзьями</a:t>
            </a:r>
          </a:p>
        </p:txBody>
      </p:sp>
      <p:sp>
        <p:nvSpPr>
          <p:cNvPr id="302" name="TextBox 302"/>
          <p:cNvSpPr txBox="1"/>
          <p:nvPr/>
        </p:nvSpPr>
        <p:spPr>
          <a:xfrm>
            <a:off x="242315" y="5743485"/>
            <a:ext cx="5852102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3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Как</a:t>
            </a:r>
            <a:r>
              <a:rPr lang="en-US" altLang="zh-CN" sz="2200" spc="4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быстро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прогрессировали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симптомы</a:t>
            </a:r>
          </a:p>
        </p:txBody>
      </p:sp>
      <p:sp>
        <p:nvSpPr>
          <p:cNvPr id="303" name="TextBox 303"/>
          <p:cNvSpPr txBox="1"/>
          <p:nvPr/>
        </p:nvSpPr>
        <p:spPr>
          <a:xfrm>
            <a:off x="242315" y="6155015"/>
            <a:ext cx="4276479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было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ЧМТ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анамнезе</a:t>
            </a:r>
          </a:p>
        </p:txBody>
      </p:sp>
      <p:sp>
        <p:nvSpPr>
          <p:cNvPr id="304" name="TextBox 304"/>
          <p:cNvSpPr txBox="1"/>
          <p:nvPr/>
        </p:nvSpPr>
        <p:spPr>
          <a:xfrm>
            <a:off x="242315" y="6566496"/>
            <a:ext cx="8433527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страдает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АГ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или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другим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соматическим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заболеванием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242315" y="6977647"/>
            <a:ext cx="9279563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•</a:t>
            </a:r>
            <a:r>
              <a:rPr lang="en-US" altLang="zh-CN" sz="2200" spc="20" dirty="0">
                <a:solidFill>
                  <a:srgbClr val="000000"/>
                </a:solidFill>
                <a:latin typeface="Segoe UI Semibold"/>
                <a:cs typeface="Segoe UI Semibold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Не</a:t>
            </a:r>
            <a:r>
              <a:rPr lang="en-US" altLang="zh-CN" sz="2200" spc="3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злоупотреблял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ли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алкоголем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или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наркотическими</a:t>
            </a:r>
            <a:r>
              <a:rPr lang="en-US" altLang="zh-CN" sz="2200" spc="2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Segoe UI Semibold"/>
                <a:ea typeface="Segoe UI Semibold"/>
              </a:rPr>
              <a:t>средствами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306"/>
          <p:cNvSpPr/>
          <p:nvPr/>
        </p:nvSpPr>
        <p:spPr>
          <a:xfrm>
            <a:off x="260350" y="1225550"/>
            <a:ext cx="9556750" cy="4222750"/>
          </a:xfrm>
          <a:custGeom>
            <a:avLst/>
            <a:gdLst>
              <a:gd name="connsiteX0" fmla="*/ 17018 w 9556750"/>
              <a:gd name="connsiteY0" fmla="*/ 4228846 h 4222750"/>
              <a:gd name="connsiteX1" fmla="*/ 9563354 w 9556750"/>
              <a:gd name="connsiteY1" fmla="*/ 4228846 h 4222750"/>
              <a:gd name="connsiteX2" fmla="*/ 9563354 w 9556750"/>
              <a:gd name="connsiteY2" fmla="*/ 14986 h 4222750"/>
              <a:gd name="connsiteX3" fmla="*/ 17018 w 9556750"/>
              <a:gd name="connsiteY3" fmla="*/ 14986 h 4222750"/>
              <a:gd name="connsiteX4" fmla="*/ 17018 w 9556750"/>
              <a:gd name="connsiteY4" fmla="*/ 4228846 h 42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6750" h="4222750">
                <a:moveTo>
                  <a:pt x="17018" y="4228846"/>
                </a:moveTo>
                <a:lnTo>
                  <a:pt x="9563354" y="4228846"/>
                </a:lnTo>
                <a:lnTo>
                  <a:pt x="9563354" y="14986"/>
                </a:lnTo>
                <a:lnTo>
                  <a:pt x="17018" y="14986"/>
                </a:lnTo>
                <a:lnTo>
                  <a:pt x="17018" y="422884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7"/>
          <p:cNvSpPr txBox="1"/>
          <p:nvPr/>
        </p:nvSpPr>
        <p:spPr>
          <a:xfrm>
            <a:off x="962558" y="1425759"/>
            <a:ext cx="8190445" cy="3920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18590">
              <a:lnSpc>
                <a:spcPct val="132083"/>
              </a:lnSpc>
            </a:pPr>
            <a:r>
              <a:rPr lang="en-US" altLang="zh-CN" sz="5950" b="1" spc="5" dirty="0">
                <a:solidFill>
                  <a:srgbClr val="FEFEFE"/>
                </a:solidFill>
                <a:latin typeface="Segoe Script"/>
                <a:ea typeface="Segoe Script"/>
              </a:rPr>
              <a:t>ОПРОС</a:t>
            </a:r>
            <a:r>
              <a:rPr lang="en-US" altLang="zh-CN" sz="5950" b="1" dirty="0">
                <a:solidFill>
                  <a:srgbClr val="FEFEFE"/>
                </a:solidFill>
                <a:latin typeface="Segoe Script"/>
                <a:ea typeface="Segoe Script"/>
              </a:rPr>
              <a:t>НИКИ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 indent="3174847">
              <a:lnSpc>
                <a:spcPct val="132083"/>
              </a:lnSpc>
            </a:pPr>
            <a:r>
              <a:rPr lang="en-US" altLang="zh-CN" sz="5950" b="1" dirty="0">
                <a:solidFill>
                  <a:srgbClr val="FEFEFE"/>
                </a:solidFill>
                <a:latin typeface="Segoe Script"/>
                <a:ea typeface="Segoe Script"/>
              </a:rPr>
              <a:t>ДЛЯ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32083"/>
              </a:lnSpc>
            </a:pPr>
            <a:r>
              <a:rPr lang="en-US" altLang="zh-CN" sz="5950" b="1" spc="5" dirty="0">
                <a:solidFill>
                  <a:srgbClr val="FEFEFE"/>
                </a:solidFill>
                <a:latin typeface="Segoe Script"/>
                <a:ea typeface="Segoe Script"/>
              </a:rPr>
              <a:t>РОД</a:t>
            </a:r>
            <a:r>
              <a:rPr lang="en-US" altLang="zh-CN" sz="5950" b="1" dirty="0">
                <a:solidFill>
                  <a:srgbClr val="FEFEFE"/>
                </a:solidFill>
                <a:latin typeface="Segoe Script"/>
                <a:ea typeface="Segoe Script"/>
              </a:rPr>
              <a:t>СТВЕННИКОВ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226820"/>
            <a:ext cx="9304020" cy="6294120"/>
          </a:xfrm>
          <a:prstGeom prst="rect">
            <a:avLst/>
          </a:prstGeom>
        </p:spPr>
      </p:pic>
      <p:sp>
        <p:nvSpPr>
          <p:cNvPr id="2" name="Freeform 309"/>
          <p:cNvSpPr/>
          <p:nvPr/>
        </p:nvSpPr>
        <p:spPr>
          <a:xfrm>
            <a:off x="0" y="53340"/>
            <a:ext cx="9881616" cy="1266444"/>
          </a:xfrm>
          <a:custGeom>
            <a:avLst/>
            <a:gdLst>
              <a:gd name="connsiteX0" fmla="*/ 0 w 9881616"/>
              <a:gd name="connsiteY0" fmla="*/ 1266444 h 1266444"/>
              <a:gd name="connsiteX1" fmla="*/ 9881616 w 9881616"/>
              <a:gd name="connsiteY1" fmla="*/ 1266444 h 1266444"/>
              <a:gd name="connsiteX2" fmla="*/ 9881616 w 9881616"/>
              <a:gd name="connsiteY2" fmla="*/ 0 h 1266444"/>
              <a:gd name="connsiteX3" fmla="*/ 0 w 9881616"/>
              <a:gd name="connsiteY3" fmla="*/ 0 h 1266444"/>
              <a:gd name="connsiteX4" fmla="*/ 0 w 9881616"/>
              <a:gd name="connsiteY4" fmla="*/ 1266444 h 126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16" h="1266444">
                <a:moveTo>
                  <a:pt x="0" y="1266444"/>
                </a:moveTo>
                <a:lnTo>
                  <a:pt x="9881616" y="1266444"/>
                </a:lnTo>
                <a:lnTo>
                  <a:pt x="9881616" y="0"/>
                </a:lnTo>
                <a:lnTo>
                  <a:pt x="0" y="0"/>
                </a:lnTo>
                <a:lnTo>
                  <a:pt x="0" y="1266444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TextBox 310"/>
          <p:cNvSpPr txBox="1"/>
          <p:nvPr/>
        </p:nvSpPr>
        <p:spPr>
          <a:xfrm>
            <a:off x="1923033" y="214147"/>
            <a:ext cx="6207689" cy="4602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59308" indent="-559308" hangingPunct="0">
              <a:lnSpc>
                <a:spcPct val="100416"/>
              </a:lnSpc>
            </a:pPr>
            <a:r>
              <a:rPr lang="en-US" altLang="zh-CN" sz="3100" b="1" spc="50" dirty="0">
                <a:solidFill>
                  <a:srgbClr val="FEFEFE"/>
                </a:solidFill>
                <a:latin typeface="Segoe Print"/>
                <a:ea typeface="Segoe Print"/>
              </a:rPr>
              <a:t>АРИЗОНСКИЙ</a:t>
            </a:r>
            <a:r>
              <a:rPr lang="en-US" altLang="zh-CN" sz="3100" b="1" spc="-61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100" b="1" spc="55" dirty="0">
                <a:solidFill>
                  <a:srgbClr val="FEFEFE"/>
                </a:solidFill>
                <a:latin typeface="Segoe Print"/>
                <a:ea typeface="Segoe Print"/>
              </a:rPr>
              <a:t>ОПРОСНИК</a:t>
            </a:r>
            <a:r>
              <a:rPr lang="en-US" altLang="zh-CN" sz="3100" b="1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100" spc="-5" dirty="0">
                <a:solidFill>
                  <a:srgbClr val="FEFEFE"/>
                </a:solidFill>
                <a:latin typeface="Segoe UI Semibold"/>
                <a:ea typeface="Segoe UI Semibold"/>
              </a:rPr>
              <a:t>(</a:t>
            </a:r>
            <a:r>
              <a:rPr lang="en-US" altLang="zh-CN" sz="3100" spc="-10" dirty="0">
                <a:solidFill>
                  <a:srgbClr val="FEFEFE"/>
                </a:solidFill>
                <a:latin typeface="Segoe UI Semibold"/>
                <a:ea typeface="Segoe UI Semibold"/>
              </a:rPr>
              <a:t>Alzheimer's</a:t>
            </a:r>
            <a:r>
              <a:rPr lang="en-US" altLang="zh-CN" sz="3100" spc="-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5" dirty="0">
                <a:solidFill>
                  <a:srgbClr val="FEFEFE"/>
                </a:solidFill>
                <a:latin typeface="Segoe UI Semibold"/>
                <a:ea typeface="Segoe UI Semibold"/>
              </a:rPr>
              <a:t>Questionnaire</a:t>
            </a:r>
            <a:r>
              <a:rPr lang="en-US" altLang="zh-CN" sz="3100" spc="-15" dirty="0">
                <a:solidFill>
                  <a:srgbClr val="FEFEFE"/>
                </a:solidFill>
                <a:latin typeface="Segoe UI Semibold"/>
                <a:ea typeface="Segoe UI Semibold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5"/>
              </a:lnSpc>
            </a:pPr>
            <a:endParaRPr lang="en-US" dirty="0" smtClean="0"/>
          </a:p>
          <a:p>
            <a:pPr marL="0" indent="1304163">
              <a:lnSpc>
                <a:spcPct val="100000"/>
              </a:lnSpc>
            </a:pPr>
            <a:r>
              <a:rPr lang="en-US" altLang="zh-CN" sz="2200" dirty="0">
                <a:solidFill>
                  <a:srgbClr val="FEFEFE"/>
                </a:solidFill>
                <a:latin typeface="Arial"/>
                <a:ea typeface="Arial"/>
              </a:rPr>
              <a:t>Чувствительность</a:t>
            </a:r>
            <a:r>
              <a:rPr lang="en-US" altLang="zh-CN" sz="2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Arial"/>
                <a:ea typeface="Arial"/>
              </a:rPr>
              <a:t>=</a:t>
            </a:r>
            <a:r>
              <a:rPr lang="en-US" altLang="zh-CN" sz="2200" spc="-6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Arial"/>
                <a:ea typeface="Arial"/>
              </a:rPr>
              <a:t>87%</a:t>
            </a:r>
          </a:p>
          <a:p>
            <a:pPr marL="0" indent="1304163">
              <a:lnSpc>
                <a:spcPct val="100000"/>
              </a:lnSpc>
            </a:pPr>
            <a:r>
              <a:rPr lang="en-US" altLang="zh-CN" sz="2200" dirty="0">
                <a:solidFill>
                  <a:srgbClr val="FEFEFE"/>
                </a:solidFill>
                <a:latin typeface="Arial"/>
                <a:ea typeface="Arial"/>
              </a:rPr>
              <a:t>Специфичность</a:t>
            </a:r>
            <a:r>
              <a:rPr lang="en-US" altLang="zh-CN" sz="2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Arial"/>
                <a:ea typeface="Arial"/>
              </a:rPr>
              <a:t>=</a:t>
            </a:r>
            <a:r>
              <a:rPr lang="en-US" altLang="zh-CN" sz="2200" spc="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FEFEFE"/>
                </a:solidFill>
                <a:latin typeface="Arial"/>
                <a:ea typeface="Arial"/>
              </a:rPr>
              <a:t>94%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 311"/>
          <p:cNvSpPr/>
          <p:nvPr/>
        </p:nvSpPr>
        <p:spPr>
          <a:xfrm>
            <a:off x="247650" y="69850"/>
            <a:ext cx="9747250" cy="908050"/>
          </a:xfrm>
          <a:custGeom>
            <a:avLst/>
            <a:gdLst>
              <a:gd name="connsiteX0" fmla="*/ 8381 w 9747250"/>
              <a:gd name="connsiteY0" fmla="*/ 911606 h 908050"/>
              <a:gd name="connsiteX1" fmla="*/ 9755885 w 9747250"/>
              <a:gd name="connsiteY1" fmla="*/ 911606 h 908050"/>
              <a:gd name="connsiteX2" fmla="*/ 9755885 w 9747250"/>
              <a:gd name="connsiteY2" fmla="*/ 6350 h 908050"/>
              <a:gd name="connsiteX3" fmla="*/ 8381 w 9747250"/>
              <a:gd name="connsiteY3" fmla="*/ 6350 h 908050"/>
              <a:gd name="connsiteX4" fmla="*/ 8381 w 9747250"/>
              <a:gd name="connsiteY4" fmla="*/ 911606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7250" h="908050">
                <a:moveTo>
                  <a:pt x="8381" y="911606"/>
                </a:moveTo>
                <a:lnTo>
                  <a:pt x="9755885" y="911606"/>
                </a:lnTo>
                <a:lnTo>
                  <a:pt x="9755885" y="6350"/>
                </a:lnTo>
                <a:lnTo>
                  <a:pt x="8381" y="6350"/>
                </a:lnTo>
                <a:lnTo>
                  <a:pt x="8381" y="91160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906780"/>
            <a:ext cx="7757159" cy="6537959"/>
          </a:xfrm>
          <a:prstGeom prst="rect">
            <a:avLst/>
          </a:prstGeom>
        </p:spPr>
      </p:pic>
      <p:sp>
        <p:nvSpPr>
          <p:cNvPr id="2" name="TextBox 313"/>
          <p:cNvSpPr txBox="1"/>
          <p:nvPr/>
        </p:nvSpPr>
        <p:spPr>
          <a:xfrm>
            <a:off x="1068628" y="-79522"/>
            <a:ext cx="8135128" cy="4783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000"/>
              </a:lnSpc>
            </a:pP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AD-8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скрининг</a:t>
            </a:r>
            <a:r>
              <a:rPr lang="en-US" altLang="zh-CN" sz="4850" spc="-25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деменции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 indent="4805502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Чувствительность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&gt;</a:t>
            </a:r>
            <a:r>
              <a:rPr lang="en-US" altLang="zh-CN" sz="18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84%</a:t>
            </a:r>
          </a:p>
          <a:p>
            <a:pPr marL="0" indent="4805502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Специфичность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&gt;</a:t>
            </a:r>
            <a:r>
              <a:rPr lang="en-US" altLang="zh-CN" sz="1800" spc="-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80%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314"/>
          <p:cNvSpPr/>
          <p:nvPr/>
        </p:nvSpPr>
        <p:spPr>
          <a:xfrm>
            <a:off x="82550" y="82550"/>
            <a:ext cx="9886950" cy="1479550"/>
          </a:xfrm>
          <a:custGeom>
            <a:avLst/>
            <a:gdLst>
              <a:gd name="connsiteX0" fmla="*/ 18034 w 9886950"/>
              <a:gd name="connsiteY0" fmla="*/ 1491742 h 1479550"/>
              <a:gd name="connsiteX1" fmla="*/ 9887457 w 9886950"/>
              <a:gd name="connsiteY1" fmla="*/ 1491742 h 1479550"/>
              <a:gd name="connsiteX2" fmla="*/ 9887457 w 9886950"/>
              <a:gd name="connsiteY2" fmla="*/ 18034 h 1479550"/>
              <a:gd name="connsiteX3" fmla="*/ 18034 w 9886950"/>
              <a:gd name="connsiteY3" fmla="*/ 18034 h 1479550"/>
              <a:gd name="connsiteX4" fmla="*/ 18034 w 9886950"/>
              <a:gd name="connsiteY4" fmla="*/ 1491742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6950" h="1479550">
                <a:moveTo>
                  <a:pt x="18034" y="1491742"/>
                </a:moveTo>
                <a:lnTo>
                  <a:pt x="9887457" y="1491742"/>
                </a:lnTo>
                <a:lnTo>
                  <a:pt x="9887457" y="18034"/>
                </a:lnTo>
                <a:lnTo>
                  <a:pt x="18034" y="18034"/>
                </a:lnTo>
                <a:lnTo>
                  <a:pt x="18034" y="1491742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1554480"/>
            <a:ext cx="9852660" cy="5791200"/>
          </a:xfrm>
          <a:prstGeom prst="rect">
            <a:avLst/>
          </a:prstGeom>
        </p:spPr>
      </p:pic>
      <p:sp>
        <p:nvSpPr>
          <p:cNvPr id="2" name="TextBox 316"/>
          <p:cNvSpPr txBox="1"/>
          <p:nvPr/>
        </p:nvSpPr>
        <p:spPr>
          <a:xfrm>
            <a:off x="354787" y="96401"/>
            <a:ext cx="9373392" cy="1526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Опросник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для</a:t>
            </a:r>
            <a:r>
              <a:rPr lang="en-US" altLang="zh-CN" sz="4850" spc="-25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ухаживающего</a:t>
            </a:r>
          </a:p>
          <a:p>
            <a:pPr marL="0" indent="3417366">
              <a:lnSpc>
                <a:spcPct val="100000"/>
              </a:lnSpc>
              <a:spcBef>
                <a:spcPts val="379"/>
              </a:spcBef>
            </a:pPr>
            <a:r>
              <a:rPr lang="en-US" altLang="zh-CN" sz="4850" spc="-5" dirty="0">
                <a:solidFill>
                  <a:srgbClr val="FEFEFE"/>
                </a:solidFill>
                <a:latin typeface="Segoe Print"/>
                <a:ea typeface="Segoe Print"/>
              </a:rPr>
              <a:t>IQC</a:t>
            </a:r>
            <a:r>
              <a:rPr lang="en-US" altLang="zh-CN" sz="4850" dirty="0">
                <a:solidFill>
                  <a:srgbClr val="FEFEFE"/>
                </a:solidFill>
                <a:latin typeface="Segoe Print"/>
                <a:ea typeface="Segoe Print"/>
              </a:rPr>
              <a:t>ODE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Freeform 317"/>
          <p:cNvSpPr/>
          <p:nvPr/>
        </p:nvSpPr>
        <p:spPr>
          <a:xfrm>
            <a:off x="57150" y="412750"/>
            <a:ext cx="9963150" cy="1263650"/>
          </a:xfrm>
          <a:custGeom>
            <a:avLst/>
            <a:gdLst>
              <a:gd name="connsiteX0" fmla="*/ 16002 w 9963150"/>
              <a:gd name="connsiteY0" fmla="*/ 1274318 h 1263650"/>
              <a:gd name="connsiteX1" fmla="*/ 9972294 w 9963150"/>
              <a:gd name="connsiteY1" fmla="*/ 1274318 h 1263650"/>
              <a:gd name="connsiteX2" fmla="*/ 9972294 w 9963150"/>
              <a:gd name="connsiteY2" fmla="*/ 15494 h 1263650"/>
              <a:gd name="connsiteX3" fmla="*/ 16002 w 9963150"/>
              <a:gd name="connsiteY3" fmla="*/ 15494 h 1263650"/>
              <a:gd name="connsiteX4" fmla="*/ 16002 w 9963150"/>
              <a:gd name="connsiteY4" fmla="*/ 1274318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3150" h="1263650">
                <a:moveTo>
                  <a:pt x="16002" y="1274318"/>
                </a:moveTo>
                <a:lnTo>
                  <a:pt x="9972294" y="1274318"/>
                </a:lnTo>
                <a:lnTo>
                  <a:pt x="9972294" y="15494"/>
                </a:lnTo>
                <a:lnTo>
                  <a:pt x="16002" y="15494"/>
                </a:lnTo>
                <a:lnTo>
                  <a:pt x="16002" y="127431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8"/>
          <p:cNvSpPr/>
          <p:nvPr/>
        </p:nvSpPr>
        <p:spPr>
          <a:xfrm>
            <a:off x="5632196" y="2317495"/>
            <a:ext cx="3956303" cy="3842003"/>
          </a:xfrm>
          <a:custGeom>
            <a:avLst/>
            <a:gdLst>
              <a:gd name="connsiteX0" fmla="*/ 43179 w 3956303"/>
              <a:gd name="connsiteY0" fmla="*/ 1939036 h 3842003"/>
              <a:gd name="connsiteX1" fmla="*/ 2002282 w 3956303"/>
              <a:gd name="connsiteY1" fmla="*/ 34036 h 3842003"/>
              <a:gd name="connsiteX2" fmla="*/ 3961384 w 3956303"/>
              <a:gd name="connsiteY2" fmla="*/ 1939036 h 3842003"/>
              <a:gd name="connsiteX3" fmla="*/ 2002282 w 3956303"/>
              <a:gd name="connsiteY3" fmla="*/ 3844036 h 3842003"/>
              <a:gd name="connsiteX4" fmla="*/ 43179 w 3956303"/>
              <a:gd name="connsiteY4" fmla="*/ 1939036 h 3842003"/>
              <a:gd name="connsiteX5" fmla="*/ 43179 w 3956303"/>
              <a:gd name="connsiteY5" fmla="*/ 1939036 h 384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303" h="3842003">
                <a:moveTo>
                  <a:pt x="43179" y="1939036"/>
                </a:moveTo>
                <a:cubicBezTo>
                  <a:pt x="43179" y="886968"/>
                  <a:pt x="920241" y="34036"/>
                  <a:pt x="2002282" y="34036"/>
                </a:cubicBezTo>
                <a:cubicBezTo>
                  <a:pt x="3084322" y="34036"/>
                  <a:pt x="3961384" y="886968"/>
                  <a:pt x="3961384" y="1939036"/>
                </a:cubicBezTo>
                <a:cubicBezTo>
                  <a:pt x="3961384" y="2991104"/>
                  <a:pt x="3084322" y="3844036"/>
                  <a:pt x="2002282" y="3844036"/>
                </a:cubicBezTo>
                <a:cubicBezTo>
                  <a:pt x="920241" y="3844036"/>
                  <a:pt x="43179" y="2991104"/>
                  <a:pt x="43179" y="1939036"/>
                </a:cubicBezTo>
                <a:lnTo>
                  <a:pt x="43179" y="193903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4007">
            <a:solidFill>
              <a:srgbClr val="24249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9"/>
          <p:cNvSpPr/>
          <p:nvPr/>
        </p:nvSpPr>
        <p:spPr>
          <a:xfrm>
            <a:off x="6317996" y="4031996"/>
            <a:ext cx="197104" cy="197104"/>
          </a:xfrm>
          <a:custGeom>
            <a:avLst/>
            <a:gdLst>
              <a:gd name="connsiteX0" fmla="*/ 206247 w 197104"/>
              <a:gd name="connsiteY0" fmla="*/ 34035 h 197104"/>
              <a:gd name="connsiteX1" fmla="*/ 32511 w 197104"/>
              <a:gd name="connsiteY1" fmla="*/ 120903 h 197104"/>
              <a:gd name="connsiteX2" fmla="*/ 206247 w 197104"/>
              <a:gd name="connsiteY2" fmla="*/ 207772 h 197104"/>
              <a:gd name="connsiteX3" fmla="*/ 206247 w 197104"/>
              <a:gd name="connsiteY3" fmla="*/ 34035 h 19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04" h="197104">
                <a:moveTo>
                  <a:pt x="206247" y="34035"/>
                </a:moveTo>
                <a:lnTo>
                  <a:pt x="32511" y="120903"/>
                </a:lnTo>
                <a:lnTo>
                  <a:pt x="206247" y="207772"/>
                </a:lnTo>
                <a:lnTo>
                  <a:pt x="206247" y="34035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20"/>
          <p:cNvSpPr/>
          <p:nvPr/>
        </p:nvSpPr>
        <p:spPr>
          <a:xfrm>
            <a:off x="6457696" y="4082796"/>
            <a:ext cx="1175003" cy="95503"/>
          </a:xfrm>
          <a:custGeom>
            <a:avLst/>
            <a:gdLst>
              <a:gd name="connsiteX0" fmla="*/ 1177544 w 1175003"/>
              <a:gd name="connsiteY0" fmla="*/ 41147 h 95503"/>
              <a:gd name="connsiteX1" fmla="*/ 37591 w 1175003"/>
              <a:gd name="connsiteY1" fmla="*/ 41147 h 95503"/>
              <a:gd name="connsiteX2" fmla="*/ 37591 w 1175003"/>
              <a:gd name="connsiteY2" fmla="*/ 99059 h 95503"/>
              <a:gd name="connsiteX3" fmla="*/ 1177544 w 1175003"/>
              <a:gd name="connsiteY3" fmla="*/ 99059 h 95503"/>
              <a:gd name="connsiteX4" fmla="*/ 1177544 w 1175003"/>
              <a:gd name="connsiteY4" fmla="*/ 41147 h 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3" h="95503">
                <a:moveTo>
                  <a:pt x="1177544" y="41147"/>
                </a:moveTo>
                <a:lnTo>
                  <a:pt x="37591" y="41147"/>
                </a:lnTo>
                <a:lnTo>
                  <a:pt x="37591" y="99059"/>
                </a:lnTo>
                <a:lnTo>
                  <a:pt x="1177544" y="99059"/>
                </a:lnTo>
                <a:lnTo>
                  <a:pt x="1177544" y="41147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80" y="3878579"/>
            <a:ext cx="769620" cy="312420"/>
          </a:xfrm>
          <a:prstGeom prst="rect">
            <a:avLst/>
          </a:prstGeom>
        </p:spPr>
      </p:pic>
      <p:sp>
        <p:nvSpPr>
          <p:cNvPr id="2" name="Freeform 322"/>
          <p:cNvSpPr/>
          <p:nvPr/>
        </p:nvSpPr>
        <p:spPr>
          <a:xfrm>
            <a:off x="539495" y="6127496"/>
            <a:ext cx="4908803" cy="1009903"/>
          </a:xfrm>
          <a:custGeom>
            <a:avLst/>
            <a:gdLst>
              <a:gd name="connsiteX0" fmla="*/ 32004 w 4908803"/>
              <a:gd name="connsiteY0" fmla="*/ 1018539 h 1009903"/>
              <a:gd name="connsiteX1" fmla="*/ 4910327 w 4908803"/>
              <a:gd name="connsiteY1" fmla="*/ 1018539 h 1009903"/>
              <a:gd name="connsiteX2" fmla="*/ 4910327 w 4908803"/>
              <a:gd name="connsiteY2" fmla="*/ 34036 h 1009903"/>
              <a:gd name="connsiteX3" fmla="*/ 32004 w 4908803"/>
              <a:gd name="connsiteY3" fmla="*/ 34036 h 1009903"/>
              <a:gd name="connsiteX4" fmla="*/ 32004 w 4908803"/>
              <a:gd name="connsiteY4" fmla="*/ 1018539 h 10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8803" h="1009903">
                <a:moveTo>
                  <a:pt x="32004" y="1018539"/>
                </a:moveTo>
                <a:lnTo>
                  <a:pt x="4910327" y="1018539"/>
                </a:lnTo>
                <a:lnTo>
                  <a:pt x="4910327" y="34036"/>
                </a:lnTo>
                <a:lnTo>
                  <a:pt x="32004" y="34036"/>
                </a:lnTo>
                <a:lnTo>
                  <a:pt x="32004" y="10185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911">
            <a:solidFill>
              <a:srgbClr val="CB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3"/>
          <p:cNvSpPr txBox="1"/>
          <p:nvPr/>
        </p:nvSpPr>
        <p:spPr>
          <a:xfrm>
            <a:off x="3319271" y="559142"/>
            <a:ext cx="3593764" cy="877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833"/>
              </a:lnSpc>
            </a:pPr>
            <a:r>
              <a:rPr lang="en-US" altLang="zh-CN" sz="3950" b="1" spc="20" dirty="0">
                <a:solidFill>
                  <a:srgbClr val="FEFEFE"/>
                </a:solidFill>
                <a:latin typeface="Segoe Print"/>
                <a:ea typeface="Segoe Print"/>
              </a:rPr>
              <a:t>МИНИ</a:t>
            </a:r>
            <a:r>
              <a:rPr lang="en-US" altLang="zh-CN" sz="3950" b="1" spc="15" dirty="0">
                <a:solidFill>
                  <a:srgbClr val="FEFEFE"/>
                </a:solidFill>
                <a:latin typeface="Segoe Print"/>
                <a:ea typeface="Segoe Print"/>
              </a:rPr>
              <a:t>-</a:t>
            </a:r>
            <a:r>
              <a:rPr lang="en-US" altLang="zh-CN" sz="3950" b="1" spc="20" dirty="0">
                <a:solidFill>
                  <a:srgbClr val="FEFEFE"/>
                </a:solidFill>
                <a:latin typeface="Segoe Print"/>
                <a:ea typeface="Segoe Print"/>
              </a:rPr>
              <a:t>КОГ</a:t>
            </a:r>
          </a:p>
        </p:txBody>
      </p:sp>
      <p:sp>
        <p:nvSpPr>
          <p:cNvPr id="324" name="TextBox 324"/>
          <p:cNvSpPr txBox="1"/>
          <p:nvPr/>
        </p:nvSpPr>
        <p:spPr>
          <a:xfrm>
            <a:off x="295351" y="2047754"/>
            <a:ext cx="325180" cy="3671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en-US" altLang="zh-CN" sz="310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1.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en-US" altLang="zh-CN" sz="3100" spc="-10" dirty="0">
                <a:solidFill>
                  <a:srgbClr val="BF0000"/>
                </a:solidFill>
                <a:latin typeface="Segoe UI Semibold"/>
                <a:ea typeface="Segoe UI Semibold"/>
              </a:rPr>
              <a:t>2.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en-US" altLang="zh-CN" sz="31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3.</a:t>
            </a:r>
          </a:p>
        </p:txBody>
      </p:sp>
      <p:sp>
        <p:nvSpPr>
          <p:cNvPr id="325" name="TextBox 325"/>
          <p:cNvSpPr txBox="1"/>
          <p:nvPr/>
        </p:nvSpPr>
        <p:spPr>
          <a:xfrm>
            <a:off x="778459" y="2079798"/>
            <a:ext cx="4784509" cy="4554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36804" hangingPunct="0">
              <a:lnSpc>
                <a:spcPct val="100416"/>
              </a:lnSpc>
            </a:pP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Просят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повторить</a:t>
            </a:r>
            <a:r>
              <a:rPr lang="en-US" altLang="zh-CN" sz="3100" spc="-15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запомнить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3</a:t>
            </a:r>
            <a:r>
              <a:rPr lang="en-US" altLang="zh-CN" sz="3100" spc="-13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слова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(КЛЮЧ,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ЛИМОН,</a:t>
            </a:r>
            <a:r>
              <a:rPr lang="en-US" altLang="zh-CN" sz="3100" spc="-25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ШАР)</a:t>
            </a:r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336804" hangingPunct="0">
              <a:lnSpc>
                <a:spcPct val="100416"/>
              </a:lnSpc>
            </a:pP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Нарисовать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часы</a:t>
            </a:r>
            <a:r>
              <a:rPr lang="en-US" altLang="zh-CN" sz="3100" spc="-135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и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указать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время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11:10</a:t>
            </a:r>
            <a:r>
              <a:rPr lang="en-US" altLang="zh-CN" sz="3100" spc="-229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ea typeface="Segoe UI Semibold"/>
              </a:rPr>
              <a:t>или</a:t>
            </a:r>
            <a:r>
              <a:rPr lang="en-US" altLang="zh-CN" sz="3100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15" dirty="0">
                <a:solidFill>
                  <a:srgbClr val="BF0000"/>
                </a:solidFill>
                <a:latin typeface="Segoe UI Semibold"/>
                <a:ea typeface="Segoe UI Semibold"/>
              </a:rPr>
              <a:t>1</a:t>
            </a:r>
            <a:r>
              <a:rPr lang="en-US" altLang="zh-CN" sz="3100" spc="-10" dirty="0">
                <a:solidFill>
                  <a:srgbClr val="BF0000"/>
                </a:solidFill>
                <a:latin typeface="Segoe UI Semibold"/>
                <a:ea typeface="Segoe UI Semibold"/>
              </a:rPr>
              <a:t>4:45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 indent="336804">
              <a:lnSpc>
                <a:spcPct val="110000"/>
              </a:lnSpc>
            </a:pPr>
            <a:r>
              <a:rPr lang="en-US" altLang="zh-CN" sz="31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Вспомнить</a:t>
            </a:r>
            <a:r>
              <a:rPr lang="en-US" altLang="zh-CN" sz="3100" spc="1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слова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980000"/>
                </a:solidFill>
                <a:latin typeface="Times New Roman"/>
                <a:ea typeface="Times New Roman"/>
              </a:rPr>
              <a:t>Чувствительность</a:t>
            </a:r>
            <a:r>
              <a:rPr lang="en-US" altLang="zh-CN" sz="28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98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800" b="1" spc="-25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980000"/>
                </a:solidFill>
                <a:latin typeface="Times New Roman"/>
                <a:ea typeface="Times New Roman"/>
              </a:rPr>
              <a:t>76-99%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5970396" y="3297938"/>
            <a:ext cx="485256" cy="1997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5001">
              <a:lnSpc>
                <a:spcPct val="100000"/>
              </a:lnSpc>
            </a:pPr>
            <a:r>
              <a:rPr lang="en-US" altLang="zh-CN" sz="2650" b="1" spc="-5" dirty="0">
                <a:solidFill>
                  <a:srgbClr val="001E5E"/>
                </a:solidFill>
                <a:latin typeface="Times New Roman"/>
                <a:ea typeface="Times New Roman"/>
              </a:rPr>
              <a:t>10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9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4"/>
              </a:lnSpc>
            </a:pPr>
            <a:endParaRPr lang="en-US" dirty="0" smtClean="0"/>
          </a:p>
          <a:p>
            <a:pPr marL="0" indent="202692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8</a:t>
            </a:r>
          </a:p>
        </p:txBody>
      </p:sp>
      <p:sp>
        <p:nvSpPr>
          <p:cNvPr id="327" name="TextBox 327"/>
          <p:cNvSpPr txBox="1"/>
          <p:nvPr/>
        </p:nvSpPr>
        <p:spPr>
          <a:xfrm>
            <a:off x="6713855" y="2674368"/>
            <a:ext cx="331968" cy="3175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b="1" spc="-75" dirty="0">
                <a:solidFill>
                  <a:srgbClr val="001E5E"/>
                </a:solidFill>
                <a:latin typeface="Times New Roman"/>
                <a:ea typeface="Times New Roman"/>
              </a:rPr>
              <a:t>11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7</a:t>
            </a:r>
          </a:p>
        </p:txBody>
      </p:sp>
      <p:sp>
        <p:nvSpPr>
          <p:cNvPr id="328" name="TextBox 328"/>
          <p:cNvSpPr txBox="1"/>
          <p:nvPr/>
        </p:nvSpPr>
        <p:spPr>
          <a:xfrm>
            <a:off x="7510526" y="2434846"/>
            <a:ext cx="350256" cy="3622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b="1" spc="-5" dirty="0">
                <a:solidFill>
                  <a:srgbClr val="001E5E"/>
                </a:solidFill>
                <a:latin typeface="Times New Roman"/>
                <a:ea typeface="Times New Roman"/>
              </a:rPr>
              <a:t>12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81788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8321293" y="2780937"/>
            <a:ext cx="262880" cy="299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 indent="81788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5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8862059" y="3266315"/>
            <a:ext cx="181092" cy="403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331" name="TextBox 331"/>
          <p:cNvSpPr txBox="1"/>
          <p:nvPr/>
        </p:nvSpPr>
        <p:spPr>
          <a:xfrm>
            <a:off x="9078721" y="3990850"/>
            <a:ext cx="248783" cy="1234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691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5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332" name="TextBox 332"/>
          <p:cNvSpPr txBox="1"/>
          <p:nvPr/>
        </p:nvSpPr>
        <p:spPr>
          <a:xfrm>
            <a:off x="932383" y="6634512"/>
            <a:ext cx="428226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980000"/>
                </a:solidFill>
                <a:latin typeface="Times New Roman"/>
                <a:ea typeface="Times New Roman"/>
              </a:rPr>
              <a:t>Специфичность</a:t>
            </a:r>
            <a:r>
              <a:rPr lang="en-US" altLang="zh-CN" sz="28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98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800" b="1" spc="-10" dirty="0">
                <a:solidFill>
                  <a:srgbClr val="98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800" b="1" dirty="0">
                <a:solidFill>
                  <a:srgbClr val="980000"/>
                </a:solidFill>
                <a:latin typeface="Times New Roman"/>
                <a:ea typeface="Times New Roman"/>
              </a:rPr>
              <a:t>89-93%</a:t>
            </a:r>
          </a:p>
        </p:txBody>
      </p:sp>
      <p:sp>
        <p:nvSpPr>
          <p:cNvPr id="333" name="TextBox 333"/>
          <p:cNvSpPr txBox="1"/>
          <p:nvPr/>
        </p:nvSpPr>
        <p:spPr>
          <a:xfrm>
            <a:off x="5947536" y="6859601"/>
            <a:ext cx="4020843" cy="606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1666"/>
              </a:lnSpc>
            </a:pP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Borson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S.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mini-cog:</a:t>
            </a:r>
            <a:r>
              <a:rPr lang="en-US" altLang="zh-CN" sz="1300" b="1" spc="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“vitals</a:t>
            </a:r>
            <a:r>
              <a:rPr lang="en-US" altLang="zh-CN" sz="1300" b="1" spc="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signs”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measure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300" b="1" spc="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dementia</a:t>
            </a:r>
            <a:r>
              <a:rPr lang="en-US" altLang="zh-CN" sz="1300" b="1" spc="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screening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300" b="1" spc="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multi-lingual</a:t>
            </a:r>
            <a:r>
              <a:rPr lang="en-US" altLang="zh-CN" sz="1300" b="1" spc="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elderly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Int</a:t>
            </a:r>
            <a:r>
              <a:rPr lang="en-US" altLang="zh-CN" sz="1300" b="1" spc="5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J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Geriatr</a:t>
            </a:r>
            <a:r>
              <a:rPr lang="en-US" altLang="zh-CN" sz="1300" b="1" spc="5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Psychiatry</a:t>
            </a:r>
            <a:r>
              <a:rPr lang="en-US" altLang="zh-CN" sz="1300" b="1" spc="5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2000;</a:t>
            </a:r>
            <a:r>
              <a:rPr lang="en-US" altLang="zh-CN" sz="1300" b="1" spc="5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b="1" dirty="0">
                <a:solidFill>
                  <a:srgbClr val="001E5E"/>
                </a:solidFill>
                <a:latin typeface="Times New Roman"/>
                <a:ea typeface="Times New Roman"/>
              </a:rPr>
              <a:t>15(11):1021.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334"/>
          <p:cNvSpPr/>
          <p:nvPr/>
        </p:nvSpPr>
        <p:spPr>
          <a:xfrm>
            <a:off x="349250" y="311150"/>
            <a:ext cx="9366250" cy="1263650"/>
          </a:xfrm>
          <a:custGeom>
            <a:avLst/>
            <a:gdLst>
              <a:gd name="connsiteX0" fmla="*/ 7365 w 9366250"/>
              <a:gd name="connsiteY0" fmla="*/ 1266190 h 1263650"/>
              <a:gd name="connsiteX1" fmla="*/ 9373870 w 9366250"/>
              <a:gd name="connsiteY1" fmla="*/ 1266190 h 1263650"/>
              <a:gd name="connsiteX2" fmla="*/ 9373870 w 9366250"/>
              <a:gd name="connsiteY2" fmla="*/ 7366 h 1263650"/>
              <a:gd name="connsiteX3" fmla="*/ 7365 w 9366250"/>
              <a:gd name="connsiteY3" fmla="*/ 7366 h 1263650"/>
              <a:gd name="connsiteX4" fmla="*/ 7365 w 9366250"/>
              <a:gd name="connsiteY4" fmla="*/ 126619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6250" h="1263650">
                <a:moveTo>
                  <a:pt x="7365" y="1266190"/>
                </a:moveTo>
                <a:lnTo>
                  <a:pt x="9373870" y="1266190"/>
                </a:lnTo>
                <a:lnTo>
                  <a:pt x="9373870" y="7366"/>
                </a:lnTo>
                <a:lnTo>
                  <a:pt x="7365" y="7366"/>
                </a:lnTo>
                <a:lnTo>
                  <a:pt x="7365" y="1266190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5"/>
          <p:cNvSpPr/>
          <p:nvPr/>
        </p:nvSpPr>
        <p:spPr>
          <a:xfrm>
            <a:off x="488950" y="2101850"/>
            <a:ext cx="2470150" cy="2470150"/>
          </a:xfrm>
          <a:custGeom>
            <a:avLst/>
            <a:gdLst>
              <a:gd name="connsiteX0" fmla="*/ 17018 w 2470150"/>
              <a:gd name="connsiteY0" fmla="*/ 1246378 h 2470150"/>
              <a:gd name="connsiteX1" fmla="*/ 1247648 w 2470150"/>
              <a:gd name="connsiteY1" fmla="*/ 16510 h 2470150"/>
              <a:gd name="connsiteX2" fmla="*/ 2478277 w 2470150"/>
              <a:gd name="connsiteY2" fmla="*/ 1246378 h 2470150"/>
              <a:gd name="connsiteX3" fmla="*/ 1247648 w 2470150"/>
              <a:gd name="connsiteY3" fmla="*/ 2476246 h 2470150"/>
              <a:gd name="connsiteX4" fmla="*/ 17018 w 2470150"/>
              <a:gd name="connsiteY4" fmla="*/ 1246378 h 2470150"/>
              <a:gd name="connsiteX5" fmla="*/ 17018 w 2470150"/>
              <a:gd name="connsiteY5" fmla="*/ 1246378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150" h="2470150">
                <a:moveTo>
                  <a:pt x="17018" y="1246378"/>
                </a:moveTo>
                <a:cubicBezTo>
                  <a:pt x="17018" y="567182"/>
                  <a:pt x="567994" y="16510"/>
                  <a:pt x="1247648" y="16510"/>
                </a:cubicBezTo>
                <a:cubicBezTo>
                  <a:pt x="1927351" y="16510"/>
                  <a:pt x="2478277" y="567182"/>
                  <a:pt x="2478277" y="1246378"/>
                </a:cubicBezTo>
                <a:cubicBezTo>
                  <a:pt x="2478277" y="1925574"/>
                  <a:pt x="1927351" y="2476246"/>
                  <a:pt x="1247648" y="2476246"/>
                </a:cubicBezTo>
                <a:cubicBezTo>
                  <a:pt x="567994" y="2476246"/>
                  <a:pt x="17018" y="1925574"/>
                  <a:pt x="17018" y="1246378"/>
                </a:cubicBezTo>
                <a:lnTo>
                  <a:pt x="17018" y="124637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" name="Picture 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2392680"/>
            <a:ext cx="6042660" cy="5090160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2979420"/>
            <a:ext cx="2956560" cy="4518660"/>
          </a:xfrm>
          <a:prstGeom prst="rect">
            <a:avLst/>
          </a:prstGeom>
        </p:spPr>
      </p:pic>
      <p:sp>
        <p:nvSpPr>
          <p:cNvPr id="2" name="TextBox 338"/>
          <p:cNvSpPr txBox="1"/>
          <p:nvPr/>
        </p:nvSpPr>
        <p:spPr>
          <a:xfrm>
            <a:off x="1691385" y="660403"/>
            <a:ext cx="6827536" cy="60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ТЕСТ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РИСОВАНИЯ</a:t>
            </a:r>
            <a:r>
              <a:rPr lang="en-US" altLang="zh-CN" sz="3950" b="1" spc="-19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ЧАСОВ</a:t>
            </a:r>
          </a:p>
        </p:txBody>
      </p:sp>
      <p:sp>
        <p:nvSpPr>
          <p:cNvPr id="339" name="TextBox 339"/>
          <p:cNvSpPr txBox="1"/>
          <p:nvPr/>
        </p:nvSpPr>
        <p:spPr>
          <a:xfrm>
            <a:off x="1115567" y="1934350"/>
            <a:ext cx="3068197" cy="67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20833"/>
              </a:lnSpc>
              <a:tabLst>
                <a:tab pos="522477" algn="l"/>
                <a:tab pos="1083310" algn="l"/>
                <a:tab pos="2241803" algn="l"/>
              </a:tabLst>
            </a:pPr>
            <a:r>
              <a:rPr lang="en-US" altLang="zh-CN" sz="1950" spc="-20" dirty="0">
                <a:solidFill>
                  <a:srgbClr val="000000"/>
                </a:solidFill>
                <a:latin typeface="Times New Roman"/>
                <a:ea typeface="Times New Roman"/>
              </a:rPr>
              <a:t>11	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12	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14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45</a:t>
            </a:r>
          </a:p>
        </p:txBody>
      </p:sp>
      <p:sp>
        <p:nvSpPr>
          <p:cNvPr id="340" name="TextBox 340"/>
          <p:cNvSpPr txBox="1"/>
          <p:nvPr/>
        </p:nvSpPr>
        <p:spPr>
          <a:xfrm>
            <a:off x="677570" y="2637193"/>
            <a:ext cx="2116929" cy="352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8750"/>
              </a:lnSpc>
              <a:tabLst>
                <a:tab pos="1864207" algn="l"/>
              </a:tabLst>
            </a:pP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10	</a:t>
            </a:r>
            <a:r>
              <a:rPr lang="en-US" altLang="zh-CN" sz="1950" spc="-3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341" name="TextBox 341"/>
          <p:cNvSpPr txBox="1"/>
          <p:nvPr/>
        </p:nvSpPr>
        <p:spPr>
          <a:xfrm>
            <a:off x="559612" y="3127286"/>
            <a:ext cx="2468313" cy="32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2215591" algn="l"/>
              </a:tabLst>
            </a:pP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9	</a:t>
            </a:r>
            <a:r>
              <a:rPr lang="en-US" altLang="zh-CN" sz="1950" spc="-3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342" name="TextBox 342"/>
          <p:cNvSpPr txBox="1"/>
          <p:nvPr/>
        </p:nvSpPr>
        <p:spPr>
          <a:xfrm>
            <a:off x="802538" y="3622840"/>
            <a:ext cx="2035523" cy="298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82800" algn="l"/>
              </a:tabLst>
            </a:pP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8	</a:t>
            </a:r>
            <a:r>
              <a:rPr lang="en-US" altLang="zh-CN" sz="1950" spc="-3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343" name="TextBox 343"/>
          <p:cNvSpPr txBox="1"/>
          <p:nvPr/>
        </p:nvSpPr>
        <p:spPr>
          <a:xfrm>
            <a:off x="1166774" y="4042931"/>
            <a:ext cx="1351399" cy="454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9166"/>
              </a:lnSpc>
              <a:tabLst>
                <a:tab pos="495655" algn="l"/>
                <a:tab pos="1098524" algn="l"/>
              </a:tabLst>
            </a:pP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ea typeface="Times New Roman"/>
              </a:rPr>
              <a:t>7	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6	</a:t>
            </a:r>
            <a:r>
              <a:rPr lang="en-US" altLang="zh-CN" sz="2000" spc="-50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95250" y="171450"/>
            <a:ext cx="9874250" cy="1276350"/>
          </a:xfrm>
          <a:custGeom>
            <a:avLst/>
            <a:gdLst>
              <a:gd name="connsiteX0" fmla="*/ 12954 w 9874250"/>
              <a:gd name="connsiteY0" fmla="*/ 1276350 h 1276350"/>
              <a:gd name="connsiteX1" fmla="*/ 9876282 w 9874250"/>
              <a:gd name="connsiteY1" fmla="*/ 1276350 h 1276350"/>
              <a:gd name="connsiteX2" fmla="*/ 9876282 w 9874250"/>
              <a:gd name="connsiteY2" fmla="*/ 16002 h 1276350"/>
              <a:gd name="connsiteX3" fmla="*/ 12954 w 9874250"/>
              <a:gd name="connsiteY3" fmla="*/ 16002 h 1276350"/>
              <a:gd name="connsiteX4" fmla="*/ 12954 w 9874250"/>
              <a:gd name="connsiteY4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4250" h="1276350">
                <a:moveTo>
                  <a:pt x="12954" y="1276350"/>
                </a:moveTo>
                <a:lnTo>
                  <a:pt x="9876282" y="1276350"/>
                </a:lnTo>
                <a:lnTo>
                  <a:pt x="9876282" y="16002"/>
                </a:lnTo>
                <a:lnTo>
                  <a:pt x="12954" y="16002"/>
                </a:lnTo>
                <a:lnTo>
                  <a:pt x="12954" y="1276350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38276" y="172171"/>
            <a:ext cx="9034687" cy="6749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5493">
              <a:lnSpc>
                <a:spcPct val="100000"/>
              </a:lnSpc>
            </a:pPr>
            <a:r>
              <a:rPr lang="en-US" altLang="zh-CN" sz="4000" b="1" dirty="0">
                <a:solidFill>
                  <a:srgbClr val="FEFEFE"/>
                </a:solidFill>
                <a:latin typeface="Segoe Script"/>
                <a:ea typeface="Segoe Script"/>
              </a:rPr>
              <a:t>ПОЧЕМУ</a:t>
            </a:r>
            <a:r>
              <a:rPr lang="en-US" altLang="zh-CN" sz="40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Segoe Script"/>
                <a:ea typeface="Segoe Script"/>
              </a:rPr>
              <a:t>ВАЖНО</a:t>
            </a:r>
            <a:r>
              <a:rPr lang="en-US" altLang="zh-CN" sz="4000" b="1" spc="-34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000" b="1" dirty="0">
                <a:solidFill>
                  <a:srgbClr val="FEFEFE"/>
                </a:solidFill>
                <a:latin typeface="Segoe Script"/>
                <a:ea typeface="Segoe Script"/>
              </a:rPr>
              <a:t>ВЫЯВЛЯТЬ</a:t>
            </a:r>
          </a:p>
          <a:p>
            <a:pPr marL="0" indent="367893">
              <a:lnSpc>
                <a:spcPct val="100000"/>
              </a:lnSpc>
              <a:spcBef>
                <a:spcPts val="379"/>
              </a:spcBef>
            </a:pPr>
            <a:r>
              <a:rPr lang="en-US" altLang="zh-CN" sz="4000" b="1" spc="-5" dirty="0">
                <a:solidFill>
                  <a:srgbClr val="FEFEFE"/>
                </a:solidFill>
                <a:latin typeface="Segoe Script"/>
                <a:ea typeface="Segoe Script"/>
              </a:rPr>
              <a:t>КОГНИТИВНЫЙ</a:t>
            </a:r>
            <a:r>
              <a:rPr lang="en-US" altLang="zh-CN" sz="4000" b="1" spc="1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000" b="1" spc="-5" dirty="0">
                <a:solidFill>
                  <a:srgbClr val="FEFEFE"/>
                </a:solidFill>
                <a:latin typeface="Segoe Script"/>
                <a:ea typeface="Segoe Script"/>
              </a:rPr>
              <a:t>ДЕФИЦИТ?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Когнитивные</a:t>
            </a:r>
            <a:r>
              <a:rPr lang="en-US" altLang="zh-CN" sz="35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нарушения</a:t>
            </a:r>
            <a:r>
              <a:rPr lang="en-US" altLang="zh-CN" sz="35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могут</a:t>
            </a:r>
            <a:r>
              <a:rPr lang="en-US" altLang="zh-CN" sz="35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быть</a:t>
            </a:r>
            <a:r>
              <a:rPr lang="en-US" altLang="zh-CN" sz="35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связаны</a:t>
            </a:r>
            <a:r>
              <a:rPr lang="en-US" altLang="zh-CN" sz="35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550" spc="-6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Побочным</a:t>
            </a:r>
            <a:r>
              <a:rPr lang="en-US" altLang="zh-CN" sz="35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действием</a:t>
            </a:r>
            <a:r>
              <a:rPr lang="en-US" altLang="zh-CN" sz="355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многих</a:t>
            </a:r>
            <a:r>
              <a:rPr lang="en-US" altLang="zh-CN" sz="35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лекарств</a:t>
            </a:r>
          </a:p>
          <a:p>
            <a:pPr>
              <a:lnSpc>
                <a:spcPts val="8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500" spc="1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Метаболическими</a:t>
            </a:r>
            <a:r>
              <a:rPr lang="en-US" altLang="zh-CN" sz="35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altLang="zh-CN" sz="35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эндокринными</a:t>
            </a:r>
          </a:p>
          <a:p>
            <a:pPr marL="0" indent="377951">
              <a:lnSpc>
                <a:spcPct val="100000"/>
              </a:lnSpc>
            </a:pPr>
            <a:r>
              <a:rPr lang="en-US" altLang="zh-CN" sz="3500" spc="15" dirty="0">
                <a:solidFill>
                  <a:srgbClr val="000000"/>
                </a:solidFill>
                <a:latin typeface="Times New Roman"/>
                <a:ea typeface="Times New Roman"/>
              </a:rPr>
              <a:t>пробле</a:t>
            </a:r>
            <a:r>
              <a:rPr lang="en-US" altLang="zh-CN" sz="3500" spc="10" dirty="0">
                <a:solidFill>
                  <a:srgbClr val="000000"/>
                </a:solidFill>
                <a:latin typeface="Times New Roman"/>
                <a:ea typeface="Times New Roman"/>
              </a:rPr>
              <a:t>мами</a:t>
            </a:r>
          </a:p>
          <a:p>
            <a:pPr>
              <a:lnSpc>
                <a:spcPts val="8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500" spc="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Делирием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500" spc="7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Депрессией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 hangingPunct="0">
              <a:lnSpc>
                <a:spcPct val="120000"/>
              </a:lnSpc>
            </a:pP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Болезнью</a:t>
            </a:r>
            <a:r>
              <a:rPr lang="en-US" altLang="zh-CN" sz="3550" spc="-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ea typeface="Times New Roman"/>
              </a:rPr>
              <a:t>Альцгеймера</a:t>
            </a:r>
            <a:r>
              <a:rPr lang="en-US" altLang="zh-CN" sz="3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500" spc="9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Другими</a:t>
            </a:r>
            <a:r>
              <a:rPr lang="en-US" altLang="zh-CN" sz="35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Times New Roman"/>
                <a:ea typeface="Times New Roman"/>
              </a:rPr>
              <a:t>деменциями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 344"/>
          <p:cNvSpPr/>
          <p:nvPr/>
        </p:nvSpPr>
        <p:spPr>
          <a:xfrm>
            <a:off x="349250" y="311150"/>
            <a:ext cx="9607550" cy="1263650"/>
          </a:xfrm>
          <a:custGeom>
            <a:avLst/>
            <a:gdLst>
              <a:gd name="connsiteX0" fmla="*/ 7365 w 9607550"/>
              <a:gd name="connsiteY0" fmla="*/ 1266190 h 1263650"/>
              <a:gd name="connsiteX1" fmla="*/ 9611614 w 9607550"/>
              <a:gd name="connsiteY1" fmla="*/ 1266190 h 1263650"/>
              <a:gd name="connsiteX2" fmla="*/ 9611614 w 9607550"/>
              <a:gd name="connsiteY2" fmla="*/ 7366 h 1263650"/>
              <a:gd name="connsiteX3" fmla="*/ 7365 w 9607550"/>
              <a:gd name="connsiteY3" fmla="*/ 7366 h 1263650"/>
              <a:gd name="connsiteX4" fmla="*/ 7365 w 9607550"/>
              <a:gd name="connsiteY4" fmla="*/ 126619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50" h="1263650">
                <a:moveTo>
                  <a:pt x="7365" y="1266190"/>
                </a:moveTo>
                <a:lnTo>
                  <a:pt x="9611614" y="1266190"/>
                </a:lnTo>
                <a:lnTo>
                  <a:pt x="9611614" y="7366"/>
                </a:lnTo>
                <a:lnTo>
                  <a:pt x="7365" y="7366"/>
                </a:lnTo>
                <a:lnTo>
                  <a:pt x="7365" y="1266190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6" name="Picture 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569720"/>
            <a:ext cx="3009900" cy="2849880"/>
          </a:xfrm>
          <a:prstGeom prst="rect">
            <a:avLst/>
          </a:prstGeom>
        </p:spPr>
      </p:pic>
      <p:pic>
        <p:nvPicPr>
          <p:cNvPr id="347" name="Picture 3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4503420"/>
            <a:ext cx="2979420" cy="2941320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79" y="1569720"/>
            <a:ext cx="3108960" cy="2887980"/>
          </a:xfrm>
          <a:prstGeom prst="rect">
            <a:avLst/>
          </a:prstGeom>
        </p:spPr>
      </p:pic>
      <p:pic>
        <p:nvPicPr>
          <p:cNvPr id="349" name="Picture 3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79" y="4503420"/>
            <a:ext cx="3124200" cy="3040380"/>
          </a:xfrm>
          <a:prstGeom prst="rect">
            <a:avLst/>
          </a:prstGeom>
        </p:spPr>
      </p:pic>
      <p:pic>
        <p:nvPicPr>
          <p:cNvPr id="350" name="Picture 3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20" y="1569720"/>
            <a:ext cx="3070860" cy="2842260"/>
          </a:xfrm>
          <a:prstGeom prst="rect">
            <a:avLst/>
          </a:prstGeom>
        </p:spPr>
      </p:pic>
      <p:pic>
        <p:nvPicPr>
          <p:cNvPr id="351" name="Picture 3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720" y="4503420"/>
            <a:ext cx="3070860" cy="3040380"/>
          </a:xfrm>
          <a:prstGeom prst="rect">
            <a:avLst/>
          </a:prstGeom>
        </p:spPr>
      </p:pic>
      <p:sp>
        <p:nvSpPr>
          <p:cNvPr id="2" name="TextBox 351"/>
          <p:cNvSpPr txBox="1"/>
          <p:nvPr/>
        </p:nvSpPr>
        <p:spPr>
          <a:xfrm>
            <a:off x="1810257" y="578541"/>
            <a:ext cx="7259111" cy="899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ТЕСТ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РИСОВАНИЯ</a:t>
            </a:r>
            <a:r>
              <a:rPr lang="en-US" altLang="zh-CN" sz="3950" b="1" spc="-19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b="1" dirty="0">
                <a:solidFill>
                  <a:srgbClr val="FEFEFE"/>
                </a:solidFill>
                <a:latin typeface="Times New Roman"/>
                <a:ea typeface="Times New Roman"/>
              </a:rPr>
              <a:t>ЧАСОВ</a:t>
            </a:r>
          </a:p>
          <a:p>
            <a:pPr marL="0" indent="6547358">
              <a:lnSpc>
                <a:spcPct val="100000"/>
              </a:lnSpc>
            </a:pPr>
            <a:r>
              <a:rPr lang="en-US" altLang="zh-CN" sz="1950" dirty="0">
                <a:solidFill>
                  <a:srgbClr val="FEFE00"/>
                </a:solidFill>
                <a:latin typeface="Times New Roman"/>
                <a:ea typeface="Times New Roman"/>
              </a:rPr>
              <a:t>14</a:t>
            </a:r>
            <a:r>
              <a:rPr lang="en-US" altLang="zh-CN" sz="1950" dirty="0">
                <a:solidFill>
                  <a:srgbClr val="FEFE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950" spc="75" dirty="0">
                <a:solidFill>
                  <a:srgbClr val="FEFE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00"/>
                </a:solidFill>
                <a:latin typeface="Times New Roman"/>
                <a:ea typeface="Times New Roman"/>
              </a:rPr>
              <a:t>45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2080260"/>
            <a:ext cx="2270760" cy="4206240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20" y="2179320"/>
            <a:ext cx="2659380" cy="4732020"/>
          </a:xfrm>
          <a:prstGeom prst="rect">
            <a:avLst/>
          </a:prstGeom>
        </p:spPr>
      </p:pic>
      <p:pic>
        <p:nvPicPr>
          <p:cNvPr id="355" name="Picture 3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141220"/>
            <a:ext cx="4572000" cy="4602479"/>
          </a:xfrm>
          <a:prstGeom prst="rect">
            <a:avLst/>
          </a:prstGeom>
        </p:spPr>
      </p:pic>
      <p:sp>
        <p:nvSpPr>
          <p:cNvPr id="2" name="TextBox 355"/>
          <p:cNvSpPr txBox="1"/>
          <p:nvPr/>
        </p:nvSpPr>
        <p:spPr>
          <a:xfrm>
            <a:off x="847648" y="1009071"/>
            <a:ext cx="4893570" cy="617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50" dirty="0">
                <a:solidFill>
                  <a:srgbClr val="000000"/>
                </a:solidFill>
                <a:latin typeface="Times New Roman"/>
                <a:ea typeface="Times New Roman"/>
              </a:rPr>
              <a:t>Тест</a:t>
            </a:r>
            <a:r>
              <a:rPr lang="en-US" altLang="zh-CN" sz="4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50" dirty="0">
                <a:solidFill>
                  <a:srgbClr val="000000"/>
                </a:solidFill>
                <a:latin typeface="Times New Roman"/>
                <a:ea typeface="Times New Roman"/>
              </a:rPr>
              <a:t>рисования</a:t>
            </a:r>
            <a:r>
              <a:rPr lang="en-US" altLang="zh-CN" sz="405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50" dirty="0">
                <a:solidFill>
                  <a:srgbClr val="000000"/>
                </a:solidFill>
                <a:latin typeface="Times New Roman"/>
                <a:ea typeface="Times New Roman"/>
              </a:rPr>
              <a:t>часов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reeform 356"/>
          <p:cNvSpPr/>
          <p:nvPr/>
        </p:nvSpPr>
        <p:spPr>
          <a:xfrm>
            <a:off x="0" y="227076"/>
            <a:ext cx="10079735" cy="902208"/>
          </a:xfrm>
          <a:custGeom>
            <a:avLst/>
            <a:gdLst>
              <a:gd name="connsiteX0" fmla="*/ 0 w 10079735"/>
              <a:gd name="connsiteY0" fmla="*/ 902208 h 902208"/>
              <a:gd name="connsiteX1" fmla="*/ 10079735 w 10079735"/>
              <a:gd name="connsiteY1" fmla="*/ 902208 h 902208"/>
              <a:gd name="connsiteX2" fmla="*/ 10079735 w 10079735"/>
              <a:gd name="connsiteY2" fmla="*/ 0 h 902208"/>
              <a:gd name="connsiteX3" fmla="*/ 0 w 10079735"/>
              <a:gd name="connsiteY3" fmla="*/ 0 h 902208"/>
              <a:gd name="connsiteX4" fmla="*/ 0 w 10079735"/>
              <a:gd name="connsiteY4" fmla="*/ 902208 h 9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9735" h="902208">
                <a:moveTo>
                  <a:pt x="0" y="902208"/>
                </a:moveTo>
                <a:lnTo>
                  <a:pt x="10079735" y="902208"/>
                </a:lnTo>
                <a:lnTo>
                  <a:pt x="10079735" y="0"/>
                </a:lnTo>
                <a:lnTo>
                  <a:pt x="0" y="0"/>
                </a:lnTo>
                <a:lnTo>
                  <a:pt x="0" y="902208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0" y="2011680"/>
            <a:ext cx="1973580" cy="5509260"/>
          </a:xfrm>
          <a:prstGeom prst="rect">
            <a:avLst/>
          </a:prstGeom>
        </p:spPr>
      </p:pic>
      <p:pic>
        <p:nvPicPr>
          <p:cNvPr id="359" name="Picture 3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141220"/>
            <a:ext cx="1851660" cy="5379720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79" y="2217420"/>
            <a:ext cx="2446020" cy="5303520"/>
          </a:xfrm>
          <a:prstGeom prst="rect">
            <a:avLst/>
          </a:prstGeom>
        </p:spPr>
      </p:pic>
      <p:pic>
        <p:nvPicPr>
          <p:cNvPr id="361" name="Picture 3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059" y="2217420"/>
            <a:ext cx="2583180" cy="5303520"/>
          </a:xfrm>
          <a:prstGeom prst="rect">
            <a:avLst/>
          </a:prstGeom>
        </p:spPr>
      </p:pic>
      <p:sp>
        <p:nvSpPr>
          <p:cNvPr id="2" name="TextBox 361"/>
          <p:cNvSpPr txBox="1"/>
          <p:nvPr/>
        </p:nvSpPr>
        <p:spPr>
          <a:xfrm>
            <a:off x="1014374" y="282126"/>
            <a:ext cx="8645449" cy="724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083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Segoe Script"/>
                <a:ea typeface="Segoe Script"/>
              </a:rPr>
              <a:t>ТЕСТ</a:t>
            </a:r>
            <a:r>
              <a:rPr lang="en-US" altLang="zh-CN" sz="3600" b="1" spc="20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Segoe Script"/>
                <a:ea typeface="Segoe Script"/>
              </a:rPr>
              <a:t>РИСОВАНИЯ</a:t>
            </a:r>
            <a:r>
              <a:rPr lang="en-US" altLang="zh-CN" sz="3600" b="1" spc="20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Segoe Script"/>
                <a:ea typeface="Segoe Script"/>
              </a:rPr>
              <a:t>ЧАСОВ</a:t>
            </a:r>
            <a:r>
              <a:rPr lang="en-US" altLang="zh-CN" sz="3600" b="1" spc="20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Segoe Script"/>
                <a:ea typeface="Segoe Script"/>
              </a:rPr>
              <a:t>14</a:t>
            </a:r>
            <a:r>
              <a:rPr lang="en-US" altLang="zh-CN" sz="1950" spc="104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Segoe Script"/>
                <a:ea typeface="Segoe Script"/>
              </a:rPr>
              <a:t>:</a:t>
            </a:r>
            <a:r>
              <a:rPr lang="en-US" altLang="zh-CN" sz="1950" spc="110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Segoe Script"/>
                <a:ea typeface="Segoe Script"/>
              </a:rPr>
              <a:t>45</a:t>
            </a:r>
          </a:p>
        </p:txBody>
      </p:sp>
      <p:sp>
        <p:nvSpPr>
          <p:cNvPr id="362" name="TextBox 362"/>
          <p:cNvSpPr txBox="1"/>
          <p:nvPr/>
        </p:nvSpPr>
        <p:spPr>
          <a:xfrm>
            <a:off x="313334" y="1282720"/>
            <a:ext cx="1599154" cy="607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4800">
              <a:lnSpc>
                <a:spcPct val="100000"/>
              </a:lnSpc>
            </a:pPr>
            <a:r>
              <a:rPr lang="en-US" altLang="zh-CN" sz="19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Боле</a:t>
            </a:r>
            <a:r>
              <a:rPr lang="en-US" altLang="zh-CN" sz="195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знь</a:t>
            </a:r>
          </a:p>
          <a:p>
            <a:pPr marL="0">
              <a:lnSpc>
                <a:spcPct val="100000"/>
              </a:lnSpc>
              <a:spcBef>
                <a:spcPts val="100"/>
              </a:spcBef>
            </a:pPr>
            <a:r>
              <a:rPr lang="en-US" altLang="zh-CN" sz="19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Альцг</a:t>
            </a:r>
            <a:r>
              <a:rPr lang="en-US" altLang="zh-CN" sz="195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еймера</a:t>
            </a:r>
          </a:p>
        </p:txBody>
      </p:sp>
      <p:sp>
        <p:nvSpPr>
          <p:cNvPr id="363" name="TextBox 363"/>
          <p:cNvSpPr txBox="1"/>
          <p:nvPr/>
        </p:nvSpPr>
        <p:spPr>
          <a:xfrm>
            <a:off x="2725547" y="1282720"/>
            <a:ext cx="1342477" cy="607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spc="10" dirty="0">
                <a:solidFill>
                  <a:srgbClr val="000000"/>
                </a:solidFill>
                <a:latin typeface="Segoe UI Semibold"/>
                <a:ea typeface="Segoe UI Semibold"/>
              </a:rPr>
              <a:t>Сос</a:t>
            </a:r>
            <a:r>
              <a:rPr lang="en-US" altLang="zh-CN" sz="1950" spc="5" dirty="0">
                <a:solidFill>
                  <a:srgbClr val="000000"/>
                </a:solidFill>
                <a:latin typeface="Segoe UI Semibold"/>
                <a:ea typeface="Segoe UI Semibold"/>
              </a:rPr>
              <a:t>удистая</a:t>
            </a:r>
          </a:p>
          <a:p>
            <a:pPr marL="0" indent="70104">
              <a:lnSpc>
                <a:spcPct val="100000"/>
              </a:lnSpc>
              <a:spcBef>
                <a:spcPts val="100"/>
              </a:spcBef>
            </a:pPr>
            <a:r>
              <a:rPr lang="en-US" altLang="zh-CN" sz="19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деме</a:t>
            </a:r>
            <a:r>
              <a:rPr lang="en-US" altLang="zh-CN" sz="195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нция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5177916" y="1298214"/>
            <a:ext cx="1202413" cy="6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0876">
              <a:lnSpc>
                <a:spcPct val="100000"/>
              </a:lnSpc>
            </a:pPr>
            <a:r>
              <a:rPr lang="en-US" altLang="zh-CN" sz="19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Лоб</a:t>
            </a:r>
            <a:r>
              <a:rPr lang="en-US" altLang="zh-CN" sz="195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ная</a:t>
            </a:r>
          </a:p>
          <a:p>
            <a:pPr marL="0">
              <a:lnSpc>
                <a:spcPct val="100000"/>
              </a:lnSpc>
              <a:spcBef>
                <a:spcPts val="100"/>
              </a:spcBef>
            </a:pPr>
            <a:r>
              <a:rPr lang="en-US" altLang="zh-CN" sz="19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деме</a:t>
            </a:r>
            <a:r>
              <a:rPr lang="en-US" altLang="zh-CN" sz="195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нция</a:t>
            </a:r>
          </a:p>
        </p:txBody>
      </p:sp>
      <p:sp>
        <p:nvSpPr>
          <p:cNvPr id="365" name="TextBox 365"/>
          <p:cNvSpPr txBox="1"/>
          <p:nvPr/>
        </p:nvSpPr>
        <p:spPr>
          <a:xfrm>
            <a:off x="7313421" y="1298214"/>
            <a:ext cx="2634936" cy="6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000000"/>
                </a:solidFill>
                <a:latin typeface="Segoe UI Semibold"/>
                <a:ea typeface="Segoe UI Semibold"/>
              </a:rPr>
              <a:t>Деменция</a:t>
            </a:r>
            <a:r>
              <a:rPr lang="en-US" altLang="zh-CN" sz="1950" spc="14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Segoe UI Semibold"/>
                <a:ea typeface="Segoe UI Semibold"/>
              </a:rPr>
              <a:t>с</a:t>
            </a:r>
            <a:r>
              <a:rPr lang="en-US" altLang="zh-CN" sz="1950" spc="14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Segoe UI Semibold"/>
                <a:ea typeface="Segoe UI Semibold"/>
              </a:rPr>
              <a:t>тельцами</a:t>
            </a:r>
          </a:p>
          <a:p>
            <a:pPr marL="0" indent="1012190">
              <a:lnSpc>
                <a:spcPct val="100000"/>
              </a:lnSpc>
              <a:spcBef>
                <a:spcPts val="100"/>
              </a:spcBef>
            </a:pPr>
            <a:r>
              <a:rPr lang="en-US" altLang="zh-CN" sz="19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Л</a:t>
            </a:r>
            <a:r>
              <a:rPr lang="en-US" altLang="zh-CN" sz="195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еви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Freeform 366"/>
          <p:cNvSpPr/>
          <p:nvPr/>
        </p:nvSpPr>
        <p:spPr>
          <a:xfrm>
            <a:off x="0" y="268224"/>
            <a:ext cx="10079735" cy="1333499"/>
          </a:xfrm>
          <a:custGeom>
            <a:avLst/>
            <a:gdLst>
              <a:gd name="connsiteX0" fmla="*/ 0 w 10079735"/>
              <a:gd name="connsiteY0" fmla="*/ 1333499 h 1333499"/>
              <a:gd name="connsiteX1" fmla="*/ 10079735 w 10079735"/>
              <a:gd name="connsiteY1" fmla="*/ 1333499 h 1333499"/>
              <a:gd name="connsiteX2" fmla="*/ 10079735 w 10079735"/>
              <a:gd name="connsiteY2" fmla="*/ 0 h 1333499"/>
              <a:gd name="connsiteX3" fmla="*/ 0 w 10079735"/>
              <a:gd name="connsiteY3" fmla="*/ 0 h 1333499"/>
              <a:gd name="connsiteX4" fmla="*/ 0 w 10079735"/>
              <a:gd name="connsiteY4" fmla="*/ 1333499 h 13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9735" h="1333499">
                <a:moveTo>
                  <a:pt x="0" y="1333499"/>
                </a:moveTo>
                <a:lnTo>
                  <a:pt x="10079735" y="1333499"/>
                </a:lnTo>
                <a:lnTo>
                  <a:pt x="10079735" y="0"/>
                </a:lnTo>
                <a:lnTo>
                  <a:pt x="0" y="0"/>
                </a:lnTo>
                <a:lnTo>
                  <a:pt x="0" y="1333499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" y="2278380"/>
            <a:ext cx="9563100" cy="4213860"/>
          </a:xfrm>
          <a:prstGeom prst="rect">
            <a:avLst/>
          </a:prstGeom>
        </p:spPr>
      </p:pic>
      <p:sp>
        <p:nvSpPr>
          <p:cNvPr id="2" name="TextBox 368"/>
          <p:cNvSpPr txBox="1"/>
          <p:nvPr/>
        </p:nvSpPr>
        <p:spPr>
          <a:xfrm>
            <a:off x="1631950" y="588002"/>
            <a:ext cx="6761712" cy="755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ЧЕМ</a:t>
            </a:r>
            <a:r>
              <a:rPr lang="en-US" altLang="zh-CN" sz="195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РАНЬШЕ</a:t>
            </a:r>
            <a:r>
              <a:rPr lang="en-US" altLang="zh-CN" sz="195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НАЧАТЬ</a:t>
            </a:r>
            <a:r>
              <a:rPr lang="en-US" altLang="zh-CN" sz="195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ЛЕЧЕНИЕ</a:t>
            </a:r>
            <a:r>
              <a:rPr lang="en-US" altLang="zh-CN" sz="195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—</a:t>
            </a:r>
            <a:r>
              <a:rPr lang="en-US" altLang="zh-CN" sz="195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ТЕМ</a:t>
            </a:r>
            <a:r>
              <a:rPr lang="en-US" altLang="zh-CN" sz="195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6500"/>
                </a:solidFill>
                <a:latin typeface="Times New Roman"/>
                <a:ea typeface="Times New Roman"/>
              </a:rPr>
              <a:t>ЭФФЕКТИВНЕЙ</a:t>
            </a:r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indent="195072">
              <a:lnSpc>
                <a:spcPct val="100000"/>
              </a:lnSpc>
            </a:pPr>
            <a:r>
              <a:rPr lang="en-US" altLang="zh-CN" sz="2000" spc="-20" dirty="0">
                <a:solidFill>
                  <a:srgbClr val="FEFEFE"/>
                </a:solidFill>
                <a:latin typeface="Times New Roman"/>
                <a:ea typeface="Times New Roman"/>
              </a:rPr>
              <a:t>ЗАМЕДЛЯЕТСЯ</a:t>
            </a:r>
            <a:r>
              <a:rPr lang="en-US" altLang="zh-CN" sz="2000" spc="-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5" dirty="0">
                <a:solidFill>
                  <a:srgbClr val="FEFEFE"/>
                </a:solidFill>
                <a:latin typeface="Times New Roman"/>
                <a:ea typeface="Times New Roman"/>
              </a:rPr>
              <a:t>ПРОГРЕССИРОВАНИЕ</a:t>
            </a:r>
            <a:r>
              <a:rPr lang="en-US" altLang="zh-CN" sz="2000" spc="-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20" dirty="0">
                <a:solidFill>
                  <a:srgbClr val="FEFEFE"/>
                </a:solidFill>
                <a:latin typeface="Times New Roman"/>
                <a:ea typeface="Times New Roman"/>
              </a:rPr>
              <a:t>ЗАБОЛЕВАНИЯ</a:t>
            </a:r>
          </a:p>
        </p:txBody>
      </p:sp>
      <p:sp>
        <p:nvSpPr>
          <p:cNvPr id="369" name="TextBox 369"/>
          <p:cNvSpPr txBox="1"/>
          <p:nvPr/>
        </p:nvSpPr>
        <p:spPr>
          <a:xfrm>
            <a:off x="804367" y="1819064"/>
            <a:ext cx="791953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004">
              <a:lnSpc>
                <a:spcPct val="100000"/>
              </a:lnSpc>
            </a:pPr>
            <a:r>
              <a:rPr lang="en-US" altLang="zh-CN" sz="1550" spc="35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US" altLang="zh-CN" sz="1550" spc="30" dirty="0">
                <a:solidFill>
                  <a:srgbClr val="000000"/>
                </a:solidFill>
                <a:latin typeface="Arial"/>
                <a:ea typeface="Arial"/>
              </a:rPr>
              <a:t>чало</a:t>
            </a:r>
          </a:p>
          <a:p>
            <a:pPr marL="0">
              <a:lnSpc>
                <a:spcPct val="100000"/>
              </a:lnSpc>
            </a:pPr>
            <a:r>
              <a:rPr lang="en-US" altLang="zh-CN" sz="1550" spc="40" dirty="0">
                <a:solidFill>
                  <a:srgbClr val="000000"/>
                </a:solidFill>
                <a:latin typeface="Arial"/>
                <a:ea typeface="Arial"/>
              </a:rPr>
              <a:t>тер</a:t>
            </a:r>
            <a:r>
              <a:rPr lang="en-US" altLang="zh-CN" sz="1550" spc="34" dirty="0">
                <a:solidFill>
                  <a:srgbClr val="000000"/>
                </a:solidFill>
                <a:latin typeface="Arial"/>
                <a:ea typeface="Arial"/>
              </a:rPr>
              <a:t>апии</a:t>
            </a:r>
          </a:p>
        </p:txBody>
      </p:sp>
      <p:sp>
        <p:nvSpPr>
          <p:cNvPr id="370" name="TextBox 370"/>
          <p:cNvSpPr txBox="1"/>
          <p:nvPr/>
        </p:nvSpPr>
        <p:spPr>
          <a:xfrm>
            <a:off x="2432304" y="2106734"/>
            <a:ext cx="3893224" cy="266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50" spc="-20" dirty="0">
                <a:solidFill>
                  <a:srgbClr val="000000"/>
                </a:solidFill>
                <a:latin typeface="Arial"/>
                <a:ea typeface="Arial"/>
              </a:rPr>
              <a:t>Добавленные</a:t>
            </a:r>
            <a:r>
              <a:rPr lang="en-US" altLang="zh-CN" sz="175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spc="-25" dirty="0">
                <a:solidFill>
                  <a:srgbClr val="000000"/>
                </a:solidFill>
                <a:latin typeface="Arial"/>
                <a:ea typeface="Arial"/>
              </a:rPr>
              <a:t>годы</a:t>
            </a:r>
            <a:r>
              <a:rPr lang="en-US" altLang="zh-CN" sz="175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spc="-20" dirty="0">
                <a:solidFill>
                  <a:srgbClr val="000000"/>
                </a:solidFill>
                <a:latin typeface="Arial"/>
                <a:ea typeface="Arial"/>
              </a:rPr>
              <a:t>активной</a:t>
            </a:r>
            <a:r>
              <a:rPr lang="en-US" altLang="zh-CN" sz="175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spc="-15" dirty="0">
                <a:solidFill>
                  <a:srgbClr val="000000"/>
                </a:solidFill>
                <a:latin typeface="Arial"/>
                <a:ea typeface="Arial"/>
              </a:rPr>
              <a:t>старости</a:t>
            </a:r>
          </a:p>
        </p:txBody>
      </p:sp>
      <p:sp>
        <p:nvSpPr>
          <p:cNvPr id="371" name="TextBox 371"/>
          <p:cNvSpPr txBox="1"/>
          <p:nvPr/>
        </p:nvSpPr>
        <p:spPr>
          <a:xfrm>
            <a:off x="6940931" y="4326120"/>
            <a:ext cx="2937059" cy="1186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spc="15" dirty="0">
                <a:solidFill>
                  <a:srgbClr val="BF0000"/>
                </a:solidFill>
                <a:latin typeface="Times New Roman"/>
                <a:ea typeface="Times New Roman"/>
              </a:rPr>
              <a:t>АКТИВНАЯ</a:t>
            </a:r>
            <a:r>
              <a:rPr lang="en-US" altLang="zh-CN" sz="1950" spc="69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5" dirty="0">
                <a:solidFill>
                  <a:srgbClr val="BF0000"/>
                </a:solidFill>
                <a:latin typeface="Times New Roman"/>
                <a:ea typeface="Times New Roman"/>
              </a:rPr>
              <a:t>СТАРОСТЬ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0" indent="942720">
              <a:lnSpc>
                <a:spcPct val="100000"/>
              </a:lnSpc>
            </a:pPr>
            <a:r>
              <a:rPr lang="en-US" altLang="zh-CN" sz="1550" b="1" spc="35" dirty="0">
                <a:solidFill>
                  <a:srgbClr val="000000"/>
                </a:solidFill>
                <a:latin typeface="Arial"/>
                <a:ea typeface="Arial"/>
              </a:rPr>
              <a:t>БЕСПОМО</a:t>
            </a:r>
            <a:r>
              <a:rPr lang="en-US" altLang="zh-CN" sz="1550" b="1" spc="30" dirty="0">
                <a:solidFill>
                  <a:srgbClr val="000000"/>
                </a:solidFill>
                <a:latin typeface="Arial"/>
                <a:ea typeface="Arial"/>
              </a:rPr>
              <a:t>ЩНОСТЬ</a:t>
            </a:r>
          </a:p>
        </p:txBody>
      </p:sp>
      <p:sp>
        <p:nvSpPr>
          <p:cNvPr id="372" name="TextBox 372"/>
          <p:cNvSpPr txBox="1"/>
          <p:nvPr/>
        </p:nvSpPr>
        <p:spPr>
          <a:xfrm>
            <a:off x="373684" y="6580947"/>
            <a:ext cx="4593574" cy="445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Knopman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5" dirty="0">
                <a:solidFill>
                  <a:srgbClr val="6A6A6A"/>
                </a:solidFill>
                <a:latin typeface="Arial"/>
                <a:ea typeface="Arial"/>
              </a:rPr>
              <a:t>D.S.,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DeKosky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5" dirty="0">
                <a:solidFill>
                  <a:srgbClr val="6A6A6A"/>
                </a:solidFill>
                <a:latin typeface="Arial"/>
                <a:ea typeface="Arial"/>
              </a:rPr>
              <a:t>S.T.,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5" dirty="0">
                <a:solidFill>
                  <a:srgbClr val="6A6A6A"/>
                </a:solidFill>
                <a:latin typeface="Arial"/>
                <a:ea typeface="Arial"/>
              </a:rPr>
              <a:t>Cummings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ea typeface="Arial"/>
              </a:rPr>
              <a:t>J.L.,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20" dirty="0">
                <a:solidFill>
                  <a:srgbClr val="6A6A6A"/>
                </a:solidFill>
                <a:latin typeface="Arial"/>
                <a:ea typeface="Arial"/>
              </a:rPr>
              <a:t>et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ea typeface="Arial"/>
              </a:rPr>
              <a:t>al.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Practice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parameter:</a:t>
            </a:r>
          </a:p>
          <a:p>
            <a:pPr marL="0" hangingPunct="0">
              <a:lnSpc>
                <a:spcPct val="102083"/>
              </a:lnSpc>
            </a:pP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diagnosis</a:t>
            </a:r>
            <a:r>
              <a:rPr lang="en-US" altLang="zh-CN" sz="950" spc="69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of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dementia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(an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evidence-based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review).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Report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of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the</a:t>
            </a:r>
            <a:r>
              <a:rPr lang="en-US" altLang="zh-CN" sz="950" spc="7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Quality</a:t>
            </a:r>
            <a:r>
              <a:rPr lang="en-US" altLang="zh-CN" sz="950" spc="69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ea typeface="Arial"/>
              </a:rPr>
              <a:t>Standards</a:t>
            </a:r>
            <a:r>
              <a:rPr lang="en-US" altLang="zh-CN" sz="95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Subcommittee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20" dirty="0">
                <a:solidFill>
                  <a:srgbClr val="6A6A6A"/>
                </a:solidFill>
                <a:latin typeface="Arial"/>
                <a:ea typeface="Arial"/>
              </a:rPr>
              <a:t>of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the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American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5" dirty="0">
                <a:solidFill>
                  <a:srgbClr val="6A6A6A"/>
                </a:solidFill>
                <a:latin typeface="Arial"/>
                <a:ea typeface="Arial"/>
              </a:rPr>
              <a:t>Academy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of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Neurology.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//Neurology.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25" dirty="0">
                <a:solidFill>
                  <a:srgbClr val="6A6A6A"/>
                </a:solidFill>
                <a:latin typeface="Arial"/>
                <a:ea typeface="Arial"/>
              </a:rPr>
              <a:t>–</a:t>
            </a:r>
            <a:r>
              <a:rPr lang="en-US" altLang="zh-CN" sz="950" spc="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lang="en-US" altLang="zh-CN" sz="950" spc="10" dirty="0">
                <a:solidFill>
                  <a:srgbClr val="6A6A6A"/>
                </a:solidFill>
                <a:latin typeface="Arial"/>
                <a:ea typeface="Arial"/>
              </a:rPr>
              <a:t>2001.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reeform 373"/>
          <p:cNvSpPr/>
          <p:nvPr/>
        </p:nvSpPr>
        <p:spPr>
          <a:xfrm>
            <a:off x="0" y="50292"/>
            <a:ext cx="10079735" cy="950976"/>
          </a:xfrm>
          <a:custGeom>
            <a:avLst/>
            <a:gdLst>
              <a:gd name="connsiteX0" fmla="*/ 0 w 10079735"/>
              <a:gd name="connsiteY0" fmla="*/ 950976 h 950976"/>
              <a:gd name="connsiteX1" fmla="*/ 10079735 w 10079735"/>
              <a:gd name="connsiteY1" fmla="*/ 950976 h 950976"/>
              <a:gd name="connsiteX2" fmla="*/ 10079735 w 10079735"/>
              <a:gd name="connsiteY2" fmla="*/ 0 h 950976"/>
              <a:gd name="connsiteX3" fmla="*/ 0 w 10079735"/>
              <a:gd name="connsiteY3" fmla="*/ 0 h 950976"/>
              <a:gd name="connsiteX4" fmla="*/ 0 w 10079735"/>
              <a:gd name="connsiteY4" fmla="*/ 950976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9735" h="950976">
                <a:moveTo>
                  <a:pt x="0" y="950976"/>
                </a:moveTo>
                <a:lnTo>
                  <a:pt x="10079735" y="950976"/>
                </a:lnTo>
                <a:lnTo>
                  <a:pt x="10079735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5" name="Picture 3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59" y="3360420"/>
            <a:ext cx="2606040" cy="3817620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20" y="4008120"/>
            <a:ext cx="2583180" cy="3550920"/>
          </a:xfrm>
          <a:prstGeom prst="rect">
            <a:avLst/>
          </a:prstGeom>
        </p:spPr>
      </p:pic>
      <p:pic>
        <p:nvPicPr>
          <p:cNvPr id="377" name="Picture 3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620" y="1226820"/>
            <a:ext cx="2712720" cy="1813560"/>
          </a:xfrm>
          <a:prstGeom prst="rect">
            <a:avLst/>
          </a:prstGeom>
        </p:spPr>
      </p:pic>
      <p:sp>
        <p:nvSpPr>
          <p:cNvPr id="2" name="TextBox 377"/>
          <p:cNvSpPr txBox="1"/>
          <p:nvPr/>
        </p:nvSpPr>
        <p:spPr>
          <a:xfrm>
            <a:off x="118262" y="249180"/>
            <a:ext cx="9855722" cy="3635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НЕМЕДИКАМЕНТОЗНЫЕ</a:t>
            </a:r>
            <a:r>
              <a:rPr lang="en-US" altLang="zh-CN" sz="3100" spc="-234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МЕТОДЫ</a:t>
            </a:r>
            <a:r>
              <a:rPr lang="en-US" altLang="zh-CN" sz="3100" spc="-240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КОРРЕКЦИИ</a:t>
            </a:r>
            <a:r>
              <a:rPr lang="en-US" altLang="zh-CN" sz="3100" spc="-24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FEFE"/>
                </a:solidFill>
                <a:latin typeface="Segoe UI Semibold"/>
                <a:ea typeface="Segoe UI Semibold"/>
              </a:rPr>
              <a:t>(2+В)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5"/>
              </a:lnSpc>
            </a:pPr>
            <a:endParaRPr lang="en-US" dirty="0" smtClean="0"/>
          </a:p>
          <a:p>
            <a:pPr marL="339547" hangingPunct="0">
              <a:lnSpc>
                <a:spcPct val="100833"/>
              </a:lnSpc>
            </a:pPr>
            <a:r>
              <a:rPr lang="en-US" altLang="zh-CN" sz="2650" spc="25" dirty="0">
                <a:solidFill>
                  <a:srgbClr val="FE0000"/>
                </a:solidFill>
                <a:latin typeface="Segoe UI Semibold"/>
                <a:ea typeface="Segoe UI Semibold"/>
              </a:rPr>
              <a:t>ФИЗИЧЕСКИЕ</a:t>
            </a:r>
            <a:r>
              <a:rPr lang="en-US" altLang="zh-CN" sz="2650" spc="-2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spc="34" dirty="0">
                <a:solidFill>
                  <a:srgbClr val="FE0000"/>
                </a:solidFill>
                <a:latin typeface="Segoe UI Semibold"/>
                <a:ea typeface="Segoe UI Semibold"/>
              </a:rPr>
              <a:t>УПРАЖНЕНИЯ</a:t>
            </a:r>
            <a:r>
              <a:rPr lang="en-US" altLang="zh-CN" sz="2650" spc="20" dirty="0">
                <a:solidFill>
                  <a:srgbClr val="000000"/>
                </a:solidFill>
                <a:latin typeface="Segoe UI Semibold"/>
                <a:ea typeface="Segoe UI Semibold"/>
              </a:rPr>
              <a:t>: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t/>
            </a:r>
            <a:br/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систематические</a:t>
            </a:r>
            <a:r>
              <a:rPr lang="en-US" altLang="zh-CN" sz="2650" spc="-4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(не</a:t>
            </a:r>
            <a:r>
              <a:rPr lang="en-US" altLang="zh-CN" sz="2650" spc="-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реже</a:t>
            </a:r>
            <a:r>
              <a:rPr lang="en-US" altLang="zh-CN" sz="2650" spc="-4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2</a:t>
            </a:r>
            <a:r>
              <a:rPr lang="en-US" altLang="zh-CN" sz="2650" spc="-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раз</a:t>
            </a:r>
            <a:r>
              <a:rPr lang="en-US" altLang="zh-CN" sz="2650" spc="-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в</a:t>
            </a:r>
            <a:r>
              <a:rPr lang="en-US" altLang="zh-CN" sz="2650" spc="-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неделю)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t/>
            </a:r>
            <a:br/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аэробные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физические</a:t>
            </a:r>
            <a:r>
              <a:rPr lang="en-US" altLang="zh-CN" sz="2650" spc="-14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упражнения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0"/>
              </a:lnSpc>
            </a:pPr>
            <a:endParaRPr lang="en-US" dirty="0" smtClean="0"/>
          </a:p>
          <a:p>
            <a:pPr marL="0" indent="339547">
              <a:lnSpc>
                <a:spcPct val="110833"/>
              </a:lnSpc>
            </a:pPr>
            <a:r>
              <a:rPr lang="en-US" altLang="zh-CN" sz="2650" spc="-5" dirty="0">
                <a:solidFill>
                  <a:srgbClr val="FE0000"/>
                </a:solidFill>
                <a:latin typeface="Segoe UI Semibold"/>
                <a:ea typeface="Segoe UI Semibold"/>
              </a:rPr>
              <a:t>КОГНИТИВНЫЙ</a:t>
            </a:r>
            <a:r>
              <a:rPr lang="en-US" altLang="zh-CN" sz="2650" spc="-45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spc="-5" dirty="0">
                <a:solidFill>
                  <a:srgbClr val="FE0000"/>
                </a:solidFill>
                <a:latin typeface="Segoe UI Semibold"/>
                <a:ea typeface="Segoe UI Semibold"/>
              </a:rPr>
              <a:t>ТРЕНИНГ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Freeform 378"/>
          <p:cNvSpPr/>
          <p:nvPr/>
        </p:nvSpPr>
        <p:spPr>
          <a:xfrm>
            <a:off x="184150" y="196850"/>
            <a:ext cx="9772650" cy="1263650"/>
          </a:xfrm>
          <a:custGeom>
            <a:avLst/>
            <a:gdLst>
              <a:gd name="connsiteX0" fmla="*/ 13970 w 9772650"/>
              <a:gd name="connsiteY0" fmla="*/ 1270762 h 1263650"/>
              <a:gd name="connsiteX1" fmla="*/ 9776713 w 9772650"/>
              <a:gd name="connsiteY1" fmla="*/ 1270762 h 1263650"/>
              <a:gd name="connsiteX2" fmla="*/ 9776713 w 9772650"/>
              <a:gd name="connsiteY2" fmla="*/ 10414 h 1263650"/>
              <a:gd name="connsiteX3" fmla="*/ 13970 w 9772650"/>
              <a:gd name="connsiteY3" fmla="*/ 10414 h 1263650"/>
              <a:gd name="connsiteX4" fmla="*/ 13970 w 9772650"/>
              <a:gd name="connsiteY4" fmla="*/ 1270762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2650" h="1263650">
                <a:moveTo>
                  <a:pt x="13970" y="1270762"/>
                </a:moveTo>
                <a:lnTo>
                  <a:pt x="9776713" y="1270762"/>
                </a:lnTo>
                <a:lnTo>
                  <a:pt x="9776713" y="10414"/>
                </a:lnTo>
                <a:lnTo>
                  <a:pt x="13970" y="10414"/>
                </a:lnTo>
                <a:lnTo>
                  <a:pt x="13970" y="1270762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9"/>
          <p:cNvSpPr txBox="1"/>
          <p:nvPr/>
        </p:nvSpPr>
        <p:spPr>
          <a:xfrm>
            <a:off x="766267" y="248391"/>
            <a:ext cx="7770352" cy="2314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68349">
              <a:lnSpc>
                <a:spcPct val="100000"/>
              </a:lnSpc>
            </a:pPr>
            <a:r>
              <a:rPr lang="en-US" altLang="zh-CN" sz="3950" spc="15" dirty="0">
                <a:solidFill>
                  <a:srgbClr val="FEFEFE"/>
                </a:solidFill>
                <a:latin typeface="Times New Roman"/>
                <a:ea typeface="Times New Roman"/>
              </a:rPr>
              <a:t>ФИЗИЧЕСКАЯ</a:t>
            </a:r>
            <a:r>
              <a:rPr lang="en-US" altLang="zh-CN" sz="3950" spc="-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15" dirty="0">
                <a:solidFill>
                  <a:srgbClr val="FEFEFE"/>
                </a:solidFill>
                <a:latin typeface="Times New Roman"/>
                <a:ea typeface="Times New Roman"/>
              </a:rPr>
              <a:t>АКТИВНОСТЬ</a:t>
            </a:r>
          </a:p>
          <a:p>
            <a:pPr marL="0" indent="3095294">
              <a:lnSpc>
                <a:spcPct val="100000"/>
              </a:lnSpc>
            </a:pPr>
            <a:r>
              <a:rPr lang="en-US" altLang="zh-CN" sz="3950" spc="20" dirty="0">
                <a:solidFill>
                  <a:srgbClr val="FEFEFE"/>
                </a:solidFill>
                <a:latin typeface="Times New Roman"/>
                <a:ea typeface="Times New Roman"/>
              </a:rPr>
              <a:t>метаа</a:t>
            </a:r>
            <a:r>
              <a:rPr lang="en-US" altLang="zh-CN" sz="3950" spc="15" dirty="0">
                <a:solidFill>
                  <a:srgbClr val="FEFEFE"/>
                </a:solidFill>
                <a:latin typeface="Times New Roman"/>
                <a:ea typeface="Times New Roman"/>
              </a:rPr>
              <a:t>нализ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4"/>
              </a:lnSpc>
            </a:pPr>
            <a:endParaRPr lang="en-US" dirty="0" smtClean="0"/>
          </a:p>
          <a:p>
            <a:pPr marL="0" hangingPunct="0">
              <a:lnSpc>
                <a:spcPct val="107916"/>
              </a:lnSpc>
            </a:pPr>
            <a:r>
              <a:rPr lang="en-US" altLang="zh-CN" sz="2000" spc="-25" dirty="0">
                <a:solidFill>
                  <a:srgbClr val="BF0000"/>
                </a:solidFill>
                <a:latin typeface="Arial"/>
                <a:ea typeface="Arial"/>
              </a:rPr>
              <a:t>ЗАНЯТИЯ</a:t>
            </a:r>
            <a:r>
              <a:rPr lang="en-US" altLang="zh-CN" sz="2000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BF0000"/>
                </a:solidFill>
                <a:latin typeface="Arial"/>
                <a:ea typeface="Arial"/>
              </a:rPr>
              <a:t>АЭРОБИКОЙ</a:t>
            </a:r>
            <a:r>
              <a:rPr lang="en-US" altLang="zh-CN" sz="2000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BF0000"/>
                </a:solidFill>
                <a:latin typeface="Arial"/>
                <a:ea typeface="Arial"/>
              </a:rPr>
              <a:t>ВЗРОСЛЫМИ</a:t>
            </a:r>
            <a:r>
              <a:rPr lang="en-US" altLang="zh-CN" sz="2000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BF0000"/>
                </a:solidFill>
                <a:latin typeface="Arial"/>
                <a:ea typeface="Arial"/>
              </a:rPr>
              <a:t>ЗДОРОВЫМИ</a:t>
            </a:r>
            <a:r>
              <a:rPr lang="en-US" altLang="zh-CN" sz="2000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BF0000"/>
                </a:solidFill>
                <a:latin typeface="Arial"/>
                <a:ea typeface="Arial"/>
              </a:rPr>
              <a:t>ЛЮДЬМИ</a:t>
            </a:r>
            <a:r>
              <a:rPr lang="en-US" altLang="zh-CN" sz="20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spc="5" dirty="0">
                <a:solidFill>
                  <a:srgbClr val="BF0000"/>
                </a:solidFill>
                <a:latin typeface="Arial"/>
                <a:ea typeface="Arial"/>
              </a:rPr>
              <a:t>ПРИВОДИТ</a:t>
            </a:r>
            <a:r>
              <a:rPr lang="en-US" altLang="zh-CN" sz="1950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1950" spc="30" dirty="0">
                <a:solidFill>
                  <a:srgbClr val="BF0000"/>
                </a:solidFill>
                <a:latin typeface="Arial"/>
                <a:ea typeface="Arial"/>
              </a:rPr>
              <a:t>К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766267" y="2734986"/>
            <a:ext cx="4482948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повышению</a:t>
            </a:r>
            <a:r>
              <a:rPr lang="en-US" altLang="zh-CN" sz="195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объемов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гиппокампа,</a:t>
            </a:r>
          </a:p>
        </p:txBody>
      </p:sp>
      <p:sp>
        <p:nvSpPr>
          <p:cNvPr id="381" name="TextBox 381"/>
          <p:cNvSpPr txBox="1"/>
          <p:nvPr/>
        </p:nvSpPr>
        <p:spPr>
          <a:xfrm>
            <a:off x="766267" y="3229175"/>
            <a:ext cx="215035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82" name="TextBox 382"/>
          <p:cNvSpPr txBox="1"/>
          <p:nvPr/>
        </p:nvSpPr>
        <p:spPr>
          <a:xfrm>
            <a:off x="1144219" y="3216030"/>
            <a:ext cx="7026112" cy="64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8749"/>
              </a:lnSpc>
            </a:pP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уменьшению</a:t>
            </a:r>
            <a:r>
              <a:rPr lang="en-US" altLang="zh-CN" sz="195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связанной</a:t>
            </a:r>
            <a:r>
              <a:rPr lang="en-US" altLang="zh-CN" sz="195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95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возрастом</a:t>
            </a:r>
            <a:r>
              <a:rPr lang="en-US" altLang="zh-CN" sz="195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потери</a:t>
            </a:r>
            <a:r>
              <a:rPr lang="en-US" altLang="zh-CN" sz="195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объема</a:t>
            </a:r>
            <a:r>
              <a:rPr lang="en-US" altLang="zh-CN" sz="195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ea typeface="Arial"/>
              </a:rPr>
              <a:t>серого</a:t>
            </a:r>
            <a:r>
              <a:rPr lang="en-US" altLang="zh-CN" sz="19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ещества</a:t>
            </a:r>
          </a:p>
        </p:txBody>
      </p:sp>
      <p:sp>
        <p:nvSpPr>
          <p:cNvPr id="383" name="TextBox 383"/>
          <p:cNvSpPr txBox="1"/>
          <p:nvPr/>
        </p:nvSpPr>
        <p:spPr>
          <a:xfrm>
            <a:off x="766267" y="4041847"/>
            <a:ext cx="6247596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улучшению</a:t>
            </a:r>
            <a:r>
              <a:rPr lang="en-US" altLang="zh-CN" sz="195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взаимосвязанности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20" dirty="0">
                <a:solidFill>
                  <a:srgbClr val="000000"/>
                </a:solidFill>
                <a:latin typeface="Arial"/>
                <a:ea typeface="Arial"/>
              </a:rPr>
              <a:t>невральной</a:t>
            </a:r>
            <a:r>
              <a:rPr lang="en-US" altLang="zh-CN" sz="195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сети</a:t>
            </a:r>
          </a:p>
        </p:txBody>
      </p:sp>
      <p:sp>
        <p:nvSpPr>
          <p:cNvPr id="384" name="TextBox 384"/>
          <p:cNvSpPr txBox="1"/>
          <p:nvPr/>
        </p:nvSpPr>
        <p:spPr>
          <a:xfrm>
            <a:off x="766267" y="4526068"/>
            <a:ext cx="6661742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48055" algn="l"/>
              </a:tabLst>
            </a:pP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•	снижению</a:t>
            </a:r>
            <a:r>
              <a:rPr lang="en-US" altLang="zh-CN" sz="195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риска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сердечно</a:t>
            </a:r>
            <a:r>
              <a:rPr lang="en-US" altLang="zh-CN" sz="1950" spc="4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950" spc="10" dirty="0">
                <a:solidFill>
                  <a:srgbClr val="000000"/>
                </a:solidFill>
                <a:latin typeface="Arial"/>
                <a:ea typeface="Arial"/>
              </a:rPr>
              <a:t>сосудистых</a:t>
            </a:r>
            <a:r>
              <a:rPr lang="en-US" altLang="zh-CN" sz="195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Arial"/>
                <a:ea typeface="Arial"/>
              </a:rPr>
              <a:t>заболеваний</a:t>
            </a:r>
          </a:p>
        </p:txBody>
      </p:sp>
      <p:sp>
        <p:nvSpPr>
          <p:cNvPr id="385" name="TextBox 385"/>
          <p:cNvSpPr txBox="1"/>
          <p:nvPr/>
        </p:nvSpPr>
        <p:spPr>
          <a:xfrm>
            <a:off x="686714" y="6675615"/>
            <a:ext cx="8483238" cy="573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083"/>
              </a:lnSpc>
            </a:pP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Ahlskog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JE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al.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Physical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exercise</a:t>
            </a:r>
            <a:r>
              <a:rPr lang="en-US" altLang="zh-CN" sz="175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preventive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or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disease-modifying</a:t>
            </a:r>
            <a:r>
              <a:rPr lang="en-US" altLang="zh-CN" sz="17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treatment</a:t>
            </a:r>
            <a:r>
              <a:rPr lang="en-US" altLang="zh-CN" sz="175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dementia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brain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aging.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Mayo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Clinic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Proceedings,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2011,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86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(9):</a:t>
            </a:r>
            <a:r>
              <a:rPr lang="en-US" altLang="zh-CN" sz="175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Arial"/>
                <a:ea typeface="Arial"/>
              </a:rPr>
              <a:t>876–884.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Freeform 386"/>
          <p:cNvSpPr/>
          <p:nvPr/>
        </p:nvSpPr>
        <p:spPr>
          <a:xfrm>
            <a:off x="184150" y="120650"/>
            <a:ext cx="9696450" cy="1873250"/>
          </a:xfrm>
          <a:custGeom>
            <a:avLst/>
            <a:gdLst>
              <a:gd name="connsiteX0" fmla="*/ 13970 w 9696450"/>
              <a:gd name="connsiteY0" fmla="*/ 1883410 h 1873250"/>
              <a:gd name="connsiteX1" fmla="*/ 9697465 w 9696450"/>
              <a:gd name="connsiteY1" fmla="*/ 1883410 h 1873250"/>
              <a:gd name="connsiteX2" fmla="*/ 9697465 w 9696450"/>
              <a:gd name="connsiteY2" fmla="*/ 7366 h 1873250"/>
              <a:gd name="connsiteX3" fmla="*/ 13970 w 9696450"/>
              <a:gd name="connsiteY3" fmla="*/ 7366 h 1873250"/>
              <a:gd name="connsiteX4" fmla="*/ 13970 w 9696450"/>
              <a:gd name="connsiteY4" fmla="*/ 188341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6450" h="1873250">
                <a:moveTo>
                  <a:pt x="13970" y="1883410"/>
                </a:moveTo>
                <a:lnTo>
                  <a:pt x="9697465" y="1883410"/>
                </a:lnTo>
                <a:lnTo>
                  <a:pt x="9697465" y="7366"/>
                </a:lnTo>
                <a:lnTo>
                  <a:pt x="13970" y="7366"/>
                </a:lnTo>
                <a:lnTo>
                  <a:pt x="13970" y="1883410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reeform 387"/>
          <p:cNvSpPr/>
          <p:nvPr/>
        </p:nvSpPr>
        <p:spPr>
          <a:xfrm>
            <a:off x="425450" y="4870450"/>
            <a:ext cx="9226550" cy="1911350"/>
          </a:xfrm>
          <a:custGeom>
            <a:avLst/>
            <a:gdLst>
              <a:gd name="connsiteX0" fmla="*/ 30987 w 9226550"/>
              <a:gd name="connsiteY0" fmla="*/ 1918208 h 1911350"/>
              <a:gd name="connsiteX1" fmla="*/ 9238995 w 9226550"/>
              <a:gd name="connsiteY1" fmla="*/ 1918208 h 1911350"/>
              <a:gd name="connsiteX2" fmla="*/ 9238995 w 9226550"/>
              <a:gd name="connsiteY2" fmla="*/ 20828 h 1911350"/>
              <a:gd name="connsiteX3" fmla="*/ 30987 w 9226550"/>
              <a:gd name="connsiteY3" fmla="*/ 20828 h 1911350"/>
              <a:gd name="connsiteX4" fmla="*/ 30987 w 9226550"/>
              <a:gd name="connsiteY4" fmla="*/ 1918208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6550" h="1911350">
                <a:moveTo>
                  <a:pt x="30987" y="1918208"/>
                </a:moveTo>
                <a:lnTo>
                  <a:pt x="9238995" y="1918208"/>
                </a:lnTo>
                <a:lnTo>
                  <a:pt x="9238995" y="20828"/>
                </a:lnTo>
                <a:lnTo>
                  <a:pt x="30987" y="20828"/>
                </a:lnTo>
                <a:lnTo>
                  <a:pt x="30987" y="19182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72D06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TextBox 388"/>
          <p:cNvSpPr txBox="1"/>
          <p:nvPr/>
        </p:nvSpPr>
        <p:spPr>
          <a:xfrm>
            <a:off x="607466" y="173993"/>
            <a:ext cx="8220662" cy="400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61034">
              <a:lnSpc>
                <a:spcPct val="100000"/>
              </a:lnSpc>
            </a:pPr>
            <a:r>
              <a:rPr lang="en-US" altLang="zh-CN" sz="3950" spc="-10" dirty="0">
                <a:solidFill>
                  <a:srgbClr val="FEFEFE"/>
                </a:solidFill>
                <a:latin typeface="Times New Roman"/>
                <a:ea typeface="Times New Roman"/>
              </a:rPr>
              <a:t>КОМПЬЮТ</a:t>
            </a:r>
            <a:r>
              <a:rPr lang="en-US" altLang="zh-CN" sz="3950" spc="-5" dirty="0">
                <a:solidFill>
                  <a:srgbClr val="FEFEFE"/>
                </a:solidFill>
                <a:latin typeface="Times New Roman"/>
                <a:ea typeface="Times New Roman"/>
              </a:rPr>
              <a:t>ЕРИЗИРОВАННЫЙ</a:t>
            </a:r>
          </a:p>
          <a:p>
            <a:pPr marL="0" indent="986002">
              <a:lnSpc>
                <a:spcPct val="100000"/>
              </a:lnSpc>
            </a:pP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КОГНИТИВНЫЙ</a:t>
            </a:r>
            <a:r>
              <a:rPr lang="en-US" altLang="zh-CN" sz="39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ТРЕНИНГ</a:t>
            </a:r>
            <a:r>
              <a:rPr lang="en-US" altLang="zh-CN" sz="3950" spc="1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У</a:t>
            </a:r>
          </a:p>
          <a:p>
            <a:pPr marL="0" indent="658367">
              <a:lnSpc>
                <a:spcPct val="100000"/>
              </a:lnSpc>
            </a:pP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ПАЦИЕНТОВ</a:t>
            </a:r>
            <a:r>
              <a:rPr lang="en-US" altLang="zh-CN" sz="3950" spc="-1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3950" spc="-1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НАЧАЛЬНОЙ</a:t>
            </a:r>
            <a:r>
              <a:rPr lang="en-US" altLang="zh-CN" sz="3950" spc="-1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dirty="0">
                <a:solidFill>
                  <a:srgbClr val="FEFEFE"/>
                </a:solidFill>
                <a:latin typeface="Times New Roman"/>
                <a:ea typeface="Times New Roman"/>
              </a:rPr>
              <a:t>БА</a:t>
            </a:r>
          </a:p>
          <a:p>
            <a:pPr>
              <a:lnSpc>
                <a:spcPts val="9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95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Рандомизированное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контролируемое</a:t>
            </a:r>
            <a:r>
              <a:rPr lang="en-US" altLang="zh-CN" sz="195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исследование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950" spc="-17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80</a:t>
            </a:r>
            <a:r>
              <a:rPr lang="en-US" altLang="zh-CN" sz="195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пациентов</a:t>
            </a:r>
            <a:r>
              <a:rPr lang="en-US" altLang="zh-CN" sz="195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95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лёгкой</a:t>
            </a:r>
            <a:r>
              <a:rPr lang="en-US" altLang="zh-CN" sz="19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БА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000" spc="-30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недель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(3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раза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неделю)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контроль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через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en-US" altLang="zh-CN" sz="20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мес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377952" indent="-377952" hangingPunct="0">
              <a:lnSpc>
                <a:spcPct val="101666"/>
              </a:lnSpc>
            </a:pPr>
            <a:r>
              <a:rPr lang="en-US" altLang="zh-CN" sz="195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950" spc="12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Применялись</a:t>
            </a:r>
            <a:r>
              <a:rPr lang="en-US" altLang="zh-CN" sz="19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тесты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9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тренировку</a:t>
            </a:r>
            <a:r>
              <a:rPr lang="en-US" altLang="zh-CN" sz="19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памяти,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внимания,</a:t>
            </a:r>
            <a:r>
              <a:rPr lang="en-US" altLang="zh-CN" sz="19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исполнительных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функций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языковых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навыков</a:t>
            </a:r>
          </a:p>
          <a:p>
            <a:pPr marL="0" indent="3649065">
              <a:lnSpc>
                <a:spcPct val="100000"/>
              </a:lnSpc>
            </a:pPr>
            <a:r>
              <a:rPr lang="en-US" altLang="zh-CN" sz="1950" spc="-45" dirty="0">
                <a:solidFill>
                  <a:srgbClr val="980000"/>
                </a:solidFill>
                <a:latin typeface="Times New Roman"/>
                <a:ea typeface="Times New Roman"/>
              </a:rPr>
              <a:t>РЕЗУЛ</a:t>
            </a:r>
            <a:r>
              <a:rPr lang="en-US" altLang="zh-CN" sz="1950" spc="-40" dirty="0">
                <a:solidFill>
                  <a:srgbClr val="980000"/>
                </a:solidFill>
                <a:latin typeface="Times New Roman"/>
                <a:ea typeface="Times New Roman"/>
              </a:rPr>
              <a:t>ЬТАТЫ:</a:t>
            </a:r>
          </a:p>
        </p:txBody>
      </p:sp>
      <p:sp>
        <p:nvSpPr>
          <p:cNvPr id="389" name="TextBox 389"/>
          <p:cNvSpPr txBox="1"/>
          <p:nvPr/>
        </p:nvSpPr>
        <p:spPr>
          <a:xfrm>
            <a:off x="1398397" y="4273885"/>
            <a:ext cx="8241356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05052" algn="l"/>
                <a:tab pos="3068447" algn="l"/>
                <a:tab pos="6885178" algn="l"/>
              </a:tabLst>
            </a:pPr>
            <a:r>
              <a:rPr lang="en-US" altLang="zh-CN" sz="3100" spc="-10" dirty="0">
                <a:solidFill>
                  <a:srgbClr val="000000"/>
                </a:solidFill>
                <a:latin typeface="Times New Roman"/>
                <a:ea typeface="Times New Roman"/>
              </a:rPr>
              <a:t>У	пациентов	экспериментальной	</a:t>
            </a:r>
            <a:r>
              <a:rPr lang="en-US" altLang="zh-CN" sz="3100" spc="-25" dirty="0">
                <a:solidFill>
                  <a:srgbClr val="000000"/>
                </a:solidFill>
                <a:latin typeface="Times New Roman"/>
                <a:ea typeface="Times New Roman"/>
              </a:rPr>
              <a:t>группы</a:t>
            </a:r>
          </a:p>
        </p:txBody>
      </p:sp>
      <p:sp>
        <p:nvSpPr>
          <p:cNvPr id="390" name="TextBox 390"/>
          <p:cNvSpPr txBox="1"/>
          <p:nvPr/>
        </p:nvSpPr>
        <p:spPr>
          <a:xfrm>
            <a:off x="607466" y="4746325"/>
            <a:ext cx="9031237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spc="30" dirty="0">
                <a:solidFill>
                  <a:srgbClr val="000000"/>
                </a:solidFill>
                <a:latin typeface="Times New Roman"/>
                <a:ea typeface="Times New Roman"/>
              </a:rPr>
              <a:t>наблюдалось</a:t>
            </a:r>
            <a:r>
              <a:rPr lang="en-US" altLang="zh-CN" sz="31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100" spc="34" dirty="0">
                <a:solidFill>
                  <a:srgbClr val="000000"/>
                </a:solidFill>
                <a:latin typeface="Times New Roman"/>
                <a:ea typeface="Times New Roman"/>
              </a:rPr>
              <a:t>значительное</a:t>
            </a:r>
            <a:r>
              <a:rPr lang="en-US" altLang="zh-CN" sz="31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100" spc="34" dirty="0">
                <a:solidFill>
                  <a:srgbClr val="000000"/>
                </a:solidFill>
                <a:latin typeface="Times New Roman"/>
                <a:ea typeface="Times New Roman"/>
              </a:rPr>
              <a:t>улучшение</a:t>
            </a:r>
            <a:r>
              <a:rPr lang="en-US" altLang="zh-CN" sz="3100" spc="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100" spc="34" dirty="0">
                <a:solidFill>
                  <a:srgbClr val="000000"/>
                </a:solidFill>
                <a:latin typeface="Times New Roman"/>
                <a:ea typeface="Times New Roman"/>
              </a:rPr>
              <a:t>различных</a:t>
            </a:r>
          </a:p>
        </p:txBody>
      </p:sp>
      <p:sp>
        <p:nvSpPr>
          <p:cNvPr id="391" name="TextBox 391"/>
          <p:cNvSpPr txBox="1"/>
          <p:nvPr/>
        </p:nvSpPr>
        <p:spPr>
          <a:xfrm>
            <a:off x="607466" y="5218765"/>
            <a:ext cx="9033919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81753" algn="l"/>
                <a:tab pos="6805903" algn="l"/>
                <a:tab pos="7737068" algn="l"/>
              </a:tabLst>
            </a:pPr>
            <a:r>
              <a:rPr lang="en-US" altLang="zh-CN" sz="3100" spc="-15" dirty="0">
                <a:solidFill>
                  <a:srgbClr val="000000"/>
                </a:solidFill>
                <a:latin typeface="Times New Roman"/>
                <a:ea typeface="Times New Roman"/>
              </a:rPr>
              <a:t>нейропсихологических	доменов,	</a:t>
            </a:r>
            <a:r>
              <a:rPr lang="en-US" altLang="zh-CN" sz="3100" spc="-10" dirty="0">
                <a:solidFill>
                  <a:srgbClr val="000000"/>
                </a:solidFill>
                <a:latin typeface="Times New Roman"/>
                <a:ea typeface="Times New Roman"/>
              </a:rPr>
              <a:t>и	</a:t>
            </a:r>
            <a:r>
              <a:rPr lang="en-US" altLang="zh-CN" sz="3100" spc="-5" dirty="0">
                <a:solidFill>
                  <a:srgbClr val="000000"/>
                </a:solidFill>
                <a:latin typeface="Times New Roman"/>
                <a:ea typeface="Times New Roman"/>
              </a:rPr>
              <a:t>данное</a:t>
            </a:r>
          </a:p>
        </p:txBody>
      </p:sp>
      <p:sp>
        <p:nvSpPr>
          <p:cNvPr id="392" name="TextBox 392"/>
          <p:cNvSpPr txBox="1"/>
          <p:nvPr/>
        </p:nvSpPr>
        <p:spPr>
          <a:xfrm>
            <a:off x="289864" y="5691206"/>
            <a:ext cx="9678678" cy="163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7601">
              <a:lnSpc>
                <a:spcPct val="100000"/>
              </a:lnSpc>
            </a:pPr>
            <a:r>
              <a:rPr lang="en-US" altLang="zh-CN" sz="3100" dirty="0">
                <a:solidFill>
                  <a:srgbClr val="000000"/>
                </a:solidFill>
                <a:latin typeface="Times New Roman"/>
                <a:ea typeface="Times New Roman"/>
              </a:rPr>
              <a:t>улучшение</a:t>
            </a:r>
            <a:r>
              <a:rPr lang="en-US" altLang="zh-CN" sz="31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Times New Roman"/>
                <a:ea typeface="Times New Roman"/>
              </a:rPr>
              <a:t>сохранялось</a:t>
            </a:r>
            <a:r>
              <a:rPr lang="en-US" altLang="zh-CN" sz="31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31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Times New Roman"/>
                <a:ea typeface="Times New Roman"/>
              </a:rPr>
              <a:t>протяжении</a:t>
            </a:r>
            <a:r>
              <a:rPr lang="en-US" altLang="zh-CN" sz="31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en-US" altLang="zh-CN" sz="31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000000"/>
                </a:solidFill>
                <a:latin typeface="Times New Roman"/>
                <a:ea typeface="Times New Roman"/>
              </a:rPr>
              <a:t>месяцев.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9"/>
              </a:lnSpc>
            </a:pPr>
            <a:endParaRPr lang="en-US" dirty="0" smtClean="0"/>
          </a:p>
          <a:p>
            <a:pPr marL="0" hangingPunct="0">
              <a:lnSpc>
                <a:spcPct val="102083"/>
              </a:lnSpc>
            </a:pP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Cavallo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al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Computerized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Structured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Training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Patients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Affected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Early-Stage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Alzheimer's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Disease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Feasible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3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Effective: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3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Randomized</a:t>
            </a:r>
            <a:r>
              <a:rPr lang="en-US" altLang="zh-CN" sz="1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Controlled</a:t>
            </a:r>
            <a:r>
              <a:rPr lang="en-US" altLang="zh-CN" sz="1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Study/</a:t>
            </a:r>
            <a:r>
              <a:rPr lang="en-US" altLang="zh-CN" sz="1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Arch</a:t>
            </a:r>
            <a:r>
              <a:rPr lang="en-US" altLang="zh-CN" sz="1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Clin</a:t>
            </a:r>
            <a:r>
              <a:rPr lang="en-US" altLang="zh-CN" sz="1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Neuropsychol.</a:t>
            </a:r>
            <a:r>
              <a:rPr lang="en-US" altLang="zh-CN" sz="13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2016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Freeform 393"/>
          <p:cNvSpPr/>
          <p:nvPr/>
        </p:nvSpPr>
        <p:spPr>
          <a:xfrm>
            <a:off x="0" y="0"/>
            <a:ext cx="10041635" cy="1973580"/>
          </a:xfrm>
          <a:custGeom>
            <a:avLst/>
            <a:gdLst>
              <a:gd name="connsiteX0" fmla="*/ 0 w 10041635"/>
              <a:gd name="connsiteY0" fmla="*/ 1973580 h 1973580"/>
              <a:gd name="connsiteX1" fmla="*/ 10041635 w 10041635"/>
              <a:gd name="connsiteY1" fmla="*/ 1973580 h 1973580"/>
              <a:gd name="connsiteX2" fmla="*/ 10041635 w 10041635"/>
              <a:gd name="connsiteY2" fmla="*/ 0 h 1973580"/>
              <a:gd name="connsiteX3" fmla="*/ 0 w 10041635"/>
              <a:gd name="connsiteY3" fmla="*/ 0 h 1973580"/>
              <a:gd name="connsiteX4" fmla="*/ 0 w 10041635"/>
              <a:gd name="connsiteY4" fmla="*/ 1973580 h 19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635" h="1973580">
                <a:moveTo>
                  <a:pt x="0" y="1973580"/>
                </a:moveTo>
                <a:lnTo>
                  <a:pt x="10041635" y="1973580"/>
                </a:lnTo>
                <a:lnTo>
                  <a:pt x="10041635" y="0"/>
                </a:lnTo>
                <a:lnTo>
                  <a:pt x="0" y="0"/>
                </a:lnTo>
                <a:lnTo>
                  <a:pt x="0" y="1973580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Freeform 394"/>
          <p:cNvSpPr/>
          <p:nvPr/>
        </p:nvSpPr>
        <p:spPr>
          <a:xfrm>
            <a:off x="402843" y="3666744"/>
            <a:ext cx="9236456" cy="981455"/>
          </a:xfrm>
          <a:custGeom>
            <a:avLst/>
            <a:gdLst>
              <a:gd name="connsiteX0" fmla="*/ 33020 w 9236456"/>
              <a:gd name="connsiteY0" fmla="*/ 986028 h 981455"/>
              <a:gd name="connsiteX1" fmla="*/ 9241028 w 9236456"/>
              <a:gd name="connsiteY1" fmla="*/ 986028 h 981455"/>
              <a:gd name="connsiteX2" fmla="*/ 9241028 w 9236456"/>
              <a:gd name="connsiteY2" fmla="*/ 33528 h 981455"/>
              <a:gd name="connsiteX3" fmla="*/ 33020 w 9236456"/>
              <a:gd name="connsiteY3" fmla="*/ 33528 h 981455"/>
              <a:gd name="connsiteX4" fmla="*/ 33020 w 9236456"/>
              <a:gd name="connsiteY4" fmla="*/ 986028 h 9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6456" h="981455">
                <a:moveTo>
                  <a:pt x="33020" y="986028"/>
                </a:moveTo>
                <a:lnTo>
                  <a:pt x="9241028" y="986028"/>
                </a:lnTo>
                <a:lnTo>
                  <a:pt x="9241028" y="33528"/>
                </a:lnTo>
                <a:lnTo>
                  <a:pt x="33020" y="33528"/>
                </a:lnTo>
                <a:lnTo>
                  <a:pt x="33020" y="986028"/>
                </a:lnTo>
                <a:close/>
              </a:path>
            </a:pathLst>
          </a:custGeom>
          <a:solidFill>
            <a:srgbClr val="000065">
              <a:alpha val="0"/>
            </a:srgbClr>
          </a:solidFill>
          <a:ln w="57911">
            <a:solidFill>
              <a:srgbClr val="F72D06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extBox 395"/>
          <p:cNvSpPr txBox="1"/>
          <p:nvPr/>
        </p:nvSpPr>
        <p:spPr>
          <a:xfrm>
            <a:off x="110642" y="0"/>
            <a:ext cx="9521774" cy="743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81786">
              <a:lnSpc>
                <a:spcPct val="89166"/>
              </a:lnSpc>
            </a:pPr>
            <a:r>
              <a:rPr lang="en-US" altLang="zh-CN" sz="4400" dirty="0">
                <a:solidFill>
                  <a:srgbClr val="FEFEFE"/>
                </a:solidFill>
                <a:latin typeface="Times New Roman"/>
                <a:ea typeface="Times New Roman"/>
              </a:rPr>
              <a:t>Мета-анализ</a:t>
            </a:r>
            <a:r>
              <a:rPr lang="en-US" altLang="zh-CN" sz="44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dirty="0">
                <a:solidFill>
                  <a:srgbClr val="FEFEFE"/>
                </a:solidFill>
                <a:latin typeface="Times New Roman"/>
                <a:ea typeface="Times New Roman"/>
              </a:rPr>
              <a:t>17</a:t>
            </a:r>
            <a:r>
              <a:rPr lang="en-US" altLang="zh-CN" sz="4400" spc="-24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dirty="0">
                <a:solidFill>
                  <a:srgbClr val="FEFEFE"/>
                </a:solidFill>
                <a:latin typeface="Times New Roman"/>
                <a:ea typeface="Times New Roman"/>
              </a:rPr>
              <a:t>контролируемых</a:t>
            </a:r>
          </a:p>
          <a:p>
            <a:pPr marL="0" indent="1546580">
              <a:lnSpc>
                <a:spcPct val="100000"/>
              </a:lnSpc>
            </a:pPr>
            <a:r>
              <a:rPr lang="en-US" altLang="zh-CN" sz="4400" spc="-15" dirty="0">
                <a:solidFill>
                  <a:srgbClr val="FEFEFE"/>
                </a:solidFill>
                <a:latin typeface="Times New Roman"/>
                <a:ea typeface="Times New Roman"/>
              </a:rPr>
              <a:t>исследований</a:t>
            </a:r>
            <a:r>
              <a:rPr lang="en-US" altLang="zh-CN" sz="44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spc="-15" dirty="0">
                <a:solidFill>
                  <a:srgbClr val="FEFEFE"/>
                </a:solidFill>
                <a:latin typeface="Times New Roman"/>
                <a:ea typeface="Times New Roman"/>
              </a:rPr>
              <a:t>когнитивных</a:t>
            </a:r>
          </a:p>
          <a:p>
            <a:pPr marL="0" indent="1749272">
              <a:lnSpc>
                <a:spcPct val="100000"/>
              </a:lnSpc>
            </a:pPr>
            <a:r>
              <a:rPr lang="en-US" altLang="zh-CN" sz="4400" spc="-20" dirty="0">
                <a:solidFill>
                  <a:srgbClr val="FEFEFE"/>
                </a:solidFill>
                <a:latin typeface="Times New Roman"/>
                <a:ea typeface="Times New Roman"/>
              </a:rPr>
              <a:t>компьютерных</a:t>
            </a:r>
            <a:r>
              <a:rPr lang="en-US" altLang="zh-CN" sz="44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spc="-20" dirty="0">
                <a:solidFill>
                  <a:srgbClr val="FEFEFE"/>
                </a:solidFill>
                <a:latin typeface="Times New Roman"/>
                <a:ea typeface="Times New Roman"/>
              </a:rPr>
              <a:t>тренингов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557174" indent="-377952" hangingPunct="0">
              <a:lnSpc>
                <a:spcPct val="101666"/>
              </a:lnSpc>
            </a:pPr>
            <a:r>
              <a:rPr lang="en-US" altLang="zh-CN" sz="195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950" spc="8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Слабая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умеренная</a:t>
            </a:r>
            <a:r>
              <a:rPr lang="en-US" altLang="zh-CN" sz="195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эффективность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отношении</a:t>
            </a:r>
            <a:r>
              <a:rPr lang="en-US" altLang="zh-CN" sz="195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общих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когнитивных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способностей,</a:t>
            </a:r>
            <a:r>
              <a:rPr lang="en-US" altLang="zh-CN" sz="195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отдельных</a:t>
            </a:r>
            <a:r>
              <a:rPr lang="en-US" altLang="zh-CN" sz="195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когнитивных</a:t>
            </a:r>
            <a:r>
              <a:rPr lang="en-US" altLang="zh-CN" sz="195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функций</a:t>
            </a:r>
            <a:r>
              <a:rPr lang="en-US" altLang="zh-CN" sz="195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(внимание,</a:t>
            </a:r>
            <a:r>
              <a:rPr lang="en-US" altLang="zh-CN" sz="195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оперативная</a:t>
            </a:r>
            <a:r>
              <a:rPr lang="en-US" altLang="zh-CN" sz="195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долговременная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память),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психосоциального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функционирования.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557174" indent="-377952" hangingPunct="0">
              <a:lnSpc>
                <a:spcPct val="102083"/>
              </a:lnSpc>
            </a:pPr>
            <a:r>
              <a:rPr lang="en-US" altLang="zh-CN" sz="195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95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Наибольший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положительный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эффект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наблюдался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больных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9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умеренными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когнитивными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расстройствами.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557174" indent="-377952" hangingPunct="0">
              <a:lnSpc>
                <a:spcPct val="100833"/>
              </a:lnSpc>
            </a:pPr>
            <a:r>
              <a:rPr lang="en-US" altLang="zh-CN" sz="195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950" spc="10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Достоверность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эффективности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компьютерных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тренингов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больных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деменцией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была</a:t>
            </a:r>
            <a:r>
              <a:rPr lang="en-US" altLang="zh-CN" sz="19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ниже</a:t>
            </a:r>
            <a:r>
              <a:rPr lang="en-US" altLang="zh-CN" sz="19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9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касалась</a:t>
            </a:r>
            <a:r>
              <a:rPr lang="en-US" altLang="zh-CN" sz="19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улучшения</a:t>
            </a:r>
            <a:r>
              <a:rPr lang="en-US" altLang="zh-CN" sz="19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общего</a:t>
            </a:r>
            <a:r>
              <a:rPr lang="en-US" altLang="zh-CN" sz="19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когнитивного</a:t>
            </a:r>
            <a:r>
              <a:rPr lang="en-US" altLang="zh-CN" sz="19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функционирования</a:t>
            </a:r>
            <a:r>
              <a:rPr lang="en-US" altLang="zh-CN" sz="19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ea typeface="Times New Roman"/>
              </a:rPr>
              <a:t>зрительно-пространственных</a:t>
            </a:r>
            <a:r>
              <a:rPr lang="en-US" altLang="zh-CN" sz="20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ea typeface="Times New Roman"/>
              </a:rPr>
              <a:t>функций.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 hangingPunct="0">
              <a:lnSpc>
                <a:spcPct val="101666"/>
              </a:lnSpc>
            </a:pP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Nicole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T.M.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al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Computerized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9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Training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Older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Adults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9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Mild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Impairment</a:t>
            </a:r>
            <a:r>
              <a:rPr lang="en-US" altLang="zh-CN" sz="19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Dementia:</a:t>
            </a:r>
            <a:r>
              <a:rPr lang="en-US" altLang="zh-CN" sz="19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Systematic</a:t>
            </a:r>
            <a:r>
              <a:rPr lang="en-US" altLang="zh-CN" sz="19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Review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9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Meta-Analysis//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9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American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Journal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Psyhiatry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Volume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174,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Issue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4,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April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01,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2017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Freeform 396"/>
          <p:cNvSpPr/>
          <p:nvPr/>
        </p:nvSpPr>
        <p:spPr>
          <a:xfrm>
            <a:off x="30480" y="77723"/>
            <a:ext cx="10050779" cy="681228"/>
          </a:xfrm>
          <a:custGeom>
            <a:avLst/>
            <a:gdLst>
              <a:gd name="connsiteX0" fmla="*/ 0 w 10050779"/>
              <a:gd name="connsiteY0" fmla="*/ 681228 h 681228"/>
              <a:gd name="connsiteX1" fmla="*/ 10050779 w 10050779"/>
              <a:gd name="connsiteY1" fmla="*/ 681228 h 681228"/>
              <a:gd name="connsiteX2" fmla="*/ 10050779 w 10050779"/>
              <a:gd name="connsiteY2" fmla="*/ 0 h 681228"/>
              <a:gd name="connsiteX3" fmla="*/ 0 w 10050779"/>
              <a:gd name="connsiteY3" fmla="*/ 0 h 681228"/>
              <a:gd name="connsiteX4" fmla="*/ 0 w 10050779"/>
              <a:gd name="connsiteY4" fmla="*/ 681228 h 68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0779" h="681228">
                <a:moveTo>
                  <a:pt x="0" y="681228"/>
                </a:moveTo>
                <a:lnTo>
                  <a:pt x="10050779" y="681228"/>
                </a:lnTo>
                <a:lnTo>
                  <a:pt x="10050779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8" name="Picture 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150619"/>
            <a:ext cx="10012680" cy="5707380"/>
          </a:xfrm>
          <a:prstGeom prst="rect">
            <a:avLst/>
          </a:prstGeom>
        </p:spPr>
      </p:pic>
      <p:sp>
        <p:nvSpPr>
          <p:cNvPr id="2" name="TextBox 398"/>
          <p:cNvSpPr txBox="1"/>
          <p:nvPr/>
        </p:nvSpPr>
        <p:spPr>
          <a:xfrm>
            <a:off x="2058923" y="295397"/>
            <a:ext cx="6033079" cy="816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ФИТНЕС-ПРОГРАММА</a:t>
            </a:r>
            <a:r>
              <a:rPr lang="en-US" altLang="zh-CN" sz="195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МОЗГА</a:t>
            </a:r>
            <a:r>
              <a:rPr lang="en-US" altLang="zh-CN" sz="195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195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ПОЖИЛЫХ</a:t>
            </a:r>
            <a:r>
              <a:rPr lang="en-US" altLang="zh-CN" sz="195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95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FEFEFE"/>
                </a:solidFill>
                <a:latin typeface="Times New Roman"/>
                <a:ea typeface="Times New Roman"/>
              </a:rPr>
              <a:t>УКР</a:t>
            </a:r>
          </a:p>
          <a:p>
            <a:pPr>
              <a:lnSpc>
                <a:spcPts val="1745"/>
              </a:lnSpc>
            </a:pPr>
            <a:endParaRPr lang="en-US" dirty="0" smtClean="0"/>
          </a:p>
          <a:p>
            <a:pPr marL="0" indent="2953511">
              <a:lnSpc>
                <a:spcPct val="100000"/>
              </a:lnSpc>
            </a:pP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127</a:t>
            </a:r>
            <a:r>
              <a:rPr lang="en-US" altLang="zh-CN" sz="195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пациентов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70,69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</a:p>
        </p:txBody>
      </p:sp>
      <p:sp>
        <p:nvSpPr>
          <p:cNvPr id="399" name="TextBox 399"/>
          <p:cNvSpPr txBox="1"/>
          <p:nvPr/>
        </p:nvSpPr>
        <p:spPr>
          <a:xfrm>
            <a:off x="5012435" y="1113786"/>
            <a:ext cx="3704478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1950" spc="5" dirty="0">
                <a:solidFill>
                  <a:srgbClr val="000000"/>
                </a:solidFill>
                <a:latin typeface="Times New Roman"/>
                <a:ea typeface="Times New Roman"/>
              </a:rPr>
              <a:t>-	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Когнитивный</a:t>
            </a:r>
            <a:r>
              <a:rPr lang="en-US" altLang="zh-CN" sz="195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тренинг</a:t>
            </a:r>
            <a:r>
              <a:rPr lang="en-US" altLang="zh-CN" sz="1950" spc="1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2р/нед</a:t>
            </a:r>
          </a:p>
        </p:txBody>
      </p:sp>
      <p:sp>
        <p:nvSpPr>
          <p:cNvPr id="400" name="TextBox 400"/>
          <p:cNvSpPr txBox="1"/>
          <p:nvPr/>
        </p:nvSpPr>
        <p:spPr>
          <a:xfrm>
            <a:off x="5012435" y="1417062"/>
            <a:ext cx="1000075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1950" spc="5" dirty="0">
                <a:solidFill>
                  <a:srgbClr val="000000"/>
                </a:solidFill>
                <a:latin typeface="Times New Roman"/>
                <a:ea typeface="Times New Roman"/>
              </a:rPr>
              <a:t>-	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БОС</a:t>
            </a:r>
          </a:p>
        </p:txBody>
      </p:sp>
      <p:sp>
        <p:nvSpPr>
          <p:cNvPr id="401" name="TextBox 401"/>
          <p:cNvSpPr txBox="1"/>
          <p:nvPr/>
        </p:nvSpPr>
        <p:spPr>
          <a:xfrm>
            <a:off x="5012435" y="1714898"/>
            <a:ext cx="334623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ea typeface="Times New Roman"/>
              </a:rPr>
              <a:t>-	</a:t>
            </a:r>
            <a:r>
              <a:rPr lang="en-US" altLang="zh-CN" sz="2000" spc="-15" dirty="0">
                <a:solidFill>
                  <a:srgbClr val="000000"/>
                </a:solidFill>
                <a:latin typeface="Times New Roman"/>
                <a:ea typeface="Times New Roman"/>
              </a:rPr>
              <a:t>Средиземноморская</a:t>
            </a: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Times New Roman"/>
                <a:ea typeface="Times New Roman"/>
              </a:rPr>
              <a:t>динта</a:t>
            </a:r>
          </a:p>
        </p:txBody>
      </p:sp>
      <p:sp>
        <p:nvSpPr>
          <p:cNvPr id="402" name="TextBox 402"/>
          <p:cNvSpPr txBox="1"/>
          <p:nvPr/>
        </p:nvSpPr>
        <p:spPr>
          <a:xfrm>
            <a:off x="5012435" y="2020820"/>
            <a:ext cx="3033396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1950" spc="5" dirty="0">
                <a:solidFill>
                  <a:srgbClr val="000000"/>
                </a:solidFill>
                <a:latin typeface="Times New Roman"/>
                <a:ea typeface="Times New Roman"/>
              </a:rPr>
              <a:t>-	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Физическая</a:t>
            </a:r>
            <a:r>
              <a:rPr lang="en-US" altLang="zh-CN" sz="19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активность</a:t>
            </a:r>
          </a:p>
        </p:txBody>
      </p:sp>
      <p:sp>
        <p:nvSpPr>
          <p:cNvPr id="403" name="TextBox 403"/>
          <p:cNvSpPr txBox="1"/>
          <p:nvPr/>
        </p:nvSpPr>
        <p:spPr>
          <a:xfrm>
            <a:off x="5012435" y="2324096"/>
            <a:ext cx="1704406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7952" algn="l"/>
              </a:tabLst>
            </a:pPr>
            <a:r>
              <a:rPr lang="en-US" altLang="zh-CN" sz="1950" spc="5" dirty="0">
                <a:solidFill>
                  <a:srgbClr val="000000"/>
                </a:solidFill>
                <a:latin typeface="Times New Roman"/>
                <a:ea typeface="Times New Roman"/>
              </a:rPr>
              <a:t>-	Медитация</a:t>
            </a:r>
          </a:p>
        </p:txBody>
      </p:sp>
      <p:sp>
        <p:nvSpPr>
          <p:cNvPr id="404" name="TextBox 404"/>
          <p:cNvSpPr txBox="1"/>
          <p:nvPr/>
        </p:nvSpPr>
        <p:spPr>
          <a:xfrm>
            <a:off x="92049" y="4786757"/>
            <a:ext cx="8880895" cy="2710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7815" hangingPunct="0">
              <a:lnSpc>
                <a:spcPct val="100000"/>
              </a:lnSpc>
            </a:pPr>
            <a:r>
              <a:rPr lang="en-US" altLang="zh-CN" sz="2000" spc="-25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0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0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25" dirty="0">
                <a:solidFill>
                  <a:srgbClr val="000000"/>
                </a:solidFill>
                <a:latin typeface="Times New Roman"/>
                <a:ea typeface="Times New Roman"/>
              </a:rPr>
              <a:t>объёме</a:t>
            </a:r>
            <a:r>
              <a:rPr lang="en-US" altLang="zh-CN"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Times New Roman"/>
                <a:ea typeface="Times New Roman"/>
              </a:rPr>
              <a:t>гиппокампа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8,6%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5"/>
              </a:lnSpc>
            </a:pPr>
            <a:endParaRPr lang="en-US" dirty="0" smtClean="0"/>
          </a:p>
          <a:p>
            <a:pPr marL="0" hangingPunct="0">
              <a:lnSpc>
                <a:spcPct val="102083"/>
              </a:lnSpc>
            </a:pP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M.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Fotuhi,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al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"A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Personalized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12-Week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“Brain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Fitness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Program”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Improving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Function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Increasing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Volume</a:t>
            </a:r>
            <a:r>
              <a:rPr lang="en-US" altLang="zh-CN" sz="13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Hippocampus</a:t>
            </a:r>
            <a:r>
              <a:rPr lang="en-US" altLang="zh-CN" sz="13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Elderly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Mild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Impairment«The</a:t>
            </a:r>
            <a:r>
              <a:rPr lang="en-US" altLang="zh-CN" sz="13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Journal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Prevention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Alzheimer's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Disease</a:t>
            </a:r>
            <a:r>
              <a:rPr lang="en-US" altLang="zh-CN" sz="1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2016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754380"/>
            <a:ext cx="9944100" cy="6065520"/>
          </a:xfrm>
          <a:prstGeom prst="rect">
            <a:avLst/>
          </a:prstGeom>
        </p:spPr>
      </p:pic>
      <p:sp>
        <p:nvSpPr>
          <p:cNvPr id="2" name="Freeform 406"/>
          <p:cNvSpPr/>
          <p:nvPr/>
        </p:nvSpPr>
        <p:spPr>
          <a:xfrm>
            <a:off x="95250" y="107950"/>
            <a:ext cx="9734550" cy="704850"/>
          </a:xfrm>
          <a:custGeom>
            <a:avLst/>
            <a:gdLst>
              <a:gd name="connsiteX0" fmla="*/ 11429 w 9734550"/>
              <a:gd name="connsiteY0" fmla="*/ 708914 h 704850"/>
              <a:gd name="connsiteX1" fmla="*/ 9734550 w 9734550"/>
              <a:gd name="connsiteY1" fmla="*/ 708914 h 704850"/>
              <a:gd name="connsiteX2" fmla="*/ 9734550 w 9734550"/>
              <a:gd name="connsiteY2" fmla="*/ 6350 h 704850"/>
              <a:gd name="connsiteX3" fmla="*/ 11429 w 9734550"/>
              <a:gd name="connsiteY3" fmla="*/ 6350 h 704850"/>
              <a:gd name="connsiteX4" fmla="*/ 11429 w 9734550"/>
              <a:gd name="connsiteY4" fmla="*/ 708914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4550" h="704850">
                <a:moveTo>
                  <a:pt x="11429" y="708914"/>
                </a:moveTo>
                <a:lnTo>
                  <a:pt x="9734550" y="708914"/>
                </a:lnTo>
                <a:lnTo>
                  <a:pt x="9734550" y="6350"/>
                </a:lnTo>
                <a:lnTo>
                  <a:pt x="11429" y="6350"/>
                </a:lnTo>
                <a:lnTo>
                  <a:pt x="11429" y="708914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Freeform 407"/>
          <p:cNvSpPr/>
          <p:nvPr/>
        </p:nvSpPr>
        <p:spPr>
          <a:xfrm>
            <a:off x="107950" y="6254750"/>
            <a:ext cx="6432550" cy="641350"/>
          </a:xfrm>
          <a:custGeom>
            <a:avLst/>
            <a:gdLst>
              <a:gd name="connsiteX0" fmla="*/ 10921 w 6432550"/>
              <a:gd name="connsiteY0" fmla="*/ 647446 h 641350"/>
              <a:gd name="connsiteX1" fmla="*/ 6440678 w 6432550"/>
              <a:gd name="connsiteY1" fmla="*/ 647446 h 641350"/>
              <a:gd name="connsiteX2" fmla="*/ 6440678 w 6432550"/>
              <a:gd name="connsiteY2" fmla="*/ 11938 h 641350"/>
              <a:gd name="connsiteX3" fmla="*/ 10921 w 6432550"/>
              <a:gd name="connsiteY3" fmla="*/ 11938 h 641350"/>
              <a:gd name="connsiteX4" fmla="*/ 10921 w 6432550"/>
              <a:gd name="connsiteY4" fmla="*/ 647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550" h="641350">
                <a:moveTo>
                  <a:pt x="10921" y="647446"/>
                </a:moveTo>
                <a:lnTo>
                  <a:pt x="6440678" y="647446"/>
                </a:lnTo>
                <a:lnTo>
                  <a:pt x="6440678" y="11938"/>
                </a:lnTo>
                <a:lnTo>
                  <a:pt x="10921" y="11938"/>
                </a:lnTo>
                <a:lnTo>
                  <a:pt x="10921" y="64744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TextBox 408"/>
          <p:cNvSpPr txBox="1"/>
          <p:nvPr/>
        </p:nvSpPr>
        <p:spPr>
          <a:xfrm>
            <a:off x="3467734" y="170426"/>
            <a:ext cx="3013162" cy="598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spc="15" dirty="0">
                <a:solidFill>
                  <a:srgbClr val="FEFEFE"/>
                </a:solidFill>
                <a:latin typeface="Times New Roman"/>
                <a:ea typeface="Times New Roman"/>
              </a:rPr>
              <a:t>КОГНИТИВНЫЙ</a:t>
            </a:r>
            <a:r>
              <a:rPr lang="en-US" altLang="zh-CN" sz="195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20" dirty="0">
                <a:solidFill>
                  <a:srgbClr val="FEFEFE"/>
                </a:solidFill>
                <a:latin typeface="Times New Roman"/>
                <a:ea typeface="Times New Roman"/>
              </a:rPr>
              <a:t>ТРЕНИН</a:t>
            </a:r>
          </a:p>
          <a:p>
            <a:pPr marL="0" indent="822960">
              <a:lnSpc>
                <a:spcPct val="100000"/>
              </a:lnSpc>
            </a:pPr>
            <a:r>
              <a:rPr lang="en-US" altLang="zh-CN" sz="1950" spc="20" dirty="0">
                <a:solidFill>
                  <a:srgbClr val="FEFEFE"/>
                </a:solidFill>
                <a:latin typeface="Times New Roman"/>
                <a:ea typeface="Times New Roman"/>
              </a:rPr>
              <a:t>м</a:t>
            </a:r>
            <a:r>
              <a:rPr lang="en-US" altLang="zh-CN" sz="1950" spc="15" dirty="0">
                <a:solidFill>
                  <a:srgbClr val="FEFEFE"/>
                </a:solidFill>
                <a:latin typeface="Times New Roman"/>
                <a:ea typeface="Times New Roman"/>
              </a:rPr>
              <a:t>етаанализГ</a:t>
            </a:r>
          </a:p>
        </p:txBody>
      </p:sp>
      <p:sp>
        <p:nvSpPr>
          <p:cNvPr id="409" name="TextBox 409"/>
          <p:cNvSpPr txBox="1"/>
          <p:nvPr/>
        </p:nvSpPr>
        <p:spPr>
          <a:xfrm>
            <a:off x="7555356" y="5975581"/>
            <a:ext cx="1758110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059568" algn="l"/>
              </a:tabLst>
            </a:pPr>
            <a:r>
              <a:rPr lang="en-US" altLang="zh-CN" sz="1300" dirty="0">
                <a:solidFill>
                  <a:srgbClr val="000000"/>
                </a:solidFill>
                <a:latin typeface="Times New Roman"/>
                <a:ea typeface="Times New Roman"/>
              </a:rPr>
              <a:t>контроль	</a:t>
            </a:r>
            <a:r>
              <a:rPr lang="en-US" altLang="zh-CN" sz="1300" spc="5" dirty="0">
                <a:solidFill>
                  <a:srgbClr val="000000"/>
                </a:solidFill>
                <a:latin typeface="Times New Roman"/>
                <a:ea typeface="Times New Roman"/>
              </a:rPr>
              <a:t>тренинг</a:t>
            </a:r>
          </a:p>
        </p:txBody>
      </p:sp>
      <p:sp>
        <p:nvSpPr>
          <p:cNvPr id="410" name="TextBox 410"/>
          <p:cNvSpPr txBox="1"/>
          <p:nvPr/>
        </p:nvSpPr>
        <p:spPr>
          <a:xfrm>
            <a:off x="210616" y="6322791"/>
            <a:ext cx="5429735" cy="53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Влияние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когнитивной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стимуляции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пациентов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75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лёгкой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деменцией</a:t>
            </a:r>
            <a:r>
              <a:rPr lang="en-US" altLang="zh-CN" sz="17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17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сравнению</a:t>
            </a:r>
            <a:r>
              <a:rPr lang="en-US" altLang="zh-CN" sz="17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7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плацебо</a:t>
            </a:r>
            <a:r>
              <a:rPr lang="en-US" altLang="zh-CN" sz="17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(оценка</a:t>
            </a:r>
            <a:r>
              <a:rPr lang="en-US" altLang="zh-CN" sz="175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17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dirty="0">
                <a:solidFill>
                  <a:srgbClr val="000000"/>
                </a:solidFill>
                <a:latin typeface="Times New Roman"/>
                <a:ea typeface="Times New Roman"/>
              </a:rPr>
              <a:t>MMSE)</a:t>
            </a:r>
          </a:p>
        </p:txBody>
      </p:sp>
      <p:sp>
        <p:nvSpPr>
          <p:cNvPr id="411" name="TextBox 411"/>
          <p:cNvSpPr txBox="1"/>
          <p:nvPr/>
        </p:nvSpPr>
        <p:spPr>
          <a:xfrm>
            <a:off x="6323329" y="7240648"/>
            <a:ext cx="3669909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Lancet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Commissions/Published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Online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July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20,</a:t>
            </a:r>
            <a:r>
              <a:rPr lang="en-US" altLang="zh-CN" sz="11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</a:rPr>
              <a:t>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107950" y="6350"/>
            <a:ext cx="9848850" cy="1327150"/>
          </a:xfrm>
          <a:custGeom>
            <a:avLst/>
            <a:gdLst>
              <a:gd name="connsiteX0" fmla="*/ 10921 w 9848850"/>
              <a:gd name="connsiteY0" fmla="*/ 1339342 h 1327150"/>
              <a:gd name="connsiteX1" fmla="*/ 9852914 w 9848850"/>
              <a:gd name="connsiteY1" fmla="*/ 1339342 h 1327150"/>
              <a:gd name="connsiteX2" fmla="*/ 9852914 w 9848850"/>
              <a:gd name="connsiteY2" fmla="*/ 18034 h 1327150"/>
              <a:gd name="connsiteX3" fmla="*/ 10921 w 9848850"/>
              <a:gd name="connsiteY3" fmla="*/ 18034 h 1327150"/>
              <a:gd name="connsiteX4" fmla="*/ 10921 w 9848850"/>
              <a:gd name="connsiteY4" fmla="*/ 1339342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8850" h="1327150">
                <a:moveTo>
                  <a:pt x="10921" y="1339342"/>
                </a:moveTo>
                <a:lnTo>
                  <a:pt x="9852914" y="1339342"/>
                </a:lnTo>
                <a:lnTo>
                  <a:pt x="9852914" y="18034"/>
                </a:lnTo>
                <a:lnTo>
                  <a:pt x="10921" y="18034"/>
                </a:lnTo>
                <a:lnTo>
                  <a:pt x="10921" y="133934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847850" y="4108450"/>
            <a:ext cx="2927350" cy="1174750"/>
          </a:xfrm>
          <a:custGeom>
            <a:avLst/>
            <a:gdLst>
              <a:gd name="connsiteX0" fmla="*/ 17526 w 2927350"/>
              <a:gd name="connsiteY0" fmla="*/ 1175258 h 1174750"/>
              <a:gd name="connsiteX1" fmla="*/ 2937509 w 2927350"/>
              <a:gd name="connsiteY1" fmla="*/ 1175258 h 1174750"/>
              <a:gd name="connsiteX2" fmla="*/ 2937509 w 2927350"/>
              <a:gd name="connsiteY2" fmla="*/ 13970 h 1174750"/>
              <a:gd name="connsiteX3" fmla="*/ 17526 w 2927350"/>
              <a:gd name="connsiteY3" fmla="*/ 13970 h 1174750"/>
              <a:gd name="connsiteX4" fmla="*/ 17526 w 2927350"/>
              <a:gd name="connsiteY4" fmla="*/ 1175258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350" h="1174750">
                <a:moveTo>
                  <a:pt x="17526" y="1175258"/>
                </a:moveTo>
                <a:lnTo>
                  <a:pt x="2937509" y="1175258"/>
                </a:lnTo>
                <a:lnTo>
                  <a:pt x="2937509" y="13970"/>
                </a:lnTo>
                <a:lnTo>
                  <a:pt x="17526" y="13970"/>
                </a:lnTo>
                <a:lnTo>
                  <a:pt x="17526" y="1175258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854450" y="5264150"/>
            <a:ext cx="2940050" cy="1162050"/>
          </a:xfrm>
          <a:custGeom>
            <a:avLst/>
            <a:gdLst>
              <a:gd name="connsiteX0" fmla="*/ 16509 w 2940050"/>
              <a:gd name="connsiteY0" fmla="*/ 1171702 h 1162050"/>
              <a:gd name="connsiteX1" fmla="*/ 2944114 w 2940050"/>
              <a:gd name="connsiteY1" fmla="*/ 1171702 h 1162050"/>
              <a:gd name="connsiteX2" fmla="*/ 2944114 w 2940050"/>
              <a:gd name="connsiteY2" fmla="*/ 10414 h 1162050"/>
              <a:gd name="connsiteX3" fmla="*/ 16509 w 2940050"/>
              <a:gd name="connsiteY3" fmla="*/ 10414 h 1162050"/>
              <a:gd name="connsiteX4" fmla="*/ 16509 w 2940050"/>
              <a:gd name="connsiteY4" fmla="*/ 1171702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050" h="1162050">
                <a:moveTo>
                  <a:pt x="16509" y="1171702"/>
                </a:moveTo>
                <a:lnTo>
                  <a:pt x="2944114" y="1171702"/>
                </a:lnTo>
                <a:lnTo>
                  <a:pt x="2944114" y="10414"/>
                </a:lnTo>
                <a:lnTo>
                  <a:pt x="16509" y="10414"/>
                </a:lnTo>
                <a:lnTo>
                  <a:pt x="16509" y="1171702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879335" y="6435850"/>
            <a:ext cx="3060192" cy="1123189"/>
          </a:xfrm>
          <a:custGeom>
            <a:avLst/>
            <a:gdLst>
              <a:gd name="connsiteX0" fmla="*/ 0 w 3060192"/>
              <a:gd name="connsiteY0" fmla="*/ 1123189 h 1123189"/>
              <a:gd name="connsiteX1" fmla="*/ 3060192 w 3060192"/>
              <a:gd name="connsiteY1" fmla="*/ 1123189 h 1123189"/>
              <a:gd name="connsiteX2" fmla="*/ 3060192 w 3060192"/>
              <a:gd name="connsiteY2" fmla="*/ 0 h 1123189"/>
              <a:gd name="connsiteX3" fmla="*/ 0 w 3060192"/>
              <a:gd name="connsiteY3" fmla="*/ 0 h 1123189"/>
              <a:gd name="connsiteX4" fmla="*/ 0 w 3060192"/>
              <a:gd name="connsiteY4" fmla="*/ 1123189 h 112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192" h="1123189">
                <a:moveTo>
                  <a:pt x="0" y="1123189"/>
                </a:moveTo>
                <a:lnTo>
                  <a:pt x="3060192" y="1123189"/>
                </a:lnTo>
                <a:lnTo>
                  <a:pt x="3060192" y="0"/>
                </a:lnTo>
                <a:lnTo>
                  <a:pt x="0" y="0"/>
                </a:lnTo>
                <a:lnTo>
                  <a:pt x="0" y="1123189"/>
                </a:lnTo>
                <a:close/>
              </a:path>
            </a:pathLst>
          </a:custGeom>
          <a:solidFill>
            <a:srgbClr val="9336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879335" y="6435850"/>
            <a:ext cx="3060192" cy="1123189"/>
          </a:xfrm>
          <a:custGeom>
            <a:avLst/>
            <a:gdLst>
              <a:gd name="connsiteX0" fmla="*/ 0 w 3060192"/>
              <a:gd name="connsiteY0" fmla="*/ 1123189 h 1123189"/>
              <a:gd name="connsiteX1" fmla="*/ 3060192 w 3060192"/>
              <a:gd name="connsiteY1" fmla="*/ 1123189 h 1123189"/>
              <a:gd name="connsiteX2" fmla="*/ 3060192 w 3060192"/>
              <a:gd name="connsiteY2" fmla="*/ 0 h 1123189"/>
              <a:gd name="connsiteX3" fmla="*/ 0 w 3060192"/>
              <a:gd name="connsiteY3" fmla="*/ 0 h 1123189"/>
              <a:gd name="connsiteX4" fmla="*/ 0 w 3060192"/>
              <a:gd name="connsiteY4" fmla="*/ 1123189 h 112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192" h="1123189">
                <a:moveTo>
                  <a:pt x="0" y="1123189"/>
                </a:moveTo>
                <a:lnTo>
                  <a:pt x="3060192" y="1123189"/>
                </a:lnTo>
                <a:lnTo>
                  <a:pt x="3060192" y="0"/>
                </a:lnTo>
                <a:lnTo>
                  <a:pt x="0" y="0"/>
                </a:lnTo>
                <a:lnTo>
                  <a:pt x="0" y="112318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87350" y="6521450"/>
            <a:ext cx="6394450" cy="488950"/>
          </a:xfrm>
          <a:custGeom>
            <a:avLst/>
            <a:gdLst>
              <a:gd name="connsiteX0" fmla="*/ 6406642 w 6394450"/>
              <a:gd name="connsiteY0" fmla="*/ 13461 h 488950"/>
              <a:gd name="connsiteX1" fmla="*/ 6366129 w 6394450"/>
              <a:gd name="connsiteY1" fmla="*/ 256540 h 488950"/>
              <a:gd name="connsiteX2" fmla="*/ 3252089 w 6394450"/>
              <a:gd name="connsiteY2" fmla="*/ 256540 h 488950"/>
              <a:gd name="connsiteX3" fmla="*/ 3211576 w 6394450"/>
              <a:gd name="connsiteY3" fmla="*/ 499618 h 488950"/>
              <a:gd name="connsiteX4" fmla="*/ 3171063 w 6394450"/>
              <a:gd name="connsiteY4" fmla="*/ 256540 h 488950"/>
              <a:gd name="connsiteX5" fmla="*/ 57023 w 6394450"/>
              <a:gd name="connsiteY5" fmla="*/ 256540 h 488950"/>
              <a:gd name="connsiteX6" fmla="*/ 16509 w 6394450"/>
              <a:gd name="connsiteY6" fmla="*/ 13461 h 488950"/>
              <a:gd name="connsiteX7" fmla="*/ 6406642 w 6394450"/>
              <a:gd name="connsiteY7" fmla="*/ 13461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4450" h="488950">
                <a:moveTo>
                  <a:pt x="6406642" y="13461"/>
                </a:moveTo>
                <a:cubicBezTo>
                  <a:pt x="6406642" y="147714"/>
                  <a:pt x="6388481" y="256540"/>
                  <a:pt x="6366129" y="256540"/>
                </a:cubicBezTo>
                <a:lnTo>
                  <a:pt x="3252089" y="256540"/>
                </a:lnTo>
                <a:cubicBezTo>
                  <a:pt x="3229736" y="256540"/>
                  <a:pt x="3211576" y="365366"/>
                  <a:pt x="3211576" y="499618"/>
                </a:cubicBezTo>
                <a:cubicBezTo>
                  <a:pt x="3211576" y="365366"/>
                  <a:pt x="3193415" y="256540"/>
                  <a:pt x="3171063" y="256540"/>
                </a:cubicBezTo>
                <a:lnTo>
                  <a:pt x="57023" y="256540"/>
                </a:lnTo>
                <a:cubicBezTo>
                  <a:pt x="34645" y="256540"/>
                  <a:pt x="16509" y="147714"/>
                  <a:pt x="16509" y="13461"/>
                </a:cubicBezTo>
                <a:lnTo>
                  <a:pt x="6406642" y="13461"/>
                </a:lnTo>
                <a:close/>
              </a:path>
            </a:pathLst>
          </a:custGeom>
          <a:solidFill>
            <a:srgbClr val="6123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87350" y="6521450"/>
            <a:ext cx="6394450" cy="488950"/>
          </a:xfrm>
          <a:custGeom>
            <a:avLst/>
            <a:gdLst>
              <a:gd name="connsiteX0" fmla="*/ 6406642 w 6394450"/>
              <a:gd name="connsiteY0" fmla="*/ 13461 h 488950"/>
              <a:gd name="connsiteX1" fmla="*/ 6366129 w 6394450"/>
              <a:gd name="connsiteY1" fmla="*/ 256540 h 488950"/>
              <a:gd name="connsiteX2" fmla="*/ 3252089 w 6394450"/>
              <a:gd name="connsiteY2" fmla="*/ 256540 h 488950"/>
              <a:gd name="connsiteX3" fmla="*/ 3211576 w 6394450"/>
              <a:gd name="connsiteY3" fmla="*/ 499618 h 488950"/>
              <a:gd name="connsiteX4" fmla="*/ 3171063 w 6394450"/>
              <a:gd name="connsiteY4" fmla="*/ 256540 h 488950"/>
              <a:gd name="connsiteX5" fmla="*/ 57023 w 6394450"/>
              <a:gd name="connsiteY5" fmla="*/ 256540 h 488950"/>
              <a:gd name="connsiteX6" fmla="*/ 16509 w 6394450"/>
              <a:gd name="connsiteY6" fmla="*/ 13461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4450" h="488950">
                <a:moveTo>
                  <a:pt x="6406642" y="13461"/>
                </a:moveTo>
                <a:cubicBezTo>
                  <a:pt x="6406642" y="147714"/>
                  <a:pt x="6388481" y="256540"/>
                  <a:pt x="6366129" y="256540"/>
                </a:cubicBezTo>
                <a:lnTo>
                  <a:pt x="3252089" y="256540"/>
                </a:lnTo>
                <a:cubicBezTo>
                  <a:pt x="3229736" y="256540"/>
                  <a:pt x="3211576" y="365366"/>
                  <a:pt x="3211576" y="499618"/>
                </a:cubicBezTo>
                <a:cubicBezTo>
                  <a:pt x="3211576" y="365366"/>
                  <a:pt x="3193415" y="256540"/>
                  <a:pt x="3171063" y="256540"/>
                </a:cubicBezTo>
                <a:lnTo>
                  <a:pt x="57023" y="256540"/>
                </a:lnTo>
                <a:cubicBezTo>
                  <a:pt x="34645" y="256540"/>
                  <a:pt x="16509" y="147714"/>
                  <a:pt x="16509" y="13461"/>
                </a:cubicBezTo>
              </a:path>
            </a:pathLst>
          </a:custGeom>
          <a:ln w="9144">
            <a:solidFill>
              <a:srgbClr val="1E477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11150" y="3016250"/>
            <a:ext cx="3282950" cy="1085850"/>
          </a:xfrm>
          <a:custGeom>
            <a:avLst/>
            <a:gdLst>
              <a:gd name="connsiteX0" fmla="*/ 11938 w 3282950"/>
              <a:gd name="connsiteY0" fmla="*/ 1097026 h 1085850"/>
              <a:gd name="connsiteX1" fmla="*/ 3288538 w 3282950"/>
              <a:gd name="connsiteY1" fmla="*/ 1097026 h 1085850"/>
              <a:gd name="connsiteX2" fmla="*/ 3288538 w 3282950"/>
              <a:gd name="connsiteY2" fmla="*/ 7366 h 1085850"/>
              <a:gd name="connsiteX3" fmla="*/ 11938 w 3282950"/>
              <a:gd name="connsiteY3" fmla="*/ 7366 h 1085850"/>
              <a:gd name="connsiteX4" fmla="*/ 11938 w 3282950"/>
              <a:gd name="connsiteY4" fmla="*/ 109702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950" h="1085850">
                <a:moveTo>
                  <a:pt x="11938" y="1097026"/>
                </a:moveTo>
                <a:lnTo>
                  <a:pt x="3288538" y="1097026"/>
                </a:lnTo>
                <a:lnTo>
                  <a:pt x="3288538" y="7366"/>
                </a:lnTo>
                <a:lnTo>
                  <a:pt x="11938" y="7366"/>
                </a:lnTo>
                <a:lnTo>
                  <a:pt x="11938" y="1097026"/>
                </a:lnTo>
                <a:close/>
              </a:path>
            </a:pathLst>
          </a:custGeom>
          <a:solidFill>
            <a:srgbClr val="EEEE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19760" y="186651"/>
            <a:ext cx="9659186" cy="5083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833"/>
              </a:lnSpc>
            </a:pPr>
            <a:r>
              <a:rPr lang="en-US" altLang="zh-CN" sz="3950" b="1" spc="15" dirty="0">
                <a:solidFill>
                  <a:srgbClr val="FEFEFE"/>
                </a:solidFill>
                <a:latin typeface="Segoe Print"/>
                <a:ea typeface="Segoe Print"/>
              </a:rPr>
              <a:t>КОГНИТИВНЫЕ</a:t>
            </a:r>
            <a:r>
              <a:rPr lang="en-US" altLang="zh-CN" sz="3950" b="1" spc="161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950" b="1" spc="20" dirty="0">
                <a:solidFill>
                  <a:srgbClr val="FEFEFE"/>
                </a:solidFill>
                <a:latin typeface="Segoe Print"/>
                <a:ea typeface="Segoe Print"/>
              </a:rPr>
              <a:t>РАССТРОЙСТВА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0" indent="809853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когнитивных</a:t>
            </a:r>
            <a:r>
              <a:rPr lang="en-US" altLang="zh-CN" sz="265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(внимание,</a:t>
            </a:r>
            <a:r>
              <a:rPr lang="en-US" altLang="zh-CN" sz="265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память,</a:t>
            </a:r>
            <a:r>
              <a:rPr lang="en-US" altLang="zh-CN" sz="265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речь,</a:t>
            </a:r>
          </a:p>
          <a:p>
            <a:pPr marL="0" indent="950061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гнозис,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праксис,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интеллект)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26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5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исходным</a:t>
            </a:r>
          </a:p>
          <a:p>
            <a:pPr marL="0" indent="124112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индивидуальным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средними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возрастными</a:t>
            </a:r>
            <a:r>
              <a:rPr lang="en-US" altLang="zh-CN" sz="265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667965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Calibri"/>
                <a:ea typeface="Calibri"/>
              </a:rPr>
              <a:t>образовательными</a:t>
            </a:r>
            <a:r>
              <a:rPr lang="en-US" altLang="zh-CN" sz="265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50" dirty="0">
                <a:solidFill>
                  <a:srgbClr val="000000"/>
                </a:solidFill>
                <a:latin typeface="Calibri"/>
                <a:ea typeface="Calibri"/>
              </a:rPr>
              <a:t>уровнями.</a:t>
            </a:r>
          </a:p>
          <a:p>
            <a:pPr marL="631240" indent="-292608" hangingPunct="0">
              <a:lnSpc>
                <a:spcPct val="80416"/>
              </a:lnSpc>
            </a:pPr>
            <a:r>
              <a:rPr lang="en-US" altLang="zh-CN" sz="3100" b="1" spc="-10" dirty="0">
                <a:solidFill>
                  <a:srgbClr val="000000"/>
                </a:solidFill>
                <a:latin typeface="Calibri"/>
                <a:ea typeface="Calibri"/>
              </a:rPr>
              <a:t>“</a:t>
            </a:r>
            <a:r>
              <a:rPr lang="en-US" altLang="zh-CN" sz="3100" b="1" spc="-15" dirty="0">
                <a:solidFill>
                  <a:srgbClr val="000000"/>
                </a:solidFill>
                <a:latin typeface="Calibri"/>
                <a:ea typeface="Calibri"/>
              </a:rPr>
              <a:t>Субъективные</a:t>
            </a:r>
            <a:r>
              <a:rPr lang="en-US" altLang="zh-CN" sz="3100" b="1" spc="10" dirty="0">
                <a:solidFill>
                  <a:srgbClr val="000000"/>
                </a:solidFill>
                <a:latin typeface="Calibri"/>
                <a:ea typeface="Calibri"/>
              </a:rPr>
              <a:t>”</a:t>
            </a:r>
            <a:r>
              <a:rPr lang="en-US" altLang="zh-CN" sz="31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100" b="1" spc="-15" dirty="0">
                <a:solidFill>
                  <a:srgbClr val="000000"/>
                </a:solidFill>
                <a:latin typeface="Calibri"/>
                <a:ea typeface="Calibri"/>
              </a:rPr>
              <a:t>когнит</a:t>
            </a:r>
            <a:r>
              <a:rPr lang="en-US" altLang="zh-CN" sz="3100" b="1" spc="-10" dirty="0">
                <a:solidFill>
                  <a:srgbClr val="000000"/>
                </a:solidFill>
                <a:latin typeface="Calibri"/>
                <a:ea typeface="Calibri"/>
              </a:rPr>
              <a:t>ивные</a:t>
            </a:r>
            <a:r>
              <a:rPr lang="en-US" altLang="zh-CN" sz="31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100" b="1" spc="-10" dirty="0">
                <a:solidFill>
                  <a:srgbClr val="000000"/>
                </a:solidFill>
                <a:latin typeface="Calibri"/>
                <a:ea typeface="Calibri"/>
              </a:rPr>
              <a:t>расстрой</a:t>
            </a:r>
            <a:r>
              <a:rPr lang="en-US" altLang="zh-CN" sz="3100" b="1" spc="-5" dirty="0">
                <a:solidFill>
                  <a:srgbClr val="000000"/>
                </a:solidFill>
                <a:latin typeface="Calibri"/>
                <a:ea typeface="Calibri"/>
              </a:rPr>
              <a:t>ства</a:t>
            </a:r>
          </a:p>
          <a:p>
            <a:pPr marL="1912950" indent="553212" hangingPunct="0">
              <a:lnSpc>
                <a:spcPct val="76249"/>
              </a:lnSpc>
            </a:pPr>
            <a:r>
              <a:rPr lang="en-US" altLang="zh-CN" sz="3300" b="1" spc="15" dirty="0">
                <a:solidFill>
                  <a:srgbClr val="000000"/>
                </a:solidFill>
                <a:latin typeface="Calibri"/>
                <a:ea typeface="Calibri"/>
              </a:rPr>
              <a:t>Лег</a:t>
            </a:r>
            <a:r>
              <a:rPr lang="en-US" altLang="zh-CN" sz="3300" b="1" spc="5" dirty="0">
                <a:solidFill>
                  <a:srgbClr val="000000"/>
                </a:solidFill>
                <a:latin typeface="Calibri"/>
                <a:ea typeface="Calibri"/>
              </a:rPr>
              <a:t>кие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300" b="1" spc="-10" dirty="0">
                <a:solidFill>
                  <a:srgbClr val="000000"/>
                </a:solidFill>
                <a:latin typeface="Calibri"/>
                <a:ea typeface="Calibri"/>
              </a:rPr>
              <a:t>когнит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ea typeface="Calibri"/>
              </a:rPr>
              <a:t>ивные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300" b="1" spc="10" dirty="0">
                <a:solidFill>
                  <a:srgbClr val="000000"/>
                </a:solidFill>
                <a:latin typeface="Calibri"/>
                <a:ea typeface="Calibri"/>
              </a:rPr>
              <a:t>расстр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ea typeface="Calibri"/>
              </a:rPr>
              <a:t>ойства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1724" y="5269103"/>
            <a:ext cx="5034003" cy="2180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41397" indent="126491" hangingPunct="0">
              <a:lnSpc>
                <a:spcPct val="95416"/>
              </a:lnSpc>
            </a:pPr>
            <a:r>
              <a:rPr lang="en-US" altLang="zh-CN" sz="3300" b="1" spc="-15" dirty="0">
                <a:solidFill>
                  <a:srgbClr val="000000"/>
                </a:solidFill>
                <a:latin typeface="Calibri"/>
                <a:ea typeface="Calibri"/>
              </a:rPr>
              <a:t>Умер</a:t>
            </a:r>
            <a:r>
              <a:rPr lang="en-US" altLang="zh-CN" sz="3300" b="1" spc="-5" dirty="0">
                <a:solidFill>
                  <a:srgbClr val="000000"/>
                </a:solidFill>
                <a:latin typeface="Calibri"/>
                <a:ea typeface="Calibri"/>
              </a:rPr>
              <a:t>енные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300" b="1" spc="-10" dirty="0">
                <a:solidFill>
                  <a:srgbClr val="000000"/>
                </a:solidFill>
                <a:latin typeface="Calibri"/>
                <a:ea typeface="Calibri"/>
              </a:rPr>
              <a:t>когни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ea typeface="Calibri"/>
              </a:rPr>
              <a:t>тивные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300" b="1" spc="10" dirty="0">
                <a:solidFill>
                  <a:srgbClr val="000000"/>
                </a:solidFill>
                <a:latin typeface="Calibri"/>
                <a:ea typeface="Calibri"/>
              </a:rPr>
              <a:t>расстр</a:t>
            </a:r>
            <a:r>
              <a:rPr lang="en-US" altLang="zh-CN" sz="3300" b="1" dirty="0">
                <a:solidFill>
                  <a:srgbClr val="000000"/>
                </a:solidFill>
                <a:latin typeface="Calibri"/>
                <a:ea typeface="Calibri"/>
              </a:rPr>
              <a:t>ойства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100" b="1" spc="-10" dirty="0">
                <a:solidFill>
                  <a:srgbClr val="BF0000"/>
                </a:solidFill>
                <a:latin typeface="Calibri"/>
                <a:ea typeface="Calibri"/>
              </a:rPr>
              <a:t>НЕДЕМЕНТНЫЕ</a:t>
            </a:r>
            <a:r>
              <a:rPr lang="en-US" altLang="zh-CN" sz="3100" b="1" spc="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100" b="1" spc="-20" dirty="0">
                <a:solidFill>
                  <a:srgbClr val="BF0000"/>
                </a:solidFill>
                <a:latin typeface="Calibri"/>
                <a:ea typeface="Calibri"/>
              </a:rPr>
              <a:t>КР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14869" y="5821553"/>
            <a:ext cx="2495189" cy="1724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0388">
              <a:lnSpc>
                <a:spcPct val="100000"/>
              </a:lnSpc>
            </a:pPr>
            <a:r>
              <a:rPr lang="en-US" altLang="zh-CN" sz="3100" b="1" spc="-15" dirty="0">
                <a:solidFill>
                  <a:srgbClr val="BF0000"/>
                </a:solidFill>
                <a:latin typeface="Calibri"/>
                <a:ea typeface="Calibri"/>
              </a:rPr>
              <a:t>ДЕ</a:t>
            </a:r>
            <a:r>
              <a:rPr lang="en-US" altLang="zh-CN" sz="3100" b="1" spc="-10" dirty="0">
                <a:solidFill>
                  <a:srgbClr val="BF0000"/>
                </a:solidFill>
                <a:latin typeface="Calibri"/>
                <a:ea typeface="Calibri"/>
              </a:rPr>
              <a:t>МЕНЦИЯ</a:t>
            </a:r>
          </a:p>
          <a:p>
            <a:pPr marL="0" indent="376427" hangingPunct="0">
              <a:lnSpc>
                <a:spcPct val="82916"/>
              </a:lnSpc>
            </a:pPr>
            <a:r>
              <a:rPr lang="en-US" altLang="zh-CN" sz="3300" b="1" spc="-40" dirty="0">
                <a:solidFill>
                  <a:srgbClr val="FEFEFE"/>
                </a:solidFill>
                <a:latin typeface="Calibri"/>
                <a:ea typeface="Calibri"/>
              </a:rPr>
              <a:t>Т</a:t>
            </a:r>
            <a:r>
              <a:rPr lang="en-US" altLang="zh-CN" sz="3300" b="1" spc="-34" dirty="0">
                <a:solidFill>
                  <a:srgbClr val="FEFEFE"/>
                </a:solidFill>
                <a:latin typeface="Calibri"/>
                <a:ea typeface="Calibri"/>
              </a:rPr>
              <a:t>яжелые</a:t>
            </a:r>
            <a:r>
              <a:rPr lang="en-US" altLang="zh-CN" sz="33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300" b="1" spc="-10" dirty="0">
                <a:solidFill>
                  <a:srgbClr val="FEFEFE"/>
                </a:solidFill>
                <a:latin typeface="Calibri"/>
                <a:ea typeface="Calibri"/>
              </a:rPr>
              <a:t>когнит</a:t>
            </a:r>
            <a:r>
              <a:rPr lang="en-US" altLang="zh-CN" sz="3300" b="1" dirty="0">
                <a:solidFill>
                  <a:srgbClr val="FEFEFE"/>
                </a:solidFill>
                <a:latin typeface="Calibri"/>
                <a:ea typeface="Calibri"/>
              </a:rPr>
              <a:t>ивные</a:t>
            </a:r>
            <a:r>
              <a:rPr lang="en-US" altLang="zh-CN" sz="33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300" b="1" spc="10" dirty="0">
                <a:solidFill>
                  <a:srgbClr val="FEFEFE"/>
                </a:solidFill>
                <a:latin typeface="Calibri"/>
                <a:ea typeface="Calibri"/>
              </a:rPr>
              <a:t>расстр</a:t>
            </a:r>
            <a:r>
              <a:rPr lang="en-US" altLang="zh-CN" sz="3300" b="1" dirty="0">
                <a:solidFill>
                  <a:srgbClr val="FEFEFE"/>
                </a:solidFill>
                <a:latin typeface="Calibri"/>
                <a:ea typeface="Calibri"/>
              </a:rPr>
              <a:t>ойства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reeform 412"/>
          <p:cNvSpPr/>
          <p:nvPr/>
        </p:nvSpPr>
        <p:spPr>
          <a:xfrm>
            <a:off x="107950" y="196850"/>
            <a:ext cx="9848850" cy="1187450"/>
          </a:xfrm>
          <a:custGeom>
            <a:avLst/>
            <a:gdLst>
              <a:gd name="connsiteX0" fmla="*/ 10921 w 9848850"/>
              <a:gd name="connsiteY0" fmla="*/ 1199134 h 1187450"/>
              <a:gd name="connsiteX1" fmla="*/ 9852914 w 9848850"/>
              <a:gd name="connsiteY1" fmla="*/ 1199134 h 1187450"/>
              <a:gd name="connsiteX2" fmla="*/ 9852914 w 9848850"/>
              <a:gd name="connsiteY2" fmla="*/ 10414 h 1187450"/>
              <a:gd name="connsiteX3" fmla="*/ 10921 w 9848850"/>
              <a:gd name="connsiteY3" fmla="*/ 10414 h 1187450"/>
              <a:gd name="connsiteX4" fmla="*/ 10921 w 9848850"/>
              <a:gd name="connsiteY4" fmla="*/ 1199134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8850" h="1187450">
                <a:moveTo>
                  <a:pt x="10921" y="1199134"/>
                </a:moveTo>
                <a:lnTo>
                  <a:pt x="9852914" y="1199134"/>
                </a:lnTo>
                <a:lnTo>
                  <a:pt x="9852914" y="10414"/>
                </a:lnTo>
                <a:lnTo>
                  <a:pt x="10921" y="10414"/>
                </a:lnTo>
                <a:lnTo>
                  <a:pt x="10921" y="1199134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TextBox 413"/>
          <p:cNvSpPr txBox="1"/>
          <p:nvPr/>
        </p:nvSpPr>
        <p:spPr>
          <a:xfrm>
            <a:off x="448665" y="279228"/>
            <a:ext cx="8732853" cy="3179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63547">
              <a:lnSpc>
                <a:spcPct val="100000"/>
              </a:lnSpc>
            </a:pPr>
            <a:r>
              <a:rPr lang="en-US" altLang="zh-CN" sz="3500" spc="15" dirty="0">
                <a:solidFill>
                  <a:srgbClr val="FEFEFE"/>
                </a:solidFill>
                <a:latin typeface="Times New Roman"/>
                <a:ea typeface="Times New Roman"/>
              </a:rPr>
              <a:t>ЛЕЧЕНИЕ</a:t>
            </a:r>
            <a:r>
              <a:rPr lang="en-US" altLang="zh-CN" sz="35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spc="20" dirty="0">
                <a:solidFill>
                  <a:srgbClr val="FEFEFE"/>
                </a:solidFill>
                <a:latin typeface="Times New Roman"/>
                <a:ea typeface="Times New Roman"/>
              </a:rPr>
              <a:t>НЕДЕМЕНТНЫХ</a:t>
            </a:r>
          </a:p>
          <a:p>
            <a:pPr marL="0" indent="1240561">
              <a:lnSpc>
                <a:spcPct val="100000"/>
              </a:lnSpc>
            </a:pPr>
            <a:r>
              <a:rPr lang="en-US" altLang="zh-CN" sz="3550" spc="-50" dirty="0">
                <a:solidFill>
                  <a:srgbClr val="FEFEFE"/>
                </a:solidFill>
                <a:latin typeface="Times New Roman"/>
                <a:ea typeface="Times New Roman"/>
              </a:rPr>
              <a:t>КОГНИТИВНЫХ</a:t>
            </a:r>
            <a:r>
              <a:rPr lang="en-US" altLang="zh-CN" sz="355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50" spc="-45" dirty="0">
                <a:solidFill>
                  <a:srgbClr val="FEFEFE"/>
                </a:solidFill>
                <a:latin typeface="Times New Roman"/>
                <a:ea typeface="Times New Roman"/>
              </a:rPr>
              <a:t>РАССТРОЙСТВ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100" dirty="0">
                <a:solidFill>
                  <a:srgbClr val="BF0000"/>
                </a:solidFill>
                <a:latin typeface="Wingdings"/>
                <a:ea typeface="Wingdings"/>
              </a:rPr>
              <a:t></a:t>
            </a:r>
            <a:r>
              <a:rPr lang="en-US" altLang="zh-CN" sz="3100" dirty="0">
                <a:solidFill>
                  <a:srgbClr val="BF0000"/>
                </a:solidFill>
                <a:latin typeface="Times New Roman"/>
                <a:ea typeface="Times New Roman"/>
              </a:rPr>
              <a:t>МЕДИКАМЕНТОЗНЫЕ</a:t>
            </a:r>
            <a:r>
              <a:rPr lang="en-US" altLang="zh-CN" sz="31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Times New Roman"/>
                <a:ea typeface="Times New Roman"/>
              </a:rPr>
              <a:t>МЕТОДЫ</a:t>
            </a:r>
            <a:r>
              <a:rPr lang="en-US" altLang="zh-CN" sz="3100" spc="-1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dirty="0">
                <a:solidFill>
                  <a:srgbClr val="BF0000"/>
                </a:solidFill>
                <a:latin typeface="Times New Roman"/>
                <a:ea typeface="Times New Roman"/>
              </a:rPr>
              <a:t>КОРРЕКЦИИ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marL="0" indent="873277">
              <a:lnSpc>
                <a:spcPct val="100000"/>
              </a:lnSpc>
            </a:pPr>
            <a:r>
              <a:rPr lang="en-US" altLang="zh-CN" sz="1950" spc="10" dirty="0">
                <a:solidFill>
                  <a:srgbClr val="FE6500"/>
                </a:solidFill>
                <a:latin typeface="Times New Roman"/>
                <a:ea typeface="Times New Roman"/>
              </a:rPr>
              <a:t>КОРРЕКЦИЯ</a:t>
            </a:r>
            <a:r>
              <a:rPr lang="en-US" altLang="zh-CN" sz="1950" spc="5" dirty="0">
                <a:solidFill>
                  <a:srgbClr val="FE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20" dirty="0">
                <a:solidFill>
                  <a:srgbClr val="FE6500"/>
                </a:solidFill>
                <a:latin typeface="Times New Roman"/>
                <a:ea typeface="Times New Roman"/>
              </a:rPr>
              <a:t>ФАКТОРОВ</a:t>
            </a:r>
            <a:r>
              <a:rPr lang="en-US" altLang="zh-CN" sz="1950" spc="5" dirty="0">
                <a:solidFill>
                  <a:srgbClr val="FE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5" dirty="0">
                <a:solidFill>
                  <a:srgbClr val="FE6500"/>
                </a:solidFill>
                <a:latin typeface="Times New Roman"/>
                <a:ea typeface="Times New Roman"/>
              </a:rPr>
              <a:t>РИСКА</a:t>
            </a:r>
          </a:p>
          <a:p>
            <a:pPr marL="0" indent="87327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лечение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сердечно-сосудистых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факторов</a:t>
            </a:r>
            <a:r>
              <a:rPr lang="en-US" altLang="zh-CN" sz="285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риска</a:t>
            </a:r>
          </a:p>
        </p:txBody>
      </p:sp>
      <p:sp>
        <p:nvSpPr>
          <p:cNvPr id="414" name="TextBox 414"/>
          <p:cNvSpPr txBox="1"/>
          <p:nvPr/>
        </p:nvSpPr>
        <p:spPr>
          <a:xfrm>
            <a:off x="1321942" y="3462211"/>
            <a:ext cx="7100754" cy="434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850" spc="2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коррекция</a:t>
            </a:r>
            <a:r>
              <a:rPr lang="en-US" altLang="zh-CN" sz="285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дисметаболических</a:t>
            </a:r>
            <a:r>
              <a:rPr lang="en-US" altLang="zh-CN" sz="2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50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нарушений</a:t>
            </a:r>
          </a:p>
        </p:txBody>
      </p:sp>
      <p:sp>
        <p:nvSpPr>
          <p:cNvPr id="415" name="TextBox 415"/>
          <p:cNvSpPr txBox="1"/>
          <p:nvPr/>
        </p:nvSpPr>
        <p:spPr>
          <a:xfrm>
            <a:off x="1321942" y="3898074"/>
            <a:ext cx="3434923" cy="434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50" spc="2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85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850" spc="40" dirty="0">
                <a:solidFill>
                  <a:srgbClr val="000000"/>
                </a:solidFill>
                <a:latin typeface="Times New Roman"/>
                <a:ea typeface="Times New Roman"/>
              </a:rPr>
              <a:t>лечение</a:t>
            </a:r>
            <a:r>
              <a:rPr lang="en-US" altLang="zh-CN" sz="28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50" spc="40" dirty="0">
                <a:solidFill>
                  <a:srgbClr val="000000"/>
                </a:solidFill>
                <a:latin typeface="Times New Roman"/>
                <a:ea typeface="Times New Roman"/>
              </a:rPr>
              <a:t>депрессии</a:t>
            </a:r>
          </a:p>
        </p:txBody>
      </p:sp>
      <p:sp>
        <p:nvSpPr>
          <p:cNvPr id="416" name="TextBox 416"/>
          <p:cNvSpPr txBox="1"/>
          <p:nvPr/>
        </p:nvSpPr>
        <p:spPr>
          <a:xfrm>
            <a:off x="1321942" y="4635771"/>
            <a:ext cx="5676821" cy="1215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20" dirty="0">
                <a:solidFill>
                  <a:srgbClr val="FE6500"/>
                </a:solidFill>
                <a:latin typeface="Times New Roman"/>
                <a:ea typeface="Times New Roman"/>
              </a:rPr>
              <a:t>НЕЙРОПРОТЕКТИВНАЯ</a:t>
            </a:r>
            <a:r>
              <a:rPr lang="en-US" altLang="zh-CN" sz="2000" spc="64" dirty="0">
                <a:solidFill>
                  <a:srgbClr val="FE65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25" dirty="0">
                <a:solidFill>
                  <a:srgbClr val="FE6500"/>
                </a:solidFill>
                <a:latin typeface="Times New Roman"/>
                <a:ea typeface="Times New Roman"/>
              </a:rPr>
              <a:t>ТЕРАПИЯ</a:t>
            </a:r>
          </a:p>
          <a:p>
            <a:pPr marL="1969261" indent="-1778761" hangingPunct="0">
              <a:lnSpc>
                <a:spcPct val="102083"/>
              </a:lnSpc>
            </a:pP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применение</a:t>
            </a:r>
            <a:r>
              <a:rPr lang="en-US" altLang="zh-CN" sz="1950" spc="69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вазоактивных</a:t>
            </a:r>
            <a:r>
              <a:rPr lang="en-US" altLang="zh-CN" sz="19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ea typeface="Times New Roman"/>
              </a:rPr>
              <a:t>(сосудистых)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ea typeface="Times New Roman"/>
              </a:rPr>
              <a:t>нейрометаболических</a:t>
            </a:r>
            <a:r>
              <a:rPr lang="en-US" altLang="zh-CN" sz="1950" spc="-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30" dirty="0">
                <a:solidFill>
                  <a:srgbClr val="000000"/>
                </a:solidFill>
                <a:latin typeface="Times New Roman"/>
                <a:ea typeface="Times New Roman"/>
              </a:rPr>
              <a:t>препаратов</a:t>
            </a:r>
            <a:r>
              <a:rPr lang="en-US" altLang="zh-CN"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ингибиторов</a:t>
            </a:r>
            <a:r>
              <a:rPr lang="en-US" altLang="zh-CN" sz="195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950" spc="25" dirty="0">
                <a:solidFill>
                  <a:srgbClr val="000000"/>
                </a:solidFill>
                <a:latin typeface="Times New Roman"/>
                <a:ea typeface="Times New Roman"/>
              </a:rPr>
              <a:t>NMDA</a:t>
            </a:r>
            <a:r>
              <a:rPr lang="en-US" altLang="zh-CN" sz="1950" spc="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950" spc="10" dirty="0">
                <a:solidFill>
                  <a:srgbClr val="000000"/>
                </a:solidFill>
                <a:latin typeface="Times New Roman"/>
                <a:ea typeface="Times New Roman"/>
              </a:rPr>
              <a:t>рецепторов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Freeform 417"/>
          <p:cNvSpPr/>
          <p:nvPr/>
        </p:nvSpPr>
        <p:spPr>
          <a:xfrm>
            <a:off x="1974850" y="2038350"/>
            <a:ext cx="234950" cy="234950"/>
          </a:xfrm>
          <a:custGeom>
            <a:avLst/>
            <a:gdLst>
              <a:gd name="connsiteX0" fmla="*/ 242570 w 234950"/>
              <a:gd name="connsiteY0" fmla="*/ 10033 h 234950"/>
              <a:gd name="connsiteX1" fmla="*/ 128270 w 234950"/>
              <a:gd name="connsiteY1" fmla="*/ 238633 h 234950"/>
              <a:gd name="connsiteX2" fmla="*/ 13970 w 234950"/>
              <a:gd name="connsiteY2" fmla="*/ 10033 h 234950"/>
              <a:gd name="connsiteX3" fmla="*/ 242570 w 234950"/>
              <a:gd name="connsiteY3" fmla="*/ 10033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" h="234950">
                <a:moveTo>
                  <a:pt x="242570" y="10033"/>
                </a:moveTo>
                <a:lnTo>
                  <a:pt x="128270" y="238633"/>
                </a:lnTo>
                <a:lnTo>
                  <a:pt x="13970" y="10033"/>
                </a:lnTo>
                <a:lnTo>
                  <a:pt x="242570" y="10033"/>
                </a:lnTo>
                <a:close/>
              </a:path>
            </a:pathLst>
          </a:custGeom>
          <a:solidFill>
            <a:srgbClr val="7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Freeform 418"/>
          <p:cNvSpPr/>
          <p:nvPr/>
        </p:nvSpPr>
        <p:spPr>
          <a:xfrm>
            <a:off x="2051050" y="1466850"/>
            <a:ext cx="82550" cy="615950"/>
          </a:xfrm>
          <a:custGeom>
            <a:avLst/>
            <a:gdLst>
              <a:gd name="connsiteX0" fmla="*/ 90170 w 82550"/>
              <a:gd name="connsiteY0" fmla="*/ 12954 h 615950"/>
              <a:gd name="connsiteX1" fmla="*/ 90170 w 82550"/>
              <a:gd name="connsiteY1" fmla="*/ 619633 h 615950"/>
              <a:gd name="connsiteX2" fmla="*/ 13970 w 82550"/>
              <a:gd name="connsiteY2" fmla="*/ 619633 h 615950"/>
              <a:gd name="connsiteX3" fmla="*/ 13970 w 82550"/>
              <a:gd name="connsiteY3" fmla="*/ 12954 h 615950"/>
              <a:gd name="connsiteX4" fmla="*/ 90170 w 82550"/>
              <a:gd name="connsiteY4" fmla="*/ 12954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615950">
                <a:moveTo>
                  <a:pt x="90170" y="12954"/>
                </a:moveTo>
                <a:lnTo>
                  <a:pt x="90170" y="619633"/>
                </a:lnTo>
                <a:lnTo>
                  <a:pt x="13970" y="619633"/>
                </a:lnTo>
                <a:lnTo>
                  <a:pt x="13970" y="12954"/>
                </a:lnTo>
                <a:lnTo>
                  <a:pt x="90170" y="12954"/>
                </a:lnTo>
                <a:close/>
              </a:path>
            </a:pathLst>
          </a:custGeom>
          <a:solidFill>
            <a:srgbClr val="7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Freeform 419"/>
          <p:cNvSpPr/>
          <p:nvPr/>
        </p:nvSpPr>
        <p:spPr>
          <a:xfrm>
            <a:off x="7131050" y="2025650"/>
            <a:ext cx="234950" cy="234950"/>
          </a:xfrm>
          <a:custGeom>
            <a:avLst/>
            <a:gdLst>
              <a:gd name="connsiteX0" fmla="*/ 246633 w 234950"/>
              <a:gd name="connsiteY0" fmla="*/ 18034 h 234950"/>
              <a:gd name="connsiteX1" fmla="*/ 132333 w 234950"/>
              <a:gd name="connsiteY1" fmla="*/ 246634 h 234950"/>
              <a:gd name="connsiteX2" fmla="*/ 18033 w 234950"/>
              <a:gd name="connsiteY2" fmla="*/ 18034 h 234950"/>
              <a:gd name="connsiteX3" fmla="*/ 246633 w 234950"/>
              <a:gd name="connsiteY3" fmla="*/ 18034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" h="234950">
                <a:moveTo>
                  <a:pt x="246633" y="18034"/>
                </a:moveTo>
                <a:lnTo>
                  <a:pt x="132333" y="246634"/>
                </a:lnTo>
                <a:lnTo>
                  <a:pt x="18033" y="18034"/>
                </a:lnTo>
                <a:lnTo>
                  <a:pt x="246633" y="18034"/>
                </a:lnTo>
                <a:close/>
              </a:path>
            </a:pathLst>
          </a:custGeom>
          <a:solidFill>
            <a:srgbClr val="7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Freeform 420"/>
          <p:cNvSpPr/>
          <p:nvPr/>
        </p:nvSpPr>
        <p:spPr>
          <a:xfrm>
            <a:off x="7207250" y="1543050"/>
            <a:ext cx="82550" cy="527050"/>
          </a:xfrm>
          <a:custGeom>
            <a:avLst/>
            <a:gdLst>
              <a:gd name="connsiteX0" fmla="*/ 94233 w 82550"/>
              <a:gd name="connsiteY0" fmla="*/ 11430 h 527050"/>
              <a:gd name="connsiteX1" fmla="*/ 94233 w 82550"/>
              <a:gd name="connsiteY1" fmla="*/ 538734 h 527050"/>
              <a:gd name="connsiteX2" fmla="*/ 18033 w 82550"/>
              <a:gd name="connsiteY2" fmla="*/ 538734 h 527050"/>
              <a:gd name="connsiteX3" fmla="*/ 18033 w 82550"/>
              <a:gd name="connsiteY3" fmla="*/ 11430 h 527050"/>
              <a:gd name="connsiteX4" fmla="*/ 94233 w 82550"/>
              <a:gd name="connsiteY4" fmla="*/ 1143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527050">
                <a:moveTo>
                  <a:pt x="94233" y="11430"/>
                </a:moveTo>
                <a:lnTo>
                  <a:pt x="94233" y="538734"/>
                </a:lnTo>
                <a:lnTo>
                  <a:pt x="18033" y="538734"/>
                </a:lnTo>
                <a:lnTo>
                  <a:pt x="18033" y="11430"/>
                </a:lnTo>
                <a:lnTo>
                  <a:pt x="94233" y="11430"/>
                </a:lnTo>
                <a:close/>
              </a:path>
            </a:pathLst>
          </a:custGeom>
          <a:solidFill>
            <a:srgbClr val="7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Freeform 421"/>
          <p:cNvSpPr/>
          <p:nvPr/>
        </p:nvSpPr>
        <p:spPr>
          <a:xfrm>
            <a:off x="31750" y="120650"/>
            <a:ext cx="10013950" cy="1276350"/>
          </a:xfrm>
          <a:custGeom>
            <a:avLst/>
            <a:gdLst>
              <a:gd name="connsiteX0" fmla="*/ 17017 w 10013950"/>
              <a:gd name="connsiteY0" fmla="*/ 1278382 h 1276350"/>
              <a:gd name="connsiteX1" fmla="*/ 10019030 w 10013950"/>
              <a:gd name="connsiteY1" fmla="*/ 1278382 h 1276350"/>
              <a:gd name="connsiteX2" fmla="*/ 10019030 w 10013950"/>
              <a:gd name="connsiteY2" fmla="*/ 18033 h 1276350"/>
              <a:gd name="connsiteX3" fmla="*/ 17017 w 10013950"/>
              <a:gd name="connsiteY3" fmla="*/ 18033 h 1276350"/>
              <a:gd name="connsiteX4" fmla="*/ 17017 w 10013950"/>
              <a:gd name="connsiteY4" fmla="*/ 1278382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950" h="1276350">
                <a:moveTo>
                  <a:pt x="17017" y="1278382"/>
                </a:moveTo>
                <a:lnTo>
                  <a:pt x="10019030" y="1278382"/>
                </a:lnTo>
                <a:lnTo>
                  <a:pt x="10019030" y="18033"/>
                </a:lnTo>
                <a:lnTo>
                  <a:pt x="17017" y="18033"/>
                </a:lnTo>
                <a:lnTo>
                  <a:pt x="17017" y="1278382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3" name="Picture 4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3528060"/>
            <a:ext cx="952500" cy="1531620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3489960"/>
            <a:ext cx="6598920" cy="1577340"/>
          </a:xfrm>
          <a:prstGeom prst="rect">
            <a:avLst/>
          </a:prstGeom>
        </p:spPr>
      </p:pic>
      <p:sp>
        <p:nvSpPr>
          <p:cNvPr id="2" name="TextBox 424"/>
          <p:cNvSpPr txBox="1"/>
          <p:nvPr/>
        </p:nvSpPr>
        <p:spPr>
          <a:xfrm>
            <a:off x="729386" y="285575"/>
            <a:ext cx="8767074" cy="885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083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Segoe Script"/>
                <a:ea typeface="Segoe Script"/>
              </a:rPr>
              <a:t>ЛЕЧЕНИЕ</a:t>
            </a:r>
            <a:r>
              <a:rPr lang="en-US" altLang="zh-CN" sz="4400" b="1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Segoe Script"/>
                <a:ea typeface="Segoe Script"/>
              </a:rPr>
              <a:t>ДЕМЕНЦИИ</a:t>
            </a:r>
            <a:r>
              <a:rPr lang="en-US" altLang="zh-CN" sz="4400" b="1" spc="7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Segoe Script"/>
                <a:ea typeface="Segoe Script"/>
              </a:rPr>
              <a:t>(1А)</a:t>
            </a:r>
          </a:p>
        </p:txBody>
      </p:sp>
      <p:sp>
        <p:nvSpPr>
          <p:cNvPr id="425" name="TextBox 425"/>
          <p:cNvSpPr txBox="1"/>
          <p:nvPr/>
        </p:nvSpPr>
        <p:spPr>
          <a:xfrm>
            <a:off x="767181" y="2372765"/>
            <a:ext cx="2355044" cy="10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spc="20" dirty="0">
                <a:solidFill>
                  <a:srgbClr val="BF0000"/>
                </a:solidFill>
                <a:latin typeface="Segoe UI Semibold"/>
                <a:ea typeface="Segoe UI Semibold"/>
              </a:rPr>
              <a:t>Б</a:t>
            </a:r>
            <a:r>
              <a:rPr lang="en-US" altLang="zh-CN" sz="3500" spc="15" dirty="0">
                <a:solidFill>
                  <a:srgbClr val="BF0000"/>
                </a:solidFill>
                <a:latin typeface="Segoe UI Semibold"/>
                <a:ea typeface="Segoe UI Semibold"/>
              </a:rPr>
              <a:t>АЗИСНАЯ</a:t>
            </a:r>
          </a:p>
          <a:p>
            <a:pPr marL="0" indent="176784">
              <a:lnSpc>
                <a:spcPct val="100000"/>
              </a:lnSpc>
              <a:spcBef>
                <a:spcPts val="150"/>
              </a:spcBef>
            </a:pPr>
            <a:r>
              <a:rPr lang="en-US" altLang="zh-CN" sz="3500" spc="20" dirty="0">
                <a:solidFill>
                  <a:srgbClr val="BF0000"/>
                </a:solidFill>
                <a:latin typeface="Segoe UI Semibold"/>
                <a:ea typeface="Segoe UI Semibold"/>
              </a:rPr>
              <a:t>ТЕРА</a:t>
            </a:r>
            <a:r>
              <a:rPr lang="en-US" altLang="zh-CN" sz="3500" spc="10" dirty="0">
                <a:solidFill>
                  <a:srgbClr val="BF0000"/>
                </a:solidFill>
                <a:latin typeface="Segoe UI Semibold"/>
                <a:ea typeface="Segoe UI Semibold"/>
              </a:rPr>
              <a:t>ПИЯ</a:t>
            </a:r>
          </a:p>
        </p:txBody>
      </p:sp>
      <p:sp>
        <p:nvSpPr>
          <p:cNvPr id="426" name="TextBox 426"/>
          <p:cNvSpPr txBox="1"/>
          <p:nvPr/>
        </p:nvSpPr>
        <p:spPr>
          <a:xfrm>
            <a:off x="4669790" y="2361588"/>
            <a:ext cx="4943461" cy="10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spc="25" dirty="0">
                <a:solidFill>
                  <a:srgbClr val="BF0000"/>
                </a:solidFill>
                <a:latin typeface="Segoe UI Semibold"/>
                <a:ea typeface="Segoe UI Semibold"/>
              </a:rPr>
              <a:t>СИ</a:t>
            </a:r>
            <a:r>
              <a:rPr lang="en-US" altLang="zh-CN" sz="3500" spc="20" dirty="0">
                <a:solidFill>
                  <a:srgbClr val="BF0000"/>
                </a:solidFill>
                <a:latin typeface="Segoe UI Semibold"/>
                <a:ea typeface="Segoe UI Semibold"/>
              </a:rPr>
              <a:t>МПТОМАТИЧЕСКАЯ</a:t>
            </a:r>
          </a:p>
          <a:p>
            <a:pPr marL="0" indent="1469516">
              <a:lnSpc>
                <a:spcPct val="100000"/>
              </a:lnSpc>
              <a:spcBef>
                <a:spcPts val="150"/>
              </a:spcBef>
            </a:pPr>
            <a:r>
              <a:rPr lang="en-US" altLang="zh-CN" sz="3500" spc="20" dirty="0">
                <a:solidFill>
                  <a:srgbClr val="BF0000"/>
                </a:solidFill>
                <a:latin typeface="Segoe UI Semibold"/>
                <a:ea typeface="Segoe UI Semibold"/>
              </a:rPr>
              <a:t>ТЕРА</a:t>
            </a:r>
            <a:r>
              <a:rPr lang="en-US" altLang="zh-CN" sz="3500" spc="10" dirty="0">
                <a:solidFill>
                  <a:srgbClr val="BF0000"/>
                </a:solidFill>
                <a:latin typeface="Segoe UI Semibold"/>
                <a:ea typeface="Segoe UI Semibold"/>
              </a:rPr>
              <a:t>ПИЯ</a:t>
            </a:r>
          </a:p>
        </p:txBody>
      </p:sp>
      <p:sp>
        <p:nvSpPr>
          <p:cNvPr id="427" name="TextBox 427"/>
          <p:cNvSpPr txBox="1"/>
          <p:nvPr/>
        </p:nvSpPr>
        <p:spPr>
          <a:xfrm>
            <a:off x="6031357" y="3602939"/>
            <a:ext cx="2793212" cy="1220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3171">
              <a:lnSpc>
                <a:spcPct val="100000"/>
              </a:lnSpc>
            </a:pP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У</a:t>
            </a:r>
            <a:r>
              <a:rPr lang="en-US" altLang="zh-CN" sz="2650" dirty="0">
                <a:solidFill>
                  <a:srgbClr val="000000"/>
                </a:solidFill>
                <a:latin typeface="Segoe UI Semibold"/>
                <a:ea typeface="Segoe UI Semibold"/>
              </a:rPr>
              <a:t>МЕНЬШЕНИЕ</a:t>
            </a:r>
          </a:p>
          <a:p>
            <a:pPr marL="0">
              <a:lnSpc>
                <a:spcPct val="100000"/>
              </a:lnSpc>
            </a:pPr>
            <a:r>
              <a:rPr lang="en-US" altLang="zh-CN" sz="265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ВЫРАЖЕ</a:t>
            </a:r>
            <a:r>
              <a:rPr lang="en-US" altLang="zh-CN" sz="26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ННОСТИ</a:t>
            </a:r>
          </a:p>
          <a:p>
            <a:pPr marL="0" indent="280415">
              <a:lnSpc>
                <a:spcPct val="100000"/>
              </a:lnSpc>
            </a:pPr>
            <a:r>
              <a:rPr lang="en-US" altLang="zh-CN" sz="265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СИМП</a:t>
            </a:r>
            <a:r>
              <a:rPr lang="en-US" altLang="zh-CN" sz="2650" spc="-10" dirty="0">
                <a:solidFill>
                  <a:srgbClr val="000000"/>
                </a:solidFill>
                <a:latin typeface="Segoe UI Semibold"/>
                <a:ea typeface="Segoe UI Semibold"/>
              </a:rPr>
              <a:t>ТОМОВ</a:t>
            </a:r>
          </a:p>
        </p:txBody>
      </p:sp>
      <p:sp>
        <p:nvSpPr>
          <p:cNvPr id="428" name="TextBox 428"/>
          <p:cNvSpPr txBox="1"/>
          <p:nvPr/>
        </p:nvSpPr>
        <p:spPr>
          <a:xfrm>
            <a:off x="233172" y="5096342"/>
            <a:ext cx="4402901" cy="1893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100" spc="-40" dirty="0">
                <a:solidFill>
                  <a:srgbClr val="000000"/>
                </a:solidFill>
                <a:latin typeface="Segoe UI Semibold"/>
                <a:ea typeface="Segoe UI Semibold"/>
              </a:rPr>
              <a:t>АНТ</a:t>
            </a:r>
            <a:r>
              <a:rPr lang="en-US" altLang="zh-CN" sz="3100" spc="-34" dirty="0">
                <a:solidFill>
                  <a:srgbClr val="000000"/>
                </a:solidFill>
                <a:latin typeface="Segoe UI Semibold"/>
                <a:ea typeface="Segoe UI Semibold"/>
              </a:rPr>
              <a:t>АГОНИСТ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5" dirty="0">
                <a:solidFill>
                  <a:srgbClr val="000000"/>
                </a:solidFill>
                <a:latin typeface="Segoe UI Semibold"/>
                <a:ea typeface="Segoe UI Semibold"/>
              </a:rPr>
              <a:t>ГЛУТАМАТНЫХ</a:t>
            </a:r>
            <a:r>
              <a:rPr lang="en-US" altLang="zh-CN" sz="3100" spc="-42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15" dirty="0">
                <a:solidFill>
                  <a:srgbClr val="000000"/>
                </a:solidFill>
                <a:latin typeface="Segoe UI Semibold"/>
                <a:ea typeface="Segoe UI Semibold"/>
              </a:rPr>
              <a:t>NMDA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ea typeface="Segoe UI Semibold"/>
              </a:rPr>
              <a:t>-</a:t>
            </a:r>
            <a:r>
              <a:rPr lang="en-US" altLang="zh-CN" sz="3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spc="-30" dirty="0">
                <a:solidFill>
                  <a:srgbClr val="000000"/>
                </a:solidFill>
                <a:latin typeface="Segoe UI Semibold"/>
                <a:ea typeface="Segoe UI Semibold"/>
              </a:rPr>
              <a:t>РЕЦ</a:t>
            </a:r>
            <a:r>
              <a:rPr lang="en-US" altLang="zh-CN" sz="3100" spc="-25" dirty="0">
                <a:solidFill>
                  <a:srgbClr val="000000"/>
                </a:solidFill>
                <a:latin typeface="Segoe UI Semibold"/>
                <a:ea typeface="Segoe UI Semibold"/>
              </a:rPr>
              <a:t>ЕПТОРОВ</a:t>
            </a:r>
          </a:p>
          <a:p>
            <a:pPr marL="0" indent="175259">
              <a:lnSpc>
                <a:spcPct val="100000"/>
              </a:lnSpc>
            </a:pP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-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Акатинол</a:t>
            </a:r>
            <a:r>
              <a:rPr lang="en-US" altLang="zh-CN" sz="3100" spc="-16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мемантин</a:t>
            </a:r>
          </a:p>
        </p:txBody>
      </p:sp>
      <p:sp>
        <p:nvSpPr>
          <p:cNvPr id="429" name="TextBox 429"/>
          <p:cNvSpPr txBox="1"/>
          <p:nvPr/>
        </p:nvSpPr>
        <p:spPr>
          <a:xfrm>
            <a:off x="4987163" y="5045224"/>
            <a:ext cx="4907684" cy="236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00582">
              <a:lnSpc>
                <a:spcPct val="100000"/>
              </a:lnSpc>
            </a:pPr>
            <a:r>
              <a:rPr lang="en-US" altLang="zh-CN" sz="3100" spc="-30" dirty="0">
                <a:solidFill>
                  <a:srgbClr val="000000"/>
                </a:solidFill>
                <a:latin typeface="Segoe UI Semibold"/>
                <a:ea typeface="Segoe UI Semibold"/>
              </a:rPr>
              <a:t>ИН</a:t>
            </a:r>
            <a:r>
              <a:rPr lang="en-US" altLang="zh-CN" sz="3100" spc="-25" dirty="0">
                <a:solidFill>
                  <a:srgbClr val="000000"/>
                </a:solidFill>
                <a:latin typeface="Segoe UI Semibold"/>
                <a:ea typeface="Segoe UI Semibold"/>
              </a:rPr>
              <a:t>ГИБИТОРЫ</a:t>
            </a:r>
          </a:p>
          <a:p>
            <a:pPr marL="0">
              <a:lnSpc>
                <a:spcPct val="100000"/>
              </a:lnSpc>
            </a:pPr>
            <a:r>
              <a:rPr lang="en-US" altLang="zh-CN" sz="3100" spc="-25" dirty="0">
                <a:solidFill>
                  <a:srgbClr val="000000"/>
                </a:solidFill>
                <a:latin typeface="Segoe UI Semibold"/>
                <a:ea typeface="Segoe UI Semibold"/>
              </a:rPr>
              <a:t>АЦЕТИЛХОЛИ</a:t>
            </a:r>
            <a:r>
              <a:rPr lang="en-US" altLang="zh-CN" sz="3100" spc="-20" dirty="0">
                <a:solidFill>
                  <a:srgbClr val="000000"/>
                </a:solidFill>
                <a:latin typeface="Segoe UI Semibold"/>
                <a:ea typeface="Segoe UI Semibold"/>
              </a:rPr>
              <a:t>НЭСТЕРАЗЫ</a:t>
            </a:r>
          </a:p>
          <a:p>
            <a:pPr marL="276097" indent="22860" hangingPunct="0">
              <a:lnSpc>
                <a:spcPct val="100000"/>
              </a:lnSpc>
            </a:pP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-</a:t>
            </a:r>
            <a:r>
              <a:rPr lang="en-US" altLang="zh-CN" sz="3100" spc="-129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ривастигмин</a:t>
            </a:r>
            <a:r>
              <a:rPr lang="en-US" altLang="zh-CN" sz="3100" spc="-139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(экселон)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-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галантамин</a:t>
            </a:r>
            <a:r>
              <a:rPr lang="en-US" altLang="zh-CN" sz="3100" spc="-25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(реминил)</a:t>
            </a:r>
          </a:p>
          <a:p>
            <a:pPr marL="0" indent="288290">
              <a:lnSpc>
                <a:spcPct val="100000"/>
              </a:lnSpc>
            </a:pP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-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донепезил</a:t>
            </a:r>
            <a:r>
              <a:rPr lang="en-US" altLang="zh-CN" sz="3100" spc="-160" dirty="0">
                <a:solidFill>
                  <a:srgbClr val="FE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100" dirty="0">
                <a:solidFill>
                  <a:srgbClr val="FE0000"/>
                </a:solidFill>
                <a:latin typeface="Segoe UI Semibold"/>
                <a:ea typeface="Segoe UI Semibold"/>
              </a:rPr>
              <a:t>(арисепт)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4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21180"/>
            <a:ext cx="8458200" cy="3200400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9" y="5417820"/>
            <a:ext cx="426720" cy="388620"/>
          </a:xfrm>
          <a:prstGeom prst="rect">
            <a:avLst/>
          </a:prstGeom>
        </p:spPr>
      </p:pic>
      <p:pic>
        <p:nvPicPr>
          <p:cNvPr id="433" name="Picture 4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5410200"/>
            <a:ext cx="281940" cy="358140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640" y="5402580"/>
            <a:ext cx="434340" cy="388620"/>
          </a:xfrm>
          <a:prstGeom prst="rect">
            <a:avLst/>
          </a:prstGeom>
        </p:spPr>
      </p:pic>
      <p:sp>
        <p:nvSpPr>
          <p:cNvPr id="2" name="Freeform 434"/>
          <p:cNvSpPr/>
          <p:nvPr/>
        </p:nvSpPr>
        <p:spPr>
          <a:xfrm>
            <a:off x="996950" y="6140450"/>
            <a:ext cx="260350" cy="19050"/>
          </a:xfrm>
          <a:custGeom>
            <a:avLst/>
            <a:gdLst>
              <a:gd name="connsiteX0" fmla="*/ 1269 w 260350"/>
              <a:gd name="connsiteY0" fmla="*/ 7366 h 19050"/>
              <a:gd name="connsiteX1" fmla="*/ 266445 w 260350"/>
              <a:gd name="connsiteY1" fmla="*/ 736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0" h="19050">
                <a:moveTo>
                  <a:pt x="1269" y="7366"/>
                </a:moveTo>
                <a:lnTo>
                  <a:pt x="266445" y="7366"/>
                </a:lnTo>
              </a:path>
            </a:pathLst>
          </a:custGeom>
          <a:ln w="12191">
            <a:solidFill>
              <a:srgbClr val="EA3B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Freeform 435"/>
          <p:cNvSpPr/>
          <p:nvPr/>
        </p:nvSpPr>
        <p:spPr>
          <a:xfrm>
            <a:off x="996950" y="6229350"/>
            <a:ext cx="260350" cy="19050"/>
          </a:xfrm>
          <a:custGeom>
            <a:avLst/>
            <a:gdLst>
              <a:gd name="connsiteX0" fmla="*/ 1269 w 260350"/>
              <a:gd name="connsiteY0" fmla="*/ 9144 h 19050"/>
              <a:gd name="connsiteX1" fmla="*/ 266445 w 260350"/>
              <a:gd name="connsiteY1" fmla="*/ 9144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0" h="19050">
                <a:moveTo>
                  <a:pt x="1269" y="9144"/>
                </a:moveTo>
                <a:lnTo>
                  <a:pt x="266445" y="9144"/>
                </a:lnTo>
              </a:path>
            </a:pathLst>
          </a:custGeom>
          <a:ln w="10667">
            <a:solidFill>
              <a:srgbClr val="EA3B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Freeform 436"/>
          <p:cNvSpPr/>
          <p:nvPr/>
        </p:nvSpPr>
        <p:spPr>
          <a:xfrm>
            <a:off x="4806950" y="5975350"/>
            <a:ext cx="285750" cy="273050"/>
          </a:xfrm>
          <a:custGeom>
            <a:avLst/>
            <a:gdLst>
              <a:gd name="connsiteX0" fmla="*/ 25527 w 285750"/>
              <a:gd name="connsiteY0" fmla="*/ 189992 h 273050"/>
              <a:gd name="connsiteX1" fmla="*/ 152146 w 285750"/>
              <a:gd name="connsiteY1" fmla="*/ 281432 h 273050"/>
              <a:gd name="connsiteX2" fmla="*/ 288544 w 285750"/>
              <a:gd name="connsiteY2" fmla="*/ 149352 h 273050"/>
              <a:gd name="connsiteX3" fmla="*/ 152146 w 285750"/>
              <a:gd name="connsiteY3" fmla="*/ 7112 h 273050"/>
              <a:gd name="connsiteX4" fmla="*/ 15747 w 285750"/>
              <a:gd name="connsiteY4" fmla="*/ 149352 h 273050"/>
              <a:gd name="connsiteX5" fmla="*/ 25527 w 285750"/>
              <a:gd name="connsiteY5" fmla="*/ 189992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50" h="273050">
                <a:moveTo>
                  <a:pt x="25527" y="189992"/>
                </a:moveTo>
                <a:cubicBezTo>
                  <a:pt x="44958" y="240792"/>
                  <a:pt x="93726" y="281432"/>
                  <a:pt x="152146" y="281432"/>
                </a:cubicBezTo>
                <a:cubicBezTo>
                  <a:pt x="230123" y="281432"/>
                  <a:pt x="288544" y="220472"/>
                  <a:pt x="288544" y="149352"/>
                </a:cubicBezTo>
                <a:cubicBezTo>
                  <a:pt x="288544" y="68072"/>
                  <a:pt x="230123" y="7112"/>
                  <a:pt x="152146" y="7112"/>
                </a:cubicBezTo>
                <a:cubicBezTo>
                  <a:pt x="74167" y="7112"/>
                  <a:pt x="15747" y="68072"/>
                  <a:pt x="15747" y="149352"/>
                </a:cubicBezTo>
                <a:cubicBezTo>
                  <a:pt x="15747" y="159512"/>
                  <a:pt x="15747" y="179832"/>
                  <a:pt x="25527" y="189992"/>
                </a:cubicBezTo>
                <a:close/>
              </a:path>
            </a:pathLst>
          </a:custGeom>
          <a:solidFill>
            <a:srgbClr val="F37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Freeform 437"/>
          <p:cNvSpPr/>
          <p:nvPr/>
        </p:nvSpPr>
        <p:spPr>
          <a:xfrm>
            <a:off x="4806950" y="5975350"/>
            <a:ext cx="285750" cy="273050"/>
          </a:xfrm>
          <a:custGeom>
            <a:avLst/>
            <a:gdLst>
              <a:gd name="connsiteX0" fmla="*/ 25527 w 285750"/>
              <a:gd name="connsiteY0" fmla="*/ 189992 h 273050"/>
              <a:gd name="connsiteX1" fmla="*/ 152146 w 285750"/>
              <a:gd name="connsiteY1" fmla="*/ 281432 h 273050"/>
              <a:gd name="connsiteX2" fmla="*/ 288544 w 285750"/>
              <a:gd name="connsiteY2" fmla="*/ 149352 h 273050"/>
              <a:gd name="connsiteX3" fmla="*/ 152146 w 285750"/>
              <a:gd name="connsiteY3" fmla="*/ 7112 h 273050"/>
              <a:gd name="connsiteX4" fmla="*/ 15747 w 285750"/>
              <a:gd name="connsiteY4" fmla="*/ 149352 h 273050"/>
              <a:gd name="connsiteX5" fmla="*/ 25527 w 285750"/>
              <a:gd name="connsiteY5" fmla="*/ 189992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50" h="273050">
                <a:moveTo>
                  <a:pt x="25527" y="189992"/>
                </a:moveTo>
                <a:cubicBezTo>
                  <a:pt x="44958" y="240792"/>
                  <a:pt x="93726" y="281432"/>
                  <a:pt x="152146" y="281432"/>
                </a:cubicBezTo>
                <a:cubicBezTo>
                  <a:pt x="230123" y="281432"/>
                  <a:pt x="288544" y="220472"/>
                  <a:pt x="288544" y="149352"/>
                </a:cubicBezTo>
                <a:cubicBezTo>
                  <a:pt x="288544" y="68072"/>
                  <a:pt x="230123" y="7112"/>
                  <a:pt x="152146" y="7112"/>
                </a:cubicBezTo>
                <a:cubicBezTo>
                  <a:pt x="74167" y="7112"/>
                  <a:pt x="15747" y="68072"/>
                  <a:pt x="15747" y="149352"/>
                </a:cubicBezTo>
                <a:cubicBezTo>
                  <a:pt x="15747" y="159512"/>
                  <a:pt x="15747" y="179832"/>
                  <a:pt x="25527" y="189992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778">
            <a:solidFill>
              <a:srgbClr val="23201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Freeform 438"/>
          <p:cNvSpPr/>
          <p:nvPr/>
        </p:nvSpPr>
        <p:spPr>
          <a:xfrm>
            <a:off x="3012694" y="6035294"/>
            <a:ext cx="454405" cy="238506"/>
          </a:xfrm>
          <a:custGeom>
            <a:avLst/>
            <a:gdLst>
              <a:gd name="connsiteX0" fmla="*/ 19304 w 454405"/>
              <a:gd name="connsiteY0" fmla="*/ 65786 h 238506"/>
              <a:gd name="connsiteX1" fmla="*/ 346709 w 454405"/>
              <a:gd name="connsiteY1" fmla="*/ 65786 h 238506"/>
              <a:gd name="connsiteX2" fmla="*/ 346709 w 454405"/>
              <a:gd name="connsiteY2" fmla="*/ 14224 h 238506"/>
              <a:gd name="connsiteX3" fmla="*/ 465835 w 454405"/>
              <a:gd name="connsiteY3" fmla="*/ 127762 h 238506"/>
              <a:gd name="connsiteX4" fmla="*/ 346709 w 454405"/>
              <a:gd name="connsiteY4" fmla="*/ 241300 h 238506"/>
              <a:gd name="connsiteX5" fmla="*/ 346709 w 454405"/>
              <a:gd name="connsiteY5" fmla="*/ 189738 h 238506"/>
              <a:gd name="connsiteX6" fmla="*/ 19304 w 454405"/>
              <a:gd name="connsiteY6" fmla="*/ 189738 h 238506"/>
              <a:gd name="connsiteX7" fmla="*/ 19304 w 454405"/>
              <a:gd name="connsiteY7" fmla="*/ 127762 h 238506"/>
              <a:gd name="connsiteX8" fmla="*/ 19304 w 454405"/>
              <a:gd name="connsiteY8" fmla="*/ 65786 h 23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405" h="238506">
                <a:moveTo>
                  <a:pt x="19304" y="65786"/>
                </a:moveTo>
                <a:lnTo>
                  <a:pt x="346709" y="65786"/>
                </a:lnTo>
                <a:lnTo>
                  <a:pt x="346709" y="14224"/>
                </a:lnTo>
                <a:lnTo>
                  <a:pt x="465835" y="127762"/>
                </a:lnTo>
                <a:lnTo>
                  <a:pt x="346709" y="241300"/>
                </a:lnTo>
                <a:lnTo>
                  <a:pt x="346709" y="189738"/>
                </a:lnTo>
                <a:lnTo>
                  <a:pt x="19304" y="189738"/>
                </a:lnTo>
                <a:lnTo>
                  <a:pt x="19304" y="127762"/>
                </a:lnTo>
                <a:lnTo>
                  <a:pt x="19304" y="657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811">
            <a:solidFill>
              <a:srgbClr val="23201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Freeform 439"/>
          <p:cNvSpPr/>
          <p:nvPr/>
        </p:nvSpPr>
        <p:spPr>
          <a:xfrm>
            <a:off x="911098" y="6067297"/>
            <a:ext cx="79501" cy="104901"/>
          </a:xfrm>
          <a:custGeom>
            <a:avLst/>
            <a:gdLst>
              <a:gd name="connsiteX0" fmla="*/ 88645 w 79501"/>
              <a:gd name="connsiteY0" fmla="*/ 27178 h 104901"/>
              <a:gd name="connsiteX1" fmla="*/ 18541 w 79501"/>
              <a:gd name="connsiteY1" fmla="*/ 76581 h 104901"/>
              <a:gd name="connsiteX2" fmla="*/ 88645 w 79501"/>
              <a:gd name="connsiteY2" fmla="*/ 117094 h 104901"/>
              <a:gd name="connsiteX3" fmla="*/ 88645 w 79501"/>
              <a:gd name="connsiteY3" fmla="*/ 27178 h 104901"/>
              <a:gd name="connsiteX4" fmla="*/ 18541 w 79501"/>
              <a:gd name="connsiteY4" fmla="*/ 76581 h 104901"/>
              <a:gd name="connsiteX5" fmla="*/ 88645 w 79501"/>
              <a:gd name="connsiteY5" fmla="*/ 27178 h 104901"/>
              <a:gd name="connsiteX6" fmla="*/ 88645 w 79501"/>
              <a:gd name="connsiteY6" fmla="*/ 27178 h 1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01" h="104901">
                <a:moveTo>
                  <a:pt x="88645" y="27178"/>
                </a:moveTo>
                <a:lnTo>
                  <a:pt x="18541" y="76581"/>
                </a:lnTo>
                <a:lnTo>
                  <a:pt x="88645" y="117094"/>
                </a:lnTo>
                <a:lnTo>
                  <a:pt x="88645" y="27178"/>
                </a:lnTo>
                <a:lnTo>
                  <a:pt x="18541" y="76581"/>
                </a:lnTo>
                <a:lnTo>
                  <a:pt x="88645" y="27178"/>
                </a:lnTo>
                <a:lnTo>
                  <a:pt x="88645" y="27178"/>
                </a:lnTo>
                <a:close/>
              </a:path>
            </a:pathLst>
          </a:custGeom>
          <a:solidFill>
            <a:srgbClr val="EA3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Freeform 440"/>
          <p:cNvSpPr/>
          <p:nvPr/>
        </p:nvSpPr>
        <p:spPr>
          <a:xfrm>
            <a:off x="911098" y="5965697"/>
            <a:ext cx="79501" cy="104901"/>
          </a:xfrm>
          <a:custGeom>
            <a:avLst/>
            <a:gdLst>
              <a:gd name="connsiteX0" fmla="*/ 88645 w 79501"/>
              <a:gd name="connsiteY0" fmla="*/ 26670 h 104901"/>
              <a:gd name="connsiteX1" fmla="*/ 18541 w 79501"/>
              <a:gd name="connsiteY1" fmla="*/ 65532 h 104901"/>
              <a:gd name="connsiteX2" fmla="*/ 88645 w 79501"/>
              <a:gd name="connsiteY2" fmla="*/ 105918 h 104901"/>
              <a:gd name="connsiteX3" fmla="*/ 88645 w 79501"/>
              <a:gd name="connsiteY3" fmla="*/ 26670 h 104901"/>
              <a:gd name="connsiteX4" fmla="*/ 18541 w 79501"/>
              <a:gd name="connsiteY4" fmla="*/ 65532 h 104901"/>
              <a:gd name="connsiteX5" fmla="*/ 88645 w 79501"/>
              <a:gd name="connsiteY5" fmla="*/ 26670 h 104901"/>
              <a:gd name="connsiteX6" fmla="*/ 88645 w 79501"/>
              <a:gd name="connsiteY6" fmla="*/ 26670 h 1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01" h="104901">
                <a:moveTo>
                  <a:pt x="88645" y="26670"/>
                </a:moveTo>
                <a:lnTo>
                  <a:pt x="18541" y="65532"/>
                </a:lnTo>
                <a:lnTo>
                  <a:pt x="88645" y="105918"/>
                </a:lnTo>
                <a:lnTo>
                  <a:pt x="88645" y="26670"/>
                </a:lnTo>
                <a:lnTo>
                  <a:pt x="18541" y="65532"/>
                </a:lnTo>
                <a:lnTo>
                  <a:pt x="88645" y="26670"/>
                </a:lnTo>
                <a:lnTo>
                  <a:pt x="88645" y="26670"/>
                </a:lnTo>
                <a:close/>
              </a:path>
            </a:pathLst>
          </a:custGeom>
          <a:solidFill>
            <a:srgbClr val="EA3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Freeform 441"/>
          <p:cNvSpPr/>
          <p:nvPr/>
        </p:nvSpPr>
        <p:spPr>
          <a:xfrm>
            <a:off x="987298" y="6003797"/>
            <a:ext cx="282701" cy="41401"/>
          </a:xfrm>
          <a:custGeom>
            <a:avLst/>
            <a:gdLst>
              <a:gd name="connsiteX0" fmla="*/ 12445 w 282701"/>
              <a:gd name="connsiteY0" fmla="*/ 28194 h 41401"/>
              <a:gd name="connsiteX1" fmla="*/ 279145 w 282701"/>
              <a:gd name="connsiteY1" fmla="*/ 28194 h 4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1" h="41401">
                <a:moveTo>
                  <a:pt x="12445" y="28194"/>
                </a:moveTo>
                <a:lnTo>
                  <a:pt x="279145" y="28194"/>
                </a:lnTo>
              </a:path>
            </a:pathLst>
          </a:custGeom>
          <a:ln w="21335">
            <a:solidFill>
              <a:srgbClr val="EA3B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Freeform 442"/>
          <p:cNvSpPr/>
          <p:nvPr/>
        </p:nvSpPr>
        <p:spPr>
          <a:xfrm>
            <a:off x="911098" y="6168897"/>
            <a:ext cx="79501" cy="117601"/>
          </a:xfrm>
          <a:custGeom>
            <a:avLst/>
            <a:gdLst>
              <a:gd name="connsiteX0" fmla="*/ 88645 w 79501"/>
              <a:gd name="connsiteY0" fmla="*/ 26162 h 117601"/>
              <a:gd name="connsiteX1" fmla="*/ 18541 w 79501"/>
              <a:gd name="connsiteY1" fmla="*/ 67945 h 117601"/>
              <a:gd name="connsiteX2" fmla="*/ 88645 w 79501"/>
              <a:gd name="connsiteY2" fmla="*/ 119126 h 117601"/>
              <a:gd name="connsiteX3" fmla="*/ 88645 w 79501"/>
              <a:gd name="connsiteY3" fmla="*/ 26162 h 117601"/>
              <a:gd name="connsiteX4" fmla="*/ 18541 w 79501"/>
              <a:gd name="connsiteY4" fmla="*/ 67945 h 117601"/>
              <a:gd name="connsiteX5" fmla="*/ 88645 w 79501"/>
              <a:gd name="connsiteY5" fmla="*/ 26162 h 117601"/>
              <a:gd name="connsiteX6" fmla="*/ 88645 w 79501"/>
              <a:gd name="connsiteY6" fmla="*/ 26162 h 11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01" h="117601">
                <a:moveTo>
                  <a:pt x="88645" y="26162"/>
                </a:moveTo>
                <a:lnTo>
                  <a:pt x="18541" y="67945"/>
                </a:lnTo>
                <a:lnTo>
                  <a:pt x="88645" y="119126"/>
                </a:lnTo>
                <a:lnTo>
                  <a:pt x="88645" y="26162"/>
                </a:lnTo>
                <a:lnTo>
                  <a:pt x="18541" y="67945"/>
                </a:lnTo>
                <a:lnTo>
                  <a:pt x="88645" y="26162"/>
                </a:lnTo>
                <a:lnTo>
                  <a:pt x="88645" y="26162"/>
                </a:lnTo>
                <a:close/>
              </a:path>
            </a:pathLst>
          </a:custGeom>
          <a:solidFill>
            <a:srgbClr val="EA3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Freeform 443"/>
          <p:cNvSpPr/>
          <p:nvPr/>
        </p:nvSpPr>
        <p:spPr>
          <a:xfrm>
            <a:off x="6905497" y="5444997"/>
            <a:ext cx="587501" cy="308101"/>
          </a:xfrm>
          <a:custGeom>
            <a:avLst/>
            <a:gdLst>
              <a:gd name="connsiteX0" fmla="*/ 27940 w 587501"/>
              <a:gd name="connsiteY0" fmla="*/ 170942 h 308101"/>
              <a:gd name="connsiteX1" fmla="*/ 309118 w 587501"/>
              <a:gd name="connsiteY1" fmla="*/ 22352 h 308101"/>
              <a:gd name="connsiteX2" fmla="*/ 590295 w 587501"/>
              <a:gd name="connsiteY2" fmla="*/ 170942 h 308101"/>
              <a:gd name="connsiteX3" fmla="*/ 309118 w 587501"/>
              <a:gd name="connsiteY3" fmla="*/ 319532 h 308101"/>
              <a:gd name="connsiteX4" fmla="*/ 27940 w 587501"/>
              <a:gd name="connsiteY4" fmla="*/ 170942 h 308101"/>
              <a:gd name="connsiteX5" fmla="*/ 27940 w 587501"/>
              <a:gd name="connsiteY5" fmla="*/ 170942 h 3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501" h="308101">
                <a:moveTo>
                  <a:pt x="27940" y="170942"/>
                </a:moveTo>
                <a:cubicBezTo>
                  <a:pt x="27940" y="88900"/>
                  <a:pt x="153796" y="22352"/>
                  <a:pt x="309118" y="22352"/>
                </a:cubicBezTo>
                <a:cubicBezTo>
                  <a:pt x="464439" y="22352"/>
                  <a:pt x="590295" y="88900"/>
                  <a:pt x="590295" y="170942"/>
                </a:cubicBezTo>
                <a:cubicBezTo>
                  <a:pt x="590295" y="252984"/>
                  <a:pt x="464439" y="319532"/>
                  <a:pt x="309118" y="319532"/>
                </a:cubicBezTo>
                <a:cubicBezTo>
                  <a:pt x="153796" y="319532"/>
                  <a:pt x="27940" y="252984"/>
                  <a:pt x="27940" y="170942"/>
                </a:cubicBezTo>
                <a:lnTo>
                  <a:pt x="27940" y="170942"/>
                </a:lnTo>
                <a:close/>
              </a:path>
            </a:pathLst>
          </a:custGeom>
          <a:solidFill>
            <a:srgbClr val="330C6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Freeform 444"/>
          <p:cNvSpPr/>
          <p:nvPr/>
        </p:nvSpPr>
        <p:spPr>
          <a:xfrm>
            <a:off x="6905497" y="5444997"/>
            <a:ext cx="587501" cy="308101"/>
          </a:xfrm>
          <a:custGeom>
            <a:avLst/>
            <a:gdLst>
              <a:gd name="connsiteX0" fmla="*/ 27940 w 587501"/>
              <a:gd name="connsiteY0" fmla="*/ 170942 h 308101"/>
              <a:gd name="connsiteX1" fmla="*/ 309118 w 587501"/>
              <a:gd name="connsiteY1" fmla="*/ 22352 h 308101"/>
              <a:gd name="connsiteX2" fmla="*/ 590295 w 587501"/>
              <a:gd name="connsiteY2" fmla="*/ 170942 h 308101"/>
              <a:gd name="connsiteX3" fmla="*/ 309118 w 587501"/>
              <a:gd name="connsiteY3" fmla="*/ 319532 h 308101"/>
              <a:gd name="connsiteX4" fmla="*/ 27940 w 587501"/>
              <a:gd name="connsiteY4" fmla="*/ 170942 h 308101"/>
              <a:gd name="connsiteX5" fmla="*/ 27940 w 587501"/>
              <a:gd name="connsiteY5" fmla="*/ 170942 h 3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501" h="308101">
                <a:moveTo>
                  <a:pt x="27940" y="170942"/>
                </a:moveTo>
                <a:cubicBezTo>
                  <a:pt x="27940" y="88900"/>
                  <a:pt x="153796" y="22352"/>
                  <a:pt x="309118" y="22352"/>
                </a:cubicBezTo>
                <a:cubicBezTo>
                  <a:pt x="464439" y="22352"/>
                  <a:pt x="590295" y="88900"/>
                  <a:pt x="590295" y="170942"/>
                </a:cubicBezTo>
                <a:cubicBezTo>
                  <a:pt x="590295" y="252984"/>
                  <a:pt x="464439" y="319532"/>
                  <a:pt x="309118" y="319532"/>
                </a:cubicBezTo>
                <a:cubicBezTo>
                  <a:pt x="153796" y="319532"/>
                  <a:pt x="27940" y="252984"/>
                  <a:pt x="27940" y="170942"/>
                </a:cubicBezTo>
                <a:lnTo>
                  <a:pt x="27940" y="17094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778">
            <a:solidFill>
              <a:srgbClr val="330C6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Freeform 445"/>
          <p:cNvSpPr/>
          <p:nvPr/>
        </p:nvSpPr>
        <p:spPr>
          <a:xfrm>
            <a:off x="22098" y="9398"/>
            <a:ext cx="10023602" cy="1463801"/>
          </a:xfrm>
          <a:custGeom>
            <a:avLst/>
            <a:gdLst>
              <a:gd name="connsiteX0" fmla="*/ 26669 w 10023602"/>
              <a:gd name="connsiteY0" fmla="*/ 1468882 h 1463801"/>
              <a:gd name="connsiteX1" fmla="*/ 10028682 w 10023602"/>
              <a:gd name="connsiteY1" fmla="*/ 1468882 h 1463801"/>
              <a:gd name="connsiteX2" fmla="*/ 10028682 w 10023602"/>
              <a:gd name="connsiteY2" fmla="*/ 18034 h 1463801"/>
              <a:gd name="connsiteX3" fmla="*/ 26669 w 10023602"/>
              <a:gd name="connsiteY3" fmla="*/ 18034 h 1463801"/>
              <a:gd name="connsiteX4" fmla="*/ 26669 w 10023602"/>
              <a:gd name="connsiteY4" fmla="*/ 1468882 h 146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602" h="1463801">
                <a:moveTo>
                  <a:pt x="26669" y="1468882"/>
                </a:moveTo>
                <a:lnTo>
                  <a:pt x="10028682" y="1468882"/>
                </a:lnTo>
                <a:lnTo>
                  <a:pt x="10028682" y="18034"/>
                </a:lnTo>
                <a:lnTo>
                  <a:pt x="26669" y="18034"/>
                </a:lnTo>
                <a:lnTo>
                  <a:pt x="26669" y="1468882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TextBox 446"/>
          <p:cNvSpPr txBox="1"/>
          <p:nvPr/>
        </p:nvSpPr>
        <p:spPr>
          <a:xfrm>
            <a:off x="592226" y="150953"/>
            <a:ext cx="8745508" cy="1159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Segoe Print"/>
                <a:ea typeface="Segoe Print"/>
              </a:rPr>
              <a:t>Взаимосвязь</a:t>
            </a:r>
            <a:r>
              <a:rPr lang="en-US" altLang="zh-CN" sz="3600" b="1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Segoe Print"/>
                <a:ea typeface="Segoe Print"/>
              </a:rPr>
              <a:t>глутаматергической</a:t>
            </a:r>
            <a:r>
              <a:rPr lang="en-US" altLang="zh-CN" sz="3600" b="1" spc="-50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Segoe Print"/>
                <a:ea typeface="Segoe Print"/>
              </a:rPr>
              <a:t>и</a:t>
            </a:r>
          </a:p>
          <a:p>
            <a:pPr>
              <a:lnSpc>
                <a:spcPts val="484"/>
              </a:lnSpc>
            </a:pPr>
            <a:endParaRPr lang="en-US" dirty="0" smtClean="0"/>
          </a:p>
          <a:p>
            <a:pPr marL="0" indent="1382623">
              <a:lnSpc>
                <a:spcPct val="100000"/>
              </a:lnSpc>
            </a:pPr>
            <a:r>
              <a:rPr lang="en-US" altLang="zh-CN" sz="3600" b="1" dirty="0">
                <a:solidFill>
                  <a:srgbClr val="FEFEFE"/>
                </a:solidFill>
                <a:latin typeface="Segoe Print"/>
                <a:ea typeface="Segoe Print"/>
              </a:rPr>
              <a:t>холинергической</a:t>
            </a:r>
            <a:r>
              <a:rPr lang="en-US" altLang="zh-CN" sz="3600" b="1" spc="-5" dirty="0">
                <a:solidFill>
                  <a:srgbClr val="FEFEFE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spc="-5" dirty="0">
                <a:solidFill>
                  <a:srgbClr val="FEFEFE"/>
                </a:solidFill>
                <a:latin typeface="Segoe Print"/>
                <a:ea typeface="Segoe Print"/>
              </a:rPr>
              <a:t>передачи</a:t>
            </a:r>
          </a:p>
        </p:txBody>
      </p:sp>
      <p:sp>
        <p:nvSpPr>
          <p:cNvPr id="447" name="TextBox 447"/>
          <p:cNvSpPr txBox="1"/>
          <p:nvPr/>
        </p:nvSpPr>
        <p:spPr>
          <a:xfrm>
            <a:off x="510235" y="1438557"/>
            <a:ext cx="9503605" cy="503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4583"/>
              </a:lnSpc>
              <a:tabLst>
                <a:tab pos="6654342" algn="l"/>
              </a:tabLst>
            </a:pPr>
            <a:r>
              <a:rPr lang="en-US" altLang="zh-CN" sz="2650" spc="-25" dirty="0">
                <a:solidFill>
                  <a:srgbClr val="BF0000"/>
                </a:solidFill>
                <a:latin typeface="Segoe UI Semibold"/>
                <a:ea typeface="Segoe UI Semibold"/>
              </a:rPr>
              <a:t>АКАТИНОЛ	</a:t>
            </a:r>
            <a:r>
              <a:rPr lang="en-US" altLang="zh-CN" sz="2650" dirty="0">
                <a:solidFill>
                  <a:srgbClr val="BF0000"/>
                </a:solidFill>
                <a:latin typeface="Segoe UI Semibold"/>
                <a:ea typeface="Segoe UI Semibold"/>
              </a:rPr>
              <a:t>Ингибиторы</a:t>
            </a:r>
            <a:r>
              <a:rPr lang="en-US" altLang="zh-CN" sz="2650" spc="-135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2650" dirty="0">
                <a:solidFill>
                  <a:srgbClr val="BF0000"/>
                </a:solidFill>
                <a:latin typeface="Segoe UI Semibold"/>
                <a:ea typeface="Segoe UI Semibold"/>
              </a:rPr>
              <a:t>АХЭ</a:t>
            </a:r>
          </a:p>
        </p:txBody>
      </p:sp>
      <p:sp>
        <p:nvSpPr>
          <p:cNvPr id="448" name="TextBox 448"/>
          <p:cNvSpPr txBox="1"/>
          <p:nvPr/>
        </p:nvSpPr>
        <p:spPr>
          <a:xfrm>
            <a:off x="786383" y="2225154"/>
            <a:ext cx="1351651" cy="114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9788">
              <a:lnSpc>
                <a:spcPct val="100000"/>
              </a:lnSpc>
            </a:pPr>
            <a:r>
              <a:rPr lang="en-US" altLang="zh-CN" sz="1650" b="1" spc="-25" dirty="0">
                <a:solidFill>
                  <a:srgbClr val="000000"/>
                </a:solidFill>
                <a:latin typeface="Arial"/>
                <a:ea typeface="Arial"/>
              </a:rPr>
              <a:t>Гл</a:t>
            </a:r>
            <a:r>
              <a:rPr lang="en-US" altLang="zh-CN" sz="1650" b="1" spc="-15" dirty="0">
                <a:solidFill>
                  <a:srgbClr val="000000"/>
                </a:solidFill>
                <a:latin typeface="Arial"/>
                <a:ea typeface="Arial"/>
              </a:rPr>
              <a:t>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b="1" spc="5" dirty="0">
                <a:solidFill>
                  <a:srgbClr val="000000"/>
                </a:solidFill>
                <a:latin typeface="Arial"/>
                <a:ea typeface="Arial"/>
              </a:rPr>
              <a:t>Нейрон</a:t>
            </a:r>
            <a:r>
              <a:rPr lang="en-US" altLang="zh-CN" sz="23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b="1" spc="25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</a:p>
        </p:txBody>
      </p:sp>
      <p:sp>
        <p:nvSpPr>
          <p:cNvPr id="449" name="TextBox 449"/>
          <p:cNvSpPr txBox="1"/>
          <p:nvPr/>
        </p:nvSpPr>
        <p:spPr>
          <a:xfrm>
            <a:off x="3816096" y="3337309"/>
            <a:ext cx="1351227" cy="35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b="1" spc="5" dirty="0">
                <a:solidFill>
                  <a:srgbClr val="000000"/>
                </a:solidFill>
                <a:latin typeface="Arial"/>
                <a:ea typeface="Arial"/>
              </a:rPr>
              <a:t>Нейрон</a:t>
            </a:r>
            <a:r>
              <a:rPr lang="en-US" altLang="zh-CN" sz="23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b="1" spc="2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</a:p>
        </p:txBody>
      </p:sp>
      <p:sp>
        <p:nvSpPr>
          <p:cNvPr id="450" name="TextBox 450"/>
          <p:cNvSpPr txBox="1"/>
          <p:nvPr/>
        </p:nvSpPr>
        <p:spPr>
          <a:xfrm>
            <a:off x="7214869" y="2208253"/>
            <a:ext cx="2097099" cy="1416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Arial"/>
                <a:ea typeface="Arial"/>
              </a:rPr>
              <a:t>Хо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лин</a:t>
            </a:r>
          </a:p>
          <a:p>
            <a:pPr marL="0">
              <a:lnSpc>
                <a:spcPct val="100000"/>
              </a:lnSpc>
            </a:pPr>
            <a:r>
              <a:rPr lang="en-US" altLang="zh-CN" sz="1200" b="1" spc="5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ацетат</a:t>
            </a:r>
          </a:p>
          <a:p>
            <a:pPr>
              <a:lnSpc>
                <a:spcPts val="1739"/>
              </a:lnSpc>
            </a:pPr>
            <a:endParaRPr lang="en-US" dirty="0" smtClean="0"/>
          </a:p>
          <a:p>
            <a:pPr marL="0" indent="323723">
              <a:lnSpc>
                <a:spcPct val="100000"/>
              </a:lnSpc>
            </a:pPr>
            <a:r>
              <a:rPr lang="en-US" altLang="zh-CN" sz="1400" b="1" spc="10" dirty="0">
                <a:solidFill>
                  <a:srgbClr val="FEFEFE"/>
                </a:solidFill>
                <a:latin typeface="Arial"/>
                <a:ea typeface="Arial"/>
              </a:rPr>
              <a:t>A</a:t>
            </a:r>
            <a:r>
              <a:rPr lang="en-US" altLang="zh-CN" sz="1400" b="1" spc="5" dirty="0">
                <a:solidFill>
                  <a:srgbClr val="FEFEFE"/>
                </a:solidFill>
                <a:latin typeface="Arial"/>
                <a:ea typeface="Arial"/>
              </a:rPr>
              <a:t>ChE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745617">
              <a:lnSpc>
                <a:spcPct val="100000"/>
              </a:lnSpc>
            </a:pPr>
            <a:r>
              <a:rPr lang="en-US" altLang="zh-CN" sz="2300" b="1" spc="5" dirty="0">
                <a:solidFill>
                  <a:srgbClr val="000000"/>
                </a:solidFill>
                <a:latin typeface="Arial"/>
                <a:ea typeface="Arial"/>
              </a:rPr>
              <a:t>Нейрон</a:t>
            </a:r>
            <a:r>
              <a:rPr lang="en-US" altLang="zh-CN" sz="23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300" b="1" spc="2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</a:p>
        </p:txBody>
      </p:sp>
      <p:sp>
        <p:nvSpPr>
          <p:cNvPr id="451" name="TextBox 451"/>
          <p:cNvSpPr txBox="1"/>
          <p:nvPr/>
        </p:nvSpPr>
        <p:spPr>
          <a:xfrm>
            <a:off x="6978650" y="4067407"/>
            <a:ext cx="954871" cy="58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4152">
              <a:lnSpc>
                <a:spcPct val="100000"/>
              </a:lnSpc>
            </a:pPr>
            <a:r>
              <a:rPr lang="en-US" altLang="zh-CN" sz="1400" b="1" spc="10" dirty="0">
                <a:solidFill>
                  <a:srgbClr val="FEFEFE"/>
                </a:solidFill>
                <a:latin typeface="Arial"/>
                <a:ea typeface="Arial"/>
              </a:rPr>
              <a:t>A</a:t>
            </a:r>
            <a:r>
              <a:rPr lang="en-US" altLang="zh-CN" sz="1400" b="1" spc="5" dirty="0">
                <a:solidFill>
                  <a:srgbClr val="FEFEFE"/>
                </a:solidFill>
                <a:latin typeface="Arial"/>
                <a:ea typeface="Arial"/>
              </a:rPr>
              <a:t>ChE</a:t>
            </a:r>
          </a:p>
          <a:p>
            <a:pPr marL="0">
              <a:lnSpc>
                <a:spcPct val="100000"/>
              </a:lnSpc>
              <a:spcBef>
                <a:spcPts val="114"/>
              </a:spcBef>
            </a:pPr>
            <a:r>
              <a:rPr lang="en-US" altLang="zh-CN" sz="1200" b="1" spc="-5" dirty="0">
                <a:solidFill>
                  <a:srgbClr val="000000"/>
                </a:solidFill>
                <a:latin typeface="Arial"/>
                <a:ea typeface="Arial"/>
              </a:rPr>
              <a:t>Хол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ин</a:t>
            </a:r>
          </a:p>
          <a:p>
            <a:pPr marL="0" indent="59435">
              <a:lnSpc>
                <a:spcPct val="96666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n-US" altLang="zh-CN" sz="1200" b="1" spc="5" dirty="0">
                <a:solidFill>
                  <a:srgbClr val="000000"/>
                </a:solidFill>
                <a:latin typeface="Arial"/>
                <a:ea typeface="Arial"/>
              </a:rPr>
              <a:t>а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цетат</a:t>
            </a:r>
          </a:p>
        </p:txBody>
      </p:sp>
      <p:sp>
        <p:nvSpPr>
          <p:cNvPr id="452" name="TextBox 452"/>
          <p:cNvSpPr txBox="1"/>
          <p:nvPr/>
        </p:nvSpPr>
        <p:spPr>
          <a:xfrm>
            <a:off x="1386839" y="4655415"/>
            <a:ext cx="1296897" cy="1737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5857">
              <a:lnSpc>
                <a:spcPct val="100000"/>
              </a:lnSpc>
            </a:pPr>
            <a:r>
              <a:rPr lang="en-US" altLang="zh-CN" sz="1650" b="1" spc="-25" dirty="0">
                <a:solidFill>
                  <a:srgbClr val="000000"/>
                </a:solidFill>
                <a:latin typeface="Arial"/>
                <a:ea typeface="Arial"/>
              </a:rPr>
              <a:t>Гл</a:t>
            </a:r>
            <a:r>
              <a:rPr lang="en-US" altLang="zh-CN" sz="1650" b="1" spc="-15" dirty="0">
                <a:solidFill>
                  <a:srgbClr val="000000"/>
                </a:solidFill>
                <a:latin typeface="Arial"/>
                <a:ea typeface="Arial"/>
              </a:rPr>
              <a:t>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50" b="1" spc="-20" dirty="0">
                <a:solidFill>
                  <a:srgbClr val="000000"/>
                </a:solidFill>
                <a:latin typeface="Arial"/>
                <a:ea typeface="Arial"/>
              </a:rPr>
              <a:t>Глут</a:t>
            </a: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амат</a:t>
            </a:r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Погло</a:t>
            </a:r>
            <a:r>
              <a:rPr lang="en-US" altLang="zh-CN" sz="1650" b="1" spc="-5" dirty="0">
                <a:solidFill>
                  <a:srgbClr val="000000"/>
                </a:solidFill>
                <a:latin typeface="Arial"/>
                <a:ea typeface="Arial"/>
              </a:rPr>
              <a:t>щение</a:t>
            </a:r>
          </a:p>
          <a:p>
            <a:pPr marL="0">
              <a:lnSpc>
                <a:spcPct val="100000"/>
              </a:lnSpc>
            </a:pPr>
            <a:r>
              <a:rPr lang="en-US" altLang="zh-CN" sz="1650" b="1" spc="-15" dirty="0">
                <a:solidFill>
                  <a:srgbClr val="000000"/>
                </a:solidFill>
                <a:latin typeface="Arial"/>
                <a:ea typeface="Arial"/>
              </a:rPr>
              <a:t>глу</a:t>
            </a: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тамата</a:t>
            </a:r>
          </a:p>
        </p:txBody>
      </p:sp>
      <p:sp>
        <p:nvSpPr>
          <p:cNvPr id="453" name="TextBox 453"/>
          <p:cNvSpPr txBox="1"/>
          <p:nvPr/>
        </p:nvSpPr>
        <p:spPr>
          <a:xfrm>
            <a:off x="3409822" y="5483603"/>
            <a:ext cx="645098" cy="788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50" b="1" spc="10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1650" b="1" spc="5" dirty="0">
                <a:solidFill>
                  <a:srgbClr val="000000"/>
                </a:solidFill>
                <a:latin typeface="Arial"/>
                <a:ea typeface="Arial"/>
              </a:rPr>
              <a:t>MDA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154178">
              <a:lnSpc>
                <a:spcPct val="104583"/>
              </a:lnSpc>
            </a:pPr>
            <a:r>
              <a:rPr lang="en-US" altLang="zh-CN" sz="1650" b="1" spc="-69" dirty="0">
                <a:solidFill>
                  <a:srgbClr val="000000"/>
                </a:solidFill>
                <a:latin typeface="Arial"/>
                <a:ea typeface="Arial"/>
              </a:rPr>
              <a:t>Ca</a:t>
            </a:r>
            <a:r>
              <a:rPr lang="en-US" altLang="zh-CN" sz="1100" b="1" spc="-45" dirty="0">
                <a:solidFill>
                  <a:srgbClr val="000000"/>
                </a:solidFill>
                <a:latin typeface="Arial"/>
                <a:ea typeface="Arial"/>
              </a:rPr>
              <a:t>2+</a:t>
            </a:r>
          </a:p>
        </p:txBody>
      </p:sp>
      <p:sp>
        <p:nvSpPr>
          <p:cNvPr id="454" name="TextBox 454"/>
          <p:cNvSpPr txBox="1"/>
          <p:nvPr/>
        </p:nvSpPr>
        <p:spPr>
          <a:xfrm>
            <a:off x="5252973" y="5482195"/>
            <a:ext cx="1480079" cy="1022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50" b="1" spc="-15" dirty="0">
                <a:solidFill>
                  <a:srgbClr val="000000"/>
                </a:solidFill>
                <a:latin typeface="Arial"/>
                <a:ea typeface="Arial"/>
              </a:rPr>
              <a:t>Ацет</a:t>
            </a: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илхолин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Рецепт</a:t>
            </a:r>
            <a:r>
              <a:rPr lang="en-US" altLang="zh-CN" sz="1650" b="1" spc="-5" dirty="0">
                <a:solidFill>
                  <a:srgbClr val="000000"/>
                </a:solidFill>
                <a:latin typeface="Arial"/>
                <a:ea typeface="Arial"/>
              </a:rPr>
              <a:t>оры</a:t>
            </a:r>
          </a:p>
          <a:p>
            <a:pPr marL="0">
              <a:lnSpc>
                <a:spcPct val="100000"/>
              </a:lnSpc>
            </a:pP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ацет</a:t>
            </a:r>
            <a:r>
              <a:rPr lang="en-US" altLang="zh-CN" sz="1650" b="1" spc="-5" dirty="0">
                <a:solidFill>
                  <a:srgbClr val="000000"/>
                </a:solidFill>
                <a:latin typeface="Arial"/>
                <a:ea typeface="Arial"/>
              </a:rPr>
              <a:t>илхолина</a:t>
            </a:r>
          </a:p>
        </p:txBody>
      </p:sp>
      <p:sp>
        <p:nvSpPr>
          <p:cNvPr id="455" name="TextBox 455"/>
          <p:cNvSpPr txBox="1"/>
          <p:nvPr/>
        </p:nvSpPr>
        <p:spPr>
          <a:xfrm>
            <a:off x="7008241" y="5517555"/>
            <a:ext cx="464648" cy="198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b="1" spc="5" dirty="0">
                <a:solidFill>
                  <a:srgbClr val="FEFEFE"/>
                </a:solidFill>
                <a:latin typeface="Arial"/>
                <a:ea typeface="Arial"/>
              </a:rPr>
              <a:t>AC</a:t>
            </a:r>
            <a:r>
              <a:rPr lang="en-US" altLang="zh-CN" sz="1300" b="1" dirty="0">
                <a:solidFill>
                  <a:srgbClr val="FEFEFE"/>
                </a:solidFill>
                <a:latin typeface="Arial"/>
                <a:ea typeface="Arial"/>
              </a:rPr>
              <a:t>hE</a:t>
            </a:r>
          </a:p>
        </p:txBody>
      </p:sp>
      <p:sp>
        <p:nvSpPr>
          <p:cNvPr id="456" name="TextBox 456"/>
          <p:cNvSpPr txBox="1"/>
          <p:nvPr/>
        </p:nvSpPr>
        <p:spPr>
          <a:xfrm>
            <a:off x="7599933" y="5482195"/>
            <a:ext cx="2306814" cy="251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50" b="1" spc="-10" dirty="0">
                <a:solidFill>
                  <a:srgbClr val="000000"/>
                </a:solidFill>
                <a:latin typeface="Arial"/>
                <a:ea typeface="Arial"/>
              </a:rPr>
              <a:t>Ацетилхоли</a:t>
            </a:r>
            <a:r>
              <a:rPr lang="en-US" altLang="zh-CN" sz="1650" b="1" spc="-5" dirty="0">
                <a:solidFill>
                  <a:srgbClr val="000000"/>
                </a:solidFill>
                <a:latin typeface="Arial"/>
                <a:ea typeface="Arial"/>
              </a:rPr>
              <a:t>нэстераза</a:t>
            </a:r>
          </a:p>
        </p:txBody>
      </p:sp>
      <p:sp>
        <p:nvSpPr>
          <p:cNvPr id="457" name="TextBox 457"/>
          <p:cNvSpPr txBox="1"/>
          <p:nvPr/>
        </p:nvSpPr>
        <p:spPr>
          <a:xfrm>
            <a:off x="7616317" y="7144154"/>
            <a:ext cx="200965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Parsons</a:t>
            </a:r>
            <a:r>
              <a:rPr lang="en-US" altLang="zh-CN" sz="14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spc="34" dirty="0">
                <a:solidFill>
                  <a:srgbClr val="000000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Danysz,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1999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Freeform 458"/>
          <p:cNvSpPr/>
          <p:nvPr/>
        </p:nvSpPr>
        <p:spPr>
          <a:xfrm>
            <a:off x="0" y="207264"/>
            <a:ext cx="10079735" cy="1033272"/>
          </a:xfrm>
          <a:custGeom>
            <a:avLst/>
            <a:gdLst>
              <a:gd name="connsiteX0" fmla="*/ 0 w 10079735"/>
              <a:gd name="connsiteY0" fmla="*/ 1033272 h 1033272"/>
              <a:gd name="connsiteX1" fmla="*/ 10079735 w 10079735"/>
              <a:gd name="connsiteY1" fmla="*/ 1033272 h 1033272"/>
              <a:gd name="connsiteX2" fmla="*/ 10079735 w 10079735"/>
              <a:gd name="connsiteY2" fmla="*/ 0 h 1033272"/>
              <a:gd name="connsiteX3" fmla="*/ 0 w 10079735"/>
              <a:gd name="connsiteY3" fmla="*/ 0 h 1033272"/>
              <a:gd name="connsiteX4" fmla="*/ 0 w 10079735"/>
              <a:gd name="connsiteY4" fmla="*/ 1033272 h 103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9735" h="1033272">
                <a:moveTo>
                  <a:pt x="0" y="1033272"/>
                </a:moveTo>
                <a:lnTo>
                  <a:pt x="10079735" y="1033272"/>
                </a:lnTo>
                <a:lnTo>
                  <a:pt x="10079735" y="0"/>
                </a:lnTo>
                <a:lnTo>
                  <a:pt x="0" y="0"/>
                </a:lnTo>
                <a:lnTo>
                  <a:pt x="0" y="1033272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TextBox 459"/>
          <p:cNvSpPr txBox="1"/>
          <p:nvPr/>
        </p:nvSpPr>
        <p:spPr>
          <a:xfrm>
            <a:off x="1540510" y="288673"/>
            <a:ext cx="7129295" cy="797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500"/>
              </a:lnSpc>
            </a:pPr>
            <a:r>
              <a:rPr lang="en-US" altLang="zh-CN" sz="3950" b="1" spc="15" dirty="0">
                <a:solidFill>
                  <a:srgbClr val="FEFEFE"/>
                </a:solidFill>
                <a:latin typeface="Segoe Script"/>
                <a:ea typeface="Segoe Script"/>
              </a:rPr>
              <a:t>СХЕМЫ</a:t>
            </a:r>
            <a:r>
              <a:rPr lang="en-US" altLang="zh-CN" sz="3950" b="1" spc="29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950" b="1" spc="15" dirty="0">
                <a:solidFill>
                  <a:srgbClr val="FEFEFE"/>
                </a:solidFill>
                <a:latin typeface="Segoe Script"/>
                <a:ea typeface="Segoe Script"/>
              </a:rPr>
              <a:t>ДОЗИРОВАНИЯ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630299"/>
          <a:ext cx="10093957" cy="5454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127"/>
                <a:gridCol w="2420619"/>
                <a:gridCol w="2420620"/>
                <a:gridCol w="2831591"/>
              </a:tblGrid>
              <a:tr h="110616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54"/>
                        </a:lnSpc>
                      </a:pPr>
                      <a:endParaRPr lang="en-US" dirty="0" smtClean="0"/>
                    </a:p>
                    <a:p>
                      <a:pPr marL="0" indent="63500">
                        <a:lnSpc>
                          <a:spcPct val="110833"/>
                        </a:lnSpc>
                      </a:pPr>
                      <a:r>
                        <a:rPr lang="en-US" altLang="zh-CN" sz="2300" spc="-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Преп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арат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54"/>
                        </a:lnSpc>
                      </a:pPr>
                      <a:endParaRPr lang="en-US" dirty="0" smtClean="0"/>
                    </a:p>
                    <a:p>
                      <a:pPr marL="0" indent="63373">
                        <a:lnSpc>
                          <a:spcPct val="110833"/>
                        </a:lnSpc>
                      </a:pP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Начальная</a:t>
                      </a:r>
                      <a:r>
                        <a:rPr lang="en-US" altLang="zh-CN" sz="2300" spc="-4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доза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endParaRPr lang="en-US" dirty="0" smtClean="0"/>
                    </a:p>
                    <a:p>
                      <a:pPr marL="0" indent="63754">
                        <a:lnSpc>
                          <a:spcPct val="100000"/>
                        </a:lnSpc>
                      </a:pP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Средн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яя</a:t>
                      </a:r>
                    </a:p>
                    <a:p>
                      <a:pPr marL="0" indent="63754">
                        <a:lnSpc>
                          <a:spcPct val="110833"/>
                        </a:lnSpc>
                      </a:pP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терапевт.</a:t>
                      </a:r>
                      <a:r>
                        <a:rPr lang="en-US" altLang="zh-CN" sz="2300" spc="59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доза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endParaRPr lang="en-US" dirty="0" smtClean="0"/>
                    </a:p>
                    <a:p>
                      <a:pPr marL="0" indent="63880">
                        <a:lnSpc>
                          <a:spcPct val="100000"/>
                        </a:lnSpc>
                      </a:pP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Максим</a:t>
                      </a:r>
                      <a:r>
                        <a:rPr lang="en-US" altLang="zh-CN" sz="2300" spc="-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альная</a:t>
                      </a:r>
                    </a:p>
                    <a:p>
                      <a:pPr marL="0" indent="63880">
                        <a:lnSpc>
                          <a:spcPct val="110833"/>
                        </a:lnSpc>
                      </a:pPr>
                      <a:r>
                        <a:rPr lang="en-US" altLang="zh-CN" sz="2300" spc="-3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</a:t>
                      </a:r>
                      <a:r>
                        <a:rPr lang="en-US" altLang="zh-CN" sz="2300" spc="-2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оза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</a:tr>
              <a:tr h="112725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714"/>
                        </a:lnSpc>
                      </a:pPr>
                      <a:endParaRPr lang="en-US" dirty="0" smtClean="0"/>
                    </a:p>
                    <a:p>
                      <a:pPr marL="0" indent="63500">
                        <a:lnSpc>
                          <a:spcPct val="110833"/>
                        </a:lnSpc>
                      </a:pP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Акат</a:t>
                      </a:r>
                      <a:r>
                        <a:rPr lang="en-US" altLang="zh-CN" sz="2300" spc="-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инол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35"/>
                        </a:lnSpc>
                      </a:pPr>
                      <a:endParaRPr lang="en-US" dirty="0" smtClean="0"/>
                    </a:p>
                    <a:p>
                      <a:pPr marL="0" indent="63373">
                        <a:lnSpc>
                          <a:spcPct val="100000"/>
                        </a:lnSpc>
                      </a:pPr>
                      <a:r>
                        <a:rPr lang="en-US" altLang="zh-CN" sz="2300" spc="-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Набор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5</a:t>
                      </a:r>
                      <a:r>
                        <a:rPr lang="en-US" altLang="zh-CN" sz="2300" spc="-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-10-15-</a:t>
                      </a:r>
                    </a:p>
                    <a:p>
                      <a:pPr marL="0" indent="63373">
                        <a:lnSpc>
                          <a:spcPct val="11083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20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spc="-6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35"/>
                        </a:lnSpc>
                      </a:pPr>
                      <a:endParaRPr lang="en-US" dirty="0" smtClean="0"/>
                    </a:p>
                    <a:p>
                      <a:pPr marL="63754" hangingPunct="0">
                        <a:lnSpc>
                          <a:spcPct val="100000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20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</a:t>
                      </a:r>
                      <a:r>
                        <a:rPr lang="en-US" altLang="zh-CN" sz="2300" spc="-15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  <a:tc>
                  <a:txBody>
                    <a:bodyPr/>
                    <a:lstStyle/>
                    <a:p>
                      <a:pPr marL="63880" indent="80771" hangingPunct="0">
                        <a:lnSpc>
                          <a:spcPct val="100000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30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</a:t>
                      </a:r>
                      <a:r>
                        <a:rPr lang="en-US" altLang="zh-CN" sz="2300" spc="-2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сутки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(20мг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утром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и</a:t>
                      </a:r>
                      <a:r>
                        <a:rPr lang="en-US" altLang="zh-CN" sz="2300" spc="-11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10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</a:t>
                      </a:r>
                      <a:r>
                        <a:rPr lang="en-US" altLang="zh-CN" sz="2300" spc="-9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обед)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</a:tr>
              <a:tr h="1212469">
                <a:tc>
                  <a:txBody>
                    <a:bodyPr/>
                    <a:lstStyle/>
                    <a:p>
                      <a:pPr marL="63500" hangingPunct="0">
                        <a:lnSpc>
                          <a:spcPct val="99583"/>
                        </a:lnSpc>
                        <a:spcBef>
                          <a:spcPts val="295"/>
                        </a:spcBef>
                      </a:pPr>
                      <a:r>
                        <a:rPr lang="en-US" altLang="zh-CN" sz="2300" spc="-4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Галан</a:t>
                      </a:r>
                      <a:r>
                        <a:rPr lang="en-US" altLang="zh-CN" sz="2300" spc="-3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тамин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3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Ка</a:t>
                      </a:r>
                      <a:r>
                        <a:rPr lang="en-US" altLang="zh-CN" sz="2300" spc="-2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псулы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пр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олонг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55"/>
                        </a:lnSpc>
                      </a:pPr>
                      <a:endParaRPr lang="en-US" dirty="0" smtClean="0"/>
                    </a:p>
                    <a:p>
                      <a:pPr marL="0" indent="63373">
                        <a:lnSpc>
                          <a:spcPct val="11083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8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spc="-5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55"/>
                        </a:lnSpc>
                      </a:pPr>
                      <a:endParaRPr lang="en-US" dirty="0" smtClean="0"/>
                    </a:p>
                    <a:p>
                      <a:pPr marL="0" indent="63754">
                        <a:lnSpc>
                          <a:spcPct val="11083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16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spc="-5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55"/>
                        </a:lnSpc>
                      </a:pPr>
                      <a:endParaRPr lang="en-US" dirty="0" smtClean="0"/>
                    </a:p>
                    <a:p>
                      <a:pPr marL="0" indent="63880">
                        <a:lnSpc>
                          <a:spcPct val="11083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24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spc="-55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</a:tr>
              <a:tr h="776604">
                <a:tc>
                  <a:txBody>
                    <a:bodyPr/>
                    <a:lstStyle/>
                    <a:p>
                      <a:pPr>
                        <a:lnSpc>
                          <a:spcPts val="1339"/>
                        </a:lnSpc>
                      </a:pPr>
                      <a:endParaRPr lang="en-US" dirty="0" smtClean="0"/>
                    </a:p>
                    <a:p>
                      <a:pPr marL="0" indent="63500">
                        <a:lnSpc>
                          <a:spcPct val="110833"/>
                        </a:lnSpc>
                      </a:pPr>
                      <a:r>
                        <a:rPr lang="en-US" altLang="zh-CN" sz="2300" spc="-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А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лзепил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  <a:tc>
                  <a:txBody>
                    <a:bodyPr/>
                    <a:lstStyle/>
                    <a:p>
                      <a:pPr marL="63373" hangingPunct="0">
                        <a:lnSpc>
                          <a:spcPct val="9958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5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</a:t>
                      </a:r>
                      <a:r>
                        <a:rPr lang="en-US" altLang="zh-CN" sz="2300" spc="-16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3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</a:t>
                      </a:r>
                      <a:r>
                        <a:rPr lang="en-US" altLang="zh-CN" sz="2300" spc="-2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ень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39"/>
                        </a:lnSpc>
                      </a:pPr>
                      <a:endParaRPr lang="en-US" dirty="0" smtClean="0"/>
                    </a:p>
                    <a:p>
                      <a:pPr marL="0" indent="63754">
                        <a:lnSpc>
                          <a:spcPct val="11083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10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в</a:t>
                      </a:r>
                      <a:r>
                        <a:rPr lang="en-US" altLang="zh-CN" sz="2300" spc="-10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день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  <a:solidFill>
                      <a:srgbClr val="CCCCE5"/>
                    </a:solidFill>
                  </a:tcPr>
                </a:tc>
              </a:tr>
              <a:tr h="1231519"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</a:pPr>
                      <a:endParaRPr lang="en-US" dirty="0" smtClean="0"/>
                    </a:p>
                    <a:p>
                      <a:pPr marL="0" indent="56489">
                        <a:lnSpc>
                          <a:spcPct val="100000"/>
                        </a:lnSpc>
                      </a:pPr>
                      <a:r>
                        <a:rPr lang="en-US" altLang="zh-CN" sz="2300" spc="-2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Эксе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лон</a:t>
                      </a:r>
                    </a:p>
                    <a:p>
                      <a:pPr marL="0" indent="56489">
                        <a:lnSpc>
                          <a:spcPct val="110833"/>
                        </a:lnSpc>
                      </a:pP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Пла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стырь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</a:pPr>
                      <a:endParaRPr lang="en-US" dirty="0" smtClean="0"/>
                    </a:p>
                    <a:p>
                      <a:pPr marL="56388" hangingPunct="0">
                        <a:lnSpc>
                          <a:spcPct val="100000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4,6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</a:t>
                      </a:r>
                      <a:r>
                        <a:rPr lang="en-US" altLang="zh-CN" sz="2300" spc="-15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</a:pPr>
                      <a:endParaRPr lang="en-US" dirty="0" smtClean="0"/>
                    </a:p>
                    <a:p>
                      <a:pPr marL="56769" hangingPunct="0">
                        <a:lnSpc>
                          <a:spcPct val="100000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9,5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</a:t>
                      </a:r>
                      <a:r>
                        <a:rPr lang="en-US" altLang="zh-CN" sz="2300" spc="-16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spc="-15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</a:t>
                      </a:r>
                      <a:r>
                        <a:rPr lang="en-US" altLang="zh-CN" sz="2300" spc="-1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55"/>
                        </a:lnSpc>
                      </a:pPr>
                      <a:endParaRPr lang="en-US" dirty="0" smtClean="0"/>
                    </a:p>
                    <a:p>
                      <a:pPr marL="0" indent="56895">
                        <a:lnSpc>
                          <a:spcPct val="110833"/>
                        </a:lnSpc>
                      </a:pP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13,3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мг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1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раз</a:t>
                      </a:r>
                      <a:r>
                        <a:rPr lang="en-US" altLang="zh-CN" sz="2300" spc="-64" dirty="0">
                          <a:solidFill>
                            <a:srgbClr val="000000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n-US" altLang="zh-CN" sz="2300" dirty="0">
                          <a:solidFill>
                            <a:srgbClr val="000000"/>
                          </a:solidFill>
                          <a:latin typeface="Segoe UI Semibold"/>
                          <a:ea typeface="Segoe UI Semibold"/>
                        </a:rPr>
                        <a:t>утром</a:t>
                      </a:r>
                    </a:p>
                  </a:txBody>
                  <a:tcPr marL="0" marR="0" marT="0" marB="0">
                    <a:lnL w="12700">
                      <a:solidFill>
                        <a:srgbClr val="B72B2B"/>
                      </a:solidFill>
                      <a:prstDash val="solid"/>
                    </a:lnL>
                    <a:lnR w="12700">
                      <a:solidFill>
                        <a:srgbClr val="B72B2B"/>
                      </a:solidFill>
                      <a:prstDash val="solid"/>
                    </a:lnR>
                    <a:lnT w="12700">
                      <a:solidFill>
                        <a:srgbClr val="B72B2B"/>
                      </a:solidFill>
                      <a:prstDash val="solid"/>
                    </a:lnT>
                    <a:lnB w="12700">
                      <a:solidFill>
                        <a:srgbClr val="B72B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Freeform 461"/>
          <p:cNvSpPr/>
          <p:nvPr/>
        </p:nvSpPr>
        <p:spPr>
          <a:xfrm>
            <a:off x="82550" y="273050"/>
            <a:ext cx="9874250" cy="1263650"/>
          </a:xfrm>
          <a:custGeom>
            <a:avLst/>
            <a:gdLst>
              <a:gd name="connsiteX0" fmla="*/ 8889 w 9874250"/>
              <a:gd name="connsiteY0" fmla="*/ 1273810 h 1263650"/>
              <a:gd name="connsiteX1" fmla="*/ 9878314 w 9874250"/>
              <a:gd name="connsiteY1" fmla="*/ 1273810 h 1263650"/>
              <a:gd name="connsiteX2" fmla="*/ 9878314 w 9874250"/>
              <a:gd name="connsiteY2" fmla="*/ 14985 h 1263650"/>
              <a:gd name="connsiteX3" fmla="*/ 8889 w 9874250"/>
              <a:gd name="connsiteY3" fmla="*/ 14985 h 1263650"/>
              <a:gd name="connsiteX4" fmla="*/ 8889 w 9874250"/>
              <a:gd name="connsiteY4" fmla="*/ 127381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4250" h="1263650">
                <a:moveTo>
                  <a:pt x="8889" y="1273810"/>
                </a:moveTo>
                <a:lnTo>
                  <a:pt x="9878314" y="1273810"/>
                </a:lnTo>
                <a:lnTo>
                  <a:pt x="9878314" y="14985"/>
                </a:lnTo>
                <a:lnTo>
                  <a:pt x="8889" y="14985"/>
                </a:lnTo>
                <a:lnTo>
                  <a:pt x="8889" y="127381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TextBox 462"/>
          <p:cNvSpPr txBox="1"/>
          <p:nvPr/>
        </p:nvSpPr>
        <p:spPr>
          <a:xfrm>
            <a:off x="2837688" y="558225"/>
            <a:ext cx="4504077" cy="739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50" spc="-5" dirty="0">
                <a:solidFill>
                  <a:srgbClr val="FEFEFE"/>
                </a:solidFill>
                <a:latin typeface="Times New Roman"/>
                <a:ea typeface="Times New Roman"/>
              </a:rPr>
              <a:t>САЙТ</a:t>
            </a:r>
            <a:r>
              <a:rPr lang="en-US" altLang="zh-CN" sz="4850" spc="-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850" dirty="0">
                <a:solidFill>
                  <a:srgbClr val="FEFEFE"/>
                </a:solidFill>
                <a:latin typeface="Times New Roman"/>
                <a:ea typeface="Times New Roman"/>
              </a:rPr>
              <a:t>memini.ru</a:t>
            </a:r>
          </a:p>
        </p:txBody>
      </p:sp>
      <p:sp>
        <p:nvSpPr>
          <p:cNvPr id="463" name="TextBox 463"/>
          <p:cNvSpPr txBox="1"/>
          <p:nvPr/>
        </p:nvSpPr>
        <p:spPr>
          <a:xfrm>
            <a:off x="210616" y="2976501"/>
            <a:ext cx="110979" cy="3557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</a:p>
        </p:txBody>
      </p:sp>
      <p:sp>
        <p:nvSpPr>
          <p:cNvPr id="464" name="TextBox 464"/>
          <p:cNvSpPr txBox="1"/>
          <p:nvPr/>
        </p:nvSpPr>
        <p:spPr>
          <a:xfrm>
            <a:off x="588568" y="2438672"/>
            <a:ext cx="4583465" cy="4095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63295" hangingPunct="0">
              <a:lnSpc>
                <a:spcPct val="122083"/>
              </a:lnSpc>
            </a:pPr>
            <a:r>
              <a:rPr lang="en-US" altLang="zh-CN" sz="2650" b="1" spc="55" dirty="0">
                <a:solidFill>
                  <a:srgbClr val="98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2650" b="1" spc="-300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50" b="1" spc="55" dirty="0">
                <a:solidFill>
                  <a:srgbClr val="980000"/>
                </a:solidFill>
                <a:latin typeface="Times New Roman"/>
                <a:ea typeface="Times New Roman"/>
              </a:rPr>
              <a:t>НАСЕЛЕНИЯ</a:t>
            </a:r>
            <a:r>
              <a:rPr lang="en-US" altLang="zh-CN" sz="265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Скрининг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(тесты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22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самопроверки)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Форум</a:t>
            </a:r>
            <a:r>
              <a:rPr lang="en-US" altLang="zh-CN" sz="2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(информационная,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практическая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моральная</a:t>
            </a:r>
            <a:r>
              <a:rPr lang="en-US" altLang="zh-CN" sz="2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поддержка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5" dirty="0">
                <a:solidFill>
                  <a:srgbClr val="000000"/>
                </a:solidFill>
                <a:latin typeface="Times New Roman"/>
                <a:ea typeface="Times New Roman"/>
              </a:rPr>
              <a:t>ухажива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ющих)</a:t>
            </a:r>
          </a:p>
          <a:p>
            <a:pPr marL="0" hangingPunct="0">
              <a:lnSpc>
                <a:spcPct val="126666"/>
              </a:lnSpc>
              <a:spcBef>
                <a:spcPts val="284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Врачи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вашем</a:t>
            </a:r>
            <a:r>
              <a:rPr lang="en-US" altLang="zh-CN" sz="22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городе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Вопрос</a:t>
            </a: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5" dirty="0">
                <a:solidFill>
                  <a:srgbClr val="000000"/>
                </a:solidFill>
                <a:latin typeface="Times New Roman"/>
                <a:ea typeface="Times New Roman"/>
              </a:rPr>
              <a:t>врачу</a:t>
            </a:r>
          </a:p>
          <a:p>
            <a:pPr marL="0">
              <a:lnSpc>
                <a:spcPct val="100000"/>
              </a:lnSpc>
              <a:spcBef>
                <a:spcPts val="359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Справочник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(всё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en-US" altLang="zh-CN" sz="2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деменции)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5" dirty="0">
                <a:solidFill>
                  <a:srgbClr val="000000"/>
                </a:solidFill>
                <a:latin typeface="Times New Roman"/>
                <a:ea typeface="Times New Roman"/>
              </a:rPr>
              <a:t>Упр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ажнения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Социальная</a:t>
            </a:r>
            <a:r>
              <a:rPr lang="en-US" altLang="zh-CN" sz="22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5" dirty="0">
                <a:solidFill>
                  <a:srgbClr val="000000"/>
                </a:solidFill>
                <a:latin typeface="Times New Roman"/>
                <a:ea typeface="Times New Roman"/>
              </a:rPr>
              <a:t>поддержка</a:t>
            </a:r>
          </a:p>
        </p:txBody>
      </p:sp>
      <p:sp>
        <p:nvSpPr>
          <p:cNvPr id="465" name="TextBox 465"/>
          <p:cNvSpPr txBox="1"/>
          <p:nvPr/>
        </p:nvSpPr>
        <p:spPr>
          <a:xfrm>
            <a:off x="5216397" y="2490369"/>
            <a:ext cx="4402804" cy="378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0878">
              <a:lnSpc>
                <a:spcPct val="100000"/>
              </a:lnSpc>
            </a:pPr>
            <a:r>
              <a:rPr lang="en-US" altLang="zh-CN" sz="2650" b="1" dirty="0">
                <a:solidFill>
                  <a:srgbClr val="98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2650" b="1" spc="5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50" b="1" dirty="0">
                <a:solidFill>
                  <a:srgbClr val="980000"/>
                </a:solidFill>
                <a:latin typeface="Times New Roman"/>
                <a:ea typeface="Times New Roman"/>
              </a:rPr>
              <a:t>СПЕЦИАЛИСТОВ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1178305">
              <a:lnSpc>
                <a:spcPct val="100000"/>
              </a:lnSpc>
            </a:pPr>
            <a:r>
              <a:rPr lang="en-US" altLang="zh-CN" sz="2650" dirty="0">
                <a:solidFill>
                  <a:srgbClr val="980000"/>
                </a:solidFill>
                <a:latin typeface="Times New Roman"/>
                <a:ea typeface="Times New Roman"/>
              </a:rPr>
              <a:t>(pro.memini.ru)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2200" spc="7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Когнитивный</a:t>
            </a:r>
            <a:r>
              <a:rPr lang="en-US" altLang="zh-CN" sz="22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консилиум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2200" spc="10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Справочная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294386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zh-CN" sz="2200" spc="-13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Инструменты</a:t>
            </a:r>
            <a:r>
              <a:rPr lang="en-US" altLang="zh-CN" sz="2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2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тестирования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 indent="294386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zh-CN" sz="2200" spc="-164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Современные</a:t>
            </a:r>
            <a:r>
              <a:rPr lang="en-US" altLang="zh-CN" sz="2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рекомендации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294386" hangingPunct="0">
              <a:lnSpc>
                <a:spcPct val="1375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zh-CN" sz="2200" spc="-16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Лекции</a:t>
            </a:r>
            <a:r>
              <a:rPr lang="en-US" altLang="zh-CN" sz="22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ведущих</a:t>
            </a:r>
            <a:r>
              <a:rPr lang="en-US" altLang="zh-CN" sz="2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специалистов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ourier New"/>
                <a:ea typeface="Courier New"/>
              </a:rPr>
              <a:t>o</a:t>
            </a:r>
            <a:r>
              <a:rPr lang="en-US" altLang="zh-CN" sz="2200" spc="-15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Обзоры</a:t>
            </a:r>
            <a:r>
              <a:rPr lang="en-US" altLang="zh-CN" sz="2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последних</a:t>
            </a:r>
            <a:r>
              <a:rPr lang="en-US" altLang="zh-CN" sz="22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публикаций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7"/>
          <p:cNvSpPr txBox="1"/>
          <p:nvPr/>
        </p:nvSpPr>
        <p:spPr>
          <a:xfrm>
            <a:off x="926287" y="2146451"/>
            <a:ext cx="8240432" cy="1626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07719">
              <a:lnSpc>
                <a:spcPct val="102083"/>
              </a:lnSpc>
            </a:pPr>
            <a:r>
              <a:rPr lang="en-US" altLang="zh-CN" sz="4400" dirty="0">
                <a:solidFill>
                  <a:srgbClr val="FF0000"/>
                </a:solidFill>
                <a:latin typeface="Century Gothic"/>
                <a:ea typeface="Century Gothic"/>
              </a:rPr>
              <a:t>Спасибо</a:t>
            </a:r>
            <a:r>
              <a:rPr lang="en-US" altLang="zh-CN" sz="44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Century Gothic"/>
                <a:ea typeface="Century Gothic"/>
              </a:rPr>
              <a:t>за</a:t>
            </a:r>
            <a:r>
              <a:rPr lang="en-US" altLang="zh-CN" sz="4400" spc="104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Century Gothic"/>
                <a:ea typeface="Century Gothic"/>
              </a:rPr>
              <a:t>внимание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628650" y="438150"/>
            <a:ext cx="8807450" cy="641350"/>
          </a:xfrm>
          <a:custGeom>
            <a:avLst/>
            <a:gdLst>
              <a:gd name="connsiteX0" fmla="*/ 6858 w 8807450"/>
              <a:gd name="connsiteY0" fmla="*/ 642366 h 641350"/>
              <a:gd name="connsiteX1" fmla="*/ 8817101 w 8807450"/>
              <a:gd name="connsiteY1" fmla="*/ 642366 h 641350"/>
              <a:gd name="connsiteX2" fmla="*/ 8817101 w 8807450"/>
              <a:gd name="connsiteY2" fmla="*/ 8382 h 641350"/>
              <a:gd name="connsiteX3" fmla="*/ 6858 w 8807450"/>
              <a:gd name="connsiteY3" fmla="*/ 8382 h 641350"/>
              <a:gd name="connsiteX4" fmla="*/ 6858 w 8807450"/>
              <a:gd name="connsiteY4" fmla="*/ 64236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7450" h="641350">
                <a:moveTo>
                  <a:pt x="6858" y="642366"/>
                </a:moveTo>
                <a:lnTo>
                  <a:pt x="8817101" y="642366"/>
                </a:lnTo>
                <a:lnTo>
                  <a:pt x="8817101" y="8382"/>
                </a:lnTo>
                <a:lnTo>
                  <a:pt x="6858" y="8382"/>
                </a:lnTo>
                <a:lnTo>
                  <a:pt x="6858" y="64236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324610" y="532383"/>
            <a:ext cx="7441294" cy="4813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dirty="0">
                <a:solidFill>
                  <a:srgbClr val="FEFEFE"/>
                </a:solidFill>
                <a:latin typeface="Calibri"/>
                <a:ea typeface="Calibri"/>
              </a:rPr>
              <a:t>ЛЁГКИЕ</a:t>
            </a:r>
            <a:r>
              <a:rPr lang="en-US" altLang="zh-CN" sz="35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FEFEFE"/>
                </a:solidFill>
                <a:latin typeface="Calibri"/>
                <a:ea typeface="Calibri"/>
              </a:rPr>
              <a:t>КОГНИТИВНЫЕ</a:t>
            </a:r>
            <a:r>
              <a:rPr lang="en-US" altLang="zh-CN" sz="35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FEFEFE"/>
                </a:solidFill>
                <a:latin typeface="Calibri"/>
                <a:ea typeface="Calibri"/>
              </a:rPr>
              <a:t>РАССТРОЙСТВА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indent="1063497">
              <a:lnSpc>
                <a:spcPct val="100000"/>
              </a:lnSpc>
            </a:pP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Незначительное</a:t>
            </a:r>
            <a:r>
              <a:rPr lang="en-US" altLang="zh-CN" sz="35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spc="5" dirty="0">
                <a:solidFill>
                  <a:srgbClr val="000000"/>
                </a:solidFill>
                <a:latin typeface="Calibri"/>
                <a:ea typeface="Calibri"/>
              </a:rPr>
              <a:t>ухудшение</a:t>
            </a:r>
          </a:p>
          <a:p>
            <a:pPr marL="621538" indent="-359918" hangingPunct="0">
              <a:lnSpc>
                <a:spcPct val="95833"/>
              </a:lnSpc>
              <a:spcBef>
                <a:spcPts val="300"/>
              </a:spcBef>
            </a:pP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когнитивных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способностей,</a:t>
            </a:r>
            <a:r>
              <a:rPr lang="en-US" altLang="zh-CN" sz="35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Calibri"/>
                <a:ea typeface="Calibri"/>
              </a:rPr>
              <a:t>выявляется</a:t>
            </a:r>
            <a:r>
              <a:rPr lang="en-US" altLang="zh-CN" sz="355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355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355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50" dirty="0">
                <a:solidFill>
                  <a:srgbClr val="000000"/>
                </a:solidFill>
                <a:latin typeface="Calibri"/>
                <a:ea typeface="Calibri"/>
              </a:rPr>
              <a:t>решении</a:t>
            </a:r>
            <a:r>
              <a:rPr lang="en-US" altLang="zh-CN" sz="35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сложных</a:t>
            </a:r>
            <a:r>
              <a:rPr lang="en-US" altLang="zh-CN" sz="35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когнитивных</a:t>
            </a:r>
          </a:p>
          <a:p>
            <a:pPr marL="0" indent="775461">
              <a:lnSpc>
                <a:spcPct val="100000"/>
              </a:lnSpc>
              <a:spcBef>
                <a:spcPts val="300"/>
              </a:spcBef>
            </a:pP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задач,</a:t>
            </a:r>
            <a:r>
              <a:rPr lang="en-US" altLang="zh-CN" sz="35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35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оказывая</a:t>
            </a:r>
            <a:r>
              <a:rPr lang="en-US" altLang="zh-CN" sz="35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влияния</a:t>
            </a:r>
            <a:r>
              <a:rPr lang="en-US" altLang="zh-CN" sz="35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  <a:p>
            <a:pPr marL="0" indent="997966">
              <a:lnSpc>
                <a:spcPct val="100000"/>
              </a:lnSpc>
            </a:pPr>
            <a:r>
              <a:rPr lang="en-US" altLang="zh-CN" sz="3550" spc="-20" dirty="0">
                <a:solidFill>
                  <a:srgbClr val="000000"/>
                </a:solidFill>
                <a:latin typeface="Calibri"/>
                <a:ea typeface="Calibri"/>
              </a:rPr>
              <a:t>повседневную</a:t>
            </a:r>
            <a:r>
              <a:rPr lang="en-US" altLang="zh-CN" sz="35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550" spc="-20" dirty="0">
                <a:solidFill>
                  <a:srgbClr val="000000"/>
                </a:solidFill>
                <a:latin typeface="Calibri"/>
                <a:ea typeface="Calibri"/>
              </a:rPr>
              <a:t>деятельность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349250" y="120650"/>
            <a:ext cx="9442450" cy="1327150"/>
          </a:xfrm>
          <a:custGeom>
            <a:avLst/>
            <a:gdLst>
              <a:gd name="connsiteX0" fmla="*/ 7365 w 9442450"/>
              <a:gd name="connsiteY0" fmla="*/ 1331722 h 1327150"/>
              <a:gd name="connsiteX1" fmla="*/ 9453118 w 9442450"/>
              <a:gd name="connsiteY1" fmla="*/ 1331722 h 1327150"/>
              <a:gd name="connsiteX2" fmla="*/ 9453118 w 9442450"/>
              <a:gd name="connsiteY2" fmla="*/ 7366 h 1327150"/>
              <a:gd name="connsiteX3" fmla="*/ 7365 w 9442450"/>
              <a:gd name="connsiteY3" fmla="*/ 7366 h 1327150"/>
              <a:gd name="connsiteX4" fmla="*/ 7365 w 9442450"/>
              <a:gd name="connsiteY4" fmla="*/ 1331722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2450" h="1327150">
                <a:moveTo>
                  <a:pt x="7365" y="1331722"/>
                </a:moveTo>
                <a:lnTo>
                  <a:pt x="9453118" y="1331722"/>
                </a:lnTo>
                <a:lnTo>
                  <a:pt x="9453118" y="7366"/>
                </a:lnTo>
                <a:lnTo>
                  <a:pt x="7365" y="7366"/>
                </a:lnTo>
                <a:lnTo>
                  <a:pt x="7365" y="1331722"/>
                </a:lnTo>
                <a:close/>
              </a:path>
            </a:pathLst>
          </a:custGeom>
          <a:solidFill>
            <a:srgbClr val="2424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163726" y="200639"/>
            <a:ext cx="7724636" cy="1206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950" b="1" spc="10" dirty="0">
                <a:solidFill>
                  <a:srgbClr val="FEFEFE"/>
                </a:solidFill>
                <a:latin typeface="Times New Roman"/>
                <a:ea typeface="Times New Roman"/>
              </a:rPr>
              <a:t>УМЕРЕННЫЕ</a:t>
            </a:r>
            <a:r>
              <a:rPr lang="en-US" altLang="zh-CN" sz="3950" b="1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b="1" spc="10" dirty="0">
                <a:solidFill>
                  <a:srgbClr val="FEFEFE"/>
                </a:solidFill>
                <a:latin typeface="Times New Roman"/>
                <a:ea typeface="Times New Roman"/>
              </a:rPr>
              <a:t>КОГНИТИВНЫЕ</a:t>
            </a:r>
          </a:p>
          <a:p>
            <a:pPr marL="0" indent="1862683">
              <a:lnSpc>
                <a:spcPct val="100000"/>
              </a:lnSpc>
            </a:pPr>
            <a:r>
              <a:rPr lang="en-US" altLang="zh-CN" sz="3950" b="1" spc="-69" dirty="0">
                <a:solidFill>
                  <a:srgbClr val="FEFEFE"/>
                </a:solidFill>
                <a:latin typeface="Times New Roman"/>
                <a:ea typeface="Times New Roman"/>
              </a:rPr>
              <a:t>РАС</a:t>
            </a:r>
            <a:r>
              <a:rPr lang="en-US" altLang="zh-CN" sz="3950" b="1" spc="-64" dirty="0">
                <a:solidFill>
                  <a:srgbClr val="FEFEFE"/>
                </a:solidFill>
                <a:latin typeface="Times New Roman"/>
                <a:ea typeface="Times New Roman"/>
              </a:rPr>
              <a:t>СТРОЙСТВА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6714" y="1610311"/>
            <a:ext cx="5735184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Активные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altLang="zh-CN" sz="3100" b="1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6714" y="2245819"/>
            <a:ext cx="8274826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dirty="0">
                <a:solidFill>
                  <a:srgbClr val="BF0000"/>
                </a:solidFill>
                <a:latin typeface="Arial"/>
                <a:ea typeface="Arial"/>
              </a:rPr>
              <a:t>•</a:t>
            </a:r>
            <a:r>
              <a:rPr lang="en-US" altLang="zh-CN" sz="310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Нарушения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заметны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окружающих</a:t>
            </a:r>
            <a:r>
              <a:rPr lang="en-US" altLang="zh-CN" sz="3100" b="1" spc="-14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лиц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6714" y="2880847"/>
            <a:ext cx="264122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spc="-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91463" y="2885243"/>
            <a:ext cx="7609286" cy="1410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166"/>
              </a:lnSpc>
            </a:pPr>
            <a:r>
              <a:rPr lang="en-US" altLang="zh-CN" sz="3100" b="1" spc="-20" dirty="0">
                <a:solidFill>
                  <a:srgbClr val="000000"/>
                </a:solidFill>
                <a:latin typeface="Times New Roman"/>
                <a:ea typeface="Times New Roman"/>
              </a:rPr>
              <a:t>При</a:t>
            </a:r>
            <a:r>
              <a:rPr lang="en-US" altLang="zh-CN" sz="31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нейропсихологическом</a:t>
            </a:r>
            <a:r>
              <a:rPr lang="en-US" altLang="zh-CN" sz="31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spc="-20" dirty="0">
                <a:solidFill>
                  <a:srgbClr val="000000"/>
                </a:solidFill>
                <a:latin typeface="Times New Roman"/>
                <a:ea typeface="Times New Roman"/>
              </a:rPr>
              <a:t>тестировании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выявляются</a:t>
            </a:r>
            <a:r>
              <a:rPr lang="en-US" altLang="zh-CN" sz="31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изменения</a:t>
            </a:r>
            <a:r>
              <a:rPr lang="en-US" altLang="zh-CN" sz="31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31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одной</a:t>
            </a:r>
            <a:r>
              <a:rPr lang="en-US" altLang="zh-CN" sz="31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altLang="zh-CN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нескольких</a:t>
            </a:r>
            <a:r>
              <a:rPr lang="en-US" altLang="zh-CN" sz="31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сферах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6714" y="4456917"/>
            <a:ext cx="264122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100" spc="-20" dirty="0">
                <a:solidFill>
                  <a:srgbClr val="BF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1463" y="4461313"/>
            <a:ext cx="8691617" cy="299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Профессиональная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деятельность</a:t>
            </a:r>
            <a:r>
              <a:rPr lang="en-US" altLang="zh-CN" sz="3100" b="1" spc="-13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социальная,</a:t>
            </a:r>
            <a:r>
              <a:rPr lang="en-US" altLang="zh-CN" sz="3100" b="1" spc="-89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бытовая</a:t>
            </a:r>
            <a:r>
              <a:rPr lang="en-US" altLang="zh-CN" sz="3100" b="1" spc="-9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активность</a:t>
            </a:r>
            <a:r>
              <a:rPr lang="en-US" altLang="zh-CN" sz="3100" b="1" spc="-9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пациента</a:t>
            </a:r>
            <a:r>
              <a:rPr lang="en-US" altLang="zh-CN" sz="3100" b="1" spc="-9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основном</a:t>
            </a:r>
            <a:r>
              <a:rPr lang="en-US" altLang="zh-CN" sz="3100" b="1" spc="-1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не</a:t>
            </a:r>
            <a:r>
              <a:rPr lang="en-US" altLang="zh-CN" sz="3100" b="1" spc="-1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страдают</a:t>
            </a:r>
            <a:r>
              <a:rPr lang="en-US" altLang="zh-CN" sz="3100" b="1" spc="-120" dirty="0">
                <a:solidFill>
                  <a:srgbClr val="BF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(иногда</a:t>
            </a:r>
            <a:r>
              <a:rPr lang="en-US" altLang="zh-CN" sz="3100" b="1" spc="-1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могут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отмечаться</a:t>
            </a:r>
            <a:r>
              <a:rPr lang="en-US" altLang="zh-CN" sz="3100" b="1" spc="-16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трудности</a:t>
            </a:r>
            <a:r>
              <a:rPr lang="en-US" altLang="zh-CN" sz="3100" b="1" spc="-17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3100" b="1" spc="-16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сложных</a:t>
            </a:r>
            <a:r>
              <a:rPr lang="en-US" altLang="zh-CN" sz="3100" b="1" spc="-17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3100" b="1" spc="-169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необычных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3100" b="1" spc="-13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больного</a:t>
            </a:r>
            <a:r>
              <a:rPr lang="en-US" altLang="zh-CN" sz="3100" b="1" spc="-139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видах</a:t>
            </a:r>
            <a:r>
              <a:rPr lang="en-US" altLang="zh-CN" sz="3100" b="1" spc="-14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100" b="1" dirty="0">
                <a:solidFill>
                  <a:srgbClr val="BF0000"/>
                </a:solidFill>
                <a:latin typeface="Times New Roman"/>
                <a:ea typeface="Times New Roman"/>
              </a:rPr>
              <a:t>деятельности)</a:t>
            </a:r>
          </a:p>
          <a:p>
            <a:pPr>
              <a:lnSpc>
                <a:spcPts val="860"/>
              </a:lnSpc>
            </a:pPr>
            <a:endParaRPr lang="en-US" dirty="0" smtClean="0"/>
          </a:p>
          <a:p>
            <a:pPr marL="924483" hangingPunct="0">
              <a:lnSpc>
                <a:spcPct val="100416"/>
              </a:lnSpc>
            </a:pPr>
            <a:r>
              <a:rPr lang="en-US" altLang="zh-CN" sz="1750" b="1" i="1" dirty="0">
                <a:solidFill>
                  <a:srgbClr val="FEFEFE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Petersen</a:t>
            </a:r>
            <a:r>
              <a:rPr lang="en-US" altLang="zh-CN" sz="1750" b="1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R.S.,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Touchon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J.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Consensus</a:t>
            </a:r>
            <a:r>
              <a:rPr lang="en-US" altLang="zh-CN" sz="1750" b="1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mild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cognitive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impairment.</a:t>
            </a:r>
            <a:r>
              <a:rPr lang="en-US" altLang="zh-CN" sz="1750" b="1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Research</a:t>
            </a:r>
            <a:r>
              <a:rPr lang="en-US" altLang="zh-CN" sz="1750" b="1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practice</a:t>
            </a:r>
            <a:r>
              <a:rPr lang="en-US" altLang="zh-CN" sz="1750" b="1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750" b="1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Alzheimer's</a:t>
            </a:r>
            <a:r>
              <a:rPr lang="en-US" altLang="zh-CN" sz="1750" b="1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disease,</a:t>
            </a:r>
            <a:r>
              <a:rPr lang="en-US" altLang="zh-CN" sz="1750" b="1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E.A.D.C./A.D.C.S.</a:t>
            </a:r>
            <a:r>
              <a:rPr lang="en-US" altLang="zh-CN" sz="1750" b="1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Joint</a:t>
            </a:r>
            <a:r>
              <a:rPr lang="en-US" altLang="zh-CN" sz="1750" b="1" i="1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meetihg</a:t>
            </a:r>
            <a:r>
              <a:rPr lang="en-US" altLang="zh-CN" sz="1750" b="1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50" b="1" i="1" dirty="0">
                <a:solidFill>
                  <a:srgbClr val="000000"/>
                </a:solidFill>
                <a:latin typeface="Times New Roman"/>
                <a:ea typeface="Times New Roman"/>
              </a:rPr>
              <a:t>2005;10:24-32.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06680"/>
            <a:ext cx="9913620" cy="2118360"/>
          </a:xfrm>
          <a:prstGeom prst="rect">
            <a:avLst/>
          </a:prstGeom>
        </p:spPr>
      </p:pic>
      <p:sp>
        <p:nvSpPr>
          <p:cNvPr id="2" name="Freeform 35"/>
          <p:cNvSpPr/>
          <p:nvPr/>
        </p:nvSpPr>
        <p:spPr>
          <a:xfrm>
            <a:off x="184150" y="3054350"/>
            <a:ext cx="9696450" cy="1390650"/>
          </a:xfrm>
          <a:custGeom>
            <a:avLst/>
            <a:gdLst>
              <a:gd name="connsiteX0" fmla="*/ 17018 w 9696450"/>
              <a:gd name="connsiteY0" fmla="*/ 1397254 h 1390650"/>
              <a:gd name="connsiteX1" fmla="*/ 9700514 w 9696450"/>
              <a:gd name="connsiteY1" fmla="*/ 1397254 h 1390650"/>
              <a:gd name="connsiteX2" fmla="*/ 9700514 w 9696450"/>
              <a:gd name="connsiteY2" fmla="*/ 14986 h 1390650"/>
              <a:gd name="connsiteX3" fmla="*/ 17018 w 9696450"/>
              <a:gd name="connsiteY3" fmla="*/ 14986 h 1390650"/>
              <a:gd name="connsiteX4" fmla="*/ 17018 w 9696450"/>
              <a:gd name="connsiteY4" fmla="*/ 1397254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6450" h="1390650">
                <a:moveTo>
                  <a:pt x="17018" y="1397254"/>
                </a:moveTo>
                <a:lnTo>
                  <a:pt x="9700514" y="1397254"/>
                </a:lnTo>
                <a:lnTo>
                  <a:pt x="9700514" y="14986"/>
                </a:lnTo>
                <a:lnTo>
                  <a:pt x="17018" y="14986"/>
                </a:lnTo>
                <a:lnTo>
                  <a:pt x="17018" y="1397254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5048250" y="5429250"/>
            <a:ext cx="4845050" cy="1187450"/>
          </a:xfrm>
          <a:custGeom>
            <a:avLst/>
            <a:gdLst>
              <a:gd name="connsiteX0" fmla="*/ 8382 w 4845050"/>
              <a:gd name="connsiteY0" fmla="*/ 1195578 h 1187450"/>
              <a:gd name="connsiteX1" fmla="*/ 4850130 w 4845050"/>
              <a:gd name="connsiteY1" fmla="*/ 1195578 h 1187450"/>
              <a:gd name="connsiteX2" fmla="*/ 4850130 w 4845050"/>
              <a:gd name="connsiteY2" fmla="*/ 17526 h 1187450"/>
              <a:gd name="connsiteX3" fmla="*/ 8382 w 4845050"/>
              <a:gd name="connsiteY3" fmla="*/ 17526 h 1187450"/>
              <a:gd name="connsiteX4" fmla="*/ 8382 w 4845050"/>
              <a:gd name="connsiteY4" fmla="*/ 1195578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5050" h="1187450">
                <a:moveTo>
                  <a:pt x="8382" y="1195578"/>
                </a:moveTo>
                <a:lnTo>
                  <a:pt x="4850130" y="1195578"/>
                </a:lnTo>
                <a:lnTo>
                  <a:pt x="4850130" y="17526"/>
                </a:lnTo>
                <a:lnTo>
                  <a:pt x="8382" y="17526"/>
                </a:lnTo>
                <a:lnTo>
                  <a:pt x="8382" y="119557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98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247650" y="5454650"/>
            <a:ext cx="4298950" cy="1187450"/>
          </a:xfrm>
          <a:custGeom>
            <a:avLst/>
            <a:gdLst>
              <a:gd name="connsiteX0" fmla="*/ 12954 w 4298950"/>
              <a:gd name="connsiteY0" fmla="*/ 1188466 h 1187450"/>
              <a:gd name="connsiteX1" fmla="*/ 4299965 w 4298950"/>
              <a:gd name="connsiteY1" fmla="*/ 1188466 h 1187450"/>
              <a:gd name="connsiteX2" fmla="*/ 4299965 w 4298950"/>
              <a:gd name="connsiteY2" fmla="*/ 10414 h 1187450"/>
              <a:gd name="connsiteX3" fmla="*/ 12954 w 4298950"/>
              <a:gd name="connsiteY3" fmla="*/ 10414 h 1187450"/>
              <a:gd name="connsiteX4" fmla="*/ 12954 w 4298950"/>
              <a:gd name="connsiteY4" fmla="*/ 1188466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950" h="1187450">
                <a:moveTo>
                  <a:pt x="12954" y="1188466"/>
                </a:moveTo>
                <a:lnTo>
                  <a:pt x="4299965" y="1188466"/>
                </a:lnTo>
                <a:lnTo>
                  <a:pt x="4299965" y="10414"/>
                </a:lnTo>
                <a:lnTo>
                  <a:pt x="12954" y="10414"/>
                </a:lnTo>
                <a:lnTo>
                  <a:pt x="12954" y="1188466"/>
                </a:lnTo>
                <a:close/>
              </a:path>
            </a:pathLst>
          </a:custGeom>
          <a:solidFill>
            <a:srgbClr val="000009">
              <a:alpha val="0"/>
            </a:srgbClr>
          </a:solidFill>
          <a:ln w="9144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2851150" y="4489450"/>
            <a:ext cx="908050" cy="869950"/>
          </a:xfrm>
          <a:custGeom>
            <a:avLst/>
            <a:gdLst>
              <a:gd name="connsiteX0" fmla="*/ 914146 w 908050"/>
              <a:gd name="connsiteY0" fmla="*/ 205740 h 869950"/>
              <a:gd name="connsiteX1" fmla="*/ 292989 w 908050"/>
              <a:gd name="connsiteY1" fmla="*/ 779653 h 869950"/>
              <a:gd name="connsiteX2" fmla="*/ 381635 w 908050"/>
              <a:gd name="connsiteY2" fmla="*/ 875665 h 869950"/>
              <a:gd name="connsiteX3" fmla="*/ 12192 w 908050"/>
              <a:gd name="connsiteY3" fmla="*/ 861060 h 869950"/>
              <a:gd name="connsiteX4" fmla="*/ 26797 w 908050"/>
              <a:gd name="connsiteY4" fmla="*/ 491490 h 869950"/>
              <a:gd name="connsiteX5" fmla="*/ 115570 w 908050"/>
              <a:gd name="connsiteY5" fmla="*/ 587629 h 869950"/>
              <a:gd name="connsiteX6" fmla="*/ 736727 w 908050"/>
              <a:gd name="connsiteY6" fmla="*/ 13716 h 869950"/>
              <a:gd name="connsiteX7" fmla="*/ 914146 w 908050"/>
              <a:gd name="connsiteY7" fmla="*/ 20574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050" h="869950">
                <a:moveTo>
                  <a:pt x="914146" y="205740"/>
                </a:moveTo>
                <a:lnTo>
                  <a:pt x="292989" y="779653"/>
                </a:lnTo>
                <a:lnTo>
                  <a:pt x="381635" y="875665"/>
                </a:lnTo>
                <a:lnTo>
                  <a:pt x="12192" y="861060"/>
                </a:lnTo>
                <a:lnTo>
                  <a:pt x="26797" y="491490"/>
                </a:lnTo>
                <a:lnTo>
                  <a:pt x="115570" y="587629"/>
                </a:lnTo>
                <a:lnTo>
                  <a:pt x="736727" y="13716"/>
                </a:lnTo>
                <a:lnTo>
                  <a:pt x="914146" y="205740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2851150" y="4489450"/>
            <a:ext cx="908050" cy="869950"/>
          </a:xfrm>
          <a:custGeom>
            <a:avLst/>
            <a:gdLst>
              <a:gd name="connsiteX0" fmla="*/ 914146 w 908050"/>
              <a:gd name="connsiteY0" fmla="*/ 205740 h 869950"/>
              <a:gd name="connsiteX1" fmla="*/ 292989 w 908050"/>
              <a:gd name="connsiteY1" fmla="*/ 779653 h 869950"/>
              <a:gd name="connsiteX2" fmla="*/ 381635 w 908050"/>
              <a:gd name="connsiteY2" fmla="*/ 875665 h 869950"/>
              <a:gd name="connsiteX3" fmla="*/ 12192 w 908050"/>
              <a:gd name="connsiteY3" fmla="*/ 861060 h 869950"/>
              <a:gd name="connsiteX4" fmla="*/ 26797 w 908050"/>
              <a:gd name="connsiteY4" fmla="*/ 491490 h 869950"/>
              <a:gd name="connsiteX5" fmla="*/ 115570 w 908050"/>
              <a:gd name="connsiteY5" fmla="*/ 587629 h 869950"/>
              <a:gd name="connsiteX6" fmla="*/ 736727 w 908050"/>
              <a:gd name="connsiteY6" fmla="*/ 13716 h 869950"/>
              <a:gd name="connsiteX7" fmla="*/ 914146 w 908050"/>
              <a:gd name="connsiteY7" fmla="*/ 20574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050" h="869950">
                <a:moveTo>
                  <a:pt x="914146" y="205740"/>
                </a:moveTo>
                <a:lnTo>
                  <a:pt x="292989" y="779653"/>
                </a:lnTo>
                <a:lnTo>
                  <a:pt x="381635" y="875665"/>
                </a:lnTo>
                <a:lnTo>
                  <a:pt x="12192" y="861060"/>
                </a:lnTo>
                <a:lnTo>
                  <a:pt x="26797" y="491490"/>
                </a:lnTo>
                <a:lnTo>
                  <a:pt x="115570" y="587629"/>
                </a:lnTo>
                <a:lnTo>
                  <a:pt x="736727" y="13716"/>
                </a:lnTo>
                <a:lnTo>
                  <a:pt x="914146" y="205740"/>
                </a:lnTo>
                <a:close/>
              </a:path>
            </a:pathLst>
          </a:custGeom>
          <a:solidFill>
            <a:srgbClr val="00001C">
              <a:alpha val="0"/>
            </a:srgbClr>
          </a:solidFill>
          <a:ln w="952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6318250" y="4464050"/>
            <a:ext cx="781050" cy="831850"/>
          </a:xfrm>
          <a:custGeom>
            <a:avLst/>
            <a:gdLst>
              <a:gd name="connsiteX0" fmla="*/ 188086 w 781050"/>
              <a:gd name="connsiteY0" fmla="*/ 10795 h 831850"/>
              <a:gd name="connsiteX1" fmla="*/ 698118 w 781050"/>
              <a:gd name="connsiteY1" fmla="*/ 575310 h 831850"/>
              <a:gd name="connsiteX2" fmla="*/ 788669 w 781050"/>
              <a:gd name="connsiteY2" fmla="*/ 493522 h 831850"/>
              <a:gd name="connsiteX3" fmla="*/ 771270 w 781050"/>
              <a:gd name="connsiteY3" fmla="*/ 838073 h 831850"/>
              <a:gd name="connsiteX4" fmla="*/ 426593 w 781050"/>
              <a:gd name="connsiteY4" fmla="*/ 820674 h 831850"/>
              <a:gd name="connsiteX5" fmla="*/ 517143 w 781050"/>
              <a:gd name="connsiteY5" fmla="*/ 738886 h 831850"/>
              <a:gd name="connsiteX6" fmla="*/ 7111 w 781050"/>
              <a:gd name="connsiteY6" fmla="*/ 174371 h 831850"/>
              <a:gd name="connsiteX7" fmla="*/ 188086 w 781050"/>
              <a:gd name="connsiteY7" fmla="*/ 10795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831850">
                <a:moveTo>
                  <a:pt x="188086" y="10795"/>
                </a:moveTo>
                <a:lnTo>
                  <a:pt x="698118" y="575310"/>
                </a:lnTo>
                <a:lnTo>
                  <a:pt x="788669" y="493522"/>
                </a:lnTo>
                <a:lnTo>
                  <a:pt x="771270" y="838073"/>
                </a:lnTo>
                <a:lnTo>
                  <a:pt x="426593" y="820674"/>
                </a:lnTo>
                <a:lnTo>
                  <a:pt x="517143" y="738886"/>
                </a:lnTo>
                <a:lnTo>
                  <a:pt x="7111" y="174371"/>
                </a:lnTo>
                <a:lnTo>
                  <a:pt x="188086" y="10795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6318250" y="4464050"/>
            <a:ext cx="781050" cy="831850"/>
          </a:xfrm>
          <a:custGeom>
            <a:avLst/>
            <a:gdLst>
              <a:gd name="connsiteX0" fmla="*/ 188086 w 781050"/>
              <a:gd name="connsiteY0" fmla="*/ 10795 h 831850"/>
              <a:gd name="connsiteX1" fmla="*/ 698118 w 781050"/>
              <a:gd name="connsiteY1" fmla="*/ 575310 h 831850"/>
              <a:gd name="connsiteX2" fmla="*/ 788669 w 781050"/>
              <a:gd name="connsiteY2" fmla="*/ 493522 h 831850"/>
              <a:gd name="connsiteX3" fmla="*/ 771270 w 781050"/>
              <a:gd name="connsiteY3" fmla="*/ 838073 h 831850"/>
              <a:gd name="connsiteX4" fmla="*/ 426593 w 781050"/>
              <a:gd name="connsiteY4" fmla="*/ 820674 h 831850"/>
              <a:gd name="connsiteX5" fmla="*/ 517143 w 781050"/>
              <a:gd name="connsiteY5" fmla="*/ 738886 h 831850"/>
              <a:gd name="connsiteX6" fmla="*/ 7111 w 781050"/>
              <a:gd name="connsiteY6" fmla="*/ 174371 h 831850"/>
              <a:gd name="connsiteX7" fmla="*/ 188086 w 781050"/>
              <a:gd name="connsiteY7" fmla="*/ 10795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050" h="831850">
                <a:moveTo>
                  <a:pt x="188086" y="10795"/>
                </a:moveTo>
                <a:lnTo>
                  <a:pt x="698118" y="575310"/>
                </a:lnTo>
                <a:lnTo>
                  <a:pt x="788669" y="493522"/>
                </a:lnTo>
                <a:lnTo>
                  <a:pt x="771270" y="838073"/>
                </a:lnTo>
                <a:lnTo>
                  <a:pt x="426593" y="820674"/>
                </a:lnTo>
                <a:lnTo>
                  <a:pt x="517143" y="738886"/>
                </a:lnTo>
                <a:lnTo>
                  <a:pt x="7111" y="174371"/>
                </a:lnTo>
                <a:lnTo>
                  <a:pt x="188086" y="107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1379855" y="3135508"/>
            <a:ext cx="7340140" cy="1223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27658">
              <a:lnSpc>
                <a:spcPct val="100000"/>
              </a:lnSpc>
            </a:pPr>
            <a:r>
              <a:rPr lang="en-US" altLang="zh-CN" sz="3950" spc="10" dirty="0">
                <a:solidFill>
                  <a:srgbClr val="FEFEFE"/>
                </a:solidFill>
                <a:latin typeface="Segoe UI Semibold"/>
                <a:ea typeface="Segoe UI Semibold"/>
              </a:rPr>
              <a:t>ВИДЫ</a:t>
            </a:r>
            <a:r>
              <a:rPr lang="en-US" altLang="zh-CN" sz="3950" spc="44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950" spc="10" dirty="0">
                <a:solidFill>
                  <a:srgbClr val="FEFEFE"/>
                </a:solidFill>
                <a:latin typeface="Segoe UI Semibold"/>
                <a:ea typeface="Segoe UI Semibold"/>
              </a:rPr>
              <a:t>УМЕРЕННЫХ</a:t>
            </a:r>
          </a:p>
          <a:p>
            <a:pPr marL="0">
              <a:lnSpc>
                <a:spcPct val="100000"/>
              </a:lnSpc>
              <a:spcBef>
                <a:spcPts val="150"/>
              </a:spcBef>
            </a:pPr>
            <a:r>
              <a:rPr lang="en-US" altLang="zh-CN" sz="3950" spc="-15" dirty="0">
                <a:solidFill>
                  <a:srgbClr val="FEFEFE"/>
                </a:solidFill>
                <a:latin typeface="Segoe UI Semibold"/>
                <a:ea typeface="Segoe UI Semibold"/>
              </a:rPr>
              <a:t>КОГНИТИВНЫХ</a:t>
            </a:r>
            <a:r>
              <a:rPr lang="en-US" altLang="zh-CN" sz="3950" spc="-35" dirty="0">
                <a:solidFill>
                  <a:srgbClr val="FEFEFE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950" spc="-10" dirty="0">
                <a:solidFill>
                  <a:srgbClr val="FEFEFE"/>
                </a:solidFill>
                <a:latin typeface="Segoe UI Semibold"/>
                <a:ea typeface="Segoe UI Semibold"/>
              </a:rPr>
              <a:t>РАССТРОЙСТВ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40436" y="5493739"/>
            <a:ext cx="3940618" cy="1086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spc="20" dirty="0">
                <a:solidFill>
                  <a:srgbClr val="000000"/>
                </a:solidFill>
                <a:latin typeface="Segoe UI Semibold"/>
                <a:ea typeface="Segoe UI Semibold"/>
              </a:rPr>
              <a:t>АМНЕСТИЧЕС</a:t>
            </a:r>
            <a:r>
              <a:rPr lang="en-US" altLang="zh-CN" sz="350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КИЙ</a:t>
            </a:r>
          </a:p>
          <a:p>
            <a:pPr marL="0" indent="1504441">
              <a:lnSpc>
                <a:spcPct val="100000"/>
              </a:lnSpc>
              <a:spcBef>
                <a:spcPts val="150"/>
              </a:spcBef>
            </a:pPr>
            <a:r>
              <a:rPr lang="en-US" altLang="zh-CN" sz="3500" spc="15" dirty="0">
                <a:solidFill>
                  <a:srgbClr val="000000"/>
                </a:solidFill>
                <a:latin typeface="Segoe UI Semibold"/>
                <a:ea typeface="Segoe UI Semibold"/>
              </a:rPr>
              <a:t>ТИП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31638" y="5474727"/>
            <a:ext cx="4504270" cy="1085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spc="25" dirty="0">
                <a:solidFill>
                  <a:srgbClr val="000000"/>
                </a:solidFill>
                <a:latin typeface="Segoe UI Semibold"/>
                <a:ea typeface="Segoe UI Semibold"/>
              </a:rPr>
              <a:t>НЕАМНЕСТ</a:t>
            </a:r>
            <a:r>
              <a:rPr lang="en-US" altLang="zh-CN" sz="3500" spc="15" dirty="0">
                <a:solidFill>
                  <a:srgbClr val="000000"/>
                </a:solidFill>
                <a:latin typeface="Segoe UI Semibold"/>
                <a:ea typeface="Segoe UI Semibold"/>
              </a:rPr>
              <a:t>ИЧЕСКИЙ</a:t>
            </a:r>
          </a:p>
          <a:p>
            <a:pPr marL="0" indent="1786381">
              <a:lnSpc>
                <a:spcPct val="100000"/>
              </a:lnSpc>
              <a:spcBef>
                <a:spcPts val="150"/>
              </a:spcBef>
            </a:pPr>
            <a:r>
              <a:rPr lang="en-US" altLang="zh-CN" sz="3500" spc="15" dirty="0">
                <a:solidFill>
                  <a:srgbClr val="000000"/>
                </a:solidFill>
                <a:latin typeface="Segoe UI Semibold"/>
                <a:ea typeface="Segoe UI Semibold"/>
              </a:rPr>
              <a:t>ТИП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8218" y="6800244"/>
            <a:ext cx="8282100" cy="447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5874740" algn="l"/>
              </a:tabLst>
            </a:pPr>
            <a:r>
              <a:rPr lang="en-US" altLang="zh-CN" sz="2650" spc="5" dirty="0">
                <a:solidFill>
                  <a:srgbClr val="FE0000"/>
                </a:solidFill>
                <a:latin typeface="Segoe UI Semibold"/>
                <a:ea typeface="Segoe UI Semibold"/>
              </a:rPr>
              <a:t>АЛЬЦГЕЙМЕРОВСКИЙ	</a:t>
            </a:r>
            <a:r>
              <a:rPr lang="en-US" altLang="zh-CN" sz="2650" spc="-30" dirty="0">
                <a:solidFill>
                  <a:srgbClr val="FE0000"/>
                </a:solidFill>
                <a:latin typeface="Segoe UI Semibold"/>
                <a:ea typeface="Segoe UI Semibold"/>
              </a:rPr>
              <a:t>СОСУДИСТЫЙ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6"/>
          <p:cNvSpPr/>
          <p:nvPr/>
        </p:nvSpPr>
        <p:spPr>
          <a:xfrm>
            <a:off x="0" y="208788"/>
            <a:ext cx="10079735" cy="1322832"/>
          </a:xfrm>
          <a:custGeom>
            <a:avLst/>
            <a:gdLst>
              <a:gd name="connsiteX0" fmla="*/ 0 w 10079735"/>
              <a:gd name="connsiteY0" fmla="*/ 1322832 h 1322832"/>
              <a:gd name="connsiteX1" fmla="*/ 10079735 w 10079735"/>
              <a:gd name="connsiteY1" fmla="*/ 1322832 h 1322832"/>
              <a:gd name="connsiteX2" fmla="*/ 10079735 w 10079735"/>
              <a:gd name="connsiteY2" fmla="*/ 0 h 1322832"/>
              <a:gd name="connsiteX3" fmla="*/ 0 w 10079735"/>
              <a:gd name="connsiteY3" fmla="*/ 0 h 1322832"/>
              <a:gd name="connsiteX4" fmla="*/ 0 w 10079735"/>
              <a:gd name="connsiteY4" fmla="*/ 1322832 h 132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9735" h="1322832">
                <a:moveTo>
                  <a:pt x="0" y="1322832"/>
                </a:moveTo>
                <a:lnTo>
                  <a:pt x="10079735" y="1322832"/>
                </a:lnTo>
                <a:lnTo>
                  <a:pt x="10079735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1717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4476750" y="3067050"/>
            <a:ext cx="1187450" cy="2419350"/>
          </a:xfrm>
          <a:custGeom>
            <a:avLst/>
            <a:gdLst>
              <a:gd name="connsiteX0" fmla="*/ 17526 w 1187450"/>
              <a:gd name="connsiteY0" fmla="*/ 1836420 h 2419350"/>
              <a:gd name="connsiteX1" fmla="*/ 312801 w 1187450"/>
              <a:gd name="connsiteY1" fmla="*/ 1836420 h 2419350"/>
              <a:gd name="connsiteX2" fmla="*/ 312801 w 1187450"/>
              <a:gd name="connsiteY2" fmla="*/ 14478 h 2419350"/>
              <a:gd name="connsiteX3" fmla="*/ 903351 w 1187450"/>
              <a:gd name="connsiteY3" fmla="*/ 14478 h 2419350"/>
              <a:gd name="connsiteX4" fmla="*/ 903351 w 1187450"/>
              <a:gd name="connsiteY4" fmla="*/ 1836420 h 2419350"/>
              <a:gd name="connsiteX5" fmla="*/ 1198626 w 1187450"/>
              <a:gd name="connsiteY5" fmla="*/ 1836420 h 2419350"/>
              <a:gd name="connsiteX6" fmla="*/ 608076 w 1187450"/>
              <a:gd name="connsiteY6" fmla="*/ 2426970 h 2419350"/>
              <a:gd name="connsiteX7" fmla="*/ 17526 w 1187450"/>
              <a:gd name="connsiteY7" fmla="*/ 183642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450" h="2419350">
                <a:moveTo>
                  <a:pt x="17526" y="1836420"/>
                </a:moveTo>
                <a:lnTo>
                  <a:pt x="312801" y="1836420"/>
                </a:lnTo>
                <a:lnTo>
                  <a:pt x="312801" y="14478"/>
                </a:lnTo>
                <a:lnTo>
                  <a:pt x="903351" y="14478"/>
                </a:lnTo>
                <a:lnTo>
                  <a:pt x="903351" y="1836420"/>
                </a:lnTo>
                <a:lnTo>
                  <a:pt x="1198626" y="1836420"/>
                </a:lnTo>
                <a:lnTo>
                  <a:pt x="608076" y="2426970"/>
                </a:lnTo>
                <a:lnTo>
                  <a:pt x="17526" y="1836420"/>
                </a:lnTo>
                <a:close/>
              </a:path>
            </a:pathLst>
          </a:custGeom>
          <a:solidFill>
            <a:srgbClr val="98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4476750" y="3067050"/>
            <a:ext cx="1187450" cy="2419350"/>
          </a:xfrm>
          <a:custGeom>
            <a:avLst/>
            <a:gdLst>
              <a:gd name="connsiteX0" fmla="*/ 17526 w 1187450"/>
              <a:gd name="connsiteY0" fmla="*/ 1836420 h 2419350"/>
              <a:gd name="connsiteX1" fmla="*/ 312801 w 1187450"/>
              <a:gd name="connsiteY1" fmla="*/ 1836420 h 2419350"/>
              <a:gd name="connsiteX2" fmla="*/ 312801 w 1187450"/>
              <a:gd name="connsiteY2" fmla="*/ 14478 h 2419350"/>
              <a:gd name="connsiteX3" fmla="*/ 903351 w 1187450"/>
              <a:gd name="connsiteY3" fmla="*/ 14478 h 2419350"/>
              <a:gd name="connsiteX4" fmla="*/ 903351 w 1187450"/>
              <a:gd name="connsiteY4" fmla="*/ 1836420 h 2419350"/>
              <a:gd name="connsiteX5" fmla="*/ 1198626 w 1187450"/>
              <a:gd name="connsiteY5" fmla="*/ 1836420 h 2419350"/>
              <a:gd name="connsiteX6" fmla="*/ 608076 w 1187450"/>
              <a:gd name="connsiteY6" fmla="*/ 2426970 h 2419350"/>
              <a:gd name="connsiteX7" fmla="*/ 17526 w 1187450"/>
              <a:gd name="connsiteY7" fmla="*/ 183642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450" h="2419350">
                <a:moveTo>
                  <a:pt x="17526" y="1836420"/>
                </a:moveTo>
                <a:lnTo>
                  <a:pt x="312801" y="1836420"/>
                </a:lnTo>
                <a:lnTo>
                  <a:pt x="312801" y="14478"/>
                </a:lnTo>
                <a:lnTo>
                  <a:pt x="903351" y="14478"/>
                </a:lnTo>
                <a:lnTo>
                  <a:pt x="903351" y="1836420"/>
                </a:lnTo>
                <a:lnTo>
                  <a:pt x="1198626" y="1836420"/>
                </a:lnTo>
                <a:lnTo>
                  <a:pt x="608076" y="2426970"/>
                </a:lnTo>
                <a:lnTo>
                  <a:pt x="17526" y="1836420"/>
                </a:lnTo>
                <a:close/>
              </a:path>
            </a:pathLst>
          </a:custGeom>
          <a:solidFill>
            <a:srgbClr val="000014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1063447" y="287559"/>
            <a:ext cx="7963829" cy="2563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08354">
              <a:lnSpc>
                <a:spcPct val="100000"/>
              </a:lnSpc>
            </a:pPr>
            <a:r>
              <a:rPr lang="en-US" altLang="zh-CN" sz="3600" b="1" spc="5" dirty="0">
                <a:solidFill>
                  <a:srgbClr val="FEFEFE"/>
                </a:solidFill>
                <a:latin typeface="Segoe Script"/>
                <a:ea typeface="Segoe Script"/>
              </a:rPr>
              <a:t>ПР</a:t>
            </a:r>
            <a:r>
              <a:rPr lang="en-US" altLang="zh-CN" sz="3600" b="1" dirty="0">
                <a:solidFill>
                  <a:srgbClr val="FEFEFE"/>
                </a:solidFill>
                <a:latin typeface="Segoe Script"/>
                <a:ea typeface="Segoe Script"/>
              </a:rPr>
              <a:t>ОГРЕССИРОВАНИЕ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3600" b="1" dirty="0">
                <a:solidFill>
                  <a:srgbClr val="FEFEFE"/>
                </a:solidFill>
                <a:latin typeface="Segoe Script"/>
                <a:ea typeface="Segoe Script"/>
              </a:rPr>
              <a:t>КОГНИТИВНЫХ</a:t>
            </a:r>
            <a:r>
              <a:rPr lang="en-US" altLang="zh-CN" sz="3600" b="1" spc="-5" dirty="0">
                <a:solidFill>
                  <a:srgbClr val="FEFEFE"/>
                </a:solidFill>
                <a:latin typeface="Segoe Script"/>
                <a:cs typeface="Segoe Script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Segoe Script"/>
                <a:ea typeface="Segoe Script"/>
              </a:rPr>
              <a:t>НАРУШЕНИЙ</a:t>
            </a:r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2774874">
              <a:lnSpc>
                <a:spcPct val="100000"/>
              </a:lnSpc>
            </a:pPr>
            <a:r>
              <a:rPr lang="en-US" altLang="zh-CN" sz="3950" spc="-5" dirty="0">
                <a:solidFill>
                  <a:srgbClr val="BF0000"/>
                </a:solidFill>
                <a:latin typeface="Segoe UI Semibold"/>
                <a:ea typeface="Segoe UI Semibold"/>
              </a:rPr>
              <a:t>Умер</a:t>
            </a:r>
            <a:r>
              <a:rPr lang="en-US" altLang="zh-CN" sz="3950" dirty="0">
                <a:solidFill>
                  <a:srgbClr val="BF0000"/>
                </a:solidFill>
                <a:latin typeface="Segoe UI Semibold"/>
                <a:ea typeface="Segoe UI Semibold"/>
              </a:rPr>
              <a:t>енные</a:t>
            </a:r>
          </a:p>
          <a:p>
            <a:pPr marL="0" indent="930579">
              <a:lnSpc>
                <a:spcPct val="100000"/>
              </a:lnSpc>
              <a:spcBef>
                <a:spcPts val="154"/>
              </a:spcBef>
            </a:pPr>
            <a:r>
              <a:rPr lang="en-US" altLang="zh-CN" sz="3950" dirty="0">
                <a:solidFill>
                  <a:srgbClr val="BF0000"/>
                </a:solidFill>
                <a:latin typeface="Segoe UI Semibold"/>
                <a:ea typeface="Segoe UI Semibold"/>
              </a:rPr>
              <a:t>Когнитивные</a:t>
            </a:r>
            <a:r>
              <a:rPr lang="en-US" altLang="zh-CN" sz="3950" spc="5" dirty="0">
                <a:solidFill>
                  <a:srgbClr val="BF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950" spc="5" dirty="0">
                <a:solidFill>
                  <a:srgbClr val="BF0000"/>
                </a:solidFill>
                <a:latin typeface="Segoe UI Semibold"/>
                <a:ea typeface="Segoe UI Semibold"/>
              </a:rPr>
              <a:t>Расстройства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18485" y="3355467"/>
            <a:ext cx="2481038" cy="1541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533">
              <a:lnSpc>
                <a:spcPct val="100000"/>
              </a:lnSpc>
            </a:pPr>
            <a:r>
              <a:rPr lang="en-US" altLang="zh-CN" sz="3550" spc="-15" dirty="0">
                <a:solidFill>
                  <a:srgbClr val="000000"/>
                </a:solidFill>
                <a:latin typeface="Segoe UI Semibold"/>
                <a:ea typeface="Segoe UI Semibold"/>
              </a:rPr>
              <a:t>10</a:t>
            </a:r>
            <a:r>
              <a:rPr lang="en-US" altLang="zh-CN" sz="3550" spc="-5" dirty="0">
                <a:solidFill>
                  <a:srgbClr val="000000"/>
                </a:solidFill>
                <a:latin typeface="Segoe UI Semibold"/>
                <a:ea typeface="Segoe UI Semibold"/>
              </a:rPr>
              <a:t>-</a:t>
            </a:r>
            <a:r>
              <a:rPr lang="en-US" altLang="zh-CN" sz="3550" spc="-20" dirty="0">
                <a:solidFill>
                  <a:srgbClr val="000000"/>
                </a:solidFill>
                <a:latin typeface="Segoe UI Semibold"/>
                <a:ea typeface="Segoe UI Semibold"/>
              </a:rPr>
              <a:t>15%</a:t>
            </a:r>
          </a:p>
          <a:p>
            <a:pPr marL="0">
              <a:lnSpc>
                <a:spcPct val="87500"/>
              </a:lnSpc>
            </a:pPr>
            <a:r>
              <a:rPr lang="en-US" altLang="zh-CN" sz="3500" dirty="0">
                <a:solidFill>
                  <a:srgbClr val="000000"/>
                </a:solidFill>
                <a:latin typeface="Segoe UI Semibold"/>
                <a:ea typeface="Segoe UI Semibold"/>
              </a:rPr>
              <a:t>за</a:t>
            </a:r>
            <a:r>
              <a:rPr lang="en-US" altLang="zh-CN" sz="35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Segoe UI Semibold"/>
                <a:ea typeface="Segoe UI Semibold"/>
              </a:rPr>
              <a:t>1</a:t>
            </a:r>
            <a:r>
              <a:rPr lang="en-US" altLang="zh-CN" sz="3500" spc="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Segoe UI Semibold"/>
                <a:ea typeface="Segoe UI Semibold"/>
              </a:rPr>
              <a:t>год</a:t>
            </a:r>
          </a:p>
          <a:p>
            <a:pPr marL="0" indent="926338">
              <a:lnSpc>
                <a:spcPct val="100000"/>
              </a:lnSpc>
            </a:pPr>
            <a:r>
              <a:rPr lang="en-US" altLang="zh-CN" sz="3500" spc="10" dirty="0">
                <a:solidFill>
                  <a:srgbClr val="FEFEFE"/>
                </a:solidFill>
                <a:latin typeface="Segoe UI Semibold"/>
                <a:ea typeface="Segoe UI Semibold"/>
              </a:rPr>
              <a:t>55-</a:t>
            </a:r>
            <a:r>
              <a:rPr lang="en-US" altLang="zh-CN" sz="3500" spc="15" dirty="0">
                <a:solidFill>
                  <a:srgbClr val="FEFEFE"/>
                </a:solidFill>
                <a:latin typeface="Segoe UI Semibold"/>
                <a:ea typeface="Segoe UI Semibold"/>
              </a:rPr>
              <a:t>70%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309105" y="3436516"/>
            <a:ext cx="1631604" cy="10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76427">
              <a:lnSpc>
                <a:spcPct val="100000"/>
              </a:lnSpc>
            </a:pPr>
            <a:r>
              <a:rPr lang="en-US" altLang="zh-CN" sz="3500" spc="10" dirty="0">
                <a:solidFill>
                  <a:srgbClr val="000000"/>
                </a:solidFill>
                <a:latin typeface="Segoe UI Semibold"/>
                <a:ea typeface="Segoe UI Semibold"/>
              </a:rPr>
              <a:t>70%</a:t>
            </a:r>
          </a:p>
          <a:p>
            <a:pPr marL="0">
              <a:lnSpc>
                <a:spcPct val="100000"/>
              </a:lnSpc>
              <a:spcBef>
                <a:spcPts val="150"/>
              </a:spcBef>
            </a:pPr>
            <a:r>
              <a:rPr lang="en-US" altLang="zh-CN" sz="3500" dirty="0">
                <a:solidFill>
                  <a:srgbClr val="000000"/>
                </a:solidFill>
                <a:latin typeface="Segoe UI Semibold"/>
                <a:ea typeface="Segoe UI Semibold"/>
              </a:rPr>
              <a:t>за</a:t>
            </a:r>
            <a:r>
              <a:rPr lang="en-US" altLang="zh-CN" sz="35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Segoe UI Semibold"/>
                <a:ea typeface="Segoe UI Semibold"/>
              </a:rPr>
              <a:t>5</a:t>
            </a:r>
            <a:r>
              <a:rPr lang="en-US" altLang="zh-CN" sz="3500" spc="9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lang="en-US" altLang="zh-CN" sz="3500" dirty="0">
                <a:solidFill>
                  <a:srgbClr val="000000"/>
                </a:solidFill>
                <a:latin typeface="Segoe UI Semibold"/>
                <a:ea typeface="Segoe UI Semibold"/>
              </a:rPr>
              <a:t>лет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386073" y="5788522"/>
            <a:ext cx="3563072" cy="816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en-US" altLang="zh-CN" sz="4850" spc="-10" dirty="0">
                <a:solidFill>
                  <a:srgbClr val="980000"/>
                </a:solidFill>
                <a:latin typeface="Segoe UI Semibold"/>
                <a:ea typeface="Segoe UI Semibold"/>
              </a:rPr>
              <a:t>ДЕМЕ</a:t>
            </a:r>
            <a:r>
              <a:rPr lang="en-US" altLang="zh-CN" sz="4850" dirty="0">
                <a:solidFill>
                  <a:srgbClr val="980000"/>
                </a:solidFill>
                <a:latin typeface="Segoe UI Semibold"/>
                <a:ea typeface="Segoe UI Semibold"/>
              </a:rPr>
              <a:t>НЦИЯ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1865</Words>
  <Application>Microsoft Office PowerPoint</Application>
  <PresentationFormat>Произвольный</PresentationFormat>
  <Paragraphs>1157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2020-11-15T14:16:08Z</dcterms:modified>
</cp:coreProperties>
</file>