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</p:sldMasterIdLst>
  <p:notesMasterIdLst>
    <p:notesMasterId r:id="rId70"/>
  </p:notesMasterIdLst>
  <p:handoutMasterIdLst>
    <p:handoutMasterId r:id="rId71"/>
  </p:handoutMasterIdLst>
  <p:sldIdLst>
    <p:sldId id="256" r:id="rId2"/>
    <p:sldId id="441" r:id="rId3"/>
    <p:sldId id="575" r:id="rId4"/>
    <p:sldId id="576" r:id="rId5"/>
    <p:sldId id="577" r:id="rId6"/>
    <p:sldId id="578" r:id="rId7"/>
    <p:sldId id="579" r:id="rId8"/>
    <p:sldId id="580" r:id="rId9"/>
    <p:sldId id="399" r:id="rId10"/>
    <p:sldId id="444" r:id="rId11"/>
    <p:sldId id="440" r:id="rId12"/>
    <p:sldId id="442" r:id="rId13"/>
    <p:sldId id="564" r:id="rId14"/>
    <p:sldId id="565" r:id="rId15"/>
    <p:sldId id="566" r:id="rId16"/>
    <p:sldId id="570" r:id="rId17"/>
    <p:sldId id="458" r:id="rId18"/>
    <p:sldId id="571" r:id="rId19"/>
    <p:sldId id="572" r:id="rId20"/>
    <p:sldId id="545" r:id="rId21"/>
    <p:sldId id="447" r:id="rId22"/>
    <p:sldId id="574" r:id="rId23"/>
    <p:sldId id="547" r:id="rId24"/>
    <p:sldId id="548" r:id="rId25"/>
    <p:sldId id="549" r:id="rId26"/>
    <p:sldId id="550" r:id="rId27"/>
    <p:sldId id="468" r:id="rId28"/>
    <p:sldId id="471" r:id="rId29"/>
    <p:sldId id="472" r:id="rId30"/>
    <p:sldId id="473" r:id="rId31"/>
    <p:sldId id="611" r:id="rId32"/>
    <p:sldId id="612" r:id="rId33"/>
    <p:sldId id="613" r:id="rId34"/>
    <p:sldId id="614" r:id="rId35"/>
    <p:sldId id="616" r:id="rId36"/>
    <p:sldId id="482" r:id="rId37"/>
    <p:sldId id="483" r:id="rId38"/>
    <p:sldId id="485" r:id="rId39"/>
    <p:sldId id="632" r:id="rId40"/>
    <p:sldId id="490" r:id="rId41"/>
    <p:sldId id="491" r:id="rId42"/>
    <p:sldId id="492" r:id="rId43"/>
    <p:sldId id="624" r:id="rId44"/>
    <p:sldId id="583" r:id="rId45"/>
    <p:sldId id="584" r:id="rId46"/>
    <p:sldId id="585" r:id="rId47"/>
    <p:sldId id="586" r:id="rId48"/>
    <p:sldId id="625" r:id="rId49"/>
    <p:sldId id="627" r:id="rId50"/>
    <p:sldId id="628" r:id="rId51"/>
    <p:sldId id="629" r:id="rId52"/>
    <p:sldId id="588" r:id="rId53"/>
    <p:sldId id="589" r:id="rId54"/>
    <p:sldId id="590" r:id="rId55"/>
    <p:sldId id="591" r:id="rId56"/>
    <p:sldId id="592" r:id="rId57"/>
    <p:sldId id="594" r:id="rId58"/>
    <p:sldId id="595" r:id="rId59"/>
    <p:sldId id="596" r:id="rId60"/>
    <p:sldId id="598" r:id="rId61"/>
    <p:sldId id="630" r:id="rId62"/>
    <p:sldId id="599" r:id="rId63"/>
    <p:sldId id="600" r:id="rId64"/>
    <p:sldId id="610" r:id="rId65"/>
    <p:sldId id="540" r:id="rId66"/>
    <p:sldId id="541" r:id="rId67"/>
    <p:sldId id="563" r:id="rId68"/>
    <p:sldId id="446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66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64C23F-C34F-401E-B5D3-E59652A5E4D6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F63A06E-4A4A-4611-9336-D95D522859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840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22E0AC-8E2A-4509-99E3-B16267990B6B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8655391-486D-4F3E-832B-67AEAE9242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3445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A2B3C-300A-444A-9887-DC8A7DEC213F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B95DFF-F10C-4227-A32E-1FEF45721825}" type="slidenum">
              <a:rPr lang="ru-RU" altLang="ru-RU">
                <a:latin typeface="Times New Roman" panose="02020603050405020304" pitchFamily="18" charset="0"/>
              </a:rPr>
              <a:pPr/>
              <a:t>20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B359ED-97D4-42FA-906A-AB97BD55B3A2}" type="slidenum">
              <a:rPr lang="ru-RU" altLang="ru-RU">
                <a:latin typeface="Times New Roman" panose="02020603050405020304" pitchFamily="18" charset="0"/>
              </a:rPr>
              <a:pPr/>
              <a:t>23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F80024-3110-4A50-9EF2-3ECBCD13DEB5}" type="slidenum">
              <a:rPr lang="ru-RU" altLang="ru-RU">
                <a:latin typeface="Times New Roman" panose="02020603050405020304" pitchFamily="18" charset="0"/>
              </a:rPr>
              <a:pPr/>
              <a:t>24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87E0A0-0D01-4AAC-8631-7562351EDE62}" type="slidenum">
              <a:rPr lang="ru-RU" altLang="ru-RU">
                <a:latin typeface="Times New Roman" panose="02020603050405020304" pitchFamily="18" charset="0"/>
              </a:rPr>
              <a:pPr/>
              <a:t>25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03027D-F93F-43D5-87D7-55F58CC1776D}" type="slidenum">
              <a:rPr lang="ru-RU" altLang="ru-RU">
                <a:latin typeface="Times New Roman" panose="02020603050405020304" pitchFamily="18" charset="0"/>
              </a:rPr>
              <a:pPr/>
              <a:t>26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675904-65B0-4476-A17B-8F6825BCB2B5}" type="slidenum">
              <a:rPr lang="ru-RU" altLang="ru-RU" sz="1200"/>
              <a:pPr eaLnBrk="1" hangingPunct="1"/>
              <a:t>48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23366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263F85-4EAC-46BF-9C24-4D88D544CD4F}" type="slidenum">
              <a:rPr lang="ru-RU" altLang="ru-RU" sz="1200"/>
              <a:pPr eaLnBrk="1" hangingPunct="1"/>
              <a:t>51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67705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29678-285F-44DB-95D7-609D91A9EE34}" type="datetimeFigureOut">
              <a:rPr lang="en-US" smtClean="0"/>
              <a:pPr>
                <a:defRPr/>
              </a:pPr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0D3F-FD8C-4768-B0BE-52787B541EAD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DF52A-A014-4440-B8EE-C73B5B30655F}" type="datetimeFigureOut">
              <a:rPr lang="en-US" smtClean="0"/>
              <a:pPr>
                <a:defRPr/>
              </a:pPr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4B74-EC1E-4E4A-A3BA-7BB5C6B34CC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2239B-1D03-446B-9DCA-E39D2FB0931A}" type="datetimeFigureOut">
              <a:rPr lang="en-US" smtClean="0"/>
              <a:pPr>
                <a:defRPr/>
              </a:pPr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FF6A-40D9-41CB-B14F-FFC86437C3E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F77A4-5502-4F28-BB4C-761BBA6CC059}" type="datetimeFigureOut">
              <a:rPr lang="en-US" smtClean="0"/>
              <a:pPr>
                <a:defRPr/>
              </a:pPr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801A-A53D-4C30-992D-EFC9756597D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FAC0C-0CE7-451B-AB17-8C99B6C0A4B3}" type="datetimeFigureOut">
              <a:rPr lang="en-US" smtClean="0"/>
              <a:pPr>
                <a:defRPr/>
              </a:pPr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6B2E-21FB-4042-A528-C0CC2DBFE88B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43F7D-C67A-4143-A5BA-C11136DC658A}" type="datetimeFigureOut">
              <a:rPr lang="en-US" smtClean="0"/>
              <a:pPr>
                <a:defRPr/>
              </a:pPr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CA27-505A-412F-9823-882A51153E5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263948-0183-432A-BBED-398E27386F46}" type="datetimeFigureOut">
              <a:rPr lang="en-US" smtClean="0"/>
              <a:pPr>
                <a:defRPr/>
              </a:pPr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2F6D-70A5-4879-8421-1C234A7CAADF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2D923-C324-4892-8956-6A38E7A8FE91}" type="datetimeFigureOut">
              <a:rPr lang="en-US" smtClean="0"/>
              <a:pPr>
                <a:defRPr/>
              </a:pPr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F79-7F4A-4329-BECC-03E3E6246AA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BFE3B-96CB-41CE-ACBD-FCFEF93A7372}" type="datetimeFigureOut">
              <a:rPr lang="en-US" smtClean="0"/>
              <a:pPr>
                <a:defRPr/>
              </a:pPr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BBE3-8C70-4320-BAF7-29FBD5DC5FB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02D6B-2462-408B-8D5A-9E555C489211}" type="datetimeFigureOut">
              <a:rPr lang="en-US" smtClean="0"/>
              <a:pPr>
                <a:defRPr/>
              </a:pPr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32C3-CDB2-498C-8C33-BE5F2DBB7CD4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7092F-E6D6-4906-9EA2-F9DFDE812BD2}" type="datetimeFigureOut">
              <a:rPr lang="en-US" smtClean="0"/>
              <a:pPr>
                <a:defRPr/>
              </a:pPr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F5BE-A76E-4C3B-A8B8-8F7570969EE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8AE79C-3939-4C9E-8AE0-CB1ED592D071}" type="datetimeFigureOut">
              <a:rPr lang="en-US" smtClean="0"/>
              <a:pPr>
                <a:defRPr/>
              </a:pPr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57A3564-0DE0-4D8C-9330-CE9B6D7CFDEA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u.wikibooks.org/wiki/%D0%A4%D0%B0%D0%B9%D0%BB:%D0%A6%D0%B8%D1%82%D0%BE%D0%BA%D0%B8%D0%BD%D0%BE%D0%B2%D0%B0%D1%8F_%D1%81%D0%B5%D1%82%D1%8C_.png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990600" y="3581400"/>
            <a:ext cx="7162800" cy="1470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Регуляция иммунного ответа,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цитокины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Georgia" pitchFamily="18" charset="0"/>
              </a:rPr>
            </a:br>
            <a:endParaRPr lang="ru-RU" alt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4495800"/>
            <a:ext cx="7416800" cy="22320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sz="2800" i="1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en-US" sz="28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k</a:t>
            </a:r>
            <a:r>
              <a:rPr lang="ru-RU" sz="28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  <a:r>
              <a:rPr lang="ru-RU" sz="2800" i="1" dirty="0" err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м.н</a:t>
            </a:r>
            <a:r>
              <a:rPr lang="ru-RU" sz="28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., </a:t>
            </a:r>
            <a:r>
              <a:rPr lang="ru-RU" sz="28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доц. Ищенко Ольга Петровна</a:t>
            </a:r>
            <a:endParaRPr lang="ru-RU" sz="2800" i="1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sz="2800" i="1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sz="16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Красноярск, </a:t>
            </a: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2020</a:t>
            </a:r>
            <a:endParaRPr lang="ru-RU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sz="16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sz="20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-533400" y="684213"/>
            <a:ext cx="102108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575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1400" b="1">
                <a:solidFill>
                  <a:schemeClr val="bg1"/>
                </a:solidFill>
                <a:latin typeface="Century Schoolbook" panose="02040604050505020304" pitchFamily="18" charset="0"/>
              </a:rPr>
              <a:t>ФГБОУ ВО КрасГМУ им. проф. В.Ф.Войно-Ясенецкого </a:t>
            </a:r>
            <a:endParaRPr lang="en-US" altLang="ru-RU" sz="1400" b="1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ctr" eaLnBrk="1" hangingPunct="1">
              <a:spcBef>
                <a:spcPts val="575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1400" b="1">
                <a:solidFill>
                  <a:schemeClr val="bg1"/>
                </a:solidFill>
                <a:latin typeface="Century Schoolbook" panose="02040604050505020304" pitchFamily="18" charset="0"/>
              </a:rPr>
              <a:t>Минздрава России</a:t>
            </a:r>
            <a:endParaRPr lang="en-US" altLang="ru-RU" sz="1400" b="1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ctr" eaLnBrk="1" hangingPunct="1">
              <a:spcBef>
                <a:spcPts val="575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1400" b="1">
                <a:solidFill>
                  <a:schemeClr val="bg1"/>
                </a:solidFill>
                <a:latin typeface="Century Schoolbook" panose="02040604050505020304" pitchFamily="18" charset="0"/>
              </a:rPr>
              <a:t>Кафедра внутренних болезней № 2 с курсом ПО</a:t>
            </a:r>
          </a:p>
        </p:txBody>
      </p:sp>
      <p:pic>
        <p:nvPicPr>
          <p:cNvPr id="922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5788"/>
            <a:ext cx="1081088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2288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990600" y="54864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ru-RU" sz="2400">
                <a:latin typeface="Times New Roman" panose="02020603050405020304" pitchFamily="18" charset="0"/>
              </a:rPr>
              <a:t>Такие цитокины как IL2, IFN</a:t>
            </a:r>
            <a:r>
              <a:rPr lang="en-US" altLang="ru-RU" sz="2400">
                <a:latin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ru-RU" sz="2400">
                <a:latin typeface="Times New Roman" panose="02020603050405020304" pitchFamily="18" charset="0"/>
              </a:rPr>
              <a:t>  и TNF</a:t>
            </a:r>
            <a:r>
              <a:rPr lang="en-US" altLang="ru-RU" sz="2400"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ru-RU" sz="2400">
                <a:latin typeface="Times New Roman" panose="02020603050405020304" pitchFamily="18" charset="0"/>
              </a:rPr>
              <a:t>/</a:t>
            </a:r>
            <a:r>
              <a:rPr lang="en-US" altLang="ru-RU" sz="2400">
                <a:latin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ru-RU" sz="2400">
                <a:latin typeface="Times New Roman" panose="02020603050405020304" pitchFamily="18" charset="0"/>
              </a:rPr>
              <a:t>  играют ключевую роль в иммунном ответе и активации клеток</a:t>
            </a:r>
            <a:r>
              <a:rPr lang="en-US" altLang="ru-RU" sz="2400" b="1">
                <a:latin typeface="Times New Roman" panose="02020603050405020304" pitchFamily="18" charset="0"/>
              </a:rPr>
              <a:t> </a:t>
            </a:r>
            <a:endParaRPr lang="ru-RU" altLang="ru-RU" sz="3600" b="1">
              <a:latin typeface="Times New Roman" panose="02020603050405020304" pitchFamily="18" charset="0"/>
            </a:endParaRPr>
          </a:p>
        </p:txBody>
      </p:sp>
      <p:pic>
        <p:nvPicPr>
          <p:cNvPr id="18436" name="Picture 4" descr="http://mngb.ru/images/img-eHXh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66775"/>
            <a:ext cx="44196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43000" y="107473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Общие свойства цитокинов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53975" y="2522538"/>
            <a:ext cx="8229600" cy="43243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sz="2400" b="1" smtClean="0"/>
              <a:t>Избыточность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altLang="ru-RU" sz="2400" b="1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 b="1" smtClean="0"/>
              <a:t>Синергизм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altLang="ru-RU" sz="2400" b="1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 b="1" smtClean="0"/>
              <a:t>Антогонизм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altLang="ru-RU" sz="2400" b="1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 b="1" smtClean="0"/>
              <a:t>Плейотропизм</a:t>
            </a:r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22288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nfs.unipv.it/nfs/minf/dispense/immunology/lectures/files/images/cytokine_diversity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t="14165" r="4840"/>
          <a:stretch>
            <a:fillRect/>
          </a:stretch>
        </p:blipFill>
        <p:spPr bwMode="auto">
          <a:xfrm>
            <a:off x="3082925" y="2581275"/>
            <a:ext cx="59848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19200" y="1447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altLang="ru-RU" smtClean="0">
                <a:solidFill>
                  <a:srgbClr val="C00000"/>
                </a:solidFill>
              </a:rPr>
              <a:t>Избыточность</a:t>
            </a:r>
            <a:r>
              <a:rPr lang="ru-RU" altLang="ru-RU" smtClean="0"/>
              <a:t> – </a:t>
            </a:r>
            <a:r>
              <a:rPr lang="ru-RU" altLang="ru-RU" sz="2800" smtClean="0"/>
              <a:t>эффекты одного цитокина перекрываются эффектами </a:t>
            </a:r>
            <a:br>
              <a:rPr lang="ru-RU" altLang="ru-RU" sz="2800" smtClean="0"/>
            </a:br>
            <a:r>
              <a:rPr lang="ru-RU" altLang="ru-RU" sz="2800" smtClean="0"/>
              <a:t>других цитокинов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512763" y="2819400"/>
            <a:ext cx="8229600" cy="4324350"/>
          </a:xfrm>
        </p:spPr>
        <p:txBody>
          <a:bodyPr/>
          <a:lstStyle/>
          <a:p>
            <a:r>
              <a:rPr lang="ru-RU" altLang="ru-RU" sz="2400" smtClean="0"/>
              <a:t>Способность проявлять сходные влияния на функции одних и тех же клеток;</a:t>
            </a:r>
          </a:p>
          <a:p>
            <a:r>
              <a:rPr lang="ru-RU" altLang="ru-RU" sz="2400" smtClean="0"/>
              <a:t>Это позволяет избежать ИДС при недостаточности какого-либо цитокина или нарушения функции его рецептора;</a:t>
            </a:r>
          </a:p>
          <a:p>
            <a:r>
              <a:rPr lang="ru-RU" altLang="ru-RU" sz="2400" smtClean="0"/>
              <a:t>Например: способностью стимулировать пролиферацию иммунокомпетентных клеток обладают </a:t>
            </a:r>
            <a:r>
              <a:rPr lang="en-US" altLang="ru-RU" sz="2400" smtClean="0"/>
              <a:t>IL-2, IL-4, IL-10, IL-15</a:t>
            </a:r>
            <a:endParaRPr lang="ru-RU" altLang="ru-RU" sz="2400" smtClean="0"/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22288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altLang="ru-RU" smtClean="0">
                <a:solidFill>
                  <a:srgbClr val="C00000"/>
                </a:solidFill>
              </a:rPr>
              <a:t>Синергизм</a:t>
            </a:r>
            <a:r>
              <a:rPr lang="ru-RU" altLang="ru-RU" smtClean="0"/>
              <a:t> – </a:t>
            </a:r>
            <a:r>
              <a:rPr lang="ru-RU" altLang="ru-RU" sz="2800" smtClean="0"/>
              <a:t>усиление разными цитокинами эффекты друг друга</a:t>
            </a:r>
            <a:endParaRPr lang="ru-RU" altLang="ru-RU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503238" y="4724400"/>
            <a:ext cx="8335962" cy="2876550"/>
          </a:xfrm>
        </p:spPr>
        <p:txBody>
          <a:bodyPr/>
          <a:lstStyle/>
          <a:p>
            <a:r>
              <a:rPr lang="ru-RU" altLang="ru-RU" sz="2000" smtClean="0"/>
              <a:t>Взаимоусиливающие эффекты </a:t>
            </a:r>
            <a:r>
              <a:rPr lang="en-US" altLang="ru-RU" sz="2000" smtClean="0"/>
              <a:t>IL-3, IL-5, GM-CSF </a:t>
            </a:r>
            <a:r>
              <a:rPr lang="ru-RU" altLang="ru-RU" sz="2000" smtClean="0"/>
              <a:t>совместно ускоряет созревание эозинофилов;</a:t>
            </a:r>
          </a:p>
          <a:p>
            <a:r>
              <a:rPr lang="en-US" altLang="ru-RU" sz="2000" smtClean="0"/>
              <a:t>TNF-</a:t>
            </a:r>
            <a:r>
              <a:rPr lang="el-GR" altLang="ru-RU" sz="2000" smtClean="0"/>
              <a:t>α</a:t>
            </a:r>
            <a:r>
              <a:rPr lang="en-US" altLang="ru-RU" sz="2000" smtClean="0"/>
              <a:t>, IL-1, IL-6 </a:t>
            </a:r>
            <a:r>
              <a:rPr lang="ru-RU" altLang="ru-RU" sz="2000" smtClean="0"/>
              <a:t>усиливают влияние друг друга на синтез белков острой фазы печеночными клетками;</a:t>
            </a:r>
          </a:p>
          <a:p>
            <a:r>
              <a:rPr lang="en-US" altLang="ru-RU" sz="2000" smtClean="0"/>
              <a:t>IL-2 </a:t>
            </a:r>
            <a:r>
              <a:rPr lang="ru-RU" altLang="ru-RU" sz="2000" smtClean="0"/>
              <a:t>помогает </a:t>
            </a:r>
            <a:r>
              <a:rPr lang="en-US" altLang="ru-RU" sz="2000" smtClean="0"/>
              <a:t>IL-15 </a:t>
            </a:r>
            <a:r>
              <a:rPr lang="ru-RU" altLang="ru-RU" sz="2000" smtClean="0"/>
              <a:t>в дифференцировки </a:t>
            </a:r>
            <a:r>
              <a:rPr lang="en-US" altLang="ru-RU" sz="2000" smtClean="0"/>
              <a:t>NK-</a:t>
            </a:r>
            <a:r>
              <a:rPr lang="ru-RU" altLang="ru-RU" sz="2000" smtClean="0"/>
              <a:t>лимфоцитов;</a:t>
            </a:r>
          </a:p>
          <a:p>
            <a:r>
              <a:rPr lang="en-US" altLang="ru-RU" sz="2000" smtClean="0"/>
              <a:t>IL-10 </a:t>
            </a:r>
            <a:r>
              <a:rPr lang="ru-RU" altLang="ru-RU" sz="2000" smtClean="0"/>
              <a:t>и  </a:t>
            </a:r>
            <a:r>
              <a:rPr lang="en-US" altLang="ru-RU" sz="2000" smtClean="0"/>
              <a:t>TGF-</a:t>
            </a:r>
            <a:r>
              <a:rPr lang="el-GR" altLang="ru-RU" sz="2000" smtClean="0"/>
              <a:t>β</a:t>
            </a:r>
            <a:r>
              <a:rPr lang="en-US" altLang="ru-RU" sz="2000" smtClean="0"/>
              <a:t> </a:t>
            </a:r>
            <a:r>
              <a:rPr lang="ru-RU" altLang="ru-RU" sz="2000" smtClean="0"/>
              <a:t>учавствуют в формировании толерантности</a:t>
            </a:r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22288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http://worldgonesour.ru/uploads/posts/2015-10/1445787254_r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4" r="3584" b="56767"/>
          <a:stretch>
            <a:fillRect/>
          </a:stretch>
        </p:blipFill>
        <p:spPr bwMode="auto">
          <a:xfrm>
            <a:off x="1447800" y="2362200"/>
            <a:ext cx="58848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955675" y="108585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altLang="ru-RU" smtClean="0">
                <a:solidFill>
                  <a:srgbClr val="C00000"/>
                </a:solidFill>
              </a:rPr>
              <a:t>Антагонизм</a:t>
            </a:r>
            <a:r>
              <a:rPr lang="ru-RU" altLang="ru-RU" smtClean="0"/>
              <a:t> – </a:t>
            </a:r>
            <a:r>
              <a:rPr lang="ru-RU" altLang="ru-RU" sz="3200" smtClean="0"/>
              <a:t>подавление одним цитокином эффекта другого цитокина</a:t>
            </a: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22288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biokhimija.ru/images/S15-Cytokines/05-antagonizm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43425"/>
            <a:ext cx="50434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http://worldgonesour.ru/uploads/posts/2015-10/1445787254_r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4438" r="-2423" b="23508"/>
          <a:stretch>
            <a:fillRect/>
          </a:stretch>
        </p:blipFill>
        <p:spPr bwMode="auto">
          <a:xfrm>
            <a:off x="1600200" y="2590800"/>
            <a:ext cx="5715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altLang="ru-RU" smtClean="0">
                <a:solidFill>
                  <a:srgbClr val="C00000"/>
                </a:solidFill>
              </a:rPr>
              <a:t>Плейотропизм</a:t>
            </a:r>
            <a:r>
              <a:rPr lang="ru-RU" altLang="ru-RU" smtClean="0"/>
              <a:t> – </a:t>
            </a:r>
            <a:r>
              <a:rPr lang="ru-RU" altLang="ru-RU" sz="3200" smtClean="0"/>
              <a:t>одновременное воздействие на разные типы клеток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22288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https://cf.ppt-online.org/files/slide/2/2tePlY9dn4BQvmUoif6R0qs3VFcMNKkCuX1x7Z/slide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13499" r="2107" b="5167"/>
          <a:stretch>
            <a:fillRect/>
          </a:stretch>
        </p:blipFill>
        <p:spPr bwMode="auto">
          <a:xfrm>
            <a:off x="1371600" y="2209800"/>
            <a:ext cx="685800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Варианты цитокинового воздействия на клетки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http://worldgonesour.ru/uploads/posts/2015-10/1445787194_r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9950"/>
            <a:ext cx="58674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5940425"/>
            <a:ext cx="6858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849438"/>
            <a:ext cx="4038600" cy="4703762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lIns="114300" tIns="57150" rIns="114300" bIns="57150">
            <a:normAutofit fontScale="85000" lnSpcReduction="20000"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b="1" u="sng" dirty="0" err="1" smtClean="0">
                <a:latin typeface="Arial" charset="0"/>
                <a:cs typeface="Arial" charset="0"/>
              </a:rPr>
              <a:t>Паракринная</a:t>
            </a:r>
            <a:r>
              <a:rPr lang="ru-RU" b="1" u="sng" dirty="0" smtClean="0">
                <a:latin typeface="Arial" charset="0"/>
                <a:cs typeface="Arial" charset="0"/>
              </a:rPr>
              <a:t> регуляция</a:t>
            </a:r>
            <a:r>
              <a:rPr lang="ru-RU" b="1" dirty="0" smtClean="0">
                <a:latin typeface="Arial" charset="0"/>
                <a:cs typeface="Arial" charset="0"/>
              </a:rPr>
              <a:t>          </a:t>
            </a:r>
            <a:r>
              <a:rPr lang="ru-RU" dirty="0" smtClean="0">
                <a:latin typeface="Arial" charset="0"/>
                <a:cs typeface="Arial" charset="0"/>
              </a:rPr>
              <a:t>(в большинстве случаев </a:t>
            </a:r>
            <a:r>
              <a:rPr lang="ru-RU" dirty="0" err="1" smtClean="0">
                <a:latin typeface="Arial" charset="0"/>
                <a:cs typeface="Arial" charset="0"/>
              </a:rPr>
              <a:t>цитокины</a:t>
            </a:r>
            <a:r>
              <a:rPr lang="ru-RU" dirty="0" smtClean="0">
                <a:latin typeface="Arial" charset="0"/>
                <a:cs typeface="Arial" charset="0"/>
              </a:rPr>
              <a:t> действуют местно, в очаге воспаления).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endParaRPr lang="ru-RU" dirty="0" smtClean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b="1" u="sng" dirty="0" err="1" smtClean="0">
                <a:latin typeface="Arial" charset="0"/>
                <a:cs typeface="Arial" charset="0"/>
              </a:rPr>
              <a:t>Аутокринная</a:t>
            </a:r>
            <a:r>
              <a:rPr lang="ru-RU" b="1" u="sng" dirty="0" smtClean="0">
                <a:latin typeface="Arial" charset="0"/>
                <a:cs typeface="Arial" charset="0"/>
              </a:rPr>
              <a:t> регуляция</a:t>
            </a:r>
            <a:r>
              <a:rPr lang="ru-RU" b="1" dirty="0" smtClean="0">
                <a:latin typeface="Arial" charset="0"/>
                <a:cs typeface="Arial" charset="0"/>
              </a:rPr>
              <a:t> –</a:t>
            </a:r>
            <a:r>
              <a:rPr lang="ru-RU" dirty="0" err="1" smtClean="0">
                <a:latin typeface="Arial" charset="0"/>
                <a:cs typeface="Arial" charset="0"/>
              </a:rPr>
              <a:t>цитокин</a:t>
            </a:r>
            <a:r>
              <a:rPr lang="ru-RU" dirty="0" smtClean="0">
                <a:latin typeface="Arial" charset="0"/>
                <a:cs typeface="Arial" charset="0"/>
              </a:rPr>
              <a:t> производится клеткой, к нему клетка-производитель данного </a:t>
            </a:r>
            <a:r>
              <a:rPr lang="ru-RU" dirty="0" err="1" smtClean="0">
                <a:latin typeface="Arial" charset="0"/>
                <a:cs typeface="Arial" charset="0"/>
              </a:rPr>
              <a:t>цитокина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экспрессирует</a:t>
            </a:r>
            <a:r>
              <a:rPr lang="ru-RU" dirty="0" smtClean="0">
                <a:latin typeface="Arial" charset="0"/>
                <a:cs typeface="Arial" charset="0"/>
              </a:rPr>
              <a:t> рецепторы, вследствие этого </a:t>
            </a:r>
            <a:r>
              <a:rPr lang="ru-RU" dirty="0" err="1" smtClean="0">
                <a:latin typeface="Arial" charset="0"/>
                <a:cs typeface="Arial" charset="0"/>
              </a:rPr>
              <a:t>цитокин</a:t>
            </a:r>
            <a:r>
              <a:rPr lang="ru-RU" dirty="0" smtClean="0">
                <a:latin typeface="Arial" charset="0"/>
                <a:cs typeface="Arial" charset="0"/>
              </a:rPr>
              <a:t> действует на клетку, его производящую.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808163"/>
            <a:ext cx="4038600" cy="4745037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  <a:defRPr/>
            </a:pPr>
            <a:r>
              <a:rPr lang="ru-RU" b="1" u="sng" dirty="0" smtClean="0">
                <a:latin typeface="Arial" charset="0"/>
                <a:cs typeface="Arial" charset="0"/>
              </a:rPr>
              <a:t>Эндокринная регуляция</a:t>
            </a:r>
            <a:r>
              <a:rPr lang="ru-RU" b="1" dirty="0" smtClean="0">
                <a:latin typeface="Arial" charset="0"/>
                <a:cs typeface="Arial" charset="0"/>
              </a:rPr>
              <a:t>  </a:t>
            </a:r>
            <a:r>
              <a:rPr lang="ru-RU" dirty="0" smtClean="0">
                <a:latin typeface="Arial" charset="0"/>
                <a:cs typeface="Arial" charset="0"/>
              </a:rPr>
              <a:t>–отставленное  действие:  </a:t>
            </a:r>
            <a:r>
              <a:rPr lang="ru-RU" dirty="0" err="1" smtClean="0">
                <a:latin typeface="Arial" charset="0"/>
                <a:cs typeface="Arial" charset="0"/>
              </a:rPr>
              <a:t>интерлейкин</a:t>
            </a:r>
            <a:r>
              <a:rPr lang="ru-RU" dirty="0" smtClean="0">
                <a:latin typeface="Arial" charset="0"/>
                <a:cs typeface="Arial" charset="0"/>
              </a:rPr>
              <a:t> 1 –бета –эндогенный </a:t>
            </a:r>
            <a:r>
              <a:rPr lang="ru-RU" dirty="0" err="1" smtClean="0">
                <a:latin typeface="Arial" charset="0"/>
                <a:cs typeface="Arial" charset="0"/>
              </a:rPr>
              <a:t>пироген</a:t>
            </a:r>
            <a:r>
              <a:rPr lang="ru-RU" dirty="0" smtClean="0">
                <a:latin typeface="Arial" charset="0"/>
                <a:cs typeface="Arial" charset="0"/>
              </a:rPr>
              <a:t> (действует на центр терморегуляции в головном мозге), </a:t>
            </a:r>
          </a:p>
          <a:p>
            <a:pPr algn="ctr">
              <a:buFontTx/>
              <a:buNone/>
              <a:defRPr/>
            </a:pPr>
            <a:r>
              <a:rPr lang="ru-RU" dirty="0" err="1" smtClean="0">
                <a:latin typeface="Arial" charset="0"/>
                <a:cs typeface="Arial" charset="0"/>
              </a:rPr>
              <a:t>интерлейкин</a:t>
            </a:r>
            <a:r>
              <a:rPr lang="ru-RU" dirty="0" smtClean="0">
                <a:latin typeface="Arial" charset="0"/>
                <a:cs typeface="Arial" charset="0"/>
              </a:rPr>
              <a:t> 6  действует на </a:t>
            </a:r>
            <a:r>
              <a:rPr lang="ru-RU" dirty="0" err="1" smtClean="0">
                <a:latin typeface="Arial" charset="0"/>
                <a:cs typeface="Arial" charset="0"/>
              </a:rPr>
              <a:t>гепатоциты</a:t>
            </a:r>
            <a:r>
              <a:rPr lang="ru-RU" dirty="0" smtClean="0">
                <a:latin typeface="Arial" charset="0"/>
                <a:cs typeface="Arial" charset="0"/>
              </a:rPr>
              <a:t>, вызывая синтез белков острой фазы, ростовые факторы действуют на костный мозг, активируют </a:t>
            </a:r>
            <a:r>
              <a:rPr lang="ru-RU" dirty="0" err="1" smtClean="0">
                <a:latin typeface="Arial" charset="0"/>
                <a:cs typeface="Arial" charset="0"/>
              </a:rPr>
              <a:t>гемопоэз</a:t>
            </a:r>
            <a:r>
              <a:rPr lang="ru-RU" dirty="0" smtClean="0">
                <a:latin typeface="Arial" charset="0"/>
                <a:cs typeface="Arial" charset="0"/>
              </a:rPr>
              <a:t>  и т.д.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76200" y="533400"/>
            <a:ext cx="960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Варианты </a:t>
            </a:r>
            <a:r>
              <a:rPr lang="ru-RU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цитокинового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воздействия на клетки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524000" y="1066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Классификация цитокинов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533400" y="2533650"/>
            <a:ext cx="8229600" cy="4324350"/>
          </a:xfrm>
        </p:spPr>
        <p:txBody>
          <a:bodyPr/>
          <a:lstStyle/>
          <a:p>
            <a:pPr marL="622300" indent="-514350">
              <a:buFont typeface="Georgia" panose="02040502050405020303" pitchFamily="18" charset="0"/>
              <a:buAutoNum type="arabicParenR"/>
            </a:pPr>
            <a:r>
              <a:rPr lang="ru-RU" altLang="ru-RU" sz="2400" b="1" smtClean="0"/>
              <a:t>Гемопоэтические факторы </a:t>
            </a:r>
            <a:r>
              <a:rPr lang="ru-RU" altLang="ru-RU" sz="2400" smtClean="0"/>
              <a:t>– индукторы дифференцировки родоначальных клеток гемопоэза и размножения их потомства;</a:t>
            </a:r>
          </a:p>
          <a:p>
            <a:pPr marL="622300" indent="-514350">
              <a:buFont typeface="Georgia" panose="02040502050405020303" pitchFamily="18" charset="0"/>
              <a:buAutoNum type="arabicParenR"/>
            </a:pPr>
            <a:r>
              <a:rPr lang="ru-RU" altLang="ru-RU" sz="2400" b="1" smtClean="0"/>
              <a:t>Интерфероны</a:t>
            </a:r>
            <a:r>
              <a:rPr lang="ru-RU" altLang="ru-RU" sz="2400" smtClean="0"/>
              <a:t> – противовирусные и иммуномодулирующие агенты;</a:t>
            </a:r>
          </a:p>
          <a:p>
            <a:pPr marL="622300" indent="-514350">
              <a:buFont typeface="Georgia" panose="02040502050405020303" pitchFamily="18" charset="0"/>
              <a:buAutoNum type="arabicParenR"/>
            </a:pPr>
            <a:r>
              <a:rPr lang="ru-RU" altLang="ru-RU" sz="2400" b="1" smtClean="0"/>
              <a:t>Хемокины</a:t>
            </a:r>
            <a:r>
              <a:rPr lang="ru-RU" altLang="ru-RU" sz="2400" smtClean="0"/>
              <a:t> – регуляторы миграции клеток и воспалительных реакций;</a:t>
            </a:r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2743200"/>
            <a:ext cx="8229600" cy="4324350"/>
          </a:xfrm>
        </p:spPr>
        <p:txBody>
          <a:bodyPr/>
          <a:lstStyle/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2400" dirty="0" smtClean="0"/>
              <a:t>4) </a:t>
            </a:r>
            <a:r>
              <a:rPr lang="ru-RU" sz="2400" b="1" dirty="0" smtClean="0"/>
              <a:t>Тумор-</a:t>
            </a:r>
            <a:r>
              <a:rPr lang="ru-RU" sz="2400" b="1" dirty="0" err="1" smtClean="0"/>
              <a:t>некротизирующие</a:t>
            </a:r>
            <a:r>
              <a:rPr lang="ru-RU" sz="2400" b="1" dirty="0" smtClean="0"/>
              <a:t> факторы (</a:t>
            </a:r>
            <a:r>
              <a:rPr lang="en-US" sz="2400" b="1" dirty="0" smtClean="0"/>
              <a:t>TNF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dirty="0" smtClean="0"/>
              <a:t>– </a:t>
            </a:r>
            <a:r>
              <a:rPr lang="ru-RU" sz="2400" dirty="0" smtClean="0"/>
              <a:t>ингибиторы </a:t>
            </a:r>
            <a:r>
              <a:rPr lang="ru-RU" sz="2400" dirty="0" err="1" smtClean="0"/>
              <a:t>апоптоза</a:t>
            </a:r>
            <a:r>
              <a:rPr lang="ru-RU" sz="2400" dirty="0" smtClean="0"/>
              <a:t>, индукторы воспаления, регуляторы </a:t>
            </a:r>
            <a:r>
              <a:rPr lang="ru-RU" sz="2400" dirty="0" err="1" smtClean="0"/>
              <a:t>экспресии</a:t>
            </a:r>
            <a:r>
              <a:rPr lang="ru-RU" sz="2400" dirty="0" smtClean="0"/>
              <a:t> других цитокинов;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2400" dirty="0" smtClean="0"/>
              <a:t>5) </a:t>
            </a:r>
            <a:r>
              <a:rPr lang="ru-RU" sz="2400" b="1" dirty="0" smtClean="0"/>
              <a:t>Факторы семейства </a:t>
            </a:r>
            <a:r>
              <a:rPr lang="en-US" sz="2400" b="1" dirty="0" smtClean="0"/>
              <a:t>IL</a:t>
            </a:r>
            <a:r>
              <a:rPr lang="ru-RU" sz="2400" b="1" dirty="0" smtClean="0"/>
              <a:t>-1 </a:t>
            </a:r>
            <a:r>
              <a:rPr lang="ru-RU" sz="2400" dirty="0" smtClean="0"/>
              <a:t>– регуляторы воспалительных и адаптивных реакций;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2400" dirty="0" smtClean="0"/>
              <a:t>6) </a:t>
            </a:r>
            <a:r>
              <a:rPr lang="ru-RU" sz="2400" b="1" dirty="0" smtClean="0"/>
              <a:t>Цитокины семейства </a:t>
            </a:r>
            <a:r>
              <a:rPr lang="en-US" sz="2400" b="1" dirty="0" smtClean="0"/>
              <a:t>TGF-</a:t>
            </a:r>
            <a:r>
              <a:rPr lang="el-GR" sz="2400" b="1" dirty="0" smtClean="0"/>
              <a:t> β</a:t>
            </a:r>
            <a:r>
              <a:rPr lang="en-US" sz="2400" b="1" dirty="0" smtClean="0"/>
              <a:t> </a:t>
            </a:r>
            <a:r>
              <a:rPr lang="en-US" sz="2400" dirty="0" smtClean="0"/>
              <a:t>– </a:t>
            </a:r>
            <a:r>
              <a:rPr lang="ru-RU" sz="2400" dirty="0" smtClean="0"/>
              <a:t>универсальные ингибиторы иммунного ответа, мощные индукторы регенерации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7651" name="Заголовок 1"/>
          <p:cNvSpPr txBox="1">
            <a:spLocks/>
          </p:cNvSpPr>
          <p:nvPr/>
        </p:nvSpPr>
        <p:spPr bwMode="auto">
          <a:xfrm>
            <a:off x="1524000" y="10668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000">
                <a:solidFill>
                  <a:schemeClr val="tx2"/>
                </a:solidFill>
                <a:latin typeface="Trebuchet MS" panose="020B0603020202020204" pitchFamily="34" charset="0"/>
              </a:rPr>
              <a:t>Классификация цитокинов</a:t>
            </a:r>
          </a:p>
        </p:txBody>
      </p:sp>
      <p:pic>
        <p:nvPicPr>
          <p:cNvPr id="2765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8229600" cy="10668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latin typeface="Calibri" panose="020F0502020204030204" pitchFamily="34" charset="0"/>
                <a:cs typeface="Times New Roman" panose="02020603050405020304" pitchFamily="18" charset="0"/>
              </a:rPr>
              <a:t>План лекции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435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взаимодействия клеток в ходе иммунного ответа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 межклеточной адгезии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Цитокины, классификация, общие свойства 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Регуляция иммунного ответа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 применения цитокинов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endParaRPr lang="ru-RU" alt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endParaRPr lang="ru-RU" alt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22288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04913" y="2185988"/>
            <a:ext cx="7543800" cy="36623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just">
              <a:lnSpc>
                <a:spcPct val="75000"/>
              </a:lnSpc>
              <a:buFont typeface="Wingdings" pitchFamily="2" charset="2"/>
              <a:buChar char="ü"/>
              <a:defRPr/>
            </a:pPr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Провоспалительный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профиль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:</a:t>
            </a:r>
            <a:endParaRPr lang="en-US" sz="2400" dirty="0" smtClean="0">
              <a:solidFill>
                <a:srgbClr val="FF9933"/>
              </a:solidFill>
              <a:cs typeface="Arial" charset="0"/>
            </a:endParaRPr>
          </a:p>
          <a:p>
            <a:pPr algn="just">
              <a:lnSpc>
                <a:spcPct val="75000"/>
              </a:lnSpc>
              <a:defRPr/>
            </a:pPr>
            <a:r>
              <a:rPr lang="en-US" sz="2400" dirty="0" smtClean="0">
                <a:cs typeface="Arial" charset="0"/>
              </a:rPr>
              <a:t>IL1</a:t>
            </a:r>
            <a:r>
              <a:rPr lang="en-US" sz="2400" dirty="0" smtClean="0">
                <a:cs typeface="Arial" charset="0"/>
                <a:sym typeface="Symbol" pitchFamily="18" charset="2"/>
              </a:rPr>
              <a:t></a:t>
            </a:r>
            <a:r>
              <a:rPr lang="en-US" sz="2400" dirty="0" smtClean="0">
                <a:cs typeface="Arial" charset="0"/>
              </a:rPr>
              <a:t>/</a:t>
            </a:r>
            <a:r>
              <a:rPr lang="en-US" sz="2400" dirty="0" smtClean="0">
                <a:cs typeface="Arial" charset="0"/>
                <a:sym typeface="Symbol" pitchFamily="18" charset="2"/>
              </a:rPr>
              <a:t></a:t>
            </a:r>
            <a:r>
              <a:rPr lang="en-US" sz="2400" dirty="0" smtClean="0">
                <a:cs typeface="Arial" charset="0"/>
              </a:rPr>
              <a:t>, IL6, IL8, IL12, IL17, IL18, IFN</a:t>
            </a:r>
            <a:r>
              <a:rPr lang="en-US" sz="2400" dirty="0" smtClean="0">
                <a:cs typeface="Arial" charset="0"/>
                <a:sym typeface="Symbol" pitchFamily="18" charset="2"/>
              </a:rPr>
              <a:t></a:t>
            </a:r>
            <a:r>
              <a:rPr lang="en-US" sz="2400" dirty="0" smtClean="0">
                <a:cs typeface="Arial" charset="0"/>
              </a:rPr>
              <a:t>,                                  TNF</a:t>
            </a:r>
            <a:r>
              <a:rPr lang="en-US" sz="2400" dirty="0" smtClean="0">
                <a:cs typeface="Arial" charset="0"/>
                <a:sym typeface="Symbol" pitchFamily="18" charset="2"/>
              </a:rPr>
              <a:t></a:t>
            </a:r>
            <a:r>
              <a:rPr lang="en-US" sz="2400" dirty="0" smtClean="0">
                <a:cs typeface="Arial" charset="0"/>
              </a:rPr>
              <a:t>/</a:t>
            </a:r>
            <a:r>
              <a:rPr lang="en-US" sz="2400" dirty="0" smtClean="0">
                <a:cs typeface="Arial" charset="0"/>
                <a:sym typeface="Symbol" pitchFamily="18" charset="2"/>
              </a:rPr>
              <a:t></a:t>
            </a:r>
            <a:r>
              <a:rPr lang="en-US" sz="2400" dirty="0" smtClean="0">
                <a:cs typeface="Arial" charset="0"/>
              </a:rPr>
              <a:t>, GM-CSF</a:t>
            </a:r>
          </a:p>
          <a:p>
            <a:pPr marL="342900" indent="-342900" algn="just">
              <a:lnSpc>
                <a:spcPct val="75000"/>
              </a:lnSpc>
              <a:buFont typeface="Wingdings" pitchFamily="2" charset="2"/>
              <a:buChar char="ü"/>
              <a:defRPr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Противовоспалительный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профиль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:</a:t>
            </a:r>
          </a:p>
          <a:p>
            <a:pPr algn="just">
              <a:lnSpc>
                <a:spcPct val="75000"/>
              </a:lnSpc>
              <a:defRPr/>
            </a:pPr>
            <a:r>
              <a:rPr lang="en-US" sz="2400" dirty="0" smtClean="0">
                <a:cs typeface="Arial" charset="0"/>
              </a:rPr>
              <a:t>IL1ra, IL10, TGF</a:t>
            </a:r>
            <a:r>
              <a:rPr lang="en-US" sz="2400" dirty="0" smtClean="0">
                <a:cs typeface="Arial" charset="0"/>
                <a:sym typeface="Symbol" pitchFamily="18" charset="2"/>
              </a:rPr>
              <a:t></a:t>
            </a:r>
            <a:r>
              <a:rPr lang="en-US" sz="2400" dirty="0" smtClean="0">
                <a:cs typeface="Arial" charset="0"/>
              </a:rPr>
              <a:t>, IFN</a:t>
            </a:r>
            <a:r>
              <a:rPr lang="en-US" sz="2400" dirty="0" smtClean="0">
                <a:cs typeface="Arial" charset="0"/>
                <a:sym typeface="Symbol" pitchFamily="18" charset="2"/>
              </a:rPr>
              <a:t></a:t>
            </a:r>
            <a:r>
              <a:rPr lang="en-US" sz="2400" dirty="0" smtClean="0">
                <a:cs typeface="Arial" charset="0"/>
              </a:rPr>
              <a:t>/</a:t>
            </a:r>
            <a:r>
              <a:rPr lang="en-US" sz="2400" dirty="0" smtClean="0">
                <a:cs typeface="Arial" charset="0"/>
                <a:sym typeface="Symbol" pitchFamily="18" charset="2"/>
              </a:rPr>
              <a:t> </a:t>
            </a:r>
            <a:endParaRPr lang="en-US" sz="2400" dirty="0" smtClean="0">
              <a:cs typeface="Arial" charset="0"/>
            </a:endParaRPr>
          </a:p>
          <a:p>
            <a:pPr marL="342900" indent="-342900" algn="just">
              <a:lnSpc>
                <a:spcPct val="75000"/>
              </a:lnSpc>
              <a:buFont typeface="Wingdings" pitchFamily="2" charset="2"/>
              <a:buChar char="ü"/>
              <a:defRPr/>
            </a:pPr>
            <a:r>
              <a:rPr lang="en-US" sz="2400" dirty="0" err="1" smtClean="0">
                <a:solidFill>
                  <a:srgbClr val="008000"/>
                </a:solidFill>
                <a:cs typeface="Arial" charset="0"/>
              </a:rPr>
              <a:t>Ростовые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cs typeface="Arial" charset="0"/>
              </a:rPr>
              <a:t>факторы</a:t>
            </a:r>
            <a:r>
              <a:rPr lang="en-US" sz="2400" dirty="0" smtClean="0">
                <a:solidFill>
                  <a:srgbClr val="008000"/>
                </a:solidFill>
                <a:cs typeface="Arial" charset="0"/>
              </a:rPr>
              <a:t>:</a:t>
            </a:r>
            <a:endParaRPr lang="en-US" sz="2400" dirty="0" smtClean="0">
              <a:solidFill>
                <a:srgbClr val="009900"/>
              </a:solidFill>
              <a:cs typeface="Arial" charset="0"/>
            </a:endParaRPr>
          </a:p>
          <a:p>
            <a:pPr algn="just">
              <a:lnSpc>
                <a:spcPct val="75000"/>
              </a:lnSpc>
              <a:defRPr/>
            </a:pPr>
            <a:r>
              <a:rPr lang="en-US" sz="2400" dirty="0" smtClean="0">
                <a:cs typeface="Arial" charset="0"/>
              </a:rPr>
              <a:t>IL3, IL7, IL11, GM-CSF, G-CSF, M-CSF (</a:t>
            </a:r>
            <a:r>
              <a:rPr lang="en-US" sz="2400" dirty="0" err="1" smtClean="0">
                <a:cs typeface="Arial" charset="0"/>
              </a:rPr>
              <a:t>гемопоэз</a:t>
            </a:r>
            <a:r>
              <a:rPr lang="en-US" sz="2400" dirty="0" smtClean="0">
                <a:cs typeface="Arial" charset="0"/>
              </a:rPr>
              <a:t>);</a:t>
            </a:r>
          </a:p>
          <a:p>
            <a:pPr algn="just">
              <a:lnSpc>
                <a:spcPct val="75000"/>
              </a:lnSpc>
              <a:defRPr/>
            </a:pPr>
            <a:r>
              <a:rPr lang="en-US" sz="2400" dirty="0" smtClean="0">
                <a:cs typeface="Arial" charset="0"/>
              </a:rPr>
              <a:t>IL2, IL7, IL9, IL12, IL15, IFN</a:t>
            </a:r>
            <a:r>
              <a:rPr lang="en-US" sz="2400" dirty="0" smtClean="0">
                <a:cs typeface="Arial" charset="0"/>
                <a:sym typeface="Symbol" pitchFamily="18" charset="2"/>
              </a:rPr>
              <a:t></a:t>
            </a:r>
            <a:r>
              <a:rPr lang="en-US" sz="2400" dirty="0" smtClean="0">
                <a:cs typeface="Arial" charset="0"/>
              </a:rPr>
              <a:t>, TNF</a:t>
            </a:r>
            <a:r>
              <a:rPr lang="en-US" sz="2400" dirty="0" smtClean="0">
                <a:cs typeface="Arial" charset="0"/>
                <a:sym typeface="Symbol" pitchFamily="18" charset="2"/>
              </a:rPr>
              <a:t></a:t>
            </a:r>
            <a:r>
              <a:rPr lang="en-US" sz="2400" dirty="0" smtClean="0">
                <a:cs typeface="Arial" charset="0"/>
              </a:rPr>
              <a:t>/</a:t>
            </a:r>
            <a:r>
              <a:rPr lang="en-US" sz="2400" dirty="0" smtClean="0">
                <a:cs typeface="Arial" charset="0"/>
                <a:sym typeface="Symbol" pitchFamily="18" charset="2"/>
              </a:rPr>
              <a:t> (T</a:t>
            </a:r>
            <a:r>
              <a:rPr lang="en-US" sz="2400" dirty="0" smtClean="0">
                <a:cs typeface="Arial" charset="0"/>
              </a:rPr>
              <a:t>-</a:t>
            </a:r>
            <a:r>
              <a:rPr lang="en-US" sz="2400" dirty="0" err="1" smtClean="0">
                <a:cs typeface="Arial" charset="0"/>
              </a:rPr>
              <a:t>прайминг</a:t>
            </a:r>
            <a:r>
              <a:rPr lang="en-US" sz="2400" dirty="0" smtClean="0">
                <a:cs typeface="Arial" charset="0"/>
                <a:sym typeface="Symbol" pitchFamily="18" charset="2"/>
              </a:rPr>
              <a:t>);</a:t>
            </a:r>
          </a:p>
          <a:p>
            <a:pPr algn="just">
              <a:lnSpc>
                <a:spcPct val="75000"/>
              </a:lnSpc>
              <a:defRPr/>
            </a:pPr>
            <a:r>
              <a:rPr lang="en-US" sz="2400" dirty="0" smtClean="0">
                <a:cs typeface="Arial" charset="0"/>
              </a:rPr>
              <a:t>IL2, IL5, IL6, IL10, IL13, IL14, IFN</a:t>
            </a:r>
            <a:r>
              <a:rPr lang="en-US" sz="2400" dirty="0" smtClean="0">
                <a:cs typeface="Arial" charset="0"/>
                <a:sym typeface="Symbol" pitchFamily="18" charset="2"/>
              </a:rPr>
              <a:t></a:t>
            </a:r>
            <a:r>
              <a:rPr lang="en-US" sz="2400" dirty="0" smtClean="0">
                <a:cs typeface="Arial" charset="0"/>
              </a:rPr>
              <a:t>, TNF</a:t>
            </a:r>
            <a:r>
              <a:rPr lang="en-US" sz="2400" dirty="0" smtClean="0">
                <a:cs typeface="Arial" charset="0"/>
                <a:sym typeface="Symbol" pitchFamily="18" charset="2"/>
              </a:rPr>
              <a:t></a:t>
            </a:r>
            <a:r>
              <a:rPr lang="en-US" sz="2400" dirty="0" smtClean="0">
                <a:cs typeface="Arial" charset="0"/>
              </a:rPr>
              <a:t>/</a:t>
            </a:r>
            <a:r>
              <a:rPr lang="en-US" sz="2400" dirty="0" smtClean="0">
                <a:cs typeface="Arial" charset="0"/>
                <a:sym typeface="Symbol" pitchFamily="18" charset="2"/>
              </a:rPr>
              <a:t>            (B</a:t>
            </a:r>
            <a:r>
              <a:rPr lang="en-US" sz="2400" dirty="0" smtClean="0">
                <a:cs typeface="Arial" charset="0"/>
              </a:rPr>
              <a:t>-</a:t>
            </a:r>
            <a:r>
              <a:rPr lang="en-US" sz="2400" dirty="0" err="1" smtClean="0">
                <a:cs typeface="Arial" charset="0"/>
              </a:rPr>
              <a:t>прайминг</a:t>
            </a:r>
            <a:r>
              <a:rPr lang="en-US" sz="2400" dirty="0" smtClean="0">
                <a:cs typeface="Arial" charset="0"/>
                <a:sym typeface="Symbol" pitchFamily="18" charset="2"/>
              </a:rPr>
              <a:t>)</a:t>
            </a:r>
            <a:endParaRPr lang="en-US" sz="2400" dirty="0" smtClean="0">
              <a:cs typeface="Arial" charset="0"/>
            </a:endParaRPr>
          </a:p>
          <a:p>
            <a:pPr marL="342900" indent="-342900" algn="just">
              <a:lnSpc>
                <a:spcPct val="75000"/>
              </a:lnSpc>
              <a:buFont typeface="Wingdings" pitchFamily="2" charset="2"/>
              <a:buChar char="ü"/>
              <a:defRPr/>
            </a:pPr>
            <a:r>
              <a:rPr lang="en-US" sz="2400" dirty="0" err="1" smtClean="0">
                <a:solidFill>
                  <a:srgbClr val="996600"/>
                </a:solidFill>
                <a:cs typeface="Arial" charset="0"/>
              </a:rPr>
              <a:t>Хемоаттрактанты</a:t>
            </a:r>
            <a:r>
              <a:rPr lang="en-US" sz="2400" dirty="0" smtClean="0">
                <a:solidFill>
                  <a:srgbClr val="996600"/>
                </a:solidFill>
                <a:cs typeface="Arial" charset="0"/>
              </a:rPr>
              <a:t> (</a:t>
            </a:r>
            <a:r>
              <a:rPr lang="en-US" sz="2400" dirty="0" err="1" smtClean="0">
                <a:solidFill>
                  <a:srgbClr val="996600"/>
                </a:solidFill>
                <a:cs typeface="Arial" charset="0"/>
              </a:rPr>
              <a:t>хемокины</a:t>
            </a:r>
            <a:r>
              <a:rPr lang="en-US" sz="2400" dirty="0" smtClean="0">
                <a:solidFill>
                  <a:srgbClr val="996600"/>
                </a:solidFill>
                <a:cs typeface="Arial" charset="0"/>
              </a:rPr>
              <a:t>):</a:t>
            </a:r>
            <a:endParaRPr lang="en-US" sz="2400" dirty="0" smtClean="0">
              <a:solidFill>
                <a:srgbClr val="339933"/>
              </a:solidFill>
              <a:cs typeface="Arial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sz="2400" dirty="0" smtClean="0">
                <a:cs typeface="Arial" charset="0"/>
              </a:rPr>
              <a:t>IL8, IL16, MCP-1 - MCP-5, MIP-1 - MIP-3, RANTES, Eotaxin-1/2  и </a:t>
            </a:r>
            <a:r>
              <a:rPr lang="en-US" sz="2400" dirty="0" err="1" smtClean="0">
                <a:cs typeface="Arial" charset="0"/>
              </a:rPr>
              <a:t>др</a:t>
            </a:r>
            <a:r>
              <a:rPr lang="en-US" sz="2400" dirty="0" smtClean="0">
                <a:cs typeface="Arial" charset="0"/>
              </a:rPr>
              <a:t>.</a:t>
            </a:r>
          </a:p>
        </p:txBody>
      </p:sp>
      <p:graphicFrame>
        <p:nvGraphicFramePr>
          <p:cNvPr id="1026" name="Object 6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8629650" y="6372225"/>
          <a:ext cx="514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Точечный рисунок" r:id="rId4" imgW="514422" imgH="485586" progId="PBrush">
                  <p:embed/>
                </p:oleObj>
              </mc:Choice>
              <mc:Fallback>
                <p:oleObj name="Точечный рисунок" r:id="rId4" imgW="514422" imgH="485586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6372225"/>
                        <a:ext cx="5143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Заголовок 1"/>
          <p:cNvSpPr txBox="1">
            <a:spLocks/>
          </p:cNvSpPr>
          <p:nvPr/>
        </p:nvSpPr>
        <p:spPr bwMode="auto">
          <a:xfrm>
            <a:off x="896938" y="762000"/>
            <a:ext cx="81613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chemeClr val="tx2"/>
                </a:solidFill>
                <a:latin typeface="Calibri" panose="020F0502020204030204" pitchFamily="34" charset="0"/>
              </a:rPr>
              <a:t>ФУНКЦИОНАЛЬНЫЕ </a:t>
            </a:r>
          </a:p>
          <a:p>
            <a:pPr algn="ctr" eaLnBrk="1" hangingPunct="1"/>
            <a:r>
              <a:rPr lang="ru-RU" altLang="ru-RU" sz="3200" b="1">
                <a:solidFill>
                  <a:schemeClr val="tx2"/>
                </a:solidFill>
                <a:latin typeface="Calibri" panose="020F0502020204030204" pitchFamily="34" charset="0"/>
              </a:rPr>
              <a:t>ПРОФИЛИ  ЦИТОКИНОВ</a:t>
            </a:r>
          </a:p>
        </p:txBody>
      </p:sp>
      <p:pic>
        <p:nvPicPr>
          <p:cNvPr id="1029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57213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867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8677" name="Picture 2" descr="http://medicinapediya.ru/files/uch_group35/uch_pgroup47/uch_uch524/image/14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"/>
          <a:stretch>
            <a:fillRect/>
          </a:stretch>
        </p:blipFill>
        <p:spPr bwMode="auto">
          <a:xfrm>
            <a:off x="1676400" y="76200"/>
            <a:ext cx="594836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90600" y="1143000"/>
            <a:ext cx="73914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ХЕМОКИНЫ</a:t>
            </a:r>
          </a:p>
        </p:txBody>
      </p:sp>
      <p:pic>
        <p:nvPicPr>
          <p:cNvPr id="29699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807720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ru-RU" altLang="ru-RU" sz="2400" b="1">
                <a:latin typeface="Times New Roman" panose="02020603050405020304" pitchFamily="18" charset="0"/>
              </a:rPr>
              <a:t>Хемокины – </a:t>
            </a:r>
            <a:r>
              <a:rPr lang="ru-RU" altLang="ru-RU" sz="2400">
                <a:latin typeface="Times New Roman" panose="02020603050405020304" pitchFamily="18" charset="0"/>
              </a:rPr>
              <a:t>основная функция регуляция движения клеток в организме;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</a:rPr>
              <a:t>Определяют поступление иммуноцитов в зону развития воспаления, их перемещение в лимфоидные, а также не лимфоидные органы и ткани;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</a:rPr>
              <a:t>Усиливают экспрессию адгезивных молекул на поверхности лейкоцитов, определяют движение по градиенту концентрации;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</a:rPr>
              <a:t>Для разных типов клеток существует свой набор цитокинов, например для нейтрофилов </a:t>
            </a:r>
            <a:r>
              <a:rPr lang="en-US" altLang="ru-RU" sz="2400">
                <a:latin typeface="Times New Roman" panose="02020603050405020304" pitchFamily="18" charset="0"/>
              </a:rPr>
              <a:t>IL-8.</a:t>
            </a:r>
            <a:endParaRPr lang="ru-RU" altLang="ru-RU" sz="2400">
              <a:latin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874713" y="1600200"/>
            <a:ext cx="7620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ru-RU" sz="2800" b="1">
                <a:solidFill>
                  <a:srgbClr val="C00000"/>
                </a:solidFill>
                <a:latin typeface="Times New Roman" panose="02020603050405020304" pitchFamily="18" charset="0"/>
              </a:rPr>
              <a:t>GM (granulocyte/monocyte) -CSF</a:t>
            </a:r>
            <a:r>
              <a:rPr lang="en-US" altLang="ru-RU" sz="2400" b="1">
                <a:solidFill>
                  <a:srgbClr val="C00000"/>
                </a:solidFill>
                <a:latin typeface="Times New Roman" panose="02020603050405020304" pitchFamily="18" charset="0"/>
              </a:rPr>
              <a:t> и </a:t>
            </a:r>
            <a:r>
              <a:rPr lang="en-US" altLang="ru-RU" sz="2800" b="1">
                <a:solidFill>
                  <a:srgbClr val="C00000"/>
                </a:solidFill>
                <a:latin typeface="Times New Roman" panose="02020603050405020304" pitchFamily="18" charset="0"/>
              </a:rPr>
              <a:t>G (granu-locyte) -CSF</a:t>
            </a:r>
            <a:r>
              <a:rPr lang="en-US" altLang="ru-RU" sz="24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>
                <a:latin typeface="Times New Roman" panose="02020603050405020304" pitchFamily="18" charset="0"/>
              </a:rPr>
              <a:t>секретируются CD4+T-клетками, мо-ноцитами, макрофагами и эндотелиальными клетками как факторы, стимулирующие лейкопоэз моноцитов-гранулоцитов или гранулоцитов соответственно. GM-CSF имеет также провоспалительную активность.</a:t>
            </a:r>
          </a:p>
          <a:p>
            <a:pPr algn="just"/>
            <a:r>
              <a:rPr lang="en-US" altLang="ru-RU" sz="2800" b="1">
                <a:solidFill>
                  <a:srgbClr val="C00000"/>
                </a:solidFill>
                <a:latin typeface="Times New Roman" panose="02020603050405020304" pitchFamily="18" charset="0"/>
              </a:rPr>
              <a:t>M (monocyte) -CSF</a:t>
            </a:r>
            <a:r>
              <a:rPr lang="en-US" altLang="ru-RU" sz="2400" b="1">
                <a:latin typeface="Times New Roman" panose="02020603050405020304" pitchFamily="18" charset="0"/>
              </a:rPr>
              <a:t>, </a:t>
            </a:r>
            <a:r>
              <a:rPr lang="en-US" altLang="ru-RU" sz="2400">
                <a:latin typeface="Times New Roman" panose="02020603050405020304" pitchFamily="18" charset="0"/>
              </a:rPr>
              <a:t>высвобождаемый моноцитами, макрофагами и эндотелиальными клетками, является лейкопоэтическим фактором для моноцитов. </a:t>
            </a:r>
          </a:p>
          <a:p>
            <a:pPr algn="just"/>
            <a:r>
              <a:rPr lang="en-US" altLang="ru-RU" sz="2400">
                <a:latin typeface="Times New Roman" panose="02020603050405020304" pitchFamily="18" charset="0"/>
              </a:rPr>
              <a:t>Как лейкопоэтины </a:t>
            </a:r>
            <a:r>
              <a:rPr lang="ru-RU" altLang="ru-RU" sz="2400">
                <a:latin typeface="Times New Roman" panose="02020603050405020304" pitchFamily="18" charset="0"/>
              </a:rPr>
              <a:t>CSFs действуют в синергизме с IL3, IL7, IL11.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676400" y="685800"/>
            <a:ext cx="7391400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КОЛОНИЕСТИМУЛИРУЮЩИЕ  ФАКТОРЫ  (</a:t>
            </a:r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CSFs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)</a:t>
            </a:r>
          </a:p>
        </p:txBody>
      </p:sp>
      <p:graphicFrame>
        <p:nvGraphicFramePr>
          <p:cNvPr id="3074" name="Object 5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8629650" y="6372225"/>
          <a:ext cx="514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Точечный рисунок" r:id="rId4" imgW="514422" imgH="485586" progId="PBrush">
                  <p:embed/>
                </p:oleObj>
              </mc:Choice>
              <mc:Fallback>
                <p:oleObj name="Точечный рисунок" r:id="rId4" imgW="514422" imgH="485586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6372225"/>
                        <a:ext cx="5143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790700" y="625475"/>
            <a:ext cx="6248400" cy="641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ИНТЕРФЕРОН-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Arial" charset="0"/>
                <a:sym typeface="Symbol" pitchFamily="18" charset="2"/>
              </a:rPr>
              <a:t>  (IFN )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295400" y="1266825"/>
            <a:ext cx="762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1">
                <a:latin typeface="Times New Roman" panose="02020603050405020304" pitchFamily="18" charset="0"/>
              </a:rPr>
              <a:t>Интерферон типа II или IFN</a:t>
            </a:r>
            <a:r>
              <a:rPr lang="ru-RU" altLang="ru-RU" sz="2000" b="1">
                <a:latin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ru-RU" altLang="ru-RU" sz="2000" b="1">
                <a:latin typeface="Times New Roman" panose="02020603050405020304" pitchFamily="18" charset="0"/>
              </a:rPr>
              <a:t>, </a:t>
            </a:r>
            <a:r>
              <a:rPr lang="ru-RU" altLang="ru-RU" sz="2000" b="1" i="1">
                <a:latin typeface="Times New Roman" panose="02020603050405020304" pitchFamily="18" charset="0"/>
              </a:rPr>
              <a:t>гомодимер из 143 аминокислот, </a:t>
            </a:r>
            <a:r>
              <a:rPr lang="ru-RU" altLang="ru-RU" sz="2000">
                <a:latin typeface="Times New Roman" panose="02020603050405020304" pitchFamily="18" charset="0"/>
              </a:rPr>
              <a:t>высвобождается 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CD4+ T-</a:t>
            </a:r>
            <a:r>
              <a:rPr lang="ru-RU" altLang="ru-RU" sz="2000">
                <a:latin typeface="Times New Roman" panose="02020603050405020304" pitchFamily="18" charset="0"/>
              </a:rPr>
              <a:t>клетками (Тh0 и Тh1), 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CD8+T-</a:t>
            </a:r>
            <a:r>
              <a:rPr lang="ru-RU" altLang="ru-RU" sz="2000">
                <a:latin typeface="Times New Roman" panose="02020603050405020304" pitchFamily="18" charset="0"/>
              </a:rPr>
              <a:t>клетками и активированными 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NK</a:t>
            </a:r>
            <a:r>
              <a:rPr lang="ru-RU" altLang="ru-RU" sz="2000">
                <a:latin typeface="Times New Roman" panose="02020603050405020304" pitchFamily="18" charset="0"/>
              </a:rPr>
              <a:t>-клетками. IFN</a:t>
            </a:r>
            <a:r>
              <a:rPr lang="ru-RU" altLang="ru-RU" sz="2000">
                <a:latin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ru-RU" altLang="ru-RU" sz="2000">
                <a:latin typeface="Times New Roman" panose="02020603050405020304" pitchFamily="18" charset="0"/>
              </a:rPr>
              <a:t> играет роль почти на всех стадиях иммунного ответа и воспаления:</a:t>
            </a:r>
            <a:endParaRPr lang="ru-RU" altLang="ru-RU" sz="20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133600" y="2679700"/>
            <a:ext cx="55626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Clr>
                <a:srgbClr val="006600"/>
              </a:buClr>
              <a:buFont typeface="Monotype Sorts" pitchFamily="2" charset="2"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1. Экспрессия</a:t>
            </a:r>
            <a:r>
              <a:rPr lang="ru-RU" altLang="ru-RU" sz="2400" b="1">
                <a:latin typeface="Times New Roman" panose="02020603050405020304" pitchFamily="18" charset="0"/>
                <a:sym typeface="Symbol" panose="05050102010706020507" pitchFamily="18" charset="2"/>
              </a:rPr>
              <a:t> HLA I/II 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006600"/>
              </a:buClr>
              <a:buFont typeface="Monotype Sorts" pitchFamily="2" charset="2"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2. Дифференцировка</a:t>
            </a:r>
            <a:r>
              <a:rPr lang="ru-RU" altLang="ru-RU" sz="2400" b="1">
                <a:latin typeface="Times New Roman" panose="02020603050405020304" pitchFamily="18" charset="0"/>
                <a:sym typeface="Symbol" panose="05050102010706020507" pitchFamily="18" charset="2"/>
              </a:rPr>
              <a:t> Th1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006600"/>
              </a:buClr>
              <a:buFont typeface="Monotype Sorts" pitchFamily="2" charset="2"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3. Дифференцировка</a:t>
            </a:r>
            <a:r>
              <a:rPr lang="ru-RU" altLang="ru-RU" sz="2400" b="1">
                <a:latin typeface="Times New Roman" panose="02020603050405020304" pitchFamily="18" charset="0"/>
                <a:sym typeface="Symbol" panose="05050102010706020507" pitchFamily="18" charset="2"/>
              </a:rPr>
              <a:t> B- </a:t>
            </a:r>
            <a:r>
              <a:rPr lang="ru-RU" altLang="ru-RU" sz="2400" b="1">
                <a:latin typeface="Times New Roman" panose="02020603050405020304" pitchFamily="18" charset="0"/>
              </a:rPr>
              <a:t>клеток (продукция антител)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006600"/>
              </a:buClr>
              <a:buFont typeface="Monotype Sorts" pitchFamily="2" charset="2"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4. Активация цитотоксических </a:t>
            </a:r>
            <a:r>
              <a:rPr lang="ru-RU" altLang="ru-RU" sz="2400" b="1">
                <a:latin typeface="Times New Roman" panose="02020603050405020304" pitchFamily="18" charset="0"/>
                <a:sym typeface="Symbol" panose="05050102010706020507" pitchFamily="18" charset="2"/>
              </a:rPr>
              <a:t> CD8+T-</a:t>
            </a:r>
            <a:r>
              <a:rPr lang="ru-RU" altLang="ru-RU" sz="2400" b="1">
                <a:latin typeface="Times New Roman" panose="02020603050405020304" pitchFamily="18" charset="0"/>
              </a:rPr>
              <a:t>клеток</a:t>
            </a:r>
            <a:r>
              <a:rPr lang="ru-RU" altLang="ru-RU" sz="2400" b="1">
                <a:latin typeface="Times New Roman" panose="02020603050405020304" pitchFamily="18" charset="0"/>
                <a:sym typeface="Symbol" panose="05050102010706020507" pitchFamily="18" charset="2"/>
              </a:rPr>
              <a:t>, NK-</a:t>
            </a:r>
            <a:r>
              <a:rPr lang="ru-RU" altLang="ru-RU" sz="2400" b="1">
                <a:latin typeface="Times New Roman" panose="02020603050405020304" pitchFamily="18" charset="0"/>
              </a:rPr>
              <a:t>клеток</a:t>
            </a:r>
            <a:r>
              <a:rPr lang="ru-RU" altLang="ru-RU" sz="2400" b="1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ru-RU" altLang="ru-RU" sz="2400" b="1">
                <a:latin typeface="Times New Roman" panose="02020603050405020304" pitchFamily="18" charset="0"/>
              </a:rPr>
              <a:t>макрофагов и нейтрофилов</a:t>
            </a:r>
            <a:endParaRPr lang="ru-RU" altLang="ru-RU" sz="2400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006600"/>
              </a:buClr>
              <a:buFont typeface="Monotype Sorts" pitchFamily="2" charset="2"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5. Противовирусная, антипролифера-тивная активность (слабее, чем у </a:t>
            </a:r>
            <a:r>
              <a:rPr lang="ru-RU" altLang="ru-RU" sz="2400" b="1">
                <a:latin typeface="Times New Roman" panose="02020603050405020304" pitchFamily="18" charset="0"/>
                <a:sym typeface="Symbol" panose="05050102010706020507" pitchFamily="18" charset="2"/>
              </a:rPr>
              <a:t>IFNs</a:t>
            </a:r>
            <a:r>
              <a:rPr lang="ru-RU" altLang="ru-RU" sz="2400" b="1">
                <a:latin typeface="Times New Roman" panose="02020603050405020304" pitchFamily="18" charset="0"/>
              </a:rPr>
              <a:t> типа </a:t>
            </a:r>
            <a:r>
              <a:rPr lang="en-US" altLang="ru-RU" sz="2400" b="1">
                <a:latin typeface="Times New Roman" panose="02020603050405020304" pitchFamily="18" charset="0"/>
              </a:rPr>
              <a:t>I</a:t>
            </a:r>
            <a:r>
              <a:rPr lang="ru-RU" altLang="ru-RU" sz="2400" b="1">
                <a:latin typeface="Times New Roman" panose="02020603050405020304" pitchFamily="18" charset="0"/>
              </a:rPr>
              <a:t>)</a:t>
            </a:r>
            <a:endParaRPr lang="ru-RU" altLang="ru-RU" sz="2400" b="1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098" name="Object 9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8629650" y="6372225"/>
          <a:ext cx="514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Точечный рисунок" r:id="rId4" imgW="514422" imgH="485586" progId="PBrush">
                  <p:embed/>
                </p:oleObj>
              </mc:Choice>
              <mc:Fallback>
                <p:oleObj name="Точечный рисунок" r:id="rId4" imgW="514422" imgH="485586" progId="PBrus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6372225"/>
                        <a:ext cx="5143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57213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371600" y="987425"/>
            <a:ext cx="6858000" cy="9175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ФАКТОРЫ  НЕКРОЗА  ОПУХОЛЕЙ-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Arial" charset="0"/>
                <a:sym typeface="Symbol" pitchFamily="18" charset="2"/>
              </a:rPr>
              <a:t>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Arial" charset="0"/>
                <a:sym typeface="Symbol" pitchFamily="18" charset="2"/>
              </a:rPr>
              <a:t>    (TNF/)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2401888"/>
            <a:ext cx="807720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ru-RU" altLang="ru-RU" sz="2000" b="1" dirty="0">
                <a:latin typeface="Times New Roman" panose="02020603050405020304" pitchFamily="18" charset="0"/>
              </a:rPr>
              <a:t>Имеется две структурно и функционально сходных формы: 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ru-RU" altLang="ru-RU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TNF </a:t>
            </a:r>
            <a:r>
              <a:rPr lang="ru-RU" altLang="ru-RU" sz="2000" b="1" dirty="0">
                <a:latin typeface="Times New Roman" panose="02020603050405020304" pitchFamily="18" charset="0"/>
              </a:rPr>
              <a:t>и</a:t>
            </a:r>
            <a:r>
              <a:rPr lang="ru-RU" altLang="ru-RU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 </a:t>
            </a:r>
            <a:endParaRPr lang="ru-RU" altLang="ru-RU" sz="20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ru-RU" altLang="ru-RU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TNF </a:t>
            </a:r>
            <a:r>
              <a:rPr lang="ru-RU" altLang="ru-RU" sz="2000" b="1" dirty="0">
                <a:latin typeface="Times New Roman" panose="02020603050405020304" pitchFamily="18" charset="0"/>
              </a:rPr>
              <a:t>(</a:t>
            </a:r>
            <a:r>
              <a:rPr lang="ru-RU" altLang="ru-RU" sz="2000" b="1" dirty="0" err="1">
                <a:latin typeface="Times New Roman" panose="02020603050405020304" pitchFamily="18" charset="0"/>
              </a:rPr>
              <a:t>кахектин</a:t>
            </a:r>
            <a:r>
              <a:rPr lang="ru-RU" altLang="ru-RU" sz="2000" b="1" dirty="0">
                <a:latin typeface="Times New Roman" panose="02020603050405020304" pitchFamily="18" charset="0"/>
              </a:rPr>
              <a:t>), </a:t>
            </a:r>
            <a:r>
              <a:rPr lang="ru-RU" altLang="ru-RU" sz="2000" i="1" dirty="0" err="1">
                <a:latin typeface="Times New Roman" panose="02020603050405020304" pitchFamily="18" charset="0"/>
              </a:rPr>
              <a:t>тример</a:t>
            </a:r>
            <a:r>
              <a:rPr lang="ru-RU" altLang="ru-RU" sz="2000" i="1" dirty="0">
                <a:latin typeface="Times New Roman" panose="02020603050405020304" pitchFamily="18" charset="0"/>
              </a:rPr>
              <a:t> из 157 аминокислот</a:t>
            </a:r>
            <a:r>
              <a:rPr lang="ru-RU" altLang="ru-RU" sz="2000" dirty="0">
                <a:latin typeface="Times New Roman" panose="02020603050405020304" pitchFamily="18" charset="0"/>
              </a:rPr>
              <a:t>,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секретируется </a:t>
            </a:r>
            <a:r>
              <a:rPr lang="ru-RU" altLang="ru-RU" sz="2000" dirty="0">
                <a:latin typeface="Times New Roman" panose="02020603050405020304" pitchFamily="18" charset="0"/>
              </a:rPr>
              <a:t>моноцитами, макрофагами и другими клетками, а </a:t>
            </a:r>
            <a:r>
              <a:rPr lang="ru-RU" altLang="ru-RU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TNF </a:t>
            </a:r>
            <a:r>
              <a:rPr lang="ru-RU" altLang="ru-RU" sz="2000" b="1" dirty="0">
                <a:latin typeface="Times New Roman" panose="02020603050405020304" pitchFamily="18" charset="0"/>
              </a:rPr>
              <a:t>(</a:t>
            </a:r>
            <a:r>
              <a:rPr lang="ru-RU" altLang="ru-RU" sz="2000" b="1" dirty="0" err="1">
                <a:latin typeface="Times New Roman" panose="02020603050405020304" pitchFamily="18" charset="0"/>
              </a:rPr>
              <a:t>лимфотоксин</a:t>
            </a:r>
            <a:r>
              <a:rPr lang="ru-RU" altLang="ru-RU" sz="2000" b="1" dirty="0">
                <a:latin typeface="Times New Roman" panose="02020603050405020304" pitchFamily="18" charset="0"/>
              </a:rPr>
              <a:t>)</a:t>
            </a:r>
            <a:r>
              <a:rPr lang="en-US" altLang="ru-RU" sz="2000" b="1" dirty="0">
                <a:latin typeface="Times New Roman" panose="02020603050405020304" pitchFamily="18" charset="0"/>
              </a:rPr>
              <a:t>,</a:t>
            </a:r>
            <a:r>
              <a:rPr lang="en-US" altLang="ru-RU" sz="2000" dirty="0">
                <a:latin typeface="Times New Roman" panose="02020603050405020304" pitchFamily="18" charset="0"/>
              </a:rPr>
              <a:t> </a:t>
            </a:r>
            <a:r>
              <a:rPr lang="en-US" altLang="ru-RU" sz="2000" i="1" dirty="0" err="1">
                <a:latin typeface="Times New Roman" panose="02020603050405020304" pitchFamily="18" charset="0"/>
              </a:rPr>
              <a:t>тример</a:t>
            </a:r>
            <a:r>
              <a:rPr lang="en-US" altLang="ru-RU" sz="2000" i="1" dirty="0">
                <a:latin typeface="Times New Roman" panose="02020603050405020304" pitchFamily="18" charset="0"/>
              </a:rPr>
              <a:t> </a:t>
            </a:r>
            <a:r>
              <a:rPr lang="en-US" altLang="ru-RU" sz="2000" i="1" dirty="0" err="1">
                <a:latin typeface="Times New Roman" panose="02020603050405020304" pitchFamily="18" charset="0"/>
              </a:rPr>
              <a:t>из</a:t>
            </a:r>
            <a:r>
              <a:rPr lang="en-US" altLang="ru-RU" sz="2000" i="1" dirty="0">
                <a:latin typeface="Times New Roman" panose="02020603050405020304" pitchFamily="18" charset="0"/>
              </a:rPr>
              <a:t> 177 </a:t>
            </a:r>
            <a:r>
              <a:rPr lang="en-US" altLang="ru-RU" sz="2000" i="1" dirty="0" err="1">
                <a:latin typeface="Times New Roman" panose="02020603050405020304" pitchFamily="18" charset="0"/>
              </a:rPr>
              <a:t>аминокислот</a:t>
            </a:r>
            <a:r>
              <a:rPr lang="en-US" altLang="ru-RU" sz="2000" dirty="0">
                <a:latin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</a:rPr>
              <a:t>высвобождается</a:t>
            </a:r>
            <a:r>
              <a:rPr lang="en-US" altLang="ru-RU" sz="2000" dirty="0">
                <a:latin typeface="Times New Roman" panose="02020603050405020304" pitchFamily="18" charset="0"/>
              </a:rPr>
              <a:t> Т- и В-</a:t>
            </a:r>
            <a:r>
              <a:rPr lang="en-US" altLang="ru-RU" sz="2000" dirty="0" err="1">
                <a:latin typeface="Times New Roman" panose="02020603050405020304" pitchFamily="18" charset="0"/>
              </a:rPr>
              <a:t>лимфоцитами</a:t>
            </a:r>
            <a:r>
              <a:rPr lang="en-US" altLang="ru-RU" sz="2000" dirty="0"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altLang="ru-RU" sz="2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Локальное</a:t>
            </a:r>
            <a:r>
              <a:rPr lang="en-US" altLang="ru-RU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высвобождение</a:t>
            </a:r>
            <a:r>
              <a:rPr lang="en-US" altLang="ru-RU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TNF</a:t>
            </a:r>
            <a:r>
              <a:rPr lang="ru-RU" altLang="ru-RU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</a:rPr>
              <a:t>стимулирует</a:t>
            </a:r>
            <a:r>
              <a:rPr lang="en-US" altLang="ru-RU" sz="2000" dirty="0">
                <a:latin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</a:rPr>
              <a:t>клеточную</a:t>
            </a:r>
            <a:r>
              <a:rPr lang="en-US" altLang="ru-RU" sz="2000" dirty="0">
                <a:latin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</a:rPr>
              <a:t>миграцию</a:t>
            </a:r>
            <a:r>
              <a:rPr lang="en-US" altLang="ru-RU" sz="2000" dirty="0">
                <a:latin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</a:rPr>
              <a:t>фагоцитоз</a:t>
            </a:r>
            <a:r>
              <a:rPr lang="en-US" altLang="ru-RU" sz="2000" dirty="0">
                <a:latin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</a:rPr>
              <a:t>продукцию</a:t>
            </a:r>
            <a:r>
              <a:rPr lang="en-US" altLang="ru-RU" sz="2000" dirty="0">
                <a:latin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</a:rPr>
              <a:t>провоспалительных</a:t>
            </a:r>
            <a:r>
              <a:rPr lang="en-US" altLang="ru-RU" sz="2000" dirty="0">
                <a:latin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</a:rPr>
              <a:t>цитокинов</a:t>
            </a:r>
            <a:r>
              <a:rPr lang="en-US" altLang="ru-RU" sz="2000" dirty="0">
                <a:latin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</a:rPr>
              <a:t>экспрессию</a:t>
            </a:r>
            <a:r>
              <a:rPr lang="en-US" altLang="ru-RU" sz="2000" dirty="0">
                <a:latin typeface="Times New Roman" panose="02020603050405020304" pitchFamily="18" charset="0"/>
              </a:rPr>
              <a:t> HLA I/II, </a:t>
            </a:r>
            <a:r>
              <a:rPr lang="en-US" altLang="ru-RU" sz="2000" dirty="0" err="1">
                <a:latin typeface="Times New Roman" panose="02020603050405020304" pitchFamily="18" charset="0"/>
              </a:rPr>
              <a:t>дифференцировку</a:t>
            </a:r>
            <a:r>
              <a:rPr lang="en-US" altLang="ru-RU" sz="2000" dirty="0">
                <a:latin typeface="Times New Roman" panose="02020603050405020304" pitchFamily="18" charset="0"/>
              </a:rPr>
              <a:t> Тh1.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altLang="ru-RU" sz="2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Системное</a:t>
            </a:r>
            <a:r>
              <a:rPr lang="en-US" altLang="ru-RU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высвобождение</a:t>
            </a:r>
            <a:r>
              <a:rPr lang="en-US" altLang="ru-RU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TNF</a:t>
            </a:r>
            <a:r>
              <a:rPr lang="ru-RU" altLang="ru-RU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</a:rPr>
              <a:t>аналогично</a:t>
            </a:r>
            <a:r>
              <a:rPr lang="en-US" altLang="ru-RU" sz="2000" dirty="0">
                <a:latin typeface="Times New Roman" panose="02020603050405020304" pitchFamily="18" charset="0"/>
              </a:rPr>
              <a:t> IL1, </a:t>
            </a:r>
            <a:r>
              <a:rPr lang="ru-RU" altLang="ru-RU" sz="2000" dirty="0">
                <a:latin typeface="Times New Roman" panose="02020603050405020304" pitchFamily="18" charset="0"/>
              </a:rPr>
              <a:t>приводит к лихорадке, тяжёлой потере веса, гипотонии и шоку. Это происходит при избыточной активации </a:t>
            </a:r>
            <a:r>
              <a:rPr lang="en-US" altLang="ru-RU" sz="2000" dirty="0">
                <a:latin typeface="Times New Roman" panose="02020603050405020304" pitchFamily="18" charset="0"/>
              </a:rPr>
              <a:t>toll</a:t>
            </a:r>
            <a:r>
              <a:rPr lang="ru-RU" altLang="ru-RU" sz="2000" dirty="0">
                <a:latin typeface="Times New Roman" panose="02020603050405020304" pitchFamily="18" charset="0"/>
              </a:rPr>
              <a:t>-рецепторов.</a:t>
            </a:r>
          </a:p>
        </p:txBody>
      </p:sp>
      <p:pic>
        <p:nvPicPr>
          <p:cNvPr id="3072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57213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600200" y="776288"/>
            <a:ext cx="6324600" cy="1190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TРАНСФОРМИРУЮЩИЙ ФАКТОР  РОСТА-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Arial" charset="0"/>
                <a:sym typeface="Symbol" pitchFamily="18" charset="2"/>
              </a:rPr>
              <a:t>  (TGF)</a:t>
            </a:r>
            <a:endParaRPr lang="ru-RU" dirty="0" smtClean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333500" y="1981200"/>
            <a:ext cx="6858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400" b="1">
                <a:latin typeface="Times New Roman" panose="02020603050405020304" pitchFamily="18" charset="0"/>
              </a:rPr>
              <a:t>TGF</a:t>
            </a:r>
            <a:r>
              <a:rPr lang="ru-RU" altLang="ru-RU" sz="2400" b="1">
                <a:latin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altLang="ru-RU" sz="2400" b="1"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</a:rPr>
              <a:t>является многофункциональным цитокином, который секретируется лимфоцитами и моноцитами и оказывает влияние на клетки иммунной системы как </a:t>
            </a:r>
            <a:r>
              <a:rPr lang="ru-RU" altLang="ru-RU" sz="2400">
                <a:solidFill>
                  <a:srgbClr val="990033"/>
                </a:solidFill>
                <a:latin typeface="Times New Roman" panose="02020603050405020304" pitchFamily="18" charset="0"/>
              </a:rPr>
              <a:t>ключевой ингибирующий фактор</a:t>
            </a:r>
            <a:r>
              <a:rPr lang="ru-RU" altLang="ru-RU" sz="2400">
                <a:latin typeface="Times New Roman" panose="02020603050405020304" pitchFamily="18" charset="0"/>
              </a:rPr>
              <a:t>. Он подавляет пролиферацию Т- и В-клеток и функционирование моноцитов и гранулоцитов.</a:t>
            </a:r>
            <a:r>
              <a:rPr lang="ru-RU" altLang="ru-RU" sz="2400" b="1">
                <a:latin typeface="Times New Roman" panose="02020603050405020304" pitchFamily="18" charset="0"/>
              </a:rPr>
              <a:t> </a:t>
            </a:r>
            <a:endParaRPr lang="ru-RU" altLang="ru-RU" sz="2400" b="1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333500" y="4635500"/>
            <a:ext cx="6858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</a:rPr>
              <a:t>Интересно, что недавно описанные</a:t>
            </a:r>
            <a:r>
              <a:rPr lang="ru-RU" altLang="ru-RU" sz="2400" b="1">
                <a:latin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008000"/>
                </a:solidFill>
                <a:latin typeface="Times New Roman" panose="02020603050405020304" pitchFamily="18" charset="0"/>
              </a:rPr>
              <a:t>субпопуляции Тh3</a:t>
            </a:r>
            <a:r>
              <a:rPr lang="ru-RU" altLang="ru-RU" sz="2400" b="1">
                <a:latin typeface="Times New Roman" panose="02020603050405020304" pitchFamily="18" charset="0"/>
              </a:rPr>
              <a:t> и </a:t>
            </a:r>
            <a:r>
              <a:rPr lang="ru-RU" altLang="ru-RU" sz="2400" b="1">
                <a:solidFill>
                  <a:srgbClr val="008000"/>
                </a:solidFill>
                <a:latin typeface="Times New Roman" panose="02020603050405020304" pitchFamily="18" charset="0"/>
              </a:rPr>
              <a:t>Тr1</a:t>
            </a:r>
            <a:r>
              <a:rPr lang="ru-RU" altLang="ru-RU" sz="2400" b="1"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</a:rPr>
              <a:t>характеризуются</a:t>
            </a:r>
            <a:r>
              <a:rPr lang="ru-RU" altLang="ru-RU" sz="2400" b="1">
                <a:latin typeface="Times New Roman" panose="02020603050405020304" pitchFamily="18" charset="0"/>
              </a:rPr>
              <a:t> высоким уровнем секреции TGF</a:t>
            </a:r>
            <a:r>
              <a:rPr lang="ru-RU" altLang="ru-RU" sz="2400" b="1">
                <a:latin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altLang="ru-RU" sz="2400" b="1">
                <a:latin typeface="Times New Roman" panose="02020603050405020304" pitchFamily="18" charset="0"/>
              </a:rPr>
              <a:t>. </a:t>
            </a:r>
            <a:r>
              <a:rPr lang="ru-RU" altLang="ru-RU" sz="2400">
                <a:latin typeface="Times New Roman" panose="02020603050405020304" pitchFamily="18" charset="0"/>
              </a:rPr>
              <a:t>Наконец, TGF</a:t>
            </a:r>
            <a:r>
              <a:rPr lang="ru-RU" altLang="ru-RU" sz="2400">
                <a:latin typeface="Times New Roman" panose="02020603050405020304" pitchFamily="18" charset="0"/>
                <a:sym typeface="Symbol" panose="05050102010706020507" pitchFamily="18" charset="2"/>
              </a:rPr>
              <a:t> </a:t>
            </a:r>
            <a:r>
              <a:rPr lang="ru-RU" altLang="ru-RU" sz="2400">
                <a:latin typeface="Times New Roman" panose="02020603050405020304" pitchFamily="18" charset="0"/>
              </a:rPr>
              <a:t>представляет большой интерес как потенциальный иммуносупрессивный фактор в терапии.</a:t>
            </a:r>
          </a:p>
        </p:txBody>
      </p:sp>
      <p:pic>
        <p:nvPicPr>
          <p:cNvPr id="3174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57213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442913"/>
            <a:ext cx="8229600" cy="547687"/>
          </a:xfrm>
          <a:solidFill>
            <a:schemeClr val="bg1"/>
          </a:solidFill>
        </p:spPr>
        <p:txBody>
          <a:bodyPr anchor="t"/>
          <a:lstStyle/>
          <a:p>
            <a:r>
              <a:rPr lang="ru-RU" altLang="ru-RU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Цитокины врожденного иммунитета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2971800" cy="5419725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ru-RU" altLang="ru-RU" smtClean="0"/>
              <a:t>Основные клетки-продуценты – клетки миелоидного происхождения.</a:t>
            </a:r>
          </a:p>
          <a:p>
            <a:r>
              <a:rPr lang="ru-RU" altLang="ru-RU" smtClean="0"/>
              <a:t>После активации образраспознающих рецепторов запускается внутриклеточный сигнальный каскад, приводящий к активации генов провоспалительных цитокинов и интерферонов 1 типа (</a:t>
            </a:r>
            <a:r>
              <a:rPr lang="el-GR" altLang="ru-RU" smtClean="0"/>
              <a:t>α</a:t>
            </a:r>
            <a:r>
              <a:rPr lang="ru-RU" altLang="ru-RU" smtClean="0"/>
              <a:t> ; </a:t>
            </a:r>
            <a:r>
              <a:rPr lang="el-GR" altLang="ru-RU" smtClean="0"/>
              <a:t>β</a:t>
            </a:r>
            <a:r>
              <a:rPr lang="ru-RU" altLang="ru-RU" smtClean="0"/>
              <a:t> и др.).</a:t>
            </a:r>
          </a:p>
        </p:txBody>
      </p:sp>
      <p:pic>
        <p:nvPicPr>
          <p:cNvPr id="21508" name="Содержимое 4" descr="https://upload.wikimedia.org/wikibooks/ru/3/37/%D0%A6%D0%B8%D1%82%D0%BE%D0%BA%D0%B8%D0%BD%D0%BE%D0%B2%D0%B0%D1%8F_%D1%81%D0%B5%D1%82%D1%8C_.pn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914400"/>
            <a:ext cx="6019800" cy="5867400"/>
          </a:xfrm>
          <a:solidFill>
            <a:schemeClr val="tx1">
              <a:lumMod val="25000"/>
              <a:lumOff val="7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3675" y="590550"/>
            <a:ext cx="8229600" cy="781050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Функциональная  активность </a:t>
            </a:r>
            <a:r>
              <a:rPr lang="ru-RU" sz="2000" dirty="0" err="1" smtClean="0">
                <a:solidFill>
                  <a:schemeClr val="tx1"/>
                </a:solidFill>
              </a:rPr>
              <a:t>провоспалительных</a:t>
            </a:r>
            <a:r>
              <a:rPr lang="ru-RU" sz="2000" dirty="0" smtClean="0">
                <a:solidFill>
                  <a:schemeClr val="tx1"/>
                </a:solidFill>
              </a:rPr>
              <a:t> цитокинов в зависимости от их концентрации –местное и системное действие</a:t>
            </a: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3213" y="1422400"/>
            <a:ext cx="4040187" cy="539750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b="0" dirty="0" smtClean="0"/>
              <a:t>На местном уровне</a:t>
            </a:r>
            <a:endParaRPr lang="ru-RU" b="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28600" y="2041525"/>
            <a:ext cx="4176713" cy="3586163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Самым ранним эффектом </a:t>
            </a:r>
            <a:r>
              <a:rPr lang="ru-RU" sz="1800" dirty="0" err="1" smtClean="0">
                <a:latin typeface="Arial" charset="0"/>
                <a:cs typeface="Arial" charset="0"/>
              </a:rPr>
              <a:t>провоспалительных</a:t>
            </a:r>
            <a:r>
              <a:rPr lang="ru-RU" sz="1800" dirty="0" smtClean="0">
                <a:latin typeface="Arial" charset="0"/>
                <a:cs typeface="Arial" charset="0"/>
              </a:rPr>
              <a:t> цитокинов является повышение </a:t>
            </a:r>
            <a:r>
              <a:rPr lang="ru-RU" sz="1800" dirty="0" err="1" smtClean="0">
                <a:latin typeface="Arial" charset="0"/>
                <a:cs typeface="Arial" charset="0"/>
              </a:rPr>
              <a:t>адгезивных</a:t>
            </a:r>
            <a:r>
              <a:rPr lang="ru-RU" sz="1800" dirty="0" smtClean="0">
                <a:latin typeface="Arial" charset="0"/>
                <a:cs typeface="Arial" charset="0"/>
              </a:rPr>
              <a:t> свойств эндотелия и привлечение активированных клеток в очаг воспаления из периферической крови.</a:t>
            </a:r>
          </a:p>
          <a:p>
            <a:pPr algn="ctr">
              <a:buFontTx/>
              <a:buNone/>
              <a:defRPr/>
            </a:pPr>
            <a:r>
              <a:rPr lang="ru-RU" sz="1800" dirty="0" err="1" smtClean="0">
                <a:latin typeface="Arial" charset="0"/>
                <a:cs typeface="Arial" charset="0"/>
              </a:rPr>
              <a:t>Провоспалительные</a:t>
            </a:r>
            <a:r>
              <a:rPr lang="ru-RU" sz="1800" dirty="0" smtClean="0">
                <a:latin typeface="Arial" charset="0"/>
                <a:cs typeface="Arial" charset="0"/>
              </a:rPr>
              <a:t> </a:t>
            </a:r>
            <a:r>
              <a:rPr lang="ru-RU" sz="1800" dirty="0" err="1" smtClean="0">
                <a:latin typeface="Arial" charset="0"/>
                <a:cs typeface="Arial" charset="0"/>
              </a:rPr>
              <a:t>цитокины</a:t>
            </a:r>
            <a:r>
              <a:rPr lang="ru-RU" sz="1800" dirty="0" smtClean="0">
                <a:latin typeface="Arial" charset="0"/>
                <a:cs typeface="Arial" charset="0"/>
              </a:rPr>
              <a:t> управляют местным воспалением с его типичными проявлениями</a:t>
            </a:r>
          </a:p>
          <a:p>
            <a:pPr algn="ctr">
              <a:buFontTx/>
              <a:buNone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 (отек, покраснение, появление болевого синдрома). </a:t>
            </a:r>
          </a:p>
          <a:p>
            <a:pPr algn="ctr">
              <a:buFontTx/>
              <a:buNone/>
              <a:defRPr/>
            </a:pPr>
            <a:endParaRPr lang="ru-RU" sz="1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8200" y="1433513"/>
            <a:ext cx="3886200" cy="547687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b="0" dirty="0" smtClean="0"/>
              <a:t>На системном уровне</a:t>
            </a:r>
            <a:endParaRPr lang="ru-RU" b="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572000" y="2051050"/>
            <a:ext cx="3992563" cy="3617913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latin typeface="Arial" charset="0"/>
                <a:cs typeface="Arial" charset="0"/>
              </a:rPr>
              <a:t>При повышении концентрации </a:t>
            </a:r>
            <a:r>
              <a:rPr lang="ru-RU" dirty="0" err="1" smtClean="0">
                <a:latin typeface="Arial" charset="0"/>
                <a:cs typeface="Arial" charset="0"/>
              </a:rPr>
              <a:t>провоспалительных</a:t>
            </a:r>
            <a:r>
              <a:rPr lang="ru-RU" dirty="0" smtClean="0">
                <a:latin typeface="Arial" charset="0"/>
                <a:cs typeface="Arial" charset="0"/>
              </a:rPr>
              <a:t> цитокинов в крови ,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latin typeface="Arial" charset="0"/>
                <a:cs typeface="Arial" charset="0"/>
              </a:rPr>
              <a:t>они действуют практически на все органы и системы, участвующие в  поддержании гомеостаза </a:t>
            </a:r>
          </a:p>
          <a:p>
            <a:pPr>
              <a:lnSpc>
                <a:spcPct val="90000"/>
              </a:lnSpc>
              <a:defRPr/>
            </a:pPr>
            <a:endParaRPr lang="ru-RU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0363" y="5830888"/>
            <a:ext cx="8707437" cy="646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Примером зависимости эффектов </a:t>
            </a:r>
            <a:r>
              <a:rPr lang="ru-RU" dirty="0" err="1">
                <a:latin typeface="Arial" charset="0"/>
                <a:cs typeface="Arial" charset="0"/>
              </a:rPr>
              <a:t>провоспалительных</a:t>
            </a:r>
            <a:r>
              <a:rPr lang="ru-RU" dirty="0">
                <a:latin typeface="Arial" charset="0"/>
                <a:cs typeface="Arial" charset="0"/>
              </a:rPr>
              <a:t> цитокинов от их концентрации в крови может служить фактор некроза </a:t>
            </a:r>
            <a:r>
              <a:rPr lang="ru-RU" dirty="0" err="1">
                <a:latin typeface="Arial" charset="0"/>
                <a:cs typeface="Arial" charset="0"/>
              </a:rPr>
              <a:t>опухолей-альфа</a:t>
            </a: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838200" y="685800"/>
            <a:ext cx="78232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0" tIns="49780" rIns="99560" bIns="49780">
            <a:spAutoFit/>
          </a:bodyPr>
          <a:lstStyle/>
          <a:p>
            <a:pPr defTabSz="995363">
              <a:spcBef>
                <a:spcPct val="50000"/>
              </a:spcBef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УРОВНИ ПРОВОСПАЛИТЕЛЬНЫХ ЦИТОКИНОВ В ПЛАЗМЕ КРОВИ 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1905000" y="1071563"/>
            <a:ext cx="0" cy="1524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1981200" y="2595563"/>
            <a:ext cx="6392863" cy="9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2560638" y="1103313"/>
            <a:ext cx="5119687" cy="1227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868363"/>
            <a:ext cx="9144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0" tIns="49780" rIns="99560" bIns="49780">
            <a:spAutoFit/>
          </a:bodyPr>
          <a:lstStyle>
            <a:lvl1pPr defTabSz="995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300">
                <a:latin typeface="Times New Roman" panose="02020603050405020304" pitchFamily="18" charset="0"/>
              </a:rPr>
              <a:t>                   </a:t>
            </a: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altLang="ru-RU" sz="1300">
                <a:latin typeface="Times New Roman" panose="02020603050405020304" pitchFamily="18" charset="0"/>
              </a:rPr>
              <a:t>         </a:t>
            </a:r>
            <a:endParaRPr lang="ru-RU" altLang="ru-RU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600">
              <a:latin typeface="Times New Roman" panose="02020603050405020304" pitchFamily="18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12800" y="919163"/>
            <a:ext cx="111760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0" tIns="49780" rIns="99560" bIns="49780">
            <a:spAutoFit/>
          </a:bodyPr>
          <a:lstStyle>
            <a:lvl1pPr defTabSz="995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sz="13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ru-RU" alt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</a:p>
          <a:p>
            <a:r>
              <a:rPr lang="ru-RU" alt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endParaRPr lang="ru-RU" altLang="ru-RU" sz="13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sz="13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ru-RU" alt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</a:p>
          <a:p>
            <a:r>
              <a:rPr lang="ru-RU" alt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3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ru-RU" altLang="ru-RU" sz="13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sz="13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alt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altLang="ru-RU" sz="9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ru-RU" altLang="ru-RU" sz="2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2443163"/>
            <a:ext cx="9144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0" tIns="49780" rIns="99560" bIns="49780">
            <a:spAutoFit/>
          </a:bodyPr>
          <a:lstStyle>
            <a:lvl1pPr defTabSz="995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600">
              <a:latin typeface="Times New Roman" panose="02020603050405020304" pitchFamily="18" charset="0"/>
            </a:endParaRPr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204788" y="3073400"/>
            <a:ext cx="8424862" cy="3708400"/>
            <a:chOff x="-4" y="-4"/>
            <a:chExt cx="4082" cy="3202"/>
          </a:xfrm>
        </p:grpSpPr>
        <p:grpSp>
          <p:nvGrpSpPr>
            <p:cNvPr id="37902" name="Group 10"/>
            <p:cNvGrpSpPr>
              <a:grpSpLocks/>
            </p:cNvGrpSpPr>
            <p:nvPr/>
          </p:nvGrpSpPr>
          <p:grpSpPr bwMode="auto">
            <a:xfrm>
              <a:off x="0" y="0"/>
              <a:ext cx="4074" cy="3194"/>
              <a:chOff x="0" y="0"/>
              <a:chExt cx="4074" cy="3194"/>
            </a:xfrm>
          </p:grpSpPr>
          <p:grpSp>
            <p:nvGrpSpPr>
              <p:cNvPr id="37904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1454" cy="750"/>
                <a:chOff x="0" y="0"/>
                <a:chExt cx="1454" cy="750"/>
              </a:xfrm>
            </p:grpSpPr>
            <p:sp>
              <p:nvSpPr>
                <p:cNvPr id="37920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368" cy="750"/>
                </a:xfrm>
                <a:prstGeom prst="rect">
                  <a:avLst/>
                </a:prstGeom>
                <a:solidFill>
                  <a:srgbClr val="CC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52345" tIns="76171" rIns="152345" bIns="0"/>
                <a:lstStyle>
                  <a:lvl1pPr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ru-RU" altLang="ru-RU"/>
                    <a:t>Местное воспаление</a:t>
                  </a:r>
                </a:p>
                <a:p>
                  <a:endParaRPr lang="ru-RU" altLang="ru-RU" sz="2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21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54" cy="75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52345" tIns="76171" rIns="152345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grpSp>
            <p:nvGrpSpPr>
              <p:cNvPr id="37905" name="Group 14"/>
              <p:cNvGrpSpPr>
                <a:grpSpLocks/>
              </p:cNvGrpSpPr>
              <p:nvPr/>
            </p:nvGrpSpPr>
            <p:grpSpPr bwMode="auto">
              <a:xfrm>
                <a:off x="1454" y="0"/>
                <a:ext cx="1238" cy="750"/>
                <a:chOff x="1454" y="0"/>
                <a:chExt cx="1238" cy="750"/>
              </a:xfrm>
            </p:grpSpPr>
            <p:sp>
              <p:nvSpPr>
                <p:cNvPr id="37918" name="Rectangle 15"/>
                <p:cNvSpPr>
                  <a:spLocks noChangeArrowheads="1"/>
                </p:cNvSpPr>
                <p:nvPr/>
              </p:nvSpPr>
              <p:spPr bwMode="auto">
                <a:xfrm>
                  <a:off x="1497" y="0"/>
                  <a:ext cx="1152" cy="75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52345" tIns="76171" rIns="152345" bIns="0"/>
                <a:lstStyle>
                  <a:lvl1pPr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ru-RU" altLang="ru-RU" sz="1700"/>
                    <a:t>Системная воспалительная реакция</a:t>
                  </a:r>
                </a:p>
              </p:txBody>
            </p:sp>
            <p:sp>
              <p:nvSpPr>
                <p:cNvPr id="37919" name="Rectangle 16"/>
                <p:cNvSpPr>
                  <a:spLocks noChangeArrowheads="1"/>
                </p:cNvSpPr>
                <p:nvPr/>
              </p:nvSpPr>
              <p:spPr bwMode="auto">
                <a:xfrm>
                  <a:off x="1454" y="0"/>
                  <a:ext cx="1238" cy="75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52345" tIns="76171" rIns="152345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grpSp>
            <p:nvGrpSpPr>
              <p:cNvPr id="37906" name="Group 17"/>
              <p:cNvGrpSpPr>
                <a:grpSpLocks/>
              </p:cNvGrpSpPr>
              <p:nvPr/>
            </p:nvGrpSpPr>
            <p:grpSpPr bwMode="auto">
              <a:xfrm>
                <a:off x="2692" y="0"/>
                <a:ext cx="1382" cy="750"/>
                <a:chOff x="2692" y="0"/>
                <a:chExt cx="1382" cy="750"/>
              </a:xfrm>
            </p:grpSpPr>
            <p:sp>
              <p:nvSpPr>
                <p:cNvPr id="37916" name="Rectangle 18"/>
                <p:cNvSpPr>
                  <a:spLocks noChangeArrowheads="1"/>
                </p:cNvSpPr>
                <p:nvPr/>
              </p:nvSpPr>
              <p:spPr bwMode="auto">
                <a:xfrm>
                  <a:off x="2735" y="0"/>
                  <a:ext cx="1296" cy="750"/>
                </a:xfrm>
                <a:prstGeom prst="rect">
                  <a:avLst/>
                </a:prstGeom>
                <a:solidFill>
                  <a:srgbClr val="FF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52345" tIns="76171" rIns="152345" bIns="0"/>
                <a:lstStyle>
                  <a:lvl1pPr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ru-RU" altLang="ru-RU" sz="2000"/>
                    <a:t>Септический шок</a:t>
                  </a:r>
                </a:p>
                <a:p>
                  <a:endParaRPr lang="ru-RU" altLang="ru-RU" sz="2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17" name="Rectangle 19"/>
                <p:cNvSpPr>
                  <a:spLocks noChangeArrowheads="1"/>
                </p:cNvSpPr>
                <p:nvPr/>
              </p:nvSpPr>
              <p:spPr bwMode="auto">
                <a:xfrm>
                  <a:off x="2692" y="0"/>
                  <a:ext cx="1382" cy="75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52345" tIns="76171" rIns="152345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grpSp>
            <p:nvGrpSpPr>
              <p:cNvPr id="37907" name="Group 20"/>
              <p:cNvGrpSpPr>
                <a:grpSpLocks/>
              </p:cNvGrpSpPr>
              <p:nvPr/>
            </p:nvGrpSpPr>
            <p:grpSpPr bwMode="auto">
              <a:xfrm>
                <a:off x="0" y="750"/>
                <a:ext cx="1454" cy="2444"/>
                <a:chOff x="0" y="750"/>
                <a:chExt cx="1454" cy="2444"/>
              </a:xfrm>
            </p:grpSpPr>
            <p:sp>
              <p:nvSpPr>
                <p:cNvPr id="37914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750"/>
                  <a:ext cx="1368" cy="2444"/>
                </a:xfrm>
                <a:prstGeom prst="rect">
                  <a:avLst/>
                </a:prstGeom>
                <a:solidFill>
                  <a:srgbClr val="CC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52345" tIns="76171" rIns="152345" bIns="0"/>
                <a:lstStyle>
                  <a:lvl1pPr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ru-RU" altLang="ru-RU" sz="1400" b="1"/>
                    <a:t>Активация фагоцитоза и продукции кислородных радикалов.</a:t>
                  </a:r>
                  <a:r>
                    <a:rPr lang="ru-RU" altLang="ru-RU" sz="1400"/>
                    <a:t>  </a:t>
                  </a:r>
                  <a:r>
                    <a:rPr lang="ru-RU" altLang="ru-RU" sz="1400" b="1"/>
                    <a:t>Усиление экспрессии молекул адгезии на эндотелии. Стимуляция синтеза цитокинов и хемокинов.</a:t>
                  </a:r>
                  <a:r>
                    <a:rPr lang="ru-RU" altLang="ru-RU" sz="1400"/>
                    <a:t> </a:t>
                  </a:r>
                  <a:r>
                    <a:rPr lang="ru-RU" altLang="ru-RU" sz="1400" b="1"/>
                    <a:t>Увеличение метаболизма соединительной ткани.</a:t>
                  </a:r>
                  <a:endParaRPr lang="ru-RU" altLang="ru-RU" sz="1400"/>
                </a:p>
              </p:txBody>
            </p:sp>
            <p:sp>
              <p:nvSpPr>
                <p:cNvPr id="37915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750"/>
                  <a:ext cx="1454" cy="244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52345" tIns="76171" rIns="152345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grpSp>
            <p:nvGrpSpPr>
              <p:cNvPr id="37908" name="Group 23"/>
              <p:cNvGrpSpPr>
                <a:grpSpLocks/>
              </p:cNvGrpSpPr>
              <p:nvPr/>
            </p:nvGrpSpPr>
            <p:grpSpPr bwMode="auto">
              <a:xfrm>
                <a:off x="1454" y="750"/>
                <a:ext cx="1238" cy="2444"/>
                <a:chOff x="1454" y="750"/>
                <a:chExt cx="1238" cy="2444"/>
              </a:xfrm>
            </p:grpSpPr>
            <p:sp>
              <p:nvSpPr>
                <p:cNvPr id="37912" name="Rectangle 24"/>
                <p:cNvSpPr>
                  <a:spLocks noChangeArrowheads="1"/>
                </p:cNvSpPr>
                <p:nvPr/>
              </p:nvSpPr>
              <p:spPr bwMode="auto">
                <a:xfrm>
                  <a:off x="1497" y="750"/>
                  <a:ext cx="1152" cy="24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52345" tIns="76171" rIns="152345" bIns="0"/>
                <a:lstStyle>
                  <a:lvl1pPr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ru-RU" altLang="ru-RU" sz="1400" b="1"/>
                    <a:t>Лихорадка.</a:t>
                  </a:r>
                  <a:endParaRPr lang="ru-RU" altLang="ru-RU" sz="1400"/>
                </a:p>
                <a:p>
                  <a:r>
                    <a:rPr lang="ru-RU" altLang="ru-RU" sz="1400" b="1"/>
                    <a:t>Увеличение уровней стероидных гормонов.</a:t>
                  </a:r>
                  <a:endParaRPr lang="ru-RU" altLang="ru-RU" sz="1400"/>
                </a:p>
                <a:p>
                  <a:r>
                    <a:rPr lang="ru-RU" altLang="ru-RU" sz="1400" b="1"/>
                    <a:t>Лейкоцитоз.</a:t>
                  </a:r>
                  <a:endParaRPr lang="ru-RU" altLang="ru-RU" sz="1400"/>
                </a:p>
                <a:p>
                  <a:r>
                    <a:rPr lang="ru-RU" altLang="ru-RU" sz="1400" b="1"/>
                    <a:t>Увеличение синтеза остро-фазовых белков.</a:t>
                  </a:r>
                  <a:endParaRPr lang="ru-RU" altLang="ru-RU" sz="1400"/>
                </a:p>
                <a:p>
                  <a:endParaRPr lang="ru-RU" altLang="ru-RU" sz="2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13" name="Rectangle 25"/>
                <p:cNvSpPr>
                  <a:spLocks noChangeArrowheads="1"/>
                </p:cNvSpPr>
                <p:nvPr/>
              </p:nvSpPr>
              <p:spPr bwMode="auto">
                <a:xfrm>
                  <a:off x="1454" y="750"/>
                  <a:ext cx="1238" cy="244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52345" tIns="76171" rIns="152345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grpSp>
            <p:nvGrpSpPr>
              <p:cNvPr id="37909" name="Group 26"/>
              <p:cNvGrpSpPr>
                <a:grpSpLocks/>
              </p:cNvGrpSpPr>
              <p:nvPr/>
            </p:nvGrpSpPr>
            <p:grpSpPr bwMode="auto">
              <a:xfrm>
                <a:off x="2692" y="750"/>
                <a:ext cx="1382" cy="2444"/>
                <a:chOff x="2692" y="750"/>
                <a:chExt cx="1382" cy="2444"/>
              </a:xfrm>
            </p:grpSpPr>
            <p:sp>
              <p:nvSpPr>
                <p:cNvPr id="37910" name="Rectangle 27"/>
                <p:cNvSpPr>
                  <a:spLocks noChangeArrowheads="1"/>
                </p:cNvSpPr>
                <p:nvPr/>
              </p:nvSpPr>
              <p:spPr bwMode="auto">
                <a:xfrm>
                  <a:off x="2735" y="750"/>
                  <a:ext cx="1296" cy="2444"/>
                </a:xfrm>
                <a:prstGeom prst="rect">
                  <a:avLst/>
                </a:prstGeom>
                <a:solidFill>
                  <a:srgbClr val="FF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52345" tIns="76171" rIns="152345" bIns="0"/>
                <a:lstStyle>
                  <a:lvl1pPr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953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ru-RU" altLang="ru-RU" sz="1400"/>
                    <a:t>Снижение сократимос-ти миокарда и гладко-мышечных клеток сосудов. Увеличение проницаемости эндотелия. Нарушение микроциркуляции. Падение артериального давления.</a:t>
                  </a:r>
                </a:p>
                <a:p>
                  <a:r>
                    <a:rPr lang="ru-RU" altLang="ru-RU" sz="1400"/>
                    <a:t>Гипогликемия.</a:t>
                  </a:r>
                </a:p>
              </p:txBody>
            </p:sp>
            <p:sp>
              <p:nvSpPr>
                <p:cNvPr id="37911" name="Rectangle 28"/>
                <p:cNvSpPr>
                  <a:spLocks noChangeArrowheads="1"/>
                </p:cNvSpPr>
                <p:nvPr/>
              </p:nvSpPr>
              <p:spPr bwMode="auto">
                <a:xfrm>
                  <a:off x="2692" y="750"/>
                  <a:ext cx="1382" cy="244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52345" tIns="76171" rIns="152345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  <p:sp>
          <p:nvSpPr>
            <p:cNvPr id="37903" name="Rectangle 29"/>
            <p:cNvSpPr>
              <a:spLocks noChangeArrowheads="1"/>
            </p:cNvSpPr>
            <p:nvPr/>
          </p:nvSpPr>
          <p:spPr bwMode="auto">
            <a:xfrm>
              <a:off x="-4" y="-4"/>
              <a:ext cx="4082" cy="3202"/>
            </a:xfrm>
            <a:prstGeom prst="rect">
              <a:avLst/>
            </a:prstGeom>
            <a:noFill/>
            <a:ln w="12700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52345" tIns="76171" rIns="152345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37898" name="Line 30"/>
          <p:cNvSpPr>
            <a:spLocks noChangeShapeType="1"/>
          </p:cNvSpPr>
          <p:nvPr/>
        </p:nvSpPr>
        <p:spPr bwMode="auto">
          <a:xfrm>
            <a:off x="2514600" y="26717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9" name="Line 31"/>
          <p:cNvSpPr>
            <a:spLocks noChangeShapeType="1"/>
          </p:cNvSpPr>
          <p:nvPr/>
        </p:nvSpPr>
        <p:spPr bwMode="auto">
          <a:xfrm flipH="1">
            <a:off x="4800600" y="2747963"/>
            <a:ext cx="0" cy="236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0" name="Line 32"/>
          <p:cNvSpPr>
            <a:spLocks noChangeShapeType="1"/>
          </p:cNvSpPr>
          <p:nvPr/>
        </p:nvSpPr>
        <p:spPr bwMode="auto">
          <a:xfrm>
            <a:off x="7416800" y="2697163"/>
            <a:ext cx="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1" name="Text Box 33"/>
          <p:cNvSpPr txBox="1">
            <a:spLocks noChangeArrowheads="1"/>
          </p:cNvSpPr>
          <p:nvPr/>
        </p:nvSpPr>
        <p:spPr bwMode="auto">
          <a:xfrm>
            <a:off x="323850" y="1209675"/>
            <a:ext cx="70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chemeClr val="bg1"/>
                </a:solidFill>
              </a:rPr>
              <a:t>ФНО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взаимодействия клеток в ходе иммунного ответа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4324350"/>
          </a:xfrm>
        </p:spPr>
        <p:txBody>
          <a:bodyPr/>
          <a:lstStyle/>
          <a:p>
            <a:r>
              <a:rPr lang="ru-RU" altLang="ru-RU" sz="2200" b="1" smtClean="0"/>
              <a:t>Межклеточная адгезия </a:t>
            </a:r>
            <a:r>
              <a:rPr lang="ru-RU" altLang="ru-RU" sz="2200" smtClean="0"/>
              <a:t>(контактное взаимодействие): мембранные молекулы одной клетки комплементарно связываются с мембранными молекулами другой клетки, что приводит к образованию межклеточного контакта;</a:t>
            </a:r>
          </a:p>
          <a:p>
            <a:r>
              <a:rPr lang="ru-RU" altLang="ru-RU" sz="2200" b="1" smtClean="0"/>
              <a:t>Взаимодействие при помощи медиаторов</a:t>
            </a:r>
            <a:r>
              <a:rPr lang="ru-RU" altLang="ru-RU" sz="2200" smtClean="0"/>
              <a:t>: клетка секретирует особые растворимые молекулы (медиаторы), рецепторы к которым присутствуют на мембранах других клеток. При связывании рецептора с лигандом реализуется тот или иной биологический эффект. Медиаторы, участвующие в развитии иммунного ответа, называют цитокинами и хемокинами</a:t>
            </a: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22288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533400" y="725488"/>
            <a:ext cx="8229600" cy="722312"/>
          </a:xfrm>
          <a:solidFill>
            <a:schemeClr val="bg1"/>
          </a:solidFill>
        </p:spPr>
        <p:txBody>
          <a:bodyPr anchor="t"/>
          <a:lstStyle/>
          <a:p>
            <a:r>
              <a:rPr lang="ru-RU" altLang="ru-RU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некоторых цитокинов в патогенезе воспалительных реакций: </a:t>
            </a:r>
            <a:br>
              <a:rPr lang="ru-RU" altLang="ru-RU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Усиление реакций врожденного иммунного ответа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001000" cy="4767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6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847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80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цитокин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эффект</a:t>
                      </a:r>
                      <a:endParaRPr lang="ru-RU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1" marB="4572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6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ИЛ-6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Острофазовый</a:t>
                      </a:r>
                      <a:r>
                        <a:rPr lang="ru-RU" sz="2000" dirty="0" smtClean="0"/>
                        <a:t> ответ  (действие на </a:t>
                      </a:r>
                      <a:r>
                        <a:rPr lang="ru-RU" sz="2000" dirty="0" err="1" smtClean="0"/>
                        <a:t>гепатоциты</a:t>
                      </a:r>
                      <a:r>
                        <a:rPr lang="ru-RU" sz="2000" dirty="0" smtClean="0"/>
                        <a:t>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1" marB="4572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22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ИЛ-8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Фактор хемотаксиса нейтрофилов и других лейкоцитов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1" marB="4572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055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Фактор некроза опухолей –альфа(ФНО </a:t>
                      </a:r>
                      <a:r>
                        <a:rPr lang="el-GR" sz="2000" dirty="0" smtClean="0"/>
                        <a:t>α</a:t>
                      </a:r>
                      <a:r>
                        <a:rPr lang="ru-RU" sz="2000" dirty="0" smtClean="0"/>
                        <a:t>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Активирует нейтрофилы, клетки эндотелия, 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err="1" smtClean="0"/>
                        <a:t>гепатоциты</a:t>
                      </a:r>
                      <a:r>
                        <a:rPr lang="ru-RU" sz="2000" dirty="0" smtClean="0"/>
                        <a:t> (продукция белков острой фазы),  </a:t>
                      </a:r>
                      <a:r>
                        <a:rPr lang="ru-RU" sz="2000" dirty="0" err="1" smtClean="0"/>
                        <a:t>катаболический</a:t>
                      </a:r>
                      <a:r>
                        <a:rPr lang="ru-RU" sz="2000" dirty="0" smtClean="0"/>
                        <a:t> эффект – приводит к кахексии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1" marB="4572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585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Интерферон-альфа (ИФН</a:t>
                      </a:r>
                      <a:r>
                        <a:rPr lang="el-GR" sz="2000" dirty="0" smtClean="0"/>
                        <a:t>α</a:t>
                      </a:r>
                      <a:r>
                        <a:rPr lang="ru-RU" sz="2000" dirty="0" smtClean="0"/>
                        <a:t>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Активирует макрофаги, клетки эндотелия, естественные киллеры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1" marB="4572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19125"/>
          </a:xfrm>
          <a:solidFill>
            <a:schemeClr val="bg1"/>
          </a:solidFill>
        </p:spPr>
        <p:txBody>
          <a:bodyPr anchor="t"/>
          <a:lstStyle/>
          <a:p>
            <a:r>
              <a:rPr lang="ru-RU" altLang="ru-RU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Интерлейкин-1-бета: свойства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3675" y="1260475"/>
          <a:ext cx="8686800" cy="5216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5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309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607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Клетка - мишень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Эффект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6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Макрофаги, фибробласты, остеобласты, эпителий</a:t>
                      </a:r>
                      <a:endParaRPr lang="ru-RU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Пролиферация, активация</a:t>
                      </a:r>
                      <a:endParaRPr lang="ru-RU" sz="2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9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Остеокласты</a:t>
                      </a:r>
                      <a:endParaRPr lang="ru-RU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Усиление процессов </a:t>
                      </a:r>
                      <a:r>
                        <a:rPr lang="ru-RU" sz="2400" dirty="0" err="1" smtClean="0"/>
                        <a:t>реабсорбции</a:t>
                      </a:r>
                      <a:r>
                        <a:rPr lang="ru-RU" sz="2400" dirty="0" smtClean="0"/>
                        <a:t> в костях</a:t>
                      </a:r>
                      <a:endParaRPr lang="ru-RU" sz="2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933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Гепатоциты</a:t>
                      </a:r>
                      <a:endParaRPr lang="ru-RU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Синтез белков острой фазы воспаления</a:t>
                      </a:r>
                      <a:endParaRPr lang="ru-RU" sz="2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07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Клетки гипоталамуса</a:t>
                      </a:r>
                      <a:endParaRPr lang="ru-RU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Синтез простагландинов и последующий подъем температуры тела</a:t>
                      </a:r>
                      <a:endParaRPr lang="ru-RU" sz="2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79438"/>
          </a:xfrm>
          <a:solidFill>
            <a:schemeClr val="bg1"/>
          </a:solidFill>
        </p:spPr>
        <p:txBody>
          <a:bodyPr anchor="t"/>
          <a:lstStyle/>
          <a:p>
            <a:r>
              <a:rPr lang="ru-RU" altLang="ru-RU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Интерлейкин-1-бета: свойства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3400" y="1123950"/>
          <a:ext cx="8275638" cy="55166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2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92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17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Клетка-мишень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Эффект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490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Т-лимфоциты</a:t>
                      </a:r>
                      <a:endParaRPr lang="ru-RU" sz="2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Пролиферация, дифференцировка,</a:t>
                      </a:r>
                      <a:r>
                        <a:rPr lang="ru-RU" sz="2800" baseline="0" dirty="0" smtClean="0"/>
                        <a:t> синтез и секреция </a:t>
                      </a:r>
                      <a:r>
                        <a:rPr lang="ru-RU" sz="2800" baseline="0" dirty="0" err="1" smtClean="0"/>
                        <a:t>цитокинов</a:t>
                      </a:r>
                      <a:r>
                        <a:rPr lang="ru-RU" sz="2800" baseline="0" dirty="0" smtClean="0"/>
                        <a:t>, повышение уровня экспрессии рецепторов к ИЛ-2</a:t>
                      </a:r>
                      <a:endParaRPr lang="ru-RU" sz="2800" dirty="0"/>
                    </a:p>
                  </a:txBody>
                  <a:tcPr marL="91443" marR="9144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482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В-лимфоциты</a:t>
                      </a:r>
                      <a:endParaRPr lang="ru-RU" sz="2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Пролиферация, дифференцировка</a:t>
                      </a:r>
                      <a:endParaRPr lang="ru-RU" sz="2800" dirty="0"/>
                    </a:p>
                  </a:txBody>
                  <a:tcPr marL="91443" marR="9144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482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Нейтрофилы</a:t>
                      </a:r>
                      <a:endParaRPr lang="ru-RU" sz="2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Высвобождение из костного мозга, хемотаксис, активация</a:t>
                      </a:r>
                      <a:endParaRPr lang="ru-RU" sz="2800" dirty="0"/>
                    </a:p>
                  </a:txBody>
                  <a:tcPr marL="91443" marR="9144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482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Эндотелий</a:t>
                      </a:r>
                      <a:endParaRPr lang="ru-RU" sz="2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Активация экспрессии молекул адгезии</a:t>
                      </a:r>
                      <a:endParaRPr lang="ru-RU" sz="2800" dirty="0"/>
                    </a:p>
                  </a:txBody>
                  <a:tcPr marL="91443" marR="9144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9600" cy="884237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t"/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Биологический смысл действия цитокинов при системном воспалении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15925" y="1757363"/>
            <a:ext cx="4038600" cy="3535362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Arial" charset="0"/>
                <a:cs typeface="Arial" charset="0"/>
              </a:rPr>
              <a:t>На уровне целостного организма </a:t>
            </a:r>
            <a:r>
              <a:rPr lang="ru-RU" dirty="0" err="1" smtClean="0">
                <a:latin typeface="Arial" charset="0"/>
                <a:cs typeface="Arial" charset="0"/>
              </a:rPr>
              <a:t>цитокины</a:t>
            </a:r>
            <a:r>
              <a:rPr lang="ru-RU" dirty="0" smtClean="0">
                <a:latin typeface="Arial" charset="0"/>
                <a:cs typeface="Arial" charset="0"/>
              </a:rPr>
              <a:t> осуществляют связь между иммунной, нервной, эндокринной, кроветворной и другими системами регуляции гомеостаза и служат для их вовлечения в организацию единой защитной реакции.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endParaRPr lang="ru-RU" sz="24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46250"/>
            <a:ext cx="4038600" cy="3546475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dirty="0" err="1" smtClean="0">
                <a:latin typeface="Arial" charset="0"/>
                <a:cs typeface="Arial" charset="0"/>
              </a:rPr>
              <a:t>Цитокины</a:t>
            </a:r>
            <a:r>
              <a:rPr lang="ru-RU" dirty="0" smtClean="0">
                <a:latin typeface="Arial" charset="0"/>
                <a:cs typeface="Arial" charset="0"/>
              </a:rPr>
              <a:t> обеспечивают «сигнал тревоги», означающий, что настало время включить все резервы, переключить энергетические потоки и перестроить работу всех систем для выполнения одной, но важнейшей для выживания задачи – борьбы с внедрившимся </a:t>
            </a:r>
            <a:r>
              <a:rPr lang="ru-RU" dirty="0" err="1" smtClean="0">
                <a:latin typeface="Arial" charset="0"/>
                <a:cs typeface="Arial" charset="0"/>
              </a:rPr>
              <a:t>патогеном</a:t>
            </a:r>
            <a:r>
              <a:rPr lang="ru-RU" sz="2400" dirty="0" smtClean="0"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ru-RU" sz="3200" b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3200" y="5678488"/>
            <a:ext cx="8728075" cy="646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Примером  множественности эффектов </a:t>
            </a:r>
            <a:r>
              <a:rPr lang="ru-RU" dirty="0" err="1">
                <a:latin typeface="Arial" charset="0"/>
                <a:cs typeface="Arial" charset="0"/>
              </a:rPr>
              <a:t>провоспалительных</a:t>
            </a:r>
            <a:r>
              <a:rPr lang="ru-RU" dirty="0">
                <a:latin typeface="Arial" charset="0"/>
                <a:cs typeface="Arial" charset="0"/>
              </a:rPr>
              <a:t> цитокинов 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в запуске  системного  воспаления  может служить </a:t>
            </a:r>
            <a:r>
              <a:rPr lang="ru-RU" dirty="0" err="1">
                <a:latin typeface="Arial" charset="0"/>
                <a:cs typeface="Arial" charset="0"/>
              </a:rPr>
              <a:t>интерлейкин</a:t>
            </a:r>
            <a:r>
              <a:rPr lang="ru-RU" dirty="0">
                <a:latin typeface="Arial" charset="0"/>
                <a:cs typeface="Arial" charset="0"/>
              </a:rPr>
              <a:t> 1 бета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588963"/>
            <a:ext cx="2303463" cy="1658937"/>
            <a:chOff x="249" y="663"/>
            <a:chExt cx="1452" cy="1000"/>
          </a:xfrm>
        </p:grpSpPr>
        <p:pic>
          <p:nvPicPr>
            <p:cNvPr id="43152" name="Picture 3" descr="memory_i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754"/>
              <a:ext cx="1262" cy="909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153" name="Rectangle 4"/>
            <p:cNvSpPr>
              <a:spLocks noChangeArrowheads="1"/>
            </p:cNvSpPr>
            <p:nvPr/>
          </p:nvSpPr>
          <p:spPr bwMode="auto">
            <a:xfrm>
              <a:off x="249" y="663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3154" name="Rectangle 5"/>
            <p:cNvSpPr>
              <a:spLocks noChangeArrowheads="1"/>
            </p:cNvSpPr>
            <p:nvPr/>
          </p:nvSpPr>
          <p:spPr bwMode="auto">
            <a:xfrm>
              <a:off x="340" y="935"/>
              <a:ext cx="453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</p:grpSp>
      <p:grpSp>
        <p:nvGrpSpPr>
          <p:cNvPr id="43011" name="Group 6"/>
          <p:cNvGrpSpPr>
            <a:grpSpLocks/>
          </p:cNvGrpSpPr>
          <p:nvPr/>
        </p:nvGrpSpPr>
        <p:grpSpPr bwMode="auto">
          <a:xfrm>
            <a:off x="6732588" y="1628775"/>
            <a:ext cx="701675" cy="771525"/>
            <a:chOff x="1655" y="2341"/>
            <a:chExt cx="590" cy="681"/>
          </a:xfrm>
        </p:grpSpPr>
        <p:sp>
          <p:nvSpPr>
            <p:cNvPr id="182279" name="Oval 7"/>
            <p:cNvSpPr>
              <a:spLocks noChangeArrowheads="1"/>
            </p:cNvSpPr>
            <p:nvPr/>
          </p:nvSpPr>
          <p:spPr bwMode="auto">
            <a:xfrm>
              <a:off x="1655" y="2341"/>
              <a:ext cx="590" cy="6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7451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7451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82280" name="Oval 8"/>
            <p:cNvSpPr>
              <a:spLocks noChangeArrowheads="1"/>
            </p:cNvSpPr>
            <p:nvPr/>
          </p:nvSpPr>
          <p:spPr bwMode="auto">
            <a:xfrm>
              <a:off x="1746" y="2387"/>
              <a:ext cx="440" cy="49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grpSp>
        <p:nvGrpSpPr>
          <p:cNvPr id="43012" name="Group 9"/>
          <p:cNvGrpSpPr>
            <a:grpSpLocks/>
          </p:cNvGrpSpPr>
          <p:nvPr/>
        </p:nvGrpSpPr>
        <p:grpSpPr bwMode="auto">
          <a:xfrm>
            <a:off x="6443663" y="4076700"/>
            <a:ext cx="1866900" cy="144463"/>
            <a:chOff x="197" y="1344"/>
            <a:chExt cx="1700" cy="590"/>
          </a:xfrm>
        </p:grpSpPr>
        <p:sp>
          <p:nvSpPr>
            <p:cNvPr id="43137" name="Line 10"/>
            <p:cNvSpPr>
              <a:spLocks noChangeShapeType="1"/>
            </p:cNvSpPr>
            <p:nvPr/>
          </p:nvSpPr>
          <p:spPr bwMode="auto">
            <a:xfrm>
              <a:off x="249" y="1933"/>
              <a:ext cx="1634" cy="1"/>
            </a:xfrm>
            <a:prstGeom prst="line">
              <a:avLst/>
            </a:prstGeom>
            <a:noFill/>
            <a:ln w="76200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138" name="Group 11"/>
            <p:cNvGrpSpPr>
              <a:grpSpLocks/>
            </p:cNvGrpSpPr>
            <p:nvPr/>
          </p:nvGrpSpPr>
          <p:grpSpPr bwMode="auto">
            <a:xfrm>
              <a:off x="197" y="1346"/>
              <a:ext cx="468" cy="533"/>
              <a:chOff x="197" y="1346"/>
              <a:chExt cx="468" cy="533"/>
            </a:xfrm>
          </p:grpSpPr>
          <p:sp>
            <p:nvSpPr>
              <p:cNvPr id="43148" name="Freeform 12"/>
              <p:cNvSpPr>
                <a:spLocks/>
              </p:cNvSpPr>
              <p:nvPr/>
            </p:nvSpPr>
            <p:spPr bwMode="auto">
              <a:xfrm>
                <a:off x="197" y="1346"/>
                <a:ext cx="468" cy="533"/>
              </a:xfrm>
              <a:custGeom>
                <a:avLst/>
                <a:gdLst>
                  <a:gd name="T0" fmla="*/ 50 w 468"/>
                  <a:gd name="T1" fmla="*/ 38 h 533"/>
                  <a:gd name="T2" fmla="*/ 32 w 468"/>
                  <a:gd name="T3" fmla="*/ 197 h 533"/>
                  <a:gd name="T4" fmla="*/ 29 w 468"/>
                  <a:gd name="T5" fmla="*/ 377 h 533"/>
                  <a:gd name="T6" fmla="*/ 63 w 468"/>
                  <a:gd name="T7" fmla="*/ 533 h 533"/>
                  <a:gd name="T8" fmla="*/ 405 w 468"/>
                  <a:gd name="T9" fmla="*/ 533 h 533"/>
                  <a:gd name="T10" fmla="*/ 443 w 468"/>
                  <a:gd name="T11" fmla="*/ 227 h 533"/>
                  <a:gd name="T12" fmla="*/ 449 w 468"/>
                  <a:gd name="T13" fmla="*/ 104 h 533"/>
                  <a:gd name="T14" fmla="*/ 392 w 468"/>
                  <a:gd name="T15" fmla="*/ 20 h 533"/>
                  <a:gd name="T16" fmla="*/ 287 w 468"/>
                  <a:gd name="T17" fmla="*/ 2 h 533"/>
                  <a:gd name="T18" fmla="*/ 113 w 468"/>
                  <a:gd name="T19" fmla="*/ 8 h 533"/>
                  <a:gd name="T20" fmla="*/ 50 w 468"/>
                  <a:gd name="T21" fmla="*/ 38 h 5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8"/>
                  <a:gd name="T34" fmla="*/ 0 h 533"/>
                  <a:gd name="T35" fmla="*/ 468 w 468"/>
                  <a:gd name="T36" fmla="*/ 533 h 5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8" h="533">
                    <a:moveTo>
                      <a:pt x="50" y="38"/>
                    </a:moveTo>
                    <a:cubicBezTo>
                      <a:pt x="37" y="69"/>
                      <a:pt x="35" y="141"/>
                      <a:pt x="32" y="197"/>
                    </a:cubicBezTo>
                    <a:cubicBezTo>
                      <a:pt x="29" y="253"/>
                      <a:pt x="24" y="321"/>
                      <a:pt x="29" y="377"/>
                    </a:cubicBezTo>
                    <a:cubicBezTo>
                      <a:pt x="34" y="433"/>
                      <a:pt x="0" y="507"/>
                      <a:pt x="63" y="533"/>
                    </a:cubicBezTo>
                    <a:lnTo>
                      <a:pt x="405" y="533"/>
                    </a:lnTo>
                    <a:cubicBezTo>
                      <a:pt x="468" y="482"/>
                      <a:pt x="436" y="298"/>
                      <a:pt x="443" y="227"/>
                    </a:cubicBezTo>
                    <a:cubicBezTo>
                      <a:pt x="450" y="156"/>
                      <a:pt x="457" y="138"/>
                      <a:pt x="449" y="104"/>
                    </a:cubicBezTo>
                    <a:cubicBezTo>
                      <a:pt x="441" y="70"/>
                      <a:pt x="419" y="37"/>
                      <a:pt x="392" y="20"/>
                    </a:cubicBezTo>
                    <a:cubicBezTo>
                      <a:pt x="365" y="3"/>
                      <a:pt x="333" y="4"/>
                      <a:pt x="287" y="2"/>
                    </a:cubicBezTo>
                    <a:cubicBezTo>
                      <a:pt x="241" y="0"/>
                      <a:pt x="152" y="2"/>
                      <a:pt x="113" y="8"/>
                    </a:cubicBezTo>
                    <a:cubicBezTo>
                      <a:pt x="74" y="14"/>
                      <a:pt x="63" y="7"/>
                      <a:pt x="50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49" name="Oval 13"/>
              <p:cNvSpPr>
                <a:spLocks noChangeArrowheads="1"/>
              </p:cNvSpPr>
              <p:nvPr/>
            </p:nvSpPr>
            <p:spPr bwMode="auto">
              <a:xfrm>
                <a:off x="295" y="1571"/>
                <a:ext cx="272" cy="272"/>
              </a:xfrm>
              <a:prstGeom prst="ellipse">
                <a:avLst/>
              </a:prstGeom>
              <a:gradFill rotWithShape="1">
                <a:gsLst>
                  <a:gs pos="0">
                    <a:srgbClr val="333300"/>
                  </a:gs>
                  <a:gs pos="50000">
                    <a:srgbClr val="696943"/>
                  </a:gs>
                  <a:gs pos="100000">
                    <a:srgbClr val="3333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</p:grpSp>
        <p:grpSp>
          <p:nvGrpSpPr>
            <p:cNvPr id="43139" name="Group 14"/>
            <p:cNvGrpSpPr>
              <a:grpSpLocks/>
            </p:cNvGrpSpPr>
            <p:nvPr/>
          </p:nvGrpSpPr>
          <p:grpSpPr bwMode="auto">
            <a:xfrm>
              <a:off x="612" y="1344"/>
              <a:ext cx="468" cy="533"/>
              <a:chOff x="197" y="1346"/>
              <a:chExt cx="468" cy="533"/>
            </a:xfrm>
          </p:grpSpPr>
          <p:sp>
            <p:nvSpPr>
              <p:cNvPr id="43146" name="Freeform 15"/>
              <p:cNvSpPr>
                <a:spLocks/>
              </p:cNvSpPr>
              <p:nvPr/>
            </p:nvSpPr>
            <p:spPr bwMode="auto">
              <a:xfrm>
                <a:off x="197" y="1346"/>
                <a:ext cx="468" cy="533"/>
              </a:xfrm>
              <a:custGeom>
                <a:avLst/>
                <a:gdLst>
                  <a:gd name="T0" fmla="*/ 50 w 468"/>
                  <a:gd name="T1" fmla="*/ 38 h 533"/>
                  <a:gd name="T2" fmla="*/ 32 w 468"/>
                  <a:gd name="T3" fmla="*/ 197 h 533"/>
                  <a:gd name="T4" fmla="*/ 29 w 468"/>
                  <a:gd name="T5" fmla="*/ 377 h 533"/>
                  <a:gd name="T6" fmla="*/ 63 w 468"/>
                  <a:gd name="T7" fmla="*/ 533 h 533"/>
                  <a:gd name="T8" fmla="*/ 405 w 468"/>
                  <a:gd name="T9" fmla="*/ 533 h 533"/>
                  <a:gd name="T10" fmla="*/ 443 w 468"/>
                  <a:gd name="T11" fmla="*/ 227 h 533"/>
                  <a:gd name="T12" fmla="*/ 449 w 468"/>
                  <a:gd name="T13" fmla="*/ 104 h 533"/>
                  <a:gd name="T14" fmla="*/ 392 w 468"/>
                  <a:gd name="T15" fmla="*/ 20 h 533"/>
                  <a:gd name="T16" fmla="*/ 287 w 468"/>
                  <a:gd name="T17" fmla="*/ 2 h 533"/>
                  <a:gd name="T18" fmla="*/ 113 w 468"/>
                  <a:gd name="T19" fmla="*/ 8 h 533"/>
                  <a:gd name="T20" fmla="*/ 50 w 468"/>
                  <a:gd name="T21" fmla="*/ 38 h 5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8"/>
                  <a:gd name="T34" fmla="*/ 0 h 533"/>
                  <a:gd name="T35" fmla="*/ 468 w 468"/>
                  <a:gd name="T36" fmla="*/ 533 h 5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8" h="533">
                    <a:moveTo>
                      <a:pt x="50" y="38"/>
                    </a:moveTo>
                    <a:cubicBezTo>
                      <a:pt x="37" y="69"/>
                      <a:pt x="35" y="141"/>
                      <a:pt x="32" y="197"/>
                    </a:cubicBezTo>
                    <a:cubicBezTo>
                      <a:pt x="29" y="253"/>
                      <a:pt x="24" y="321"/>
                      <a:pt x="29" y="377"/>
                    </a:cubicBezTo>
                    <a:cubicBezTo>
                      <a:pt x="34" y="433"/>
                      <a:pt x="0" y="507"/>
                      <a:pt x="63" y="533"/>
                    </a:cubicBezTo>
                    <a:lnTo>
                      <a:pt x="405" y="533"/>
                    </a:lnTo>
                    <a:cubicBezTo>
                      <a:pt x="468" y="482"/>
                      <a:pt x="436" y="298"/>
                      <a:pt x="443" y="227"/>
                    </a:cubicBezTo>
                    <a:cubicBezTo>
                      <a:pt x="450" y="156"/>
                      <a:pt x="457" y="138"/>
                      <a:pt x="449" y="104"/>
                    </a:cubicBezTo>
                    <a:cubicBezTo>
                      <a:pt x="441" y="70"/>
                      <a:pt x="419" y="37"/>
                      <a:pt x="392" y="20"/>
                    </a:cubicBezTo>
                    <a:cubicBezTo>
                      <a:pt x="365" y="3"/>
                      <a:pt x="333" y="4"/>
                      <a:pt x="287" y="2"/>
                    </a:cubicBezTo>
                    <a:cubicBezTo>
                      <a:pt x="241" y="0"/>
                      <a:pt x="152" y="2"/>
                      <a:pt x="113" y="8"/>
                    </a:cubicBezTo>
                    <a:cubicBezTo>
                      <a:pt x="74" y="14"/>
                      <a:pt x="63" y="7"/>
                      <a:pt x="50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47" name="Oval 16"/>
              <p:cNvSpPr>
                <a:spLocks noChangeArrowheads="1"/>
              </p:cNvSpPr>
              <p:nvPr/>
            </p:nvSpPr>
            <p:spPr bwMode="auto">
              <a:xfrm>
                <a:off x="295" y="1571"/>
                <a:ext cx="272" cy="272"/>
              </a:xfrm>
              <a:prstGeom prst="ellipse">
                <a:avLst/>
              </a:prstGeom>
              <a:gradFill rotWithShape="1">
                <a:gsLst>
                  <a:gs pos="0">
                    <a:srgbClr val="333300"/>
                  </a:gs>
                  <a:gs pos="50000">
                    <a:srgbClr val="696943"/>
                  </a:gs>
                  <a:gs pos="100000">
                    <a:srgbClr val="3333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</p:grpSp>
        <p:grpSp>
          <p:nvGrpSpPr>
            <p:cNvPr id="43140" name="Group 17"/>
            <p:cNvGrpSpPr>
              <a:grpSpLocks/>
            </p:cNvGrpSpPr>
            <p:nvPr/>
          </p:nvGrpSpPr>
          <p:grpSpPr bwMode="auto">
            <a:xfrm>
              <a:off x="1014" y="1346"/>
              <a:ext cx="468" cy="533"/>
              <a:chOff x="197" y="1346"/>
              <a:chExt cx="468" cy="533"/>
            </a:xfrm>
          </p:grpSpPr>
          <p:sp>
            <p:nvSpPr>
              <p:cNvPr id="43144" name="Freeform 18"/>
              <p:cNvSpPr>
                <a:spLocks/>
              </p:cNvSpPr>
              <p:nvPr/>
            </p:nvSpPr>
            <p:spPr bwMode="auto">
              <a:xfrm>
                <a:off x="197" y="1346"/>
                <a:ext cx="468" cy="533"/>
              </a:xfrm>
              <a:custGeom>
                <a:avLst/>
                <a:gdLst>
                  <a:gd name="T0" fmla="*/ 50 w 468"/>
                  <a:gd name="T1" fmla="*/ 38 h 533"/>
                  <a:gd name="T2" fmla="*/ 32 w 468"/>
                  <a:gd name="T3" fmla="*/ 197 h 533"/>
                  <a:gd name="T4" fmla="*/ 29 w 468"/>
                  <a:gd name="T5" fmla="*/ 377 h 533"/>
                  <a:gd name="T6" fmla="*/ 63 w 468"/>
                  <a:gd name="T7" fmla="*/ 533 h 533"/>
                  <a:gd name="T8" fmla="*/ 405 w 468"/>
                  <a:gd name="T9" fmla="*/ 533 h 533"/>
                  <a:gd name="T10" fmla="*/ 443 w 468"/>
                  <a:gd name="T11" fmla="*/ 227 h 533"/>
                  <a:gd name="T12" fmla="*/ 449 w 468"/>
                  <a:gd name="T13" fmla="*/ 104 h 533"/>
                  <a:gd name="T14" fmla="*/ 392 w 468"/>
                  <a:gd name="T15" fmla="*/ 20 h 533"/>
                  <a:gd name="T16" fmla="*/ 287 w 468"/>
                  <a:gd name="T17" fmla="*/ 2 h 533"/>
                  <a:gd name="T18" fmla="*/ 113 w 468"/>
                  <a:gd name="T19" fmla="*/ 8 h 533"/>
                  <a:gd name="T20" fmla="*/ 50 w 468"/>
                  <a:gd name="T21" fmla="*/ 38 h 5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8"/>
                  <a:gd name="T34" fmla="*/ 0 h 533"/>
                  <a:gd name="T35" fmla="*/ 468 w 468"/>
                  <a:gd name="T36" fmla="*/ 533 h 5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8" h="533">
                    <a:moveTo>
                      <a:pt x="50" y="38"/>
                    </a:moveTo>
                    <a:cubicBezTo>
                      <a:pt x="37" y="69"/>
                      <a:pt x="35" y="141"/>
                      <a:pt x="32" y="197"/>
                    </a:cubicBezTo>
                    <a:cubicBezTo>
                      <a:pt x="29" y="253"/>
                      <a:pt x="24" y="321"/>
                      <a:pt x="29" y="377"/>
                    </a:cubicBezTo>
                    <a:cubicBezTo>
                      <a:pt x="34" y="433"/>
                      <a:pt x="0" y="507"/>
                      <a:pt x="63" y="533"/>
                    </a:cubicBezTo>
                    <a:lnTo>
                      <a:pt x="405" y="533"/>
                    </a:lnTo>
                    <a:cubicBezTo>
                      <a:pt x="468" y="482"/>
                      <a:pt x="436" y="298"/>
                      <a:pt x="443" y="227"/>
                    </a:cubicBezTo>
                    <a:cubicBezTo>
                      <a:pt x="450" y="156"/>
                      <a:pt x="457" y="138"/>
                      <a:pt x="449" y="104"/>
                    </a:cubicBezTo>
                    <a:cubicBezTo>
                      <a:pt x="441" y="70"/>
                      <a:pt x="419" y="37"/>
                      <a:pt x="392" y="20"/>
                    </a:cubicBezTo>
                    <a:cubicBezTo>
                      <a:pt x="365" y="3"/>
                      <a:pt x="333" y="4"/>
                      <a:pt x="287" y="2"/>
                    </a:cubicBezTo>
                    <a:cubicBezTo>
                      <a:pt x="241" y="0"/>
                      <a:pt x="152" y="2"/>
                      <a:pt x="113" y="8"/>
                    </a:cubicBezTo>
                    <a:cubicBezTo>
                      <a:pt x="74" y="14"/>
                      <a:pt x="63" y="7"/>
                      <a:pt x="50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45" name="Oval 19"/>
              <p:cNvSpPr>
                <a:spLocks noChangeArrowheads="1"/>
              </p:cNvSpPr>
              <p:nvPr/>
            </p:nvSpPr>
            <p:spPr bwMode="auto">
              <a:xfrm>
                <a:off x="295" y="1571"/>
                <a:ext cx="272" cy="272"/>
              </a:xfrm>
              <a:prstGeom prst="ellipse">
                <a:avLst/>
              </a:prstGeom>
              <a:gradFill rotWithShape="1">
                <a:gsLst>
                  <a:gs pos="0">
                    <a:srgbClr val="333300"/>
                  </a:gs>
                  <a:gs pos="50000">
                    <a:srgbClr val="696943"/>
                  </a:gs>
                  <a:gs pos="100000">
                    <a:srgbClr val="3333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</p:grpSp>
        <p:grpSp>
          <p:nvGrpSpPr>
            <p:cNvPr id="43141" name="Group 20"/>
            <p:cNvGrpSpPr>
              <a:grpSpLocks/>
            </p:cNvGrpSpPr>
            <p:nvPr/>
          </p:nvGrpSpPr>
          <p:grpSpPr bwMode="auto">
            <a:xfrm>
              <a:off x="1429" y="1344"/>
              <a:ext cx="468" cy="533"/>
              <a:chOff x="197" y="1346"/>
              <a:chExt cx="468" cy="533"/>
            </a:xfrm>
          </p:grpSpPr>
          <p:sp>
            <p:nvSpPr>
              <p:cNvPr id="43142" name="Freeform 21"/>
              <p:cNvSpPr>
                <a:spLocks/>
              </p:cNvSpPr>
              <p:nvPr/>
            </p:nvSpPr>
            <p:spPr bwMode="auto">
              <a:xfrm>
                <a:off x="197" y="1346"/>
                <a:ext cx="468" cy="533"/>
              </a:xfrm>
              <a:custGeom>
                <a:avLst/>
                <a:gdLst>
                  <a:gd name="T0" fmla="*/ 50 w 468"/>
                  <a:gd name="T1" fmla="*/ 38 h 533"/>
                  <a:gd name="T2" fmla="*/ 32 w 468"/>
                  <a:gd name="T3" fmla="*/ 197 h 533"/>
                  <a:gd name="T4" fmla="*/ 29 w 468"/>
                  <a:gd name="T5" fmla="*/ 377 h 533"/>
                  <a:gd name="T6" fmla="*/ 63 w 468"/>
                  <a:gd name="T7" fmla="*/ 533 h 533"/>
                  <a:gd name="T8" fmla="*/ 405 w 468"/>
                  <a:gd name="T9" fmla="*/ 533 h 533"/>
                  <a:gd name="T10" fmla="*/ 443 w 468"/>
                  <a:gd name="T11" fmla="*/ 227 h 533"/>
                  <a:gd name="T12" fmla="*/ 449 w 468"/>
                  <a:gd name="T13" fmla="*/ 104 h 533"/>
                  <a:gd name="T14" fmla="*/ 392 w 468"/>
                  <a:gd name="T15" fmla="*/ 20 h 533"/>
                  <a:gd name="T16" fmla="*/ 287 w 468"/>
                  <a:gd name="T17" fmla="*/ 2 h 533"/>
                  <a:gd name="T18" fmla="*/ 113 w 468"/>
                  <a:gd name="T19" fmla="*/ 8 h 533"/>
                  <a:gd name="T20" fmla="*/ 50 w 468"/>
                  <a:gd name="T21" fmla="*/ 38 h 5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8"/>
                  <a:gd name="T34" fmla="*/ 0 h 533"/>
                  <a:gd name="T35" fmla="*/ 468 w 468"/>
                  <a:gd name="T36" fmla="*/ 533 h 5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8" h="533">
                    <a:moveTo>
                      <a:pt x="50" y="38"/>
                    </a:moveTo>
                    <a:cubicBezTo>
                      <a:pt x="37" y="69"/>
                      <a:pt x="35" y="141"/>
                      <a:pt x="32" y="197"/>
                    </a:cubicBezTo>
                    <a:cubicBezTo>
                      <a:pt x="29" y="253"/>
                      <a:pt x="24" y="321"/>
                      <a:pt x="29" y="377"/>
                    </a:cubicBezTo>
                    <a:cubicBezTo>
                      <a:pt x="34" y="433"/>
                      <a:pt x="0" y="507"/>
                      <a:pt x="63" y="533"/>
                    </a:cubicBezTo>
                    <a:lnTo>
                      <a:pt x="405" y="533"/>
                    </a:lnTo>
                    <a:cubicBezTo>
                      <a:pt x="468" y="482"/>
                      <a:pt x="436" y="298"/>
                      <a:pt x="443" y="227"/>
                    </a:cubicBezTo>
                    <a:cubicBezTo>
                      <a:pt x="450" y="156"/>
                      <a:pt x="457" y="138"/>
                      <a:pt x="449" y="104"/>
                    </a:cubicBezTo>
                    <a:cubicBezTo>
                      <a:pt x="441" y="70"/>
                      <a:pt x="419" y="37"/>
                      <a:pt x="392" y="20"/>
                    </a:cubicBezTo>
                    <a:cubicBezTo>
                      <a:pt x="365" y="3"/>
                      <a:pt x="333" y="4"/>
                      <a:pt x="287" y="2"/>
                    </a:cubicBezTo>
                    <a:cubicBezTo>
                      <a:pt x="241" y="0"/>
                      <a:pt x="152" y="2"/>
                      <a:pt x="113" y="8"/>
                    </a:cubicBezTo>
                    <a:cubicBezTo>
                      <a:pt x="74" y="14"/>
                      <a:pt x="63" y="7"/>
                      <a:pt x="50" y="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43" name="Oval 22"/>
              <p:cNvSpPr>
                <a:spLocks noChangeArrowheads="1"/>
              </p:cNvSpPr>
              <p:nvPr/>
            </p:nvSpPr>
            <p:spPr bwMode="auto">
              <a:xfrm>
                <a:off x="295" y="1571"/>
                <a:ext cx="272" cy="272"/>
              </a:xfrm>
              <a:prstGeom prst="ellipse">
                <a:avLst/>
              </a:prstGeom>
              <a:gradFill rotWithShape="1">
                <a:gsLst>
                  <a:gs pos="0">
                    <a:srgbClr val="333300"/>
                  </a:gs>
                  <a:gs pos="50000">
                    <a:srgbClr val="696943"/>
                  </a:gs>
                  <a:gs pos="100000">
                    <a:srgbClr val="3333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</p:grpSp>
      </p:grpSp>
      <p:grpSp>
        <p:nvGrpSpPr>
          <p:cNvPr id="43013" name="Group 23"/>
          <p:cNvGrpSpPr>
            <a:grpSpLocks/>
          </p:cNvGrpSpPr>
          <p:nvPr/>
        </p:nvGrpSpPr>
        <p:grpSpPr bwMode="auto">
          <a:xfrm>
            <a:off x="3419475" y="3284538"/>
            <a:ext cx="1800225" cy="935037"/>
            <a:chOff x="2290" y="1751"/>
            <a:chExt cx="1134" cy="589"/>
          </a:xfrm>
        </p:grpSpPr>
        <p:sp>
          <p:nvSpPr>
            <p:cNvPr id="43135" name="AutoShape 24"/>
            <p:cNvSpPr>
              <a:spLocks noChangeArrowheads="1"/>
            </p:cNvSpPr>
            <p:nvPr/>
          </p:nvSpPr>
          <p:spPr bwMode="auto">
            <a:xfrm>
              <a:off x="2290" y="1751"/>
              <a:ext cx="1134" cy="589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CC00"/>
                </a:gs>
                <a:gs pos="50000">
                  <a:srgbClr val="FFEC9E"/>
                </a:gs>
                <a:gs pos="100000">
                  <a:srgbClr val="FFCC00"/>
                </a:gs>
              </a:gsLst>
              <a:lin ang="5400000" scaled="1"/>
            </a:gradFill>
            <a:ln w="31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3136" name="Text Box 25"/>
            <p:cNvSpPr txBox="1">
              <a:spLocks noChangeArrowheads="1"/>
            </p:cNvSpPr>
            <p:nvPr/>
          </p:nvSpPr>
          <p:spPr bwMode="auto">
            <a:xfrm>
              <a:off x="2472" y="1842"/>
              <a:ext cx="88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3600" b="1">
                  <a:solidFill>
                    <a:srgbClr val="333300"/>
                  </a:solidFill>
                  <a:latin typeface="Book Antiqua" panose="02040602050305030304" pitchFamily="18" charset="0"/>
                </a:rPr>
                <a:t> IL-1</a:t>
              </a:r>
              <a:r>
                <a:rPr lang="el-GR" altLang="ru-RU" sz="3600">
                  <a:solidFill>
                    <a:srgbClr val="333300"/>
                  </a:solidFill>
                  <a:latin typeface="Book Antiqua" panose="02040602050305030304" pitchFamily="18" charset="0"/>
                </a:rPr>
                <a:t>β</a:t>
              </a:r>
              <a:endParaRPr lang="el-GR" altLang="ru-RU" sz="3600" b="1">
                <a:solidFill>
                  <a:srgbClr val="3333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43014" name="Rectangle 26"/>
          <p:cNvSpPr>
            <a:spLocks noChangeArrowheads="1"/>
          </p:cNvSpPr>
          <p:nvPr/>
        </p:nvSpPr>
        <p:spPr bwMode="auto">
          <a:xfrm>
            <a:off x="3492500" y="2132013"/>
            <a:ext cx="2095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chemeClr val="bg1"/>
                </a:solidFill>
              </a:rPr>
              <a:t>Синтез цитокинов</a:t>
            </a:r>
          </a:p>
        </p:txBody>
      </p:sp>
      <p:sp>
        <p:nvSpPr>
          <p:cNvPr id="43015" name="Rectangle 27"/>
          <p:cNvSpPr>
            <a:spLocks noChangeArrowheads="1"/>
          </p:cNvSpPr>
          <p:nvPr/>
        </p:nvSpPr>
        <p:spPr bwMode="auto">
          <a:xfrm>
            <a:off x="5940425" y="4221163"/>
            <a:ext cx="29384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>
                <a:solidFill>
                  <a:schemeClr val="bg1"/>
                </a:solidFill>
              </a:rPr>
              <a:t>Экспрессия молекул</a:t>
            </a:r>
          </a:p>
          <a:p>
            <a:r>
              <a:rPr lang="ru-RU" altLang="ru-RU" sz="1600">
                <a:solidFill>
                  <a:schemeClr val="bg1"/>
                </a:solidFill>
              </a:rPr>
              <a:t>адгезии на эндотелиоцитах,</a:t>
            </a:r>
          </a:p>
          <a:p>
            <a:r>
              <a:rPr lang="ru-RU" altLang="ru-RU" sz="1600">
                <a:solidFill>
                  <a:schemeClr val="bg1"/>
                </a:solidFill>
              </a:rPr>
              <a:t>прокоагулянтная активность,</a:t>
            </a:r>
          </a:p>
          <a:p>
            <a:r>
              <a:rPr lang="ru-RU" altLang="ru-RU" sz="1600">
                <a:solidFill>
                  <a:schemeClr val="bg1"/>
                </a:solidFill>
              </a:rPr>
              <a:t>синтез цитокинов</a:t>
            </a:r>
          </a:p>
        </p:txBody>
      </p:sp>
      <p:sp>
        <p:nvSpPr>
          <p:cNvPr id="43016" name="Rectangle 28"/>
          <p:cNvSpPr>
            <a:spLocks noChangeArrowheads="1"/>
          </p:cNvSpPr>
          <p:nvPr/>
        </p:nvSpPr>
        <p:spPr bwMode="auto">
          <a:xfrm>
            <a:off x="6084888" y="2565400"/>
            <a:ext cx="2705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chemeClr val="bg1"/>
                </a:solidFill>
              </a:rPr>
              <a:t>Активация лимфоцитов</a:t>
            </a:r>
          </a:p>
        </p:txBody>
      </p:sp>
      <p:sp>
        <p:nvSpPr>
          <p:cNvPr id="43017" name="AutoShape 29"/>
          <p:cNvSpPr>
            <a:spLocks noChangeArrowheads="1"/>
          </p:cNvSpPr>
          <p:nvPr/>
        </p:nvSpPr>
        <p:spPr bwMode="auto">
          <a:xfrm rot="10800000">
            <a:off x="2555875" y="3860800"/>
            <a:ext cx="688975" cy="793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3018" name="AutoShape 30"/>
          <p:cNvSpPr>
            <a:spLocks noChangeArrowheads="1"/>
          </p:cNvSpPr>
          <p:nvPr/>
        </p:nvSpPr>
        <p:spPr bwMode="auto">
          <a:xfrm rot="-5400000">
            <a:off x="3979863" y="2797175"/>
            <a:ext cx="688975" cy="793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3019" name="AutoShape 31"/>
          <p:cNvSpPr>
            <a:spLocks noChangeArrowheads="1"/>
          </p:cNvSpPr>
          <p:nvPr/>
        </p:nvSpPr>
        <p:spPr bwMode="auto">
          <a:xfrm rot="-8797923">
            <a:off x="2771775" y="2924175"/>
            <a:ext cx="688975" cy="793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3020" name="AutoShape 32"/>
          <p:cNvSpPr>
            <a:spLocks noChangeArrowheads="1"/>
          </p:cNvSpPr>
          <p:nvPr/>
        </p:nvSpPr>
        <p:spPr bwMode="auto">
          <a:xfrm rot="-1809502">
            <a:off x="5292725" y="2997200"/>
            <a:ext cx="688975" cy="793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1" name="AutoShape 33"/>
          <p:cNvSpPr>
            <a:spLocks noChangeArrowheads="1"/>
          </p:cNvSpPr>
          <p:nvPr/>
        </p:nvSpPr>
        <p:spPr bwMode="auto">
          <a:xfrm rot="1184443">
            <a:off x="5435600" y="3933825"/>
            <a:ext cx="688975" cy="793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2" name="AutoShape 34"/>
          <p:cNvSpPr>
            <a:spLocks noChangeArrowheads="1"/>
          </p:cNvSpPr>
          <p:nvPr/>
        </p:nvSpPr>
        <p:spPr bwMode="auto">
          <a:xfrm rot="4424388">
            <a:off x="4411663" y="4741863"/>
            <a:ext cx="688975" cy="793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grpSp>
        <p:nvGrpSpPr>
          <p:cNvPr id="43023" name="Group 35"/>
          <p:cNvGrpSpPr>
            <a:grpSpLocks/>
          </p:cNvGrpSpPr>
          <p:nvPr/>
        </p:nvGrpSpPr>
        <p:grpSpPr bwMode="auto">
          <a:xfrm>
            <a:off x="3563938" y="5302250"/>
            <a:ext cx="2757487" cy="1238250"/>
            <a:chOff x="2064" y="3158"/>
            <a:chExt cx="1737" cy="780"/>
          </a:xfrm>
        </p:grpSpPr>
        <p:grpSp>
          <p:nvGrpSpPr>
            <p:cNvPr id="43119" name="Group 36"/>
            <p:cNvGrpSpPr>
              <a:grpSpLocks/>
            </p:cNvGrpSpPr>
            <p:nvPr/>
          </p:nvGrpSpPr>
          <p:grpSpPr bwMode="auto">
            <a:xfrm>
              <a:off x="2517" y="3203"/>
              <a:ext cx="862" cy="735"/>
              <a:chOff x="2912" y="2187"/>
              <a:chExt cx="937" cy="827"/>
            </a:xfrm>
          </p:grpSpPr>
          <p:sp>
            <p:nvSpPr>
              <p:cNvPr id="43126" name="Freeform 37"/>
              <p:cNvSpPr>
                <a:spLocks/>
              </p:cNvSpPr>
              <p:nvPr/>
            </p:nvSpPr>
            <p:spPr bwMode="auto">
              <a:xfrm>
                <a:off x="2912" y="2187"/>
                <a:ext cx="937" cy="827"/>
              </a:xfrm>
              <a:custGeom>
                <a:avLst/>
                <a:gdLst>
                  <a:gd name="T0" fmla="*/ 331 w 937"/>
                  <a:gd name="T1" fmla="*/ 63 h 827"/>
                  <a:gd name="T2" fmla="*/ 298 w 937"/>
                  <a:gd name="T3" fmla="*/ 126 h 827"/>
                  <a:gd name="T4" fmla="*/ 274 w 937"/>
                  <a:gd name="T5" fmla="*/ 144 h 827"/>
                  <a:gd name="T6" fmla="*/ 154 w 937"/>
                  <a:gd name="T7" fmla="*/ 135 h 827"/>
                  <a:gd name="T8" fmla="*/ 31 w 937"/>
                  <a:gd name="T9" fmla="*/ 180 h 827"/>
                  <a:gd name="T10" fmla="*/ 16 w 937"/>
                  <a:gd name="T11" fmla="*/ 216 h 827"/>
                  <a:gd name="T12" fmla="*/ 82 w 937"/>
                  <a:gd name="T13" fmla="*/ 273 h 827"/>
                  <a:gd name="T14" fmla="*/ 25 w 937"/>
                  <a:gd name="T15" fmla="*/ 414 h 827"/>
                  <a:gd name="T16" fmla="*/ 13 w 937"/>
                  <a:gd name="T17" fmla="*/ 517 h 827"/>
                  <a:gd name="T18" fmla="*/ 106 w 937"/>
                  <a:gd name="T19" fmla="*/ 570 h 827"/>
                  <a:gd name="T20" fmla="*/ 139 w 937"/>
                  <a:gd name="T21" fmla="*/ 648 h 827"/>
                  <a:gd name="T22" fmla="*/ 190 w 937"/>
                  <a:gd name="T23" fmla="*/ 717 h 827"/>
                  <a:gd name="T24" fmla="*/ 229 w 937"/>
                  <a:gd name="T25" fmla="*/ 747 h 827"/>
                  <a:gd name="T26" fmla="*/ 379 w 937"/>
                  <a:gd name="T27" fmla="*/ 753 h 827"/>
                  <a:gd name="T28" fmla="*/ 427 w 937"/>
                  <a:gd name="T29" fmla="*/ 771 h 827"/>
                  <a:gd name="T30" fmla="*/ 457 w 937"/>
                  <a:gd name="T31" fmla="*/ 774 h 827"/>
                  <a:gd name="T32" fmla="*/ 502 w 937"/>
                  <a:gd name="T33" fmla="*/ 819 h 827"/>
                  <a:gd name="T34" fmla="*/ 553 w 937"/>
                  <a:gd name="T35" fmla="*/ 822 h 827"/>
                  <a:gd name="T36" fmla="*/ 583 w 937"/>
                  <a:gd name="T37" fmla="*/ 798 h 827"/>
                  <a:gd name="T38" fmla="*/ 610 w 937"/>
                  <a:gd name="T39" fmla="*/ 750 h 827"/>
                  <a:gd name="T40" fmla="*/ 664 w 937"/>
                  <a:gd name="T41" fmla="*/ 660 h 827"/>
                  <a:gd name="T42" fmla="*/ 745 w 937"/>
                  <a:gd name="T43" fmla="*/ 615 h 827"/>
                  <a:gd name="T44" fmla="*/ 790 w 937"/>
                  <a:gd name="T45" fmla="*/ 615 h 827"/>
                  <a:gd name="T46" fmla="*/ 817 w 937"/>
                  <a:gd name="T47" fmla="*/ 606 h 827"/>
                  <a:gd name="T48" fmla="*/ 844 w 937"/>
                  <a:gd name="T49" fmla="*/ 582 h 827"/>
                  <a:gd name="T50" fmla="*/ 886 w 937"/>
                  <a:gd name="T51" fmla="*/ 561 h 827"/>
                  <a:gd name="T52" fmla="*/ 895 w 937"/>
                  <a:gd name="T53" fmla="*/ 552 h 827"/>
                  <a:gd name="T54" fmla="*/ 892 w 937"/>
                  <a:gd name="T55" fmla="*/ 498 h 827"/>
                  <a:gd name="T56" fmla="*/ 862 w 937"/>
                  <a:gd name="T57" fmla="*/ 444 h 827"/>
                  <a:gd name="T58" fmla="*/ 859 w 937"/>
                  <a:gd name="T59" fmla="*/ 333 h 827"/>
                  <a:gd name="T60" fmla="*/ 921 w 937"/>
                  <a:gd name="T61" fmla="*/ 245 h 827"/>
                  <a:gd name="T62" fmla="*/ 937 w 937"/>
                  <a:gd name="T63" fmla="*/ 192 h 827"/>
                  <a:gd name="T64" fmla="*/ 910 w 937"/>
                  <a:gd name="T65" fmla="*/ 162 h 827"/>
                  <a:gd name="T66" fmla="*/ 859 w 937"/>
                  <a:gd name="T67" fmla="*/ 132 h 827"/>
                  <a:gd name="T68" fmla="*/ 802 w 937"/>
                  <a:gd name="T69" fmla="*/ 93 h 827"/>
                  <a:gd name="T70" fmla="*/ 778 w 937"/>
                  <a:gd name="T71" fmla="*/ 15 h 827"/>
                  <a:gd name="T72" fmla="*/ 727 w 937"/>
                  <a:gd name="T73" fmla="*/ 3 h 827"/>
                  <a:gd name="T74" fmla="*/ 619 w 937"/>
                  <a:gd name="T75" fmla="*/ 21 h 827"/>
                  <a:gd name="T76" fmla="*/ 553 w 937"/>
                  <a:gd name="T77" fmla="*/ 33 h 827"/>
                  <a:gd name="T78" fmla="*/ 505 w 937"/>
                  <a:gd name="T79" fmla="*/ 18 h 827"/>
                  <a:gd name="T80" fmla="*/ 469 w 937"/>
                  <a:gd name="T81" fmla="*/ 21 h 827"/>
                  <a:gd name="T82" fmla="*/ 445 w 937"/>
                  <a:gd name="T83" fmla="*/ 60 h 827"/>
                  <a:gd name="T84" fmla="*/ 409 w 937"/>
                  <a:gd name="T85" fmla="*/ 54 h 827"/>
                  <a:gd name="T86" fmla="*/ 385 w 937"/>
                  <a:gd name="T87" fmla="*/ 24 h 827"/>
                  <a:gd name="T88" fmla="*/ 364 w 937"/>
                  <a:gd name="T89" fmla="*/ 33 h 827"/>
                  <a:gd name="T90" fmla="*/ 331 w 937"/>
                  <a:gd name="T91" fmla="*/ 63 h 82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37"/>
                  <a:gd name="T139" fmla="*/ 0 h 827"/>
                  <a:gd name="T140" fmla="*/ 937 w 937"/>
                  <a:gd name="T141" fmla="*/ 827 h 82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37" h="827">
                    <a:moveTo>
                      <a:pt x="331" y="63"/>
                    </a:moveTo>
                    <a:lnTo>
                      <a:pt x="298" y="126"/>
                    </a:lnTo>
                    <a:lnTo>
                      <a:pt x="274" y="144"/>
                    </a:lnTo>
                    <a:lnTo>
                      <a:pt x="154" y="135"/>
                    </a:lnTo>
                    <a:cubicBezTo>
                      <a:pt x="114" y="141"/>
                      <a:pt x="54" y="166"/>
                      <a:pt x="31" y="180"/>
                    </a:cubicBezTo>
                    <a:cubicBezTo>
                      <a:pt x="8" y="194"/>
                      <a:pt x="8" y="201"/>
                      <a:pt x="16" y="216"/>
                    </a:cubicBezTo>
                    <a:cubicBezTo>
                      <a:pt x="24" y="231"/>
                      <a:pt x="80" y="240"/>
                      <a:pt x="82" y="273"/>
                    </a:cubicBezTo>
                    <a:cubicBezTo>
                      <a:pt x="84" y="306"/>
                      <a:pt x="36" y="373"/>
                      <a:pt x="25" y="414"/>
                    </a:cubicBezTo>
                    <a:cubicBezTo>
                      <a:pt x="14" y="455"/>
                      <a:pt x="0" y="491"/>
                      <a:pt x="13" y="517"/>
                    </a:cubicBezTo>
                    <a:cubicBezTo>
                      <a:pt x="26" y="543"/>
                      <a:pt x="85" y="548"/>
                      <a:pt x="106" y="570"/>
                    </a:cubicBezTo>
                    <a:cubicBezTo>
                      <a:pt x="127" y="592"/>
                      <a:pt x="125" y="623"/>
                      <a:pt x="139" y="648"/>
                    </a:cubicBezTo>
                    <a:cubicBezTo>
                      <a:pt x="153" y="673"/>
                      <a:pt x="175" y="701"/>
                      <a:pt x="190" y="717"/>
                    </a:cubicBezTo>
                    <a:lnTo>
                      <a:pt x="229" y="747"/>
                    </a:lnTo>
                    <a:cubicBezTo>
                      <a:pt x="260" y="753"/>
                      <a:pt x="346" y="749"/>
                      <a:pt x="379" y="753"/>
                    </a:cubicBezTo>
                    <a:lnTo>
                      <a:pt x="427" y="771"/>
                    </a:lnTo>
                    <a:lnTo>
                      <a:pt x="457" y="774"/>
                    </a:lnTo>
                    <a:lnTo>
                      <a:pt x="502" y="819"/>
                    </a:lnTo>
                    <a:cubicBezTo>
                      <a:pt x="518" y="827"/>
                      <a:pt x="540" y="825"/>
                      <a:pt x="553" y="822"/>
                    </a:cubicBezTo>
                    <a:lnTo>
                      <a:pt x="583" y="798"/>
                    </a:lnTo>
                    <a:lnTo>
                      <a:pt x="610" y="750"/>
                    </a:lnTo>
                    <a:lnTo>
                      <a:pt x="664" y="660"/>
                    </a:lnTo>
                    <a:lnTo>
                      <a:pt x="745" y="615"/>
                    </a:lnTo>
                    <a:lnTo>
                      <a:pt x="790" y="615"/>
                    </a:lnTo>
                    <a:lnTo>
                      <a:pt x="817" y="606"/>
                    </a:lnTo>
                    <a:lnTo>
                      <a:pt x="844" y="582"/>
                    </a:lnTo>
                    <a:lnTo>
                      <a:pt x="886" y="561"/>
                    </a:lnTo>
                    <a:lnTo>
                      <a:pt x="895" y="552"/>
                    </a:lnTo>
                    <a:lnTo>
                      <a:pt x="892" y="498"/>
                    </a:lnTo>
                    <a:lnTo>
                      <a:pt x="862" y="444"/>
                    </a:lnTo>
                    <a:lnTo>
                      <a:pt x="859" y="333"/>
                    </a:lnTo>
                    <a:lnTo>
                      <a:pt x="921" y="245"/>
                    </a:lnTo>
                    <a:lnTo>
                      <a:pt x="937" y="192"/>
                    </a:lnTo>
                    <a:lnTo>
                      <a:pt x="910" y="162"/>
                    </a:lnTo>
                    <a:lnTo>
                      <a:pt x="859" y="132"/>
                    </a:lnTo>
                    <a:lnTo>
                      <a:pt x="802" y="93"/>
                    </a:lnTo>
                    <a:lnTo>
                      <a:pt x="778" y="15"/>
                    </a:lnTo>
                    <a:cubicBezTo>
                      <a:pt x="766" y="0"/>
                      <a:pt x="753" y="2"/>
                      <a:pt x="727" y="3"/>
                    </a:cubicBezTo>
                    <a:cubicBezTo>
                      <a:pt x="701" y="4"/>
                      <a:pt x="648" y="16"/>
                      <a:pt x="619" y="21"/>
                    </a:cubicBezTo>
                    <a:lnTo>
                      <a:pt x="553" y="33"/>
                    </a:lnTo>
                    <a:lnTo>
                      <a:pt x="505" y="18"/>
                    </a:lnTo>
                    <a:lnTo>
                      <a:pt x="469" y="21"/>
                    </a:lnTo>
                    <a:lnTo>
                      <a:pt x="445" y="60"/>
                    </a:lnTo>
                    <a:lnTo>
                      <a:pt x="409" y="54"/>
                    </a:lnTo>
                    <a:lnTo>
                      <a:pt x="385" y="24"/>
                    </a:lnTo>
                    <a:lnTo>
                      <a:pt x="364" y="33"/>
                    </a:lnTo>
                    <a:lnTo>
                      <a:pt x="331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FFCC99">
                      <a:alpha val="62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27" name="Oval 38"/>
              <p:cNvSpPr>
                <a:spLocks noChangeArrowheads="1"/>
              </p:cNvSpPr>
              <p:nvPr/>
            </p:nvSpPr>
            <p:spPr bwMode="auto">
              <a:xfrm>
                <a:off x="3198" y="2432"/>
                <a:ext cx="362" cy="395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50000">
                    <a:srgbClr val="FFFFFF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128" name="Oval 39"/>
              <p:cNvSpPr>
                <a:spLocks noChangeArrowheads="1"/>
              </p:cNvSpPr>
              <p:nvPr/>
            </p:nvSpPr>
            <p:spPr bwMode="auto">
              <a:xfrm>
                <a:off x="3606" y="2432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129" name="Oval 40"/>
              <p:cNvSpPr>
                <a:spLocks noChangeArrowheads="1"/>
              </p:cNvSpPr>
              <p:nvPr/>
            </p:nvSpPr>
            <p:spPr bwMode="auto">
              <a:xfrm rot="8085245">
                <a:off x="3085" y="2409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130" name="Oval 41"/>
              <p:cNvSpPr>
                <a:spLocks noChangeArrowheads="1"/>
              </p:cNvSpPr>
              <p:nvPr/>
            </p:nvSpPr>
            <p:spPr bwMode="auto">
              <a:xfrm rot="2062820">
                <a:off x="3651" y="2659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131" name="Oval 42"/>
              <p:cNvSpPr>
                <a:spLocks noChangeArrowheads="1"/>
              </p:cNvSpPr>
              <p:nvPr/>
            </p:nvSpPr>
            <p:spPr bwMode="auto">
              <a:xfrm rot="7204115">
                <a:off x="3402" y="2318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132" name="Oval 43"/>
              <p:cNvSpPr>
                <a:spLocks noChangeArrowheads="1"/>
              </p:cNvSpPr>
              <p:nvPr/>
            </p:nvSpPr>
            <p:spPr bwMode="auto">
              <a:xfrm rot="2272499">
                <a:off x="3016" y="2614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133" name="Oval 44"/>
              <p:cNvSpPr>
                <a:spLocks noChangeArrowheads="1"/>
              </p:cNvSpPr>
              <p:nvPr/>
            </p:nvSpPr>
            <p:spPr bwMode="auto">
              <a:xfrm rot="8085245">
                <a:off x="3130" y="2772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134" name="Oval 45"/>
              <p:cNvSpPr>
                <a:spLocks noChangeArrowheads="1"/>
              </p:cNvSpPr>
              <p:nvPr/>
            </p:nvSpPr>
            <p:spPr bwMode="auto">
              <a:xfrm rot="10556401">
                <a:off x="3379" y="2886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</p:grpSp>
        <p:sp>
          <p:nvSpPr>
            <p:cNvPr id="43120" name="Text Box 46"/>
            <p:cNvSpPr txBox="1">
              <a:spLocks noChangeArrowheads="1"/>
            </p:cNvSpPr>
            <p:nvPr/>
          </p:nvSpPr>
          <p:spPr bwMode="auto">
            <a:xfrm>
              <a:off x="3469" y="3158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>
                  <a:solidFill>
                    <a:schemeClr val="bg1"/>
                  </a:solidFill>
                </a:rPr>
                <a:t>NO</a:t>
              </a:r>
              <a:endParaRPr lang="ru-RU" altLang="ru-RU">
                <a:solidFill>
                  <a:schemeClr val="bg1"/>
                </a:solidFill>
              </a:endParaRPr>
            </a:p>
          </p:txBody>
        </p:sp>
        <p:sp>
          <p:nvSpPr>
            <p:cNvPr id="43121" name="Text Box 47"/>
            <p:cNvSpPr txBox="1">
              <a:spLocks noChangeArrowheads="1"/>
            </p:cNvSpPr>
            <p:nvPr/>
          </p:nvSpPr>
          <p:spPr bwMode="auto">
            <a:xfrm>
              <a:off x="2064" y="3294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>
                  <a:solidFill>
                    <a:schemeClr val="bg1"/>
                  </a:solidFill>
                </a:rPr>
                <a:t>PG</a:t>
              </a:r>
              <a:endParaRPr lang="ru-RU" altLang="ru-RU">
                <a:solidFill>
                  <a:schemeClr val="bg1"/>
                </a:solidFill>
              </a:endParaRPr>
            </a:p>
          </p:txBody>
        </p:sp>
        <p:sp>
          <p:nvSpPr>
            <p:cNvPr id="43122" name="Text Box 48"/>
            <p:cNvSpPr txBox="1">
              <a:spLocks noChangeArrowheads="1"/>
            </p:cNvSpPr>
            <p:nvPr/>
          </p:nvSpPr>
          <p:spPr bwMode="auto">
            <a:xfrm>
              <a:off x="2064" y="3566"/>
              <a:ext cx="2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>
                  <a:solidFill>
                    <a:schemeClr val="bg1"/>
                  </a:solidFill>
                </a:rPr>
                <a:t>LT</a:t>
              </a:r>
              <a:endParaRPr lang="ru-RU" altLang="ru-RU">
                <a:solidFill>
                  <a:schemeClr val="bg1"/>
                </a:solidFill>
              </a:endParaRPr>
            </a:p>
          </p:txBody>
        </p:sp>
        <p:sp>
          <p:nvSpPr>
            <p:cNvPr id="43123" name="Freeform 49"/>
            <p:cNvSpPr>
              <a:spLocks/>
            </p:cNvSpPr>
            <p:nvPr/>
          </p:nvSpPr>
          <p:spPr bwMode="auto">
            <a:xfrm>
              <a:off x="3243" y="3294"/>
              <a:ext cx="227" cy="45"/>
            </a:xfrm>
            <a:custGeom>
              <a:avLst/>
              <a:gdLst>
                <a:gd name="T0" fmla="*/ 0 w 409"/>
                <a:gd name="T1" fmla="*/ 0 h 136"/>
                <a:gd name="T2" fmla="*/ 1 w 409"/>
                <a:gd name="T3" fmla="*/ 0 h 136"/>
                <a:gd name="T4" fmla="*/ 1 w 409"/>
                <a:gd name="T5" fmla="*/ 0 h 136"/>
                <a:gd name="T6" fmla="*/ 1 w 409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136"/>
                <a:gd name="T14" fmla="*/ 409 w 40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136">
                  <a:moveTo>
                    <a:pt x="0" y="136"/>
                  </a:moveTo>
                  <a:cubicBezTo>
                    <a:pt x="11" y="121"/>
                    <a:pt x="23" y="106"/>
                    <a:pt x="46" y="91"/>
                  </a:cubicBezTo>
                  <a:cubicBezTo>
                    <a:pt x="69" y="76"/>
                    <a:pt x="76" y="61"/>
                    <a:pt x="136" y="46"/>
                  </a:cubicBezTo>
                  <a:cubicBezTo>
                    <a:pt x="196" y="31"/>
                    <a:pt x="302" y="15"/>
                    <a:pt x="409" y="0"/>
                  </a:cubicBezTo>
                </a:path>
              </a:pathLst>
            </a:custGeom>
            <a:noFill/>
            <a:ln w="19050">
              <a:solidFill>
                <a:srgbClr val="4D4D4D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124" name="Freeform 50"/>
            <p:cNvSpPr>
              <a:spLocks/>
            </p:cNvSpPr>
            <p:nvPr/>
          </p:nvSpPr>
          <p:spPr bwMode="auto">
            <a:xfrm flipH="1">
              <a:off x="2381" y="3475"/>
              <a:ext cx="227" cy="45"/>
            </a:xfrm>
            <a:custGeom>
              <a:avLst/>
              <a:gdLst>
                <a:gd name="T0" fmla="*/ 0 w 409"/>
                <a:gd name="T1" fmla="*/ 0 h 136"/>
                <a:gd name="T2" fmla="*/ 1 w 409"/>
                <a:gd name="T3" fmla="*/ 0 h 136"/>
                <a:gd name="T4" fmla="*/ 1 w 409"/>
                <a:gd name="T5" fmla="*/ 0 h 136"/>
                <a:gd name="T6" fmla="*/ 1 w 409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136"/>
                <a:gd name="T14" fmla="*/ 409 w 40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136">
                  <a:moveTo>
                    <a:pt x="0" y="136"/>
                  </a:moveTo>
                  <a:cubicBezTo>
                    <a:pt x="11" y="121"/>
                    <a:pt x="23" y="106"/>
                    <a:pt x="46" y="91"/>
                  </a:cubicBezTo>
                  <a:cubicBezTo>
                    <a:pt x="69" y="76"/>
                    <a:pt x="76" y="61"/>
                    <a:pt x="136" y="46"/>
                  </a:cubicBezTo>
                  <a:cubicBezTo>
                    <a:pt x="196" y="31"/>
                    <a:pt x="302" y="15"/>
                    <a:pt x="409" y="0"/>
                  </a:cubicBezTo>
                </a:path>
              </a:pathLst>
            </a:custGeom>
            <a:noFill/>
            <a:ln w="19050">
              <a:solidFill>
                <a:srgbClr val="4D4D4D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125" name="Freeform 51"/>
            <p:cNvSpPr>
              <a:spLocks/>
            </p:cNvSpPr>
            <p:nvPr/>
          </p:nvSpPr>
          <p:spPr bwMode="auto">
            <a:xfrm rot="20733723" flipH="1">
              <a:off x="2335" y="3611"/>
              <a:ext cx="227" cy="45"/>
            </a:xfrm>
            <a:custGeom>
              <a:avLst/>
              <a:gdLst>
                <a:gd name="T0" fmla="*/ 0 w 409"/>
                <a:gd name="T1" fmla="*/ 0 h 136"/>
                <a:gd name="T2" fmla="*/ 1 w 409"/>
                <a:gd name="T3" fmla="*/ 0 h 136"/>
                <a:gd name="T4" fmla="*/ 1 w 409"/>
                <a:gd name="T5" fmla="*/ 0 h 136"/>
                <a:gd name="T6" fmla="*/ 1 w 409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136"/>
                <a:gd name="T14" fmla="*/ 409 w 40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136">
                  <a:moveTo>
                    <a:pt x="0" y="136"/>
                  </a:moveTo>
                  <a:cubicBezTo>
                    <a:pt x="11" y="121"/>
                    <a:pt x="23" y="106"/>
                    <a:pt x="46" y="91"/>
                  </a:cubicBezTo>
                  <a:cubicBezTo>
                    <a:pt x="69" y="76"/>
                    <a:pt x="76" y="61"/>
                    <a:pt x="136" y="46"/>
                  </a:cubicBezTo>
                  <a:cubicBezTo>
                    <a:pt x="196" y="31"/>
                    <a:pt x="302" y="15"/>
                    <a:pt x="409" y="0"/>
                  </a:cubicBezTo>
                </a:path>
              </a:pathLst>
            </a:custGeom>
            <a:noFill/>
            <a:ln w="19050">
              <a:solidFill>
                <a:srgbClr val="4D4D4D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024" name="Group 52"/>
          <p:cNvGrpSpPr>
            <a:grpSpLocks/>
          </p:cNvGrpSpPr>
          <p:nvPr/>
        </p:nvGrpSpPr>
        <p:grpSpPr bwMode="auto">
          <a:xfrm>
            <a:off x="2700338" y="981075"/>
            <a:ext cx="3281362" cy="1166813"/>
            <a:chOff x="1882" y="346"/>
            <a:chExt cx="2067" cy="735"/>
          </a:xfrm>
        </p:grpSpPr>
        <p:grpSp>
          <p:nvGrpSpPr>
            <p:cNvPr id="43101" name="Group 53"/>
            <p:cNvGrpSpPr>
              <a:grpSpLocks/>
            </p:cNvGrpSpPr>
            <p:nvPr/>
          </p:nvGrpSpPr>
          <p:grpSpPr bwMode="auto">
            <a:xfrm>
              <a:off x="2517" y="346"/>
              <a:ext cx="862" cy="735"/>
              <a:chOff x="2912" y="2187"/>
              <a:chExt cx="937" cy="827"/>
            </a:xfrm>
          </p:grpSpPr>
          <p:sp>
            <p:nvSpPr>
              <p:cNvPr id="43110" name="Freeform 54"/>
              <p:cNvSpPr>
                <a:spLocks/>
              </p:cNvSpPr>
              <p:nvPr/>
            </p:nvSpPr>
            <p:spPr bwMode="auto">
              <a:xfrm>
                <a:off x="2912" y="2187"/>
                <a:ext cx="937" cy="827"/>
              </a:xfrm>
              <a:custGeom>
                <a:avLst/>
                <a:gdLst>
                  <a:gd name="T0" fmla="*/ 331 w 937"/>
                  <a:gd name="T1" fmla="*/ 63 h 827"/>
                  <a:gd name="T2" fmla="*/ 298 w 937"/>
                  <a:gd name="T3" fmla="*/ 126 h 827"/>
                  <a:gd name="T4" fmla="*/ 274 w 937"/>
                  <a:gd name="T5" fmla="*/ 144 h 827"/>
                  <a:gd name="T6" fmla="*/ 154 w 937"/>
                  <a:gd name="T7" fmla="*/ 135 h 827"/>
                  <a:gd name="T8" fmla="*/ 31 w 937"/>
                  <a:gd name="T9" fmla="*/ 180 h 827"/>
                  <a:gd name="T10" fmla="*/ 16 w 937"/>
                  <a:gd name="T11" fmla="*/ 216 h 827"/>
                  <a:gd name="T12" fmla="*/ 82 w 937"/>
                  <a:gd name="T13" fmla="*/ 273 h 827"/>
                  <a:gd name="T14" fmla="*/ 25 w 937"/>
                  <a:gd name="T15" fmla="*/ 414 h 827"/>
                  <a:gd name="T16" fmla="*/ 13 w 937"/>
                  <a:gd name="T17" fmla="*/ 517 h 827"/>
                  <a:gd name="T18" fmla="*/ 106 w 937"/>
                  <a:gd name="T19" fmla="*/ 570 h 827"/>
                  <a:gd name="T20" fmla="*/ 139 w 937"/>
                  <a:gd name="T21" fmla="*/ 648 h 827"/>
                  <a:gd name="T22" fmla="*/ 190 w 937"/>
                  <a:gd name="T23" fmla="*/ 717 h 827"/>
                  <a:gd name="T24" fmla="*/ 229 w 937"/>
                  <a:gd name="T25" fmla="*/ 747 h 827"/>
                  <a:gd name="T26" fmla="*/ 379 w 937"/>
                  <a:gd name="T27" fmla="*/ 753 h 827"/>
                  <a:gd name="T28" fmla="*/ 427 w 937"/>
                  <a:gd name="T29" fmla="*/ 771 h 827"/>
                  <a:gd name="T30" fmla="*/ 457 w 937"/>
                  <a:gd name="T31" fmla="*/ 774 h 827"/>
                  <a:gd name="T32" fmla="*/ 502 w 937"/>
                  <a:gd name="T33" fmla="*/ 819 h 827"/>
                  <a:gd name="T34" fmla="*/ 553 w 937"/>
                  <a:gd name="T35" fmla="*/ 822 h 827"/>
                  <a:gd name="T36" fmla="*/ 583 w 937"/>
                  <a:gd name="T37" fmla="*/ 798 h 827"/>
                  <a:gd name="T38" fmla="*/ 610 w 937"/>
                  <a:gd name="T39" fmla="*/ 750 h 827"/>
                  <a:gd name="T40" fmla="*/ 664 w 937"/>
                  <a:gd name="T41" fmla="*/ 660 h 827"/>
                  <a:gd name="T42" fmla="*/ 745 w 937"/>
                  <a:gd name="T43" fmla="*/ 615 h 827"/>
                  <a:gd name="T44" fmla="*/ 790 w 937"/>
                  <a:gd name="T45" fmla="*/ 615 h 827"/>
                  <a:gd name="T46" fmla="*/ 817 w 937"/>
                  <a:gd name="T47" fmla="*/ 606 h 827"/>
                  <a:gd name="T48" fmla="*/ 844 w 937"/>
                  <a:gd name="T49" fmla="*/ 582 h 827"/>
                  <a:gd name="T50" fmla="*/ 886 w 937"/>
                  <a:gd name="T51" fmla="*/ 561 h 827"/>
                  <a:gd name="T52" fmla="*/ 895 w 937"/>
                  <a:gd name="T53" fmla="*/ 552 h 827"/>
                  <a:gd name="T54" fmla="*/ 892 w 937"/>
                  <a:gd name="T55" fmla="*/ 498 h 827"/>
                  <a:gd name="T56" fmla="*/ 862 w 937"/>
                  <a:gd name="T57" fmla="*/ 444 h 827"/>
                  <a:gd name="T58" fmla="*/ 859 w 937"/>
                  <a:gd name="T59" fmla="*/ 333 h 827"/>
                  <a:gd name="T60" fmla="*/ 921 w 937"/>
                  <a:gd name="T61" fmla="*/ 245 h 827"/>
                  <a:gd name="T62" fmla="*/ 937 w 937"/>
                  <a:gd name="T63" fmla="*/ 192 h 827"/>
                  <a:gd name="T64" fmla="*/ 910 w 937"/>
                  <a:gd name="T65" fmla="*/ 162 h 827"/>
                  <a:gd name="T66" fmla="*/ 859 w 937"/>
                  <a:gd name="T67" fmla="*/ 132 h 827"/>
                  <a:gd name="T68" fmla="*/ 802 w 937"/>
                  <a:gd name="T69" fmla="*/ 93 h 827"/>
                  <a:gd name="T70" fmla="*/ 778 w 937"/>
                  <a:gd name="T71" fmla="*/ 15 h 827"/>
                  <a:gd name="T72" fmla="*/ 727 w 937"/>
                  <a:gd name="T73" fmla="*/ 3 h 827"/>
                  <a:gd name="T74" fmla="*/ 619 w 937"/>
                  <a:gd name="T75" fmla="*/ 21 h 827"/>
                  <a:gd name="T76" fmla="*/ 553 w 937"/>
                  <a:gd name="T77" fmla="*/ 33 h 827"/>
                  <a:gd name="T78" fmla="*/ 505 w 937"/>
                  <a:gd name="T79" fmla="*/ 18 h 827"/>
                  <a:gd name="T80" fmla="*/ 469 w 937"/>
                  <a:gd name="T81" fmla="*/ 21 h 827"/>
                  <a:gd name="T82" fmla="*/ 445 w 937"/>
                  <a:gd name="T83" fmla="*/ 60 h 827"/>
                  <a:gd name="T84" fmla="*/ 409 w 937"/>
                  <a:gd name="T85" fmla="*/ 54 h 827"/>
                  <a:gd name="T86" fmla="*/ 385 w 937"/>
                  <a:gd name="T87" fmla="*/ 24 h 827"/>
                  <a:gd name="T88" fmla="*/ 364 w 937"/>
                  <a:gd name="T89" fmla="*/ 33 h 827"/>
                  <a:gd name="T90" fmla="*/ 331 w 937"/>
                  <a:gd name="T91" fmla="*/ 63 h 82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37"/>
                  <a:gd name="T139" fmla="*/ 0 h 827"/>
                  <a:gd name="T140" fmla="*/ 937 w 937"/>
                  <a:gd name="T141" fmla="*/ 827 h 82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37" h="827">
                    <a:moveTo>
                      <a:pt x="331" y="63"/>
                    </a:moveTo>
                    <a:lnTo>
                      <a:pt x="298" y="126"/>
                    </a:lnTo>
                    <a:lnTo>
                      <a:pt x="274" y="144"/>
                    </a:lnTo>
                    <a:lnTo>
                      <a:pt x="154" y="135"/>
                    </a:lnTo>
                    <a:cubicBezTo>
                      <a:pt x="114" y="141"/>
                      <a:pt x="54" y="166"/>
                      <a:pt x="31" y="180"/>
                    </a:cubicBezTo>
                    <a:cubicBezTo>
                      <a:pt x="8" y="194"/>
                      <a:pt x="8" y="201"/>
                      <a:pt x="16" y="216"/>
                    </a:cubicBezTo>
                    <a:cubicBezTo>
                      <a:pt x="24" y="231"/>
                      <a:pt x="80" y="240"/>
                      <a:pt x="82" y="273"/>
                    </a:cubicBezTo>
                    <a:cubicBezTo>
                      <a:pt x="84" y="306"/>
                      <a:pt x="36" y="373"/>
                      <a:pt x="25" y="414"/>
                    </a:cubicBezTo>
                    <a:cubicBezTo>
                      <a:pt x="14" y="455"/>
                      <a:pt x="0" y="491"/>
                      <a:pt x="13" y="517"/>
                    </a:cubicBezTo>
                    <a:cubicBezTo>
                      <a:pt x="26" y="543"/>
                      <a:pt x="85" y="548"/>
                      <a:pt x="106" y="570"/>
                    </a:cubicBezTo>
                    <a:cubicBezTo>
                      <a:pt x="127" y="592"/>
                      <a:pt x="125" y="623"/>
                      <a:pt x="139" y="648"/>
                    </a:cubicBezTo>
                    <a:cubicBezTo>
                      <a:pt x="153" y="673"/>
                      <a:pt x="175" y="701"/>
                      <a:pt x="190" y="717"/>
                    </a:cubicBezTo>
                    <a:lnTo>
                      <a:pt x="229" y="747"/>
                    </a:lnTo>
                    <a:cubicBezTo>
                      <a:pt x="260" y="753"/>
                      <a:pt x="346" y="749"/>
                      <a:pt x="379" y="753"/>
                    </a:cubicBezTo>
                    <a:lnTo>
                      <a:pt x="427" y="771"/>
                    </a:lnTo>
                    <a:lnTo>
                      <a:pt x="457" y="774"/>
                    </a:lnTo>
                    <a:lnTo>
                      <a:pt x="502" y="819"/>
                    </a:lnTo>
                    <a:cubicBezTo>
                      <a:pt x="518" y="827"/>
                      <a:pt x="540" y="825"/>
                      <a:pt x="553" y="822"/>
                    </a:cubicBezTo>
                    <a:lnTo>
                      <a:pt x="583" y="798"/>
                    </a:lnTo>
                    <a:lnTo>
                      <a:pt x="610" y="750"/>
                    </a:lnTo>
                    <a:lnTo>
                      <a:pt x="664" y="660"/>
                    </a:lnTo>
                    <a:lnTo>
                      <a:pt x="745" y="615"/>
                    </a:lnTo>
                    <a:lnTo>
                      <a:pt x="790" y="615"/>
                    </a:lnTo>
                    <a:lnTo>
                      <a:pt x="817" y="606"/>
                    </a:lnTo>
                    <a:lnTo>
                      <a:pt x="844" y="582"/>
                    </a:lnTo>
                    <a:lnTo>
                      <a:pt x="886" y="561"/>
                    </a:lnTo>
                    <a:lnTo>
                      <a:pt x="895" y="552"/>
                    </a:lnTo>
                    <a:lnTo>
                      <a:pt x="892" y="498"/>
                    </a:lnTo>
                    <a:lnTo>
                      <a:pt x="862" y="444"/>
                    </a:lnTo>
                    <a:lnTo>
                      <a:pt x="859" y="333"/>
                    </a:lnTo>
                    <a:lnTo>
                      <a:pt x="921" y="245"/>
                    </a:lnTo>
                    <a:lnTo>
                      <a:pt x="937" y="192"/>
                    </a:lnTo>
                    <a:lnTo>
                      <a:pt x="910" y="162"/>
                    </a:lnTo>
                    <a:lnTo>
                      <a:pt x="859" y="132"/>
                    </a:lnTo>
                    <a:lnTo>
                      <a:pt x="802" y="93"/>
                    </a:lnTo>
                    <a:lnTo>
                      <a:pt x="778" y="15"/>
                    </a:lnTo>
                    <a:cubicBezTo>
                      <a:pt x="766" y="0"/>
                      <a:pt x="753" y="2"/>
                      <a:pt x="727" y="3"/>
                    </a:cubicBezTo>
                    <a:cubicBezTo>
                      <a:pt x="701" y="4"/>
                      <a:pt x="648" y="16"/>
                      <a:pt x="619" y="21"/>
                    </a:cubicBezTo>
                    <a:lnTo>
                      <a:pt x="553" y="33"/>
                    </a:lnTo>
                    <a:lnTo>
                      <a:pt x="505" y="18"/>
                    </a:lnTo>
                    <a:lnTo>
                      <a:pt x="469" y="21"/>
                    </a:lnTo>
                    <a:lnTo>
                      <a:pt x="445" y="60"/>
                    </a:lnTo>
                    <a:lnTo>
                      <a:pt x="409" y="54"/>
                    </a:lnTo>
                    <a:lnTo>
                      <a:pt x="385" y="24"/>
                    </a:lnTo>
                    <a:lnTo>
                      <a:pt x="364" y="33"/>
                    </a:lnTo>
                    <a:lnTo>
                      <a:pt x="331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FFCC99">
                      <a:alpha val="62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11" name="Oval 55"/>
              <p:cNvSpPr>
                <a:spLocks noChangeArrowheads="1"/>
              </p:cNvSpPr>
              <p:nvPr/>
            </p:nvSpPr>
            <p:spPr bwMode="auto">
              <a:xfrm>
                <a:off x="3198" y="2432"/>
                <a:ext cx="362" cy="395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50000">
                    <a:srgbClr val="FFFFFF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112" name="Oval 56"/>
              <p:cNvSpPr>
                <a:spLocks noChangeArrowheads="1"/>
              </p:cNvSpPr>
              <p:nvPr/>
            </p:nvSpPr>
            <p:spPr bwMode="auto">
              <a:xfrm>
                <a:off x="3606" y="2432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113" name="Oval 57"/>
              <p:cNvSpPr>
                <a:spLocks noChangeArrowheads="1"/>
              </p:cNvSpPr>
              <p:nvPr/>
            </p:nvSpPr>
            <p:spPr bwMode="auto">
              <a:xfrm rot="8085245">
                <a:off x="3085" y="2409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114" name="Oval 58"/>
              <p:cNvSpPr>
                <a:spLocks noChangeArrowheads="1"/>
              </p:cNvSpPr>
              <p:nvPr/>
            </p:nvSpPr>
            <p:spPr bwMode="auto">
              <a:xfrm rot="2062820">
                <a:off x="3651" y="2659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115" name="Oval 59"/>
              <p:cNvSpPr>
                <a:spLocks noChangeArrowheads="1"/>
              </p:cNvSpPr>
              <p:nvPr/>
            </p:nvSpPr>
            <p:spPr bwMode="auto">
              <a:xfrm rot="7204115">
                <a:off x="3402" y="2318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116" name="Oval 60"/>
              <p:cNvSpPr>
                <a:spLocks noChangeArrowheads="1"/>
              </p:cNvSpPr>
              <p:nvPr/>
            </p:nvSpPr>
            <p:spPr bwMode="auto">
              <a:xfrm rot="2272499">
                <a:off x="3016" y="2614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117" name="Oval 61"/>
              <p:cNvSpPr>
                <a:spLocks noChangeArrowheads="1"/>
              </p:cNvSpPr>
              <p:nvPr/>
            </p:nvSpPr>
            <p:spPr bwMode="auto">
              <a:xfrm rot="8085245">
                <a:off x="3130" y="2772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118" name="Oval 62"/>
              <p:cNvSpPr>
                <a:spLocks noChangeArrowheads="1"/>
              </p:cNvSpPr>
              <p:nvPr/>
            </p:nvSpPr>
            <p:spPr bwMode="auto">
              <a:xfrm rot="10556401">
                <a:off x="3379" y="2886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</p:grpSp>
        <p:sp>
          <p:nvSpPr>
            <p:cNvPr id="43102" name="Text Box 63"/>
            <p:cNvSpPr txBox="1">
              <a:spLocks noChangeArrowheads="1"/>
            </p:cNvSpPr>
            <p:nvPr/>
          </p:nvSpPr>
          <p:spPr bwMode="auto">
            <a:xfrm>
              <a:off x="1882" y="572"/>
              <a:ext cx="4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/>
                <a:t>IL-1</a:t>
              </a:r>
              <a:r>
                <a:rPr lang="el-GR" altLang="ru-RU"/>
                <a:t>β</a:t>
              </a:r>
            </a:p>
          </p:txBody>
        </p:sp>
        <p:sp>
          <p:nvSpPr>
            <p:cNvPr id="43103" name="Text Box 64"/>
            <p:cNvSpPr txBox="1">
              <a:spLocks noChangeArrowheads="1"/>
            </p:cNvSpPr>
            <p:nvPr/>
          </p:nvSpPr>
          <p:spPr bwMode="auto">
            <a:xfrm>
              <a:off x="2064" y="346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/>
                <a:t>IL-6</a:t>
              </a:r>
              <a:endParaRPr lang="ru-RU" altLang="ru-RU"/>
            </a:p>
          </p:txBody>
        </p:sp>
        <p:sp>
          <p:nvSpPr>
            <p:cNvPr id="43104" name="Text Box 65"/>
            <p:cNvSpPr txBox="1">
              <a:spLocks noChangeArrowheads="1"/>
            </p:cNvSpPr>
            <p:nvPr/>
          </p:nvSpPr>
          <p:spPr bwMode="auto">
            <a:xfrm>
              <a:off x="3515" y="754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/>
                <a:t>IL-8</a:t>
              </a:r>
              <a:endParaRPr lang="ru-RU" altLang="ru-RU"/>
            </a:p>
          </p:txBody>
        </p:sp>
        <p:sp>
          <p:nvSpPr>
            <p:cNvPr id="43105" name="Text Box 66"/>
            <p:cNvSpPr txBox="1">
              <a:spLocks noChangeArrowheads="1"/>
            </p:cNvSpPr>
            <p:nvPr/>
          </p:nvSpPr>
          <p:spPr bwMode="auto">
            <a:xfrm>
              <a:off x="3470" y="482"/>
              <a:ext cx="4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/>
                <a:t>TNF</a:t>
              </a:r>
              <a:r>
                <a:rPr lang="el-GR" altLang="ru-RU"/>
                <a:t>α</a:t>
              </a:r>
            </a:p>
          </p:txBody>
        </p:sp>
        <p:sp>
          <p:nvSpPr>
            <p:cNvPr id="43106" name="Freeform 67"/>
            <p:cNvSpPr>
              <a:spLocks/>
            </p:cNvSpPr>
            <p:nvPr/>
          </p:nvSpPr>
          <p:spPr bwMode="auto">
            <a:xfrm>
              <a:off x="3288" y="618"/>
              <a:ext cx="227" cy="45"/>
            </a:xfrm>
            <a:custGeom>
              <a:avLst/>
              <a:gdLst>
                <a:gd name="T0" fmla="*/ 0 w 409"/>
                <a:gd name="T1" fmla="*/ 0 h 136"/>
                <a:gd name="T2" fmla="*/ 1 w 409"/>
                <a:gd name="T3" fmla="*/ 0 h 136"/>
                <a:gd name="T4" fmla="*/ 1 w 409"/>
                <a:gd name="T5" fmla="*/ 0 h 136"/>
                <a:gd name="T6" fmla="*/ 1 w 409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136"/>
                <a:gd name="T14" fmla="*/ 409 w 40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136">
                  <a:moveTo>
                    <a:pt x="0" y="136"/>
                  </a:moveTo>
                  <a:cubicBezTo>
                    <a:pt x="11" y="121"/>
                    <a:pt x="23" y="106"/>
                    <a:pt x="46" y="91"/>
                  </a:cubicBezTo>
                  <a:cubicBezTo>
                    <a:pt x="69" y="76"/>
                    <a:pt x="76" y="61"/>
                    <a:pt x="136" y="46"/>
                  </a:cubicBezTo>
                  <a:cubicBezTo>
                    <a:pt x="196" y="31"/>
                    <a:pt x="302" y="15"/>
                    <a:pt x="409" y="0"/>
                  </a:cubicBezTo>
                </a:path>
              </a:pathLst>
            </a:custGeom>
            <a:noFill/>
            <a:ln w="19050">
              <a:solidFill>
                <a:srgbClr val="4D4D4D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107" name="Freeform 68"/>
            <p:cNvSpPr>
              <a:spLocks/>
            </p:cNvSpPr>
            <p:nvPr/>
          </p:nvSpPr>
          <p:spPr bwMode="auto">
            <a:xfrm flipH="1">
              <a:off x="2336" y="709"/>
              <a:ext cx="227" cy="45"/>
            </a:xfrm>
            <a:custGeom>
              <a:avLst/>
              <a:gdLst>
                <a:gd name="T0" fmla="*/ 0 w 409"/>
                <a:gd name="T1" fmla="*/ 0 h 136"/>
                <a:gd name="T2" fmla="*/ 1 w 409"/>
                <a:gd name="T3" fmla="*/ 0 h 136"/>
                <a:gd name="T4" fmla="*/ 1 w 409"/>
                <a:gd name="T5" fmla="*/ 0 h 136"/>
                <a:gd name="T6" fmla="*/ 1 w 409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136"/>
                <a:gd name="T14" fmla="*/ 409 w 40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136">
                  <a:moveTo>
                    <a:pt x="0" y="136"/>
                  </a:moveTo>
                  <a:cubicBezTo>
                    <a:pt x="11" y="121"/>
                    <a:pt x="23" y="106"/>
                    <a:pt x="46" y="91"/>
                  </a:cubicBezTo>
                  <a:cubicBezTo>
                    <a:pt x="69" y="76"/>
                    <a:pt x="76" y="61"/>
                    <a:pt x="136" y="46"/>
                  </a:cubicBezTo>
                  <a:cubicBezTo>
                    <a:pt x="196" y="31"/>
                    <a:pt x="302" y="15"/>
                    <a:pt x="409" y="0"/>
                  </a:cubicBezTo>
                </a:path>
              </a:pathLst>
            </a:custGeom>
            <a:noFill/>
            <a:ln w="19050">
              <a:solidFill>
                <a:srgbClr val="4D4D4D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108" name="Freeform 69"/>
            <p:cNvSpPr>
              <a:spLocks/>
            </p:cNvSpPr>
            <p:nvPr/>
          </p:nvSpPr>
          <p:spPr bwMode="auto">
            <a:xfrm rot="1348359" flipH="1">
              <a:off x="2381" y="572"/>
              <a:ext cx="227" cy="45"/>
            </a:xfrm>
            <a:custGeom>
              <a:avLst/>
              <a:gdLst>
                <a:gd name="T0" fmla="*/ 0 w 409"/>
                <a:gd name="T1" fmla="*/ 0 h 136"/>
                <a:gd name="T2" fmla="*/ 1 w 409"/>
                <a:gd name="T3" fmla="*/ 0 h 136"/>
                <a:gd name="T4" fmla="*/ 1 w 409"/>
                <a:gd name="T5" fmla="*/ 0 h 136"/>
                <a:gd name="T6" fmla="*/ 1 w 409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136"/>
                <a:gd name="T14" fmla="*/ 409 w 40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136">
                  <a:moveTo>
                    <a:pt x="0" y="136"/>
                  </a:moveTo>
                  <a:cubicBezTo>
                    <a:pt x="11" y="121"/>
                    <a:pt x="23" y="106"/>
                    <a:pt x="46" y="91"/>
                  </a:cubicBezTo>
                  <a:cubicBezTo>
                    <a:pt x="69" y="76"/>
                    <a:pt x="76" y="61"/>
                    <a:pt x="136" y="46"/>
                  </a:cubicBezTo>
                  <a:cubicBezTo>
                    <a:pt x="196" y="31"/>
                    <a:pt x="302" y="15"/>
                    <a:pt x="409" y="0"/>
                  </a:cubicBezTo>
                </a:path>
              </a:pathLst>
            </a:custGeom>
            <a:noFill/>
            <a:ln w="19050">
              <a:solidFill>
                <a:srgbClr val="4D4D4D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109" name="Freeform 70"/>
            <p:cNvSpPr>
              <a:spLocks/>
            </p:cNvSpPr>
            <p:nvPr/>
          </p:nvSpPr>
          <p:spPr bwMode="auto">
            <a:xfrm rot="1878020">
              <a:off x="3288" y="799"/>
              <a:ext cx="227" cy="45"/>
            </a:xfrm>
            <a:custGeom>
              <a:avLst/>
              <a:gdLst>
                <a:gd name="T0" fmla="*/ 0 w 409"/>
                <a:gd name="T1" fmla="*/ 0 h 136"/>
                <a:gd name="T2" fmla="*/ 1 w 409"/>
                <a:gd name="T3" fmla="*/ 0 h 136"/>
                <a:gd name="T4" fmla="*/ 1 w 409"/>
                <a:gd name="T5" fmla="*/ 0 h 136"/>
                <a:gd name="T6" fmla="*/ 1 w 409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136"/>
                <a:gd name="T14" fmla="*/ 409 w 40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136">
                  <a:moveTo>
                    <a:pt x="0" y="136"/>
                  </a:moveTo>
                  <a:cubicBezTo>
                    <a:pt x="11" y="121"/>
                    <a:pt x="23" y="106"/>
                    <a:pt x="46" y="91"/>
                  </a:cubicBezTo>
                  <a:cubicBezTo>
                    <a:pt x="69" y="76"/>
                    <a:pt x="76" y="61"/>
                    <a:pt x="136" y="46"/>
                  </a:cubicBezTo>
                  <a:cubicBezTo>
                    <a:pt x="196" y="31"/>
                    <a:pt x="302" y="15"/>
                    <a:pt x="409" y="0"/>
                  </a:cubicBezTo>
                </a:path>
              </a:pathLst>
            </a:custGeom>
            <a:noFill/>
            <a:ln w="19050">
              <a:solidFill>
                <a:srgbClr val="4D4D4D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25" name="Text Box 71"/>
          <p:cNvSpPr txBox="1">
            <a:spLocks noChangeArrowheads="1"/>
          </p:cNvSpPr>
          <p:nvPr/>
        </p:nvSpPr>
        <p:spPr bwMode="auto">
          <a:xfrm>
            <a:off x="5559425" y="6094413"/>
            <a:ext cx="35845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chemeClr val="bg1"/>
                </a:solidFill>
              </a:rPr>
              <a:t>Активация фагоцитоза</a:t>
            </a:r>
          </a:p>
          <a:p>
            <a:r>
              <a:rPr lang="ru-RU" altLang="ru-RU">
                <a:solidFill>
                  <a:schemeClr val="bg1"/>
                </a:solidFill>
              </a:rPr>
              <a:t>Активация </a:t>
            </a:r>
            <a:r>
              <a:rPr lang="en-US" altLang="ru-RU" i="1">
                <a:solidFill>
                  <a:schemeClr val="bg1"/>
                </a:solidFill>
              </a:rPr>
              <a:t>iNOS</a:t>
            </a:r>
            <a:r>
              <a:rPr lang="ru-RU" altLang="ru-RU" i="1">
                <a:solidFill>
                  <a:schemeClr val="bg1"/>
                </a:solidFill>
              </a:rPr>
              <a:t> </a:t>
            </a:r>
            <a:r>
              <a:rPr lang="ru-RU" altLang="ru-RU">
                <a:solidFill>
                  <a:schemeClr val="bg1"/>
                </a:solidFill>
              </a:rPr>
              <a:t>и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ru-RU" altLang="ru-RU">
                <a:solidFill>
                  <a:schemeClr val="bg1"/>
                </a:solidFill>
              </a:rPr>
              <a:t>метаболизма</a:t>
            </a:r>
          </a:p>
          <a:p>
            <a:r>
              <a:rPr lang="ru-RU" altLang="ru-RU">
                <a:solidFill>
                  <a:schemeClr val="bg1"/>
                </a:solidFill>
              </a:rPr>
              <a:t>арахидоновой кислоты</a:t>
            </a:r>
          </a:p>
        </p:txBody>
      </p:sp>
      <p:sp>
        <p:nvSpPr>
          <p:cNvPr id="43026" name="Text Box 72"/>
          <p:cNvSpPr txBox="1">
            <a:spLocks noChangeArrowheads="1"/>
          </p:cNvSpPr>
          <p:nvPr/>
        </p:nvSpPr>
        <p:spPr bwMode="auto">
          <a:xfrm>
            <a:off x="517525" y="2420938"/>
            <a:ext cx="2387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>
                <a:solidFill>
                  <a:schemeClr val="bg1"/>
                </a:solidFill>
              </a:rPr>
              <a:t>Регуляция</a:t>
            </a:r>
          </a:p>
          <a:p>
            <a:r>
              <a:rPr lang="ru-RU" altLang="ru-RU" sz="1600">
                <a:solidFill>
                  <a:schemeClr val="bg1"/>
                </a:solidFill>
              </a:rPr>
              <a:t>температуры, </a:t>
            </a:r>
          </a:p>
          <a:p>
            <a:r>
              <a:rPr lang="ru-RU" altLang="ru-RU" sz="1600">
                <a:solidFill>
                  <a:schemeClr val="bg1"/>
                </a:solidFill>
              </a:rPr>
              <a:t>поведения,</a:t>
            </a:r>
          </a:p>
          <a:p>
            <a:r>
              <a:rPr lang="ru-RU" altLang="ru-RU" sz="1600">
                <a:solidFill>
                  <a:schemeClr val="bg1"/>
                </a:solidFill>
              </a:rPr>
              <a:t>синтеза гормонов</a:t>
            </a:r>
          </a:p>
        </p:txBody>
      </p:sp>
      <p:pic>
        <p:nvPicPr>
          <p:cNvPr id="43027" name="Picture 73" descr="li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73463"/>
            <a:ext cx="1346200" cy="88582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8" name="Text Box 74"/>
          <p:cNvSpPr txBox="1">
            <a:spLocks noChangeArrowheads="1"/>
          </p:cNvSpPr>
          <p:nvPr/>
        </p:nvSpPr>
        <p:spPr bwMode="auto">
          <a:xfrm>
            <a:off x="179388" y="4365625"/>
            <a:ext cx="2874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ru-RU" altLang="ru-RU">
                <a:solidFill>
                  <a:schemeClr val="bg1"/>
                </a:solidFill>
              </a:rPr>
              <a:t>Продукция белков</a:t>
            </a:r>
          </a:p>
          <a:p>
            <a:r>
              <a:rPr lang="ru-RU" altLang="ru-RU">
                <a:solidFill>
                  <a:schemeClr val="bg1"/>
                </a:solidFill>
              </a:rPr>
              <a:t>острой фазы воспаления</a:t>
            </a:r>
          </a:p>
        </p:txBody>
      </p:sp>
      <p:grpSp>
        <p:nvGrpSpPr>
          <p:cNvPr id="43029" name="Group 75"/>
          <p:cNvGrpSpPr>
            <a:grpSpLocks/>
          </p:cNvGrpSpPr>
          <p:nvPr/>
        </p:nvGrpSpPr>
        <p:grpSpPr bwMode="auto">
          <a:xfrm flipH="1">
            <a:off x="6588125" y="3500438"/>
            <a:ext cx="71438" cy="576262"/>
            <a:chOff x="2925" y="709"/>
            <a:chExt cx="236" cy="2268"/>
          </a:xfrm>
        </p:grpSpPr>
        <p:sp>
          <p:nvSpPr>
            <p:cNvPr id="43095" name="Freeform 76"/>
            <p:cNvSpPr>
              <a:spLocks/>
            </p:cNvSpPr>
            <p:nvPr/>
          </p:nvSpPr>
          <p:spPr bwMode="auto">
            <a:xfrm>
              <a:off x="2925" y="709"/>
              <a:ext cx="236" cy="369"/>
            </a:xfrm>
            <a:custGeom>
              <a:avLst/>
              <a:gdLst>
                <a:gd name="T0" fmla="*/ 11 w 236"/>
                <a:gd name="T1" fmla="*/ 11 h 369"/>
                <a:gd name="T2" fmla="*/ 0 w 236"/>
                <a:gd name="T3" fmla="*/ 35 h 369"/>
                <a:gd name="T4" fmla="*/ 2 w 236"/>
                <a:gd name="T5" fmla="*/ 329 h 369"/>
                <a:gd name="T6" fmla="*/ 13 w 236"/>
                <a:gd name="T7" fmla="*/ 354 h 369"/>
                <a:gd name="T8" fmla="*/ 42 w 236"/>
                <a:gd name="T9" fmla="*/ 369 h 369"/>
                <a:gd name="T10" fmla="*/ 201 w 236"/>
                <a:gd name="T11" fmla="*/ 368 h 369"/>
                <a:gd name="T12" fmla="*/ 225 w 236"/>
                <a:gd name="T13" fmla="*/ 357 h 369"/>
                <a:gd name="T14" fmla="*/ 236 w 236"/>
                <a:gd name="T15" fmla="*/ 324 h 369"/>
                <a:gd name="T16" fmla="*/ 235 w 236"/>
                <a:gd name="T17" fmla="*/ 33 h 369"/>
                <a:gd name="T18" fmla="*/ 228 w 236"/>
                <a:gd name="T19" fmla="*/ 17 h 369"/>
                <a:gd name="T20" fmla="*/ 205 w 236"/>
                <a:gd name="T21" fmla="*/ 0 h 369"/>
                <a:gd name="T22" fmla="*/ 25 w 236"/>
                <a:gd name="T23" fmla="*/ 2 h 369"/>
                <a:gd name="T24" fmla="*/ 11 w 236"/>
                <a:gd name="T25" fmla="*/ 11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369"/>
                <a:gd name="T41" fmla="*/ 236 w 236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369">
                  <a:moveTo>
                    <a:pt x="11" y="11"/>
                  </a:moveTo>
                  <a:lnTo>
                    <a:pt x="0" y="35"/>
                  </a:lnTo>
                  <a:lnTo>
                    <a:pt x="2" y="329"/>
                  </a:lnTo>
                  <a:lnTo>
                    <a:pt x="13" y="354"/>
                  </a:lnTo>
                  <a:lnTo>
                    <a:pt x="42" y="369"/>
                  </a:lnTo>
                  <a:lnTo>
                    <a:pt x="201" y="368"/>
                  </a:lnTo>
                  <a:lnTo>
                    <a:pt x="225" y="357"/>
                  </a:lnTo>
                  <a:lnTo>
                    <a:pt x="236" y="324"/>
                  </a:lnTo>
                  <a:lnTo>
                    <a:pt x="235" y="33"/>
                  </a:lnTo>
                  <a:lnTo>
                    <a:pt x="228" y="17"/>
                  </a:lnTo>
                  <a:lnTo>
                    <a:pt x="205" y="0"/>
                  </a:lnTo>
                  <a:lnTo>
                    <a:pt x="25" y="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96" name="Freeform 77"/>
            <p:cNvSpPr>
              <a:spLocks/>
            </p:cNvSpPr>
            <p:nvPr/>
          </p:nvSpPr>
          <p:spPr bwMode="auto">
            <a:xfrm>
              <a:off x="2925" y="1071"/>
              <a:ext cx="236" cy="369"/>
            </a:xfrm>
            <a:custGeom>
              <a:avLst/>
              <a:gdLst>
                <a:gd name="T0" fmla="*/ 11 w 236"/>
                <a:gd name="T1" fmla="*/ 11 h 369"/>
                <a:gd name="T2" fmla="*/ 0 w 236"/>
                <a:gd name="T3" fmla="*/ 35 h 369"/>
                <a:gd name="T4" fmla="*/ 2 w 236"/>
                <a:gd name="T5" fmla="*/ 329 h 369"/>
                <a:gd name="T6" fmla="*/ 13 w 236"/>
                <a:gd name="T7" fmla="*/ 354 h 369"/>
                <a:gd name="T8" fmla="*/ 42 w 236"/>
                <a:gd name="T9" fmla="*/ 369 h 369"/>
                <a:gd name="T10" fmla="*/ 201 w 236"/>
                <a:gd name="T11" fmla="*/ 368 h 369"/>
                <a:gd name="T12" fmla="*/ 225 w 236"/>
                <a:gd name="T13" fmla="*/ 357 h 369"/>
                <a:gd name="T14" fmla="*/ 236 w 236"/>
                <a:gd name="T15" fmla="*/ 324 h 369"/>
                <a:gd name="T16" fmla="*/ 235 w 236"/>
                <a:gd name="T17" fmla="*/ 33 h 369"/>
                <a:gd name="T18" fmla="*/ 228 w 236"/>
                <a:gd name="T19" fmla="*/ 17 h 369"/>
                <a:gd name="T20" fmla="*/ 205 w 236"/>
                <a:gd name="T21" fmla="*/ 0 h 369"/>
                <a:gd name="T22" fmla="*/ 25 w 236"/>
                <a:gd name="T23" fmla="*/ 2 h 369"/>
                <a:gd name="T24" fmla="*/ 11 w 236"/>
                <a:gd name="T25" fmla="*/ 11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369"/>
                <a:gd name="T41" fmla="*/ 236 w 236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369">
                  <a:moveTo>
                    <a:pt x="11" y="11"/>
                  </a:moveTo>
                  <a:lnTo>
                    <a:pt x="0" y="35"/>
                  </a:lnTo>
                  <a:lnTo>
                    <a:pt x="2" y="329"/>
                  </a:lnTo>
                  <a:lnTo>
                    <a:pt x="13" y="354"/>
                  </a:lnTo>
                  <a:lnTo>
                    <a:pt x="42" y="369"/>
                  </a:lnTo>
                  <a:lnTo>
                    <a:pt x="201" y="368"/>
                  </a:lnTo>
                  <a:lnTo>
                    <a:pt x="225" y="357"/>
                  </a:lnTo>
                  <a:lnTo>
                    <a:pt x="236" y="324"/>
                  </a:lnTo>
                  <a:lnTo>
                    <a:pt x="235" y="33"/>
                  </a:lnTo>
                  <a:lnTo>
                    <a:pt x="228" y="17"/>
                  </a:lnTo>
                  <a:lnTo>
                    <a:pt x="205" y="0"/>
                  </a:lnTo>
                  <a:lnTo>
                    <a:pt x="25" y="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97" name="Freeform 78"/>
            <p:cNvSpPr>
              <a:spLocks/>
            </p:cNvSpPr>
            <p:nvPr/>
          </p:nvSpPr>
          <p:spPr bwMode="auto">
            <a:xfrm>
              <a:off x="2925" y="1434"/>
              <a:ext cx="236" cy="369"/>
            </a:xfrm>
            <a:custGeom>
              <a:avLst/>
              <a:gdLst>
                <a:gd name="T0" fmla="*/ 11 w 236"/>
                <a:gd name="T1" fmla="*/ 11 h 369"/>
                <a:gd name="T2" fmla="*/ 0 w 236"/>
                <a:gd name="T3" fmla="*/ 35 h 369"/>
                <a:gd name="T4" fmla="*/ 2 w 236"/>
                <a:gd name="T5" fmla="*/ 329 h 369"/>
                <a:gd name="T6" fmla="*/ 13 w 236"/>
                <a:gd name="T7" fmla="*/ 354 h 369"/>
                <a:gd name="T8" fmla="*/ 42 w 236"/>
                <a:gd name="T9" fmla="*/ 369 h 369"/>
                <a:gd name="T10" fmla="*/ 201 w 236"/>
                <a:gd name="T11" fmla="*/ 368 h 369"/>
                <a:gd name="T12" fmla="*/ 225 w 236"/>
                <a:gd name="T13" fmla="*/ 357 h 369"/>
                <a:gd name="T14" fmla="*/ 236 w 236"/>
                <a:gd name="T15" fmla="*/ 324 h 369"/>
                <a:gd name="T16" fmla="*/ 235 w 236"/>
                <a:gd name="T17" fmla="*/ 33 h 369"/>
                <a:gd name="T18" fmla="*/ 228 w 236"/>
                <a:gd name="T19" fmla="*/ 17 h 369"/>
                <a:gd name="T20" fmla="*/ 205 w 236"/>
                <a:gd name="T21" fmla="*/ 0 h 369"/>
                <a:gd name="T22" fmla="*/ 25 w 236"/>
                <a:gd name="T23" fmla="*/ 2 h 369"/>
                <a:gd name="T24" fmla="*/ 11 w 236"/>
                <a:gd name="T25" fmla="*/ 11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369"/>
                <a:gd name="T41" fmla="*/ 236 w 236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369">
                  <a:moveTo>
                    <a:pt x="11" y="11"/>
                  </a:moveTo>
                  <a:lnTo>
                    <a:pt x="0" y="35"/>
                  </a:lnTo>
                  <a:lnTo>
                    <a:pt x="2" y="329"/>
                  </a:lnTo>
                  <a:lnTo>
                    <a:pt x="13" y="354"/>
                  </a:lnTo>
                  <a:lnTo>
                    <a:pt x="42" y="369"/>
                  </a:lnTo>
                  <a:lnTo>
                    <a:pt x="201" y="368"/>
                  </a:lnTo>
                  <a:lnTo>
                    <a:pt x="225" y="357"/>
                  </a:lnTo>
                  <a:lnTo>
                    <a:pt x="236" y="324"/>
                  </a:lnTo>
                  <a:lnTo>
                    <a:pt x="235" y="33"/>
                  </a:lnTo>
                  <a:lnTo>
                    <a:pt x="228" y="17"/>
                  </a:lnTo>
                  <a:lnTo>
                    <a:pt x="205" y="0"/>
                  </a:lnTo>
                  <a:lnTo>
                    <a:pt x="25" y="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98" name="Freeform 79"/>
            <p:cNvSpPr>
              <a:spLocks/>
            </p:cNvSpPr>
            <p:nvPr/>
          </p:nvSpPr>
          <p:spPr bwMode="auto">
            <a:xfrm>
              <a:off x="2925" y="1797"/>
              <a:ext cx="236" cy="369"/>
            </a:xfrm>
            <a:custGeom>
              <a:avLst/>
              <a:gdLst>
                <a:gd name="T0" fmla="*/ 11 w 236"/>
                <a:gd name="T1" fmla="*/ 11 h 369"/>
                <a:gd name="T2" fmla="*/ 0 w 236"/>
                <a:gd name="T3" fmla="*/ 35 h 369"/>
                <a:gd name="T4" fmla="*/ 2 w 236"/>
                <a:gd name="T5" fmla="*/ 329 h 369"/>
                <a:gd name="T6" fmla="*/ 13 w 236"/>
                <a:gd name="T7" fmla="*/ 354 h 369"/>
                <a:gd name="T8" fmla="*/ 42 w 236"/>
                <a:gd name="T9" fmla="*/ 369 h 369"/>
                <a:gd name="T10" fmla="*/ 201 w 236"/>
                <a:gd name="T11" fmla="*/ 368 h 369"/>
                <a:gd name="T12" fmla="*/ 225 w 236"/>
                <a:gd name="T13" fmla="*/ 357 h 369"/>
                <a:gd name="T14" fmla="*/ 236 w 236"/>
                <a:gd name="T15" fmla="*/ 324 h 369"/>
                <a:gd name="T16" fmla="*/ 235 w 236"/>
                <a:gd name="T17" fmla="*/ 33 h 369"/>
                <a:gd name="T18" fmla="*/ 228 w 236"/>
                <a:gd name="T19" fmla="*/ 17 h 369"/>
                <a:gd name="T20" fmla="*/ 205 w 236"/>
                <a:gd name="T21" fmla="*/ 0 h 369"/>
                <a:gd name="T22" fmla="*/ 25 w 236"/>
                <a:gd name="T23" fmla="*/ 2 h 369"/>
                <a:gd name="T24" fmla="*/ 11 w 236"/>
                <a:gd name="T25" fmla="*/ 11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369"/>
                <a:gd name="T41" fmla="*/ 236 w 236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369">
                  <a:moveTo>
                    <a:pt x="11" y="11"/>
                  </a:moveTo>
                  <a:lnTo>
                    <a:pt x="0" y="35"/>
                  </a:lnTo>
                  <a:lnTo>
                    <a:pt x="2" y="329"/>
                  </a:lnTo>
                  <a:lnTo>
                    <a:pt x="13" y="354"/>
                  </a:lnTo>
                  <a:lnTo>
                    <a:pt x="42" y="369"/>
                  </a:lnTo>
                  <a:lnTo>
                    <a:pt x="201" y="368"/>
                  </a:lnTo>
                  <a:lnTo>
                    <a:pt x="225" y="357"/>
                  </a:lnTo>
                  <a:lnTo>
                    <a:pt x="236" y="324"/>
                  </a:lnTo>
                  <a:lnTo>
                    <a:pt x="235" y="33"/>
                  </a:lnTo>
                  <a:lnTo>
                    <a:pt x="228" y="17"/>
                  </a:lnTo>
                  <a:lnTo>
                    <a:pt x="205" y="0"/>
                  </a:lnTo>
                  <a:lnTo>
                    <a:pt x="25" y="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99" name="Rectangle 80"/>
            <p:cNvSpPr>
              <a:spLocks noChangeArrowheads="1"/>
            </p:cNvSpPr>
            <p:nvPr/>
          </p:nvSpPr>
          <p:spPr bwMode="auto">
            <a:xfrm>
              <a:off x="3016" y="2251"/>
              <a:ext cx="45" cy="726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3100" name="Freeform 81"/>
            <p:cNvSpPr>
              <a:spLocks/>
            </p:cNvSpPr>
            <p:nvPr/>
          </p:nvSpPr>
          <p:spPr bwMode="auto">
            <a:xfrm>
              <a:off x="2925" y="2160"/>
              <a:ext cx="236" cy="369"/>
            </a:xfrm>
            <a:custGeom>
              <a:avLst/>
              <a:gdLst>
                <a:gd name="T0" fmla="*/ 11 w 236"/>
                <a:gd name="T1" fmla="*/ 11 h 369"/>
                <a:gd name="T2" fmla="*/ 0 w 236"/>
                <a:gd name="T3" fmla="*/ 35 h 369"/>
                <a:gd name="T4" fmla="*/ 2 w 236"/>
                <a:gd name="T5" fmla="*/ 329 h 369"/>
                <a:gd name="T6" fmla="*/ 13 w 236"/>
                <a:gd name="T7" fmla="*/ 354 h 369"/>
                <a:gd name="T8" fmla="*/ 42 w 236"/>
                <a:gd name="T9" fmla="*/ 369 h 369"/>
                <a:gd name="T10" fmla="*/ 201 w 236"/>
                <a:gd name="T11" fmla="*/ 368 h 369"/>
                <a:gd name="T12" fmla="*/ 225 w 236"/>
                <a:gd name="T13" fmla="*/ 357 h 369"/>
                <a:gd name="T14" fmla="*/ 236 w 236"/>
                <a:gd name="T15" fmla="*/ 324 h 369"/>
                <a:gd name="T16" fmla="*/ 235 w 236"/>
                <a:gd name="T17" fmla="*/ 33 h 369"/>
                <a:gd name="T18" fmla="*/ 228 w 236"/>
                <a:gd name="T19" fmla="*/ 17 h 369"/>
                <a:gd name="T20" fmla="*/ 205 w 236"/>
                <a:gd name="T21" fmla="*/ 0 h 369"/>
                <a:gd name="T22" fmla="*/ 25 w 236"/>
                <a:gd name="T23" fmla="*/ 2 h 369"/>
                <a:gd name="T24" fmla="*/ 11 w 236"/>
                <a:gd name="T25" fmla="*/ 11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369"/>
                <a:gd name="T41" fmla="*/ 236 w 236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369">
                  <a:moveTo>
                    <a:pt x="11" y="11"/>
                  </a:moveTo>
                  <a:lnTo>
                    <a:pt x="0" y="35"/>
                  </a:lnTo>
                  <a:lnTo>
                    <a:pt x="2" y="329"/>
                  </a:lnTo>
                  <a:lnTo>
                    <a:pt x="13" y="354"/>
                  </a:lnTo>
                  <a:lnTo>
                    <a:pt x="42" y="369"/>
                  </a:lnTo>
                  <a:lnTo>
                    <a:pt x="201" y="368"/>
                  </a:lnTo>
                  <a:lnTo>
                    <a:pt x="225" y="357"/>
                  </a:lnTo>
                  <a:lnTo>
                    <a:pt x="236" y="324"/>
                  </a:lnTo>
                  <a:lnTo>
                    <a:pt x="235" y="33"/>
                  </a:lnTo>
                  <a:lnTo>
                    <a:pt x="228" y="17"/>
                  </a:lnTo>
                  <a:lnTo>
                    <a:pt x="205" y="0"/>
                  </a:lnTo>
                  <a:lnTo>
                    <a:pt x="25" y="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030" name="Group 82"/>
          <p:cNvGrpSpPr>
            <a:grpSpLocks/>
          </p:cNvGrpSpPr>
          <p:nvPr/>
        </p:nvGrpSpPr>
        <p:grpSpPr bwMode="auto">
          <a:xfrm flipH="1">
            <a:off x="7451725" y="3500438"/>
            <a:ext cx="71438" cy="576262"/>
            <a:chOff x="2925" y="709"/>
            <a:chExt cx="236" cy="2268"/>
          </a:xfrm>
        </p:grpSpPr>
        <p:sp>
          <p:nvSpPr>
            <p:cNvPr id="43089" name="Freeform 83"/>
            <p:cNvSpPr>
              <a:spLocks/>
            </p:cNvSpPr>
            <p:nvPr/>
          </p:nvSpPr>
          <p:spPr bwMode="auto">
            <a:xfrm>
              <a:off x="2925" y="709"/>
              <a:ext cx="236" cy="369"/>
            </a:xfrm>
            <a:custGeom>
              <a:avLst/>
              <a:gdLst>
                <a:gd name="T0" fmla="*/ 11 w 236"/>
                <a:gd name="T1" fmla="*/ 11 h 369"/>
                <a:gd name="T2" fmla="*/ 0 w 236"/>
                <a:gd name="T3" fmla="*/ 35 h 369"/>
                <a:gd name="T4" fmla="*/ 2 w 236"/>
                <a:gd name="T5" fmla="*/ 329 h 369"/>
                <a:gd name="T6" fmla="*/ 13 w 236"/>
                <a:gd name="T7" fmla="*/ 354 h 369"/>
                <a:gd name="T8" fmla="*/ 42 w 236"/>
                <a:gd name="T9" fmla="*/ 369 h 369"/>
                <a:gd name="T10" fmla="*/ 201 w 236"/>
                <a:gd name="T11" fmla="*/ 368 h 369"/>
                <a:gd name="T12" fmla="*/ 225 w 236"/>
                <a:gd name="T13" fmla="*/ 357 h 369"/>
                <a:gd name="T14" fmla="*/ 236 w 236"/>
                <a:gd name="T15" fmla="*/ 324 h 369"/>
                <a:gd name="T16" fmla="*/ 235 w 236"/>
                <a:gd name="T17" fmla="*/ 33 h 369"/>
                <a:gd name="T18" fmla="*/ 228 w 236"/>
                <a:gd name="T19" fmla="*/ 17 h 369"/>
                <a:gd name="T20" fmla="*/ 205 w 236"/>
                <a:gd name="T21" fmla="*/ 0 h 369"/>
                <a:gd name="T22" fmla="*/ 25 w 236"/>
                <a:gd name="T23" fmla="*/ 2 h 369"/>
                <a:gd name="T24" fmla="*/ 11 w 236"/>
                <a:gd name="T25" fmla="*/ 11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369"/>
                <a:gd name="T41" fmla="*/ 236 w 236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369">
                  <a:moveTo>
                    <a:pt x="11" y="11"/>
                  </a:moveTo>
                  <a:lnTo>
                    <a:pt x="0" y="35"/>
                  </a:lnTo>
                  <a:lnTo>
                    <a:pt x="2" y="329"/>
                  </a:lnTo>
                  <a:lnTo>
                    <a:pt x="13" y="354"/>
                  </a:lnTo>
                  <a:lnTo>
                    <a:pt x="42" y="369"/>
                  </a:lnTo>
                  <a:lnTo>
                    <a:pt x="201" y="368"/>
                  </a:lnTo>
                  <a:lnTo>
                    <a:pt x="225" y="357"/>
                  </a:lnTo>
                  <a:lnTo>
                    <a:pt x="236" y="324"/>
                  </a:lnTo>
                  <a:lnTo>
                    <a:pt x="235" y="33"/>
                  </a:lnTo>
                  <a:lnTo>
                    <a:pt x="228" y="17"/>
                  </a:lnTo>
                  <a:lnTo>
                    <a:pt x="205" y="0"/>
                  </a:lnTo>
                  <a:lnTo>
                    <a:pt x="25" y="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90" name="Freeform 84"/>
            <p:cNvSpPr>
              <a:spLocks/>
            </p:cNvSpPr>
            <p:nvPr/>
          </p:nvSpPr>
          <p:spPr bwMode="auto">
            <a:xfrm>
              <a:off x="2925" y="1071"/>
              <a:ext cx="236" cy="369"/>
            </a:xfrm>
            <a:custGeom>
              <a:avLst/>
              <a:gdLst>
                <a:gd name="T0" fmla="*/ 11 w 236"/>
                <a:gd name="T1" fmla="*/ 11 h 369"/>
                <a:gd name="T2" fmla="*/ 0 w 236"/>
                <a:gd name="T3" fmla="*/ 35 h 369"/>
                <a:gd name="T4" fmla="*/ 2 w 236"/>
                <a:gd name="T5" fmla="*/ 329 h 369"/>
                <a:gd name="T6" fmla="*/ 13 w 236"/>
                <a:gd name="T7" fmla="*/ 354 h 369"/>
                <a:gd name="T8" fmla="*/ 42 w 236"/>
                <a:gd name="T9" fmla="*/ 369 h 369"/>
                <a:gd name="T10" fmla="*/ 201 w 236"/>
                <a:gd name="T11" fmla="*/ 368 h 369"/>
                <a:gd name="T12" fmla="*/ 225 w 236"/>
                <a:gd name="T13" fmla="*/ 357 h 369"/>
                <a:gd name="T14" fmla="*/ 236 w 236"/>
                <a:gd name="T15" fmla="*/ 324 h 369"/>
                <a:gd name="T16" fmla="*/ 235 w 236"/>
                <a:gd name="T17" fmla="*/ 33 h 369"/>
                <a:gd name="T18" fmla="*/ 228 w 236"/>
                <a:gd name="T19" fmla="*/ 17 h 369"/>
                <a:gd name="T20" fmla="*/ 205 w 236"/>
                <a:gd name="T21" fmla="*/ 0 h 369"/>
                <a:gd name="T22" fmla="*/ 25 w 236"/>
                <a:gd name="T23" fmla="*/ 2 h 369"/>
                <a:gd name="T24" fmla="*/ 11 w 236"/>
                <a:gd name="T25" fmla="*/ 11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369"/>
                <a:gd name="T41" fmla="*/ 236 w 236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369">
                  <a:moveTo>
                    <a:pt x="11" y="11"/>
                  </a:moveTo>
                  <a:lnTo>
                    <a:pt x="0" y="35"/>
                  </a:lnTo>
                  <a:lnTo>
                    <a:pt x="2" y="329"/>
                  </a:lnTo>
                  <a:lnTo>
                    <a:pt x="13" y="354"/>
                  </a:lnTo>
                  <a:lnTo>
                    <a:pt x="42" y="369"/>
                  </a:lnTo>
                  <a:lnTo>
                    <a:pt x="201" y="368"/>
                  </a:lnTo>
                  <a:lnTo>
                    <a:pt x="225" y="357"/>
                  </a:lnTo>
                  <a:lnTo>
                    <a:pt x="236" y="324"/>
                  </a:lnTo>
                  <a:lnTo>
                    <a:pt x="235" y="33"/>
                  </a:lnTo>
                  <a:lnTo>
                    <a:pt x="228" y="17"/>
                  </a:lnTo>
                  <a:lnTo>
                    <a:pt x="205" y="0"/>
                  </a:lnTo>
                  <a:lnTo>
                    <a:pt x="25" y="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91" name="Freeform 85"/>
            <p:cNvSpPr>
              <a:spLocks/>
            </p:cNvSpPr>
            <p:nvPr/>
          </p:nvSpPr>
          <p:spPr bwMode="auto">
            <a:xfrm>
              <a:off x="2925" y="1434"/>
              <a:ext cx="236" cy="369"/>
            </a:xfrm>
            <a:custGeom>
              <a:avLst/>
              <a:gdLst>
                <a:gd name="T0" fmla="*/ 11 w 236"/>
                <a:gd name="T1" fmla="*/ 11 h 369"/>
                <a:gd name="T2" fmla="*/ 0 w 236"/>
                <a:gd name="T3" fmla="*/ 35 h 369"/>
                <a:gd name="T4" fmla="*/ 2 w 236"/>
                <a:gd name="T5" fmla="*/ 329 h 369"/>
                <a:gd name="T6" fmla="*/ 13 w 236"/>
                <a:gd name="T7" fmla="*/ 354 h 369"/>
                <a:gd name="T8" fmla="*/ 42 w 236"/>
                <a:gd name="T9" fmla="*/ 369 h 369"/>
                <a:gd name="T10" fmla="*/ 201 w 236"/>
                <a:gd name="T11" fmla="*/ 368 h 369"/>
                <a:gd name="T12" fmla="*/ 225 w 236"/>
                <a:gd name="T13" fmla="*/ 357 h 369"/>
                <a:gd name="T14" fmla="*/ 236 w 236"/>
                <a:gd name="T15" fmla="*/ 324 h 369"/>
                <a:gd name="T16" fmla="*/ 235 w 236"/>
                <a:gd name="T17" fmla="*/ 33 h 369"/>
                <a:gd name="T18" fmla="*/ 228 w 236"/>
                <a:gd name="T19" fmla="*/ 17 h 369"/>
                <a:gd name="T20" fmla="*/ 205 w 236"/>
                <a:gd name="T21" fmla="*/ 0 h 369"/>
                <a:gd name="T22" fmla="*/ 25 w 236"/>
                <a:gd name="T23" fmla="*/ 2 h 369"/>
                <a:gd name="T24" fmla="*/ 11 w 236"/>
                <a:gd name="T25" fmla="*/ 11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369"/>
                <a:gd name="T41" fmla="*/ 236 w 236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369">
                  <a:moveTo>
                    <a:pt x="11" y="11"/>
                  </a:moveTo>
                  <a:lnTo>
                    <a:pt x="0" y="35"/>
                  </a:lnTo>
                  <a:lnTo>
                    <a:pt x="2" y="329"/>
                  </a:lnTo>
                  <a:lnTo>
                    <a:pt x="13" y="354"/>
                  </a:lnTo>
                  <a:lnTo>
                    <a:pt x="42" y="369"/>
                  </a:lnTo>
                  <a:lnTo>
                    <a:pt x="201" y="368"/>
                  </a:lnTo>
                  <a:lnTo>
                    <a:pt x="225" y="357"/>
                  </a:lnTo>
                  <a:lnTo>
                    <a:pt x="236" y="324"/>
                  </a:lnTo>
                  <a:lnTo>
                    <a:pt x="235" y="33"/>
                  </a:lnTo>
                  <a:lnTo>
                    <a:pt x="228" y="17"/>
                  </a:lnTo>
                  <a:lnTo>
                    <a:pt x="205" y="0"/>
                  </a:lnTo>
                  <a:lnTo>
                    <a:pt x="25" y="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92" name="Freeform 86"/>
            <p:cNvSpPr>
              <a:spLocks/>
            </p:cNvSpPr>
            <p:nvPr/>
          </p:nvSpPr>
          <p:spPr bwMode="auto">
            <a:xfrm>
              <a:off x="2925" y="1797"/>
              <a:ext cx="236" cy="369"/>
            </a:xfrm>
            <a:custGeom>
              <a:avLst/>
              <a:gdLst>
                <a:gd name="T0" fmla="*/ 11 w 236"/>
                <a:gd name="T1" fmla="*/ 11 h 369"/>
                <a:gd name="T2" fmla="*/ 0 w 236"/>
                <a:gd name="T3" fmla="*/ 35 h 369"/>
                <a:gd name="T4" fmla="*/ 2 w 236"/>
                <a:gd name="T5" fmla="*/ 329 h 369"/>
                <a:gd name="T6" fmla="*/ 13 w 236"/>
                <a:gd name="T7" fmla="*/ 354 h 369"/>
                <a:gd name="T8" fmla="*/ 42 w 236"/>
                <a:gd name="T9" fmla="*/ 369 h 369"/>
                <a:gd name="T10" fmla="*/ 201 w 236"/>
                <a:gd name="T11" fmla="*/ 368 h 369"/>
                <a:gd name="T12" fmla="*/ 225 w 236"/>
                <a:gd name="T13" fmla="*/ 357 h 369"/>
                <a:gd name="T14" fmla="*/ 236 w 236"/>
                <a:gd name="T15" fmla="*/ 324 h 369"/>
                <a:gd name="T16" fmla="*/ 235 w 236"/>
                <a:gd name="T17" fmla="*/ 33 h 369"/>
                <a:gd name="T18" fmla="*/ 228 w 236"/>
                <a:gd name="T19" fmla="*/ 17 h 369"/>
                <a:gd name="T20" fmla="*/ 205 w 236"/>
                <a:gd name="T21" fmla="*/ 0 h 369"/>
                <a:gd name="T22" fmla="*/ 25 w 236"/>
                <a:gd name="T23" fmla="*/ 2 h 369"/>
                <a:gd name="T24" fmla="*/ 11 w 236"/>
                <a:gd name="T25" fmla="*/ 11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369"/>
                <a:gd name="T41" fmla="*/ 236 w 236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369">
                  <a:moveTo>
                    <a:pt x="11" y="11"/>
                  </a:moveTo>
                  <a:lnTo>
                    <a:pt x="0" y="35"/>
                  </a:lnTo>
                  <a:lnTo>
                    <a:pt x="2" y="329"/>
                  </a:lnTo>
                  <a:lnTo>
                    <a:pt x="13" y="354"/>
                  </a:lnTo>
                  <a:lnTo>
                    <a:pt x="42" y="369"/>
                  </a:lnTo>
                  <a:lnTo>
                    <a:pt x="201" y="368"/>
                  </a:lnTo>
                  <a:lnTo>
                    <a:pt x="225" y="357"/>
                  </a:lnTo>
                  <a:lnTo>
                    <a:pt x="236" y="324"/>
                  </a:lnTo>
                  <a:lnTo>
                    <a:pt x="235" y="33"/>
                  </a:lnTo>
                  <a:lnTo>
                    <a:pt x="228" y="17"/>
                  </a:lnTo>
                  <a:lnTo>
                    <a:pt x="205" y="0"/>
                  </a:lnTo>
                  <a:lnTo>
                    <a:pt x="25" y="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93" name="Rectangle 87"/>
            <p:cNvSpPr>
              <a:spLocks noChangeArrowheads="1"/>
            </p:cNvSpPr>
            <p:nvPr/>
          </p:nvSpPr>
          <p:spPr bwMode="auto">
            <a:xfrm>
              <a:off x="3016" y="2251"/>
              <a:ext cx="45" cy="726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3094" name="Freeform 88"/>
            <p:cNvSpPr>
              <a:spLocks/>
            </p:cNvSpPr>
            <p:nvPr/>
          </p:nvSpPr>
          <p:spPr bwMode="auto">
            <a:xfrm>
              <a:off x="2925" y="2160"/>
              <a:ext cx="236" cy="369"/>
            </a:xfrm>
            <a:custGeom>
              <a:avLst/>
              <a:gdLst>
                <a:gd name="T0" fmla="*/ 11 w 236"/>
                <a:gd name="T1" fmla="*/ 11 h 369"/>
                <a:gd name="T2" fmla="*/ 0 w 236"/>
                <a:gd name="T3" fmla="*/ 35 h 369"/>
                <a:gd name="T4" fmla="*/ 2 w 236"/>
                <a:gd name="T5" fmla="*/ 329 h 369"/>
                <a:gd name="T6" fmla="*/ 13 w 236"/>
                <a:gd name="T7" fmla="*/ 354 h 369"/>
                <a:gd name="T8" fmla="*/ 42 w 236"/>
                <a:gd name="T9" fmla="*/ 369 h 369"/>
                <a:gd name="T10" fmla="*/ 201 w 236"/>
                <a:gd name="T11" fmla="*/ 368 h 369"/>
                <a:gd name="T12" fmla="*/ 225 w 236"/>
                <a:gd name="T13" fmla="*/ 357 h 369"/>
                <a:gd name="T14" fmla="*/ 236 w 236"/>
                <a:gd name="T15" fmla="*/ 324 h 369"/>
                <a:gd name="T16" fmla="*/ 235 w 236"/>
                <a:gd name="T17" fmla="*/ 33 h 369"/>
                <a:gd name="T18" fmla="*/ 228 w 236"/>
                <a:gd name="T19" fmla="*/ 17 h 369"/>
                <a:gd name="T20" fmla="*/ 205 w 236"/>
                <a:gd name="T21" fmla="*/ 0 h 369"/>
                <a:gd name="T22" fmla="*/ 25 w 236"/>
                <a:gd name="T23" fmla="*/ 2 h 369"/>
                <a:gd name="T24" fmla="*/ 11 w 236"/>
                <a:gd name="T25" fmla="*/ 11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369"/>
                <a:gd name="T41" fmla="*/ 236 w 236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369">
                  <a:moveTo>
                    <a:pt x="11" y="11"/>
                  </a:moveTo>
                  <a:lnTo>
                    <a:pt x="0" y="35"/>
                  </a:lnTo>
                  <a:lnTo>
                    <a:pt x="2" y="329"/>
                  </a:lnTo>
                  <a:lnTo>
                    <a:pt x="13" y="354"/>
                  </a:lnTo>
                  <a:lnTo>
                    <a:pt x="42" y="369"/>
                  </a:lnTo>
                  <a:lnTo>
                    <a:pt x="201" y="368"/>
                  </a:lnTo>
                  <a:lnTo>
                    <a:pt x="225" y="357"/>
                  </a:lnTo>
                  <a:lnTo>
                    <a:pt x="236" y="324"/>
                  </a:lnTo>
                  <a:lnTo>
                    <a:pt x="235" y="33"/>
                  </a:lnTo>
                  <a:lnTo>
                    <a:pt x="228" y="17"/>
                  </a:lnTo>
                  <a:lnTo>
                    <a:pt x="205" y="0"/>
                  </a:lnTo>
                  <a:lnTo>
                    <a:pt x="25" y="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031" name="Group 89"/>
          <p:cNvGrpSpPr>
            <a:grpSpLocks/>
          </p:cNvGrpSpPr>
          <p:nvPr/>
        </p:nvGrpSpPr>
        <p:grpSpPr bwMode="auto">
          <a:xfrm>
            <a:off x="6732588" y="3573463"/>
            <a:ext cx="144462" cy="503237"/>
            <a:chOff x="1519" y="2024"/>
            <a:chExt cx="454" cy="1633"/>
          </a:xfrm>
        </p:grpSpPr>
        <p:sp>
          <p:nvSpPr>
            <p:cNvPr id="43083" name="Rectangle 90"/>
            <p:cNvSpPr>
              <a:spLocks noChangeArrowheads="1"/>
            </p:cNvSpPr>
            <p:nvPr/>
          </p:nvSpPr>
          <p:spPr bwMode="auto">
            <a:xfrm>
              <a:off x="1746" y="3249"/>
              <a:ext cx="46" cy="40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3084" name="Freeform 91"/>
            <p:cNvSpPr>
              <a:spLocks/>
            </p:cNvSpPr>
            <p:nvPr/>
          </p:nvSpPr>
          <p:spPr bwMode="auto">
            <a:xfrm>
              <a:off x="1519" y="2024"/>
              <a:ext cx="382" cy="415"/>
            </a:xfrm>
            <a:custGeom>
              <a:avLst/>
              <a:gdLst>
                <a:gd name="T0" fmla="*/ 27 w 382"/>
                <a:gd name="T1" fmla="*/ 4 h 474"/>
                <a:gd name="T2" fmla="*/ 91 w 382"/>
                <a:gd name="T3" fmla="*/ 4 h 474"/>
                <a:gd name="T4" fmla="*/ 227 w 382"/>
                <a:gd name="T5" fmla="*/ 4 h 474"/>
                <a:gd name="T6" fmla="*/ 315 w 382"/>
                <a:gd name="T7" fmla="*/ 4 h 474"/>
                <a:gd name="T8" fmla="*/ 372 w 382"/>
                <a:gd name="T9" fmla="*/ 5 h 474"/>
                <a:gd name="T10" fmla="*/ 382 w 382"/>
                <a:gd name="T11" fmla="*/ 9 h 474"/>
                <a:gd name="T12" fmla="*/ 372 w 382"/>
                <a:gd name="T13" fmla="*/ 13 h 474"/>
                <a:gd name="T14" fmla="*/ 318 w 382"/>
                <a:gd name="T15" fmla="*/ 18 h 474"/>
                <a:gd name="T16" fmla="*/ 136 w 382"/>
                <a:gd name="T17" fmla="*/ 19 h 474"/>
                <a:gd name="T18" fmla="*/ 0 w 382"/>
                <a:gd name="T19" fmla="*/ 16 h 474"/>
                <a:gd name="T20" fmla="*/ 136 w 382"/>
                <a:gd name="T21" fmla="*/ 16 h 474"/>
                <a:gd name="T22" fmla="*/ 227 w 382"/>
                <a:gd name="T23" fmla="*/ 10 h 474"/>
                <a:gd name="T24" fmla="*/ 136 w 382"/>
                <a:gd name="T25" fmla="*/ 7 h 474"/>
                <a:gd name="T26" fmla="*/ 0 w 382"/>
                <a:gd name="T27" fmla="*/ 7 h 474"/>
                <a:gd name="T28" fmla="*/ 27 w 382"/>
                <a:gd name="T29" fmla="*/ 4 h 4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2"/>
                <a:gd name="T46" fmla="*/ 0 h 474"/>
                <a:gd name="T47" fmla="*/ 382 w 382"/>
                <a:gd name="T48" fmla="*/ 474 h 4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2" h="474">
                  <a:moveTo>
                    <a:pt x="27" y="91"/>
                  </a:moveTo>
                  <a:cubicBezTo>
                    <a:pt x="42" y="68"/>
                    <a:pt x="58" y="26"/>
                    <a:pt x="91" y="13"/>
                  </a:cubicBezTo>
                  <a:cubicBezTo>
                    <a:pt x="124" y="0"/>
                    <a:pt x="190" y="8"/>
                    <a:pt x="227" y="13"/>
                  </a:cubicBezTo>
                  <a:lnTo>
                    <a:pt x="315" y="43"/>
                  </a:lnTo>
                  <a:lnTo>
                    <a:pt x="372" y="110"/>
                  </a:lnTo>
                  <a:lnTo>
                    <a:pt x="382" y="206"/>
                  </a:lnTo>
                  <a:lnTo>
                    <a:pt x="372" y="307"/>
                  </a:lnTo>
                  <a:cubicBezTo>
                    <a:pt x="361" y="343"/>
                    <a:pt x="357" y="394"/>
                    <a:pt x="318" y="421"/>
                  </a:cubicBezTo>
                  <a:cubicBezTo>
                    <a:pt x="279" y="448"/>
                    <a:pt x="189" y="474"/>
                    <a:pt x="136" y="467"/>
                  </a:cubicBezTo>
                  <a:cubicBezTo>
                    <a:pt x="83" y="460"/>
                    <a:pt x="0" y="391"/>
                    <a:pt x="0" y="376"/>
                  </a:cubicBezTo>
                  <a:lnTo>
                    <a:pt x="136" y="376"/>
                  </a:lnTo>
                  <a:lnTo>
                    <a:pt x="227" y="240"/>
                  </a:lnTo>
                  <a:lnTo>
                    <a:pt x="136" y="149"/>
                  </a:lnTo>
                  <a:lnTo>
                    <a:pt x="0" y="149"/>
                  </a:lnTo>
                  <a:lnTo>
                    <a:pt x="27" y="91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85" name="Oval 92"/>
            <p:cNvSpPr>
              <a:spLocks noChangeArrowheads="1"/>
            </p:cNvSpPr>
            <p:nvPr/>
          </p:nvSpPr>
          <p:spPr bwMode="auto">
            <a:xfrm>
              <a:off x="1519" y="2432"/>
              <a:ext cx="409" cy="40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43086" name="Group 93"/>
            <p:cNvGrpSpPr>
              <a:grpSpLocks/>
            </p:cNvGrpSpPr>
            <p:nvPr/>
          </p:nvGrpSpPr>
          <p:grpSpPr bwMode="auto">
            <a:xfrm>
              <a:off x="1519" y="2840"/>
              <a:ext cx="454" cy="454"/>
              <a:chOff x="1156" y="3430"/>
              <a:chExt cx="454" cy="454"/>
            </a:xfrm>
          </p:grpSpPr>
          <p:sp>
            <p:nvSpPr>
              <p:cNvPr id="43087" name="Oval 94"/>
              <p:cNvSpPr>
                <a:spLocks noChangeArrowheads="1"/>
              </p:cNvSpPr>
              <p:nvPr/>
            </p:nvSpPr>
            <p:spPr bwMode="auto">
              <a:xfrm>
                <a:off x="1156" y="3430"/>
                <a:ext cx="454" cy="27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88" name="Oval 95"/>
              <p:cNvSpPr>
                <a:spLocks noChangeArrowheads="1"/>
              </p:cNvSpPr>
              <p:nvPr/>
            </p:nvSpPr>
            <p:spPr bwMode="auto">
              <a:xfrm>
                <a:off x="1156" y="3612"/>
                <a:ext cx="454" cy="27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</p:grpSp>
      </p:grpSp>
      <p:grpSp>
        <p:nvGrpSpPr>
          <p:cNvPr id="43032" name="Group 96"/>
          <p:cNvGrpSpPr>
            <a:grpSpLocks/>
          </p:cNvGrpSpPr>
          <p:nvPr/>
        </p:nvGrpSpPr>
        <p:grpSpPr bwMode="auto">
          <a:xfrm>
            <a:off x="7740650" y="3500438"/>
            <a:ext cx="504825" cy="576262"/>
            <a:chOff x="1156" y="533"/>
            <a:chExt cx="3039" cy="2942"/>
          </a:xfrm>
        </p:grpSpPr>
        <p:sp>
          <p:nvSpPr>
            <p:cNvPr id="43065" name="Freeform 97"/>
            <p:cNvSpPr>
              <a:spLocks/>
            </p:cNvSpPr>
            <p:nvPr/>
          </p:nvSpPr>
          <p:spPr bwMode="auto">
            <a:xfrm>
              <a:off x="2414" y="533"/>
              <a:ext cx="504" cy="2942"/>
            </a:xfrm>
            <a:custGeom>
              <a:avLst/>
              <a:gdLst>
                <a:gd name="T0" fmla="*/ 394 w 504"/>
                <a:gd name="T1" fmla="*/ 3068 h 2702"/>
                <a:gd name="T2" fmla="*/ 399 w 504"/>
                <a:gd name="T3" fmla="*/ 3888 h 2702"/>
                <a:gd name="T4" fmla="*/ 365 w 504"/>
                <a:gd name="T5" fmla="*/ 4516 h 2702"/>
                <a:gd name="T6" fmla="*/ 239 w 504"/>
                <a:gd name="T7" fmla="*/ 4845 h 2702"/>
                <a:gd name="T8" fmla="*/ 103 w 504"/>
                <a:gd name="T9" fmla="*/ 5197 h 2702"/>
                <a:gd name="T10" fmla="*/ 12 w 504"/>
                <a:gd name="T11" fmla="*/ 5898 h 2702"/>
                <a:gd name="T12" fmla="*/ 12 w 504"/>
                <a:gd name="T13" fmla="*/ 6941 h 2702"/>
                <a:gd name="T14" fmla="*/ 72 w 504"/>
                <a:gd name="T15" fmla="*/ 7549 h 2702"/>
                <a:gd name="T16" fmla="*/ 285 w 504"/>
                <a:gd name="T17" fmla="*/ 8343 h 2702"/>
                <a:gd name="T18" fmla="*/ 375 w 504"/>
                <a:gd name="T19" fmla="*/ 8999 h 2702"/>
                <a:gd name="T20" fmla="*/ 394 w 504"/>
                <a:gd name="T21" fmla="*/ 9808 h 2702"/>
                <a:gd name="T22" fmla="*/ 380 w 504"/>
                <a:gd name="T23" fmla="*/ 10399 h 2702"/>
                <a:gd name="T24" fmla="*/ 317 w 504"/>
                <a:gd name="T25" fmla="*/ 10882 h 2702"/>
                <a:gd name="T26" fmla="*/ 148 w 504"/>
                <a:gd name="T27" fmla="*/ 11142 h 2702"/>
                <a:gd name="T28" fmla="*/ 39 w 504"/>
                <a:gd name="T29" fmla="*/ 11700 h 2702"/>
                <a:gd name="T30" fmla="*/ 0 w 504"/>
                <a:gd name="T31" fmla="*/ 12431 h 2702"/>
                <a:gd name="T32" fmla="*/ 34 w 504"/>
                <a:gd name="T33" fmla="*/ 13168 h 2702"/>
                <a:gd name="T34" fmla="*/ 111 w 504"/>
                <a:gd name="T35" fmla="*/ 13837 h 2702"/>
                <a:gd name="T36" fmla="*/ 239 w 504"/>
                <a:gd name="T37" fmla="*/ 14994 h 2702"/>
                <a:gd name="T38" fmla="*/ 285 w 504"/>
                <a:gd name="T39" fmla="*/ 16041 h 2702"/>
                <a:gd name="T40" fmla="*/ 303 w 504"/>
                <a:gd name="T41" fmla="*/ 20793 h 2702"/>
                <a:gd name="T42" fmla="*/ 389 w 504"/>
                <a:gd name="T43" fmla="*/ 20825 h 2702"/>
                <a:gd name="T44" fmla="*/ 370 w 504"/>
                <a:gd name="T45" fmla="*/ 15505 h 2702"/>
                <a:gd name="T46" fmla="*/ 370 w 504"/>
                <a:gd name="T47" fmla="*/ 15013 h 2702"/>
                <a:gd name="T48" fmla="*/ 341 w 504"/>
                <a:gd name="T49" fmla="*/ 14616 h 2702"/>
                <a:gd name="T50" fmla="*/ 239 w 504"/>
                <a:gd name="T51" fmla="*/ 13595 h 2702"/>
                <a:gd name="T52" fmla="*/ 159 w 504"/>
                <a:gd name="T53" fmla="*/ 12814 h 2702"/>
                <a:gd name="T54" fmla="*/ 144 w 504"/>
                <a:gd name="T55" fmla="*/ 12431 h 2702"/>
                <a:gd name="T56" fmla="*/ 164 w 504"/>
                <a:gd name="T57" fmla="*/ 12172 h 2702"/>
                <a:gd name="T58" fmla="*/ 285 w 504"/>
                <a:gd name="T59" fmla="*/ 11849 h 2702"/>
                <a:gd name="T60" fmla="*/ 375 w 504"/>
                <a:gd name="T61" fmla="*/ 11495 h 2702"/>
                <a:gd name="T62" fmla="*/ 466 w 504"/>
                <a:gd name="T63" fmla="*/ 10783 h 2702"/>
                <a:gd name="T64" fmla="*/ 495 w 504"/>
                <a:gd name="T65" fmla="*/ 10219 h 2702"/>
                <a:gd name="T66" fmla="*/ 495 w 504"/>
                <a:gd name="T67" fmla="*/ 9734 h 2702"/>
                <a:gd name="T68" fmla="*/ 480 w 504"/>
                <a:gd name="T69" fmla="*/ 8999 h 2702"/>
                <a:gd name="T70" fmla="*/ 461 w 504"/>
                <a:gd name="T71" fmla="*/ 8552 h 2702"/>
                <a:gd name="T72" fmla="*/ 421 w 504"/>
                <a:gd name="T73" fmla="*/ 7991 h 2702"/>
                <a:gd name="T74" fmla="*/ 389 w 504"/>
                <a:gd name="T75" fmla="*/ 7832 h 2702"/>
                <a:gd name="T76" fmla="*/ 308 w 504"/>
                <a:gd name="T77" fmla="*/ 7467 h 2702"/>
                <a:gd name="T78" fmla="*/ 183 w 504"/>
                <a:gd name="T79" fmla="*/ 7032 h 2702"/>
                <a:gd name="T80" fmla="*/ 135 w 504"/>
                <a:gd name="T81" fmla="*/ 6665 h 2702"/>
                <a:gd name="T82" fmla="*/ 120 w 504"/>
                <a:gd name="T83" fmla="*/ 6292 h 2702"/>
                <a:gd name="T84" fmla="*/ 148 w 504"/>
                <a:gd name="T85" fmla="*/ 5898 h 2702"/>
                <a:gd name="T86" fmla="*/ 330 w 504"/>
                <a:gd name="T87" fmla="*/ 5557 h 2702"/>
                <a:gd name="T88" fmla="*/ 456 w 504"/>
                <a:gd name="T89" fmla="*/ 4998 h 2702"/>
                <a:gd name="T90" fmla="*/ 495 w 504"/>
                <a:gd name="T91" fmla="*/ 4590 h 2702"/>
                <a:gd name="T92" fmla="*/ 504 w 504"/>
                <a:gd name="T93" fmla="*/ 3842 h 2702"/>
                <a:gd name="T94" fmla="*/ 504 w 504"/>
                <a:gd name="T95" fmla="*/ 3294 h 2702"/>
                <a:gd name="T96" fmla="*/ 476 w 504"/>
                <a:gd name="T97" fmla="*/ 2591 h 2702"/>
                <a:gd name="T98" fmla="*/ 399 w 504"/>
                <a:gd name="T99" fmla="*/ 1740 h 2702"/>
                <a:gd name="T100" fmla="*/ 330 w 504"/>
                <a:gd name="T101" fmla="*/ 1006 h 2702"/>
                <a:gd name="T102" fmla="*/ 330 w 504"/>
                <a:gd name="T103" fmla="*/ 295 h 2702"/>
                <a:gd name="T104" fmla="*/ 312 w 504"/>
                <a:gd name="T105" fmla="*/ 5 h 2702"/>
                <a:gd name="T106" fmla="*/ 288 w 504"/>
                <a:gd name="T107" fmla="*/ 0 h 2702"/>
                <a:gd name="T108" fmla="*/ 264 w 504"/>
                <a:gd name="T109" fmla="*/ 106 h 2702"/>
                <a:gd name="T110" fmla="*/ 239 w 504"/>
                <a:gd name="T111" fmla="*/ 295 h 2702"/>
                <a:gd name="T112" fmla="*/ 239 w 504"/>
                <a:gd name="T113" fmla="*/ 1006 h 2702"/>
                <a:gd name="T114" fmla="*/ 255 w 504"/>
                <a:gd name="T115" fmla="*/ 1667 h 2702"/>
                <a:gd name="T116" fmla="*/ 322 w 504"/>
                <a:gd name="T117" fmla="*/ 2445 h 2702"/>
                <a:gd name="T118" fmla="*/ 394 w 504"/>
                <a:gd name="T119" fmla="*/ 3068 h 27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4"/>
                <a:gd name="T181" fmla="*/ 0 h 2702"/>
                <a:gd name="T182" fmla="*/ 504 w 504"/>
                <a:gd name="T183" fmla="*/ 2702 h 27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4" h="2702">
                  <a:moveTo>
                    <a:pt x="394" y="398"/>
                  </a:moveTo>
                  <a:lnTo>
                    <a:pt x="399" y="504"/>
                  </a:lnTo>
                  <a:lnTo>
                    <a:pt x="365" y="585"/>
                  </a:lnTo>
                  <a:lnTo>
                    <a:pt x="239" y="629"/>
                  </a:lnTo>
                  <a:lnTo>
                    <a:pt x="103" y="674"/>
                  </a:lnTo>
                  <a:lnTo>
                    <a:pt x="12" y="765"/>
                  </a:lnTo>
                  <a:lnTo>
                    <a:pt x="12" y="901"/>
                  </a:lnTo>
                  <a:lnTo>
                    <a:pt x="72" y="979"/>
                  </a:lnTo>
                  <a:lnTo>
                    <a:pt x="285" y="1083"/>
                  </a:lnTo>
                  <a:lnTo>
                    <a:pt x="375" y="1166"/>
                  </a:lnTo>
                  <a:lnTo>
                    <a:pt x="394" y="1272"/>
                  </a:lnTo>
                  <a:lnTo>
                    <a:pt x="380" y="1349"/>
                  </a:lnTo>
                  <a:lnTo>
                    <a:pt x="317" y="1411"/>
                  </a:lnTo>
                  <a:lnTo>
                    <a:pt x="148" y="1446"/>
                  </a:lnTo>
                  <a:lnTo>
                    <a:pt x="39" y="1517"/>
                  </a:lnTo>
                  <a:lnTo>
                    <a:pt x="0" y="1613"/>
                  </a:lnTo>
                  <a:lnTo>
                    <a:pt x="34" y="1709"/>
                  </a:lnTo>
                  <a:lnTo>
                    <a:pt x="111" y="1795"/>
                  </a:lnTo>
                  <a:lnTo>
                    <a:pt x="239" y="1945"/>
                  </a:lnTo>
                  <a:lnTo>
                    <a:pt x="285" y="2081"/>
                  </a:lnTo>
                  <a:lnTo>
                    <a:pt x="303" y="2697"/>
                  </a:lnTo>
                  <a:lnTo>
                    <a:pt x="389" y="2702"/>
                  </a:lnTo>
                  <a:lnTo>
                    <a:pt x="370" y="2011"/>
                  </a:lnTo>
                  <a:lnTo>
                    <a:pt x="370" y="1949"/>
                  </a:lnTo>
                  <a:lnTo>
                    <a:pt x="341" y="1896"/>
                  </a:lnTo>
                  <a:lnTo>
                    <a:pt x="239" y="1763"/>
                  </a:lnTo>
                  <a:lnTo>
                    <a:pt x="159" y="1661"/>
                  </a:lnTo>
                  <a:lnTo>
                    <a:pt x="144" y="1613"/>
                  </a:lnTo>
                  <a:lnTo>
                    <a:pt x="164" y="1579"/>
                  </a:lnTo>
                  <a:lnTo>
                    <a:pt x="285" y="1536"/>
                  </a:lnTo>
                  <a:lnTo>
                    <a:pt x="375" y="1491"/>
                  </a:lnTo>
                  <a:lnTo>
                    <a:pt x="466" y="1400"/>
                  </a:lnTo>
                  <a:lnTo>
                    <a:pt x="495" y="1325"/>
                  </a:lnTo>
                  <a:lnTo>
                    <a:pt x="495" y="1262"/>
                  </a:lnTo>
                  <a:lnTo>
                    <a:pt x="480" y="1166"/>
                  </a:lnTo>
                  <a:lnTo>
                    <a:pt x="461" y="1109"/>
                  </a:lnTo>
                  <a:lnTo>
                    <a:pt x="421" y="1037"/>
                  </a:lnTo>
                  <a:lnTo>
                    <a:pt x="389" y="1017"/>
                  </a:lnTo>
                  <a:lnTo>
                    <a:pt x="308" y="969"/>
                  </a:lnTo>
                  <a:lnTo>
                    <a:pt x="183" y="912"/>
                  </a:lnTo>
                  <a:lnTo>
                    <a:pt x="135" y="864"/>
                  </a:lnTo>
                  <a:lnTo>
                    <a:pt x="120" y="816"/>
                  </a:lnTo>
                  <a:lnTo>
                    <a:pt x="148" y="765"/>
                  </a:lnTo>
                  <a:lnTo>
                    <a:pt x="330" y="720"/>
                  </a:lnTo>
                  <a:lnTo>
                    <a:pt x="456" y="648"/>
                  </a:lnTo>
                  <a:lnTo>
                    <a:pt x="495" y="595"/>
                  </a:lnTo>
                  <a:lnTo>
                    <a:pt x="504" y="499"/>
                  </a:lnTo>
                  <a:lnTo>
                    <a:pt x="504" y="427"/>
                  </a:lnTo>
                  <a:lnTo>
                    <a:pt x="476" y="336"/>
                  </a:lnTo>
                  <a:lnTo>
                    <a:pt x="399" y="225"/>
                  </a:lnTo>
                  <a:lnTo>
                    <a:pt x="330" y="130"/>
                  </a:lnTo>
                  <a:lnTo>
                    <a:pt x="330" y="39"/>
                  </a:lnTo>
                  <a:lnTo>
                    <a:pt x="312" y="5"/>
                  </a:lnTo>
                  <a:lnTo>
                    <a:pt x="288" y="0"/>
                  </a:lnTo>
                  <a:lnTo>
                    <a:pt x="264" y="14"/>
                  </a:lnTo>
                  <a:lnTo>
                    <a:pt x="239" y="39"/>
                  </a:lnTo>
                  <a:lnTo>
                    <a:pt x="239" y="130"/>
                  </a:lnTo>
                  <a:lnTo>
                    <a:pt x="255" y="216"/>
                  </a:lnTo>
                  <a:lnTo>
                    <a:pt x="322" y="317"/>
                  </a:lnTo>
                  <a:lnTo>
                    <a:pt x="394" y="398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066" name="Group 98"/>
            <p:cNvGrpSpPr>
              <a:grpSpLocks/>
            </p:cNvGrpSpPr>
            <p:nvPr/>
          </p:nvGrpSpPr>
          <p:grpSpPr bwMode="auto">
            <a:xfrm>
              <a:off x="2880" y="1706"/>
              <a:ext cx="1270" cy="317"/>
              <a:chOff x="2880" y="1525"/>
              <a:chExt cx="1891" cy="576"/>
            </a:xfrm>
          </p:grpSpPr>
          <p:sp>
            <p:nvSpPr>
              <p:cNvPr id="43080" name="AutoShape 99"/>
              <p:cNvSpPr>
                <a:spLocks noChangeArrowheads="1"/>
              </p:cNvSpPr>
              <p:nvPr/>
            </p:nvSpPr>
            <p:spPr bwMode="auto">
              <a:xfrm>
                <a:off x="4105" y="1525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81" name="AutoShape 100"/>
              <p:cNvSpPr>
                <a:spLocks noChangeArrowheads="1"/>
              </p:cNvSpPr>
              <p:nvPr/>
            </p:nvSpPr>
            <p:spPr bwMode="auto">
              <a:xfrm>
                <a:off x="3515" y="1525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82" name="AutoShape 101"/>
              <p:cNvSpPr>
                <a:spLocks noChangeArrowheads="1"/>
              </p:cNvSpPr>
              <p:nvPr/>
            </p:nvSpPr>
            <p:spPr bwMode="auto">
              <a:xfrm>
                <a:off x="2880" y="1525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</p:grpSp>
        <p:grpSp>
          <p:nvGrpSpPr>
            <p:cNvPr id="43067" name="Group 102"/>
            <p:cNvGrpSpPr>
              <a:grpSpLocks/>
            </p:cNvGrpSpPr>
            <p:nvPr/>
          </p:nvGrpSpPr>
          <p:grpSpPr bwMode="auto">
            <a:xfrm>
              <a:off x="2925" y="845"/>
              <a:ext cx="1270" cy="317"/>
              <a:chOff x="2880" y="1525"/>
              <a:chExt cx="1891" cy="576"/>
            </a:xfrm>
          </p:grpSpPr>
          <p:sp>
            <p:nvSpPr>
              <p:cNvPr id="43077" name="AutoShape 103"/>
              <p:cNvSpPr>
                <a:spLocks noChangeArrowheads="1"/>
              </p:cNvSpPr>
              <p:nvPr/>
            </p:nvSpPr>
            <p:spPr bwMode="auto">
              <a:xfrm>
                <a:off x="4105" y="1525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78" name="AutoShape 104"/>
              <p:cNvSpPr>
                <a:spLocks noChangeArrowheads="1"/>
              </p:cNvSpPr>
              <p:nvPr/>
            </p:nvSpPr>
            <p:spPr bwMode="auto">
              <a:xfrm>
                <a:off x="3515" y="1525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79" name="AutoShape 105"/>
              <p:cNvSpPr>
                <a:spLocks noChangeArrowheads="1"/>
              </p:cNvSpPr>
              <p:nvPr/>
            </p:nvSpPr>
            <p:spPr bwMode="auto">
              <a:xfrm>
                <a:off x="2880" y="1525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</p:grpSp>
        <p:grpSp>
          <p:nvGrpSpPr>
            <p:cNvPr id="43068" name="Group 106"/>
            <p:cNvGrpSpPr>
              <a:grpSpLocks/>
            </p:cNvGrpSpPr>
            <p:nvPr/>
          </p:nvGrpSpPr>
          <p:grpSpPr bwMode="auto">
            <a:xfrm>
              <a:off x="1156" y="2115"/>
              <a:ext cx="1270" cy="317"/>
              <a:chOff x="2880" y="1525"/>
              <a:chExt cx="1891" cy="576"/>
            </a:xfrm>
          </p:grpSpPr>
          <p:sp>
            <p:nvSpPr>
              <p:cNvPr id="43074" name="AutoShape 107"/>
              <p:cNvSpPr>
                <a:spLocks noChangeArrowheads="1"/>
              </p:cNvSpPr>
              <p:nvPr/>
            </p:nvSpPr>
            <p:spPr bwMode="auto">
              <a:xfrm>
                <a:off x="4105" y="1525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75" name="AutoShape 108"/>
              <p:cNvSpPr>
                <a:spLocks noChangeArrowheads="1"/>
              </p:cNvSpPr>
              <p:nvPr/>
            </p:nvSpPr>
            <p:spPr bwMode="auto">
              <a:xfrm>
                <a:off x="3515" y="1525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76" name="AutoShape 109"/>
              <p:cNvSpPr>
                <a:spLocks noChangeArrowheads="1"/>
              </p:cNvSpPr>
              <p:nvPr/>
            </p:nvSpPr>
            <p:spPr bwMode="auto">
              <a:xfrm>
                <a:off x="2880" y="1525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</p:grpSp>
        <p:grpSp>
          <p:nvGrpSpPr>
            <p:cNvPr id="43069" name="Group 110"/>
            <p:cNvGrpSpPr>
              <a:grpSpLocks/>
            </p:cNvGrpSpPr>
            <p:nvPr/>
          </p:nvGrpSpPr>
          <p:grpSpPr bwMode="auto">
            <a:xfrm>
              <a:off x="1156" y="1253"/>
              <a:ext cx="1270" cy="317"/>
              <a:chOff x="2880" y="1525"/>
              <a:chExt cx="1891" cy="576"/>
            </a:xfrm>
          </p:grpSpPr>
          <p:sp>
            <p:nvSpPr>
              <p:cNvPr id="43071" name="AutoShape 111"/>
              <p:cNvSpPr>
                <a:spLocks noChangeArrowheads="1"/>
              </p:cNvSpPr>
              <p:nvPr/>
            </p:nvSpPr>
            <p:spPr bwMode="auto">
              <a:xfrm>
                <a:off x="4105" y="1525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72" name="AutoShape 112"/>
              <p:cNvSpPr>
                <a:spLocks noChangeArrowheads="1"/>
              </p:cNvSpPr>
              <p:nvPr/>
            </p:nvSpPr>
            <p:spPr bwMode="auto">
              <a:xfrm>
                <a:off x="3515" y="1525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73" name="AutoShape 113"/>
              <p:cNvSpPr>
                <a:spLocks noChangeArrowheads="1"/>
              </p:cNvSpPr>
              <p:nvPr/>
            </p:nvSpPr>
            <p:spPr bwMode="auto">
              <a:xfrm>
                <a:off x="2880" y="1525"/>
                <a:ext cx="666" cy="576"/>
              </a:xfrm>
              <a:prstGeom prst="hexagon">
                <a:avLst>
                  <a:gd name="adj" fmla="val 2890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</p:grpSp>
        <p:sp>
          <p:nvSpPr>
            <p:cNvPr id="43070" name="Rectangle 114"/>
            <p:cNvSpPr>
              <a:spLocks noChangeArrowheads="1"/>
            </p:cNvSpPr>
            <p:nvPr/>
          </p:nvSpPr>
          <p:spPr bwMode="auto">
            <a:xfrm>
              <a:off x="2653" y="2840"/>
              <a:ext cx="227" cy="409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</p:grpSp>
      <p:grpSp>
        <p:nvGrpSpPr>
          <p:cNvPr id="43033" name="Group 115"/>
          <p:cNvGrpSpPr>
            <a:grpSpLocks/>
          </p:cNvGrpSpPr>
          <p:nvPr/>
        </p:nvGrpSpPr>
        <p:grpSpPr bwMode="auto">
          <a:xfrm>
            <a:off x="2700338" y="981075"/>
            <a:ext cx="3281362" cy="1166813"/>
            <a:chOff x="1882" y="346"/>
            <a:chExt cx="2067" cy="735"/>
          </a:xfrm>
        </p:grpSpPr>
        <p:grpSp>
          <p:nvGrpSpPr>
            <p:cNvPr id="43047" name="Group 116"/>
            <p:cNvGrpSpPr>
              <a:grpSpLocks/>
            </p:cNvGrpSpPr>
            <p:nvPr/>
          </p:nvGrpSpPr>
          <p:grpSpPr bwMode="auto">
            <a:xfrm>
              <a:off x="2517" y="346"/>
              <a:ext cx="862" cy="735"/>
              <a:chOff x="2912" y="2187"/>
              <a:chExt cx="937" cy="827"/>
            </a:xfrm>
          </p:grpSpPr>
          <p:sp>
            <p:nvSpPr>
              <p:cNvPr id="43056" name="Freeform 117"/>
              <p:cNvSpPr>
                <a:spLocks/>
              </p:cNvSpPr>
              <p:nvPr/>
            </p:nvSpPr>
            <p:spPr bwMode="auto">
              <a:xfrm>
                <a:off x="2912" y="2187"/>
                <a:ext cx="937" cy="827"/>
              </a:xfrm>
              <a:custGeom>
                <a:avLst/>
                <a:gdLst>
                  <a:gd name="T0" fmla="*/ 331 w 937"/>
                  <a:gd name="T1" fmla="*/ 63 h 827"/>
                  <a:gd name="T2" fmla="*/ 298 w 937"/>
                  <a:gd name="T3" fmla="*/ 126 h 827"/>
                  <a:gd name="T4" fmla="*/ 274 w 937"/>
                  <a:gd name="T5" fmla="*/ 144 h 827"/>
                  <a:gd name="T6" fmla="*/ 154 w 937"/>
                  <a:gd name="T7" fmla="*/ 135 h 827"/>
                  <a:gd name="T8" fmla="*/ 31 w 937"/>
                  <a:gd name="T9" fmla="*/ 180 h 827"/>
                  <a:gd name="T10" fmla="*/ 16 w 937"/>
                  <a:gd name="T11" fmla="*/ 216 h 827"/>
                  <a:gd name="T12" fmla="*/ 82 w 937"/>
                  <a:gd name="T13" fmla="*/ 273 h 827"/>
                  <a:gd name="T14" fmla="*/ 25 w 937"/>
                  <a:gd name="T15" fmla="*/ 414 h 827"/>
                  <a:gd name="T16" fmla="*/ 13 w 937"/>
                  <a:gd name="T17" fmla="*/ 517 h 827"/>
                  <a:gd name="T18" fmla="*/ 106 w 937"/>
                  <a:gd name="T19" fmla="*/ 570 h 827"/>
                  <a:gd name="T20" fmla="*/ 139 w 937"/>
                  <a:gd name="T21" fmla="*/ 648 h 827"/>
                  <a:gd name="T22" fmla="*/ 190 w 937"/>
                  <a:gd name="T23" fmla="*/ 717 h 827"/>
                  <a:gd name="T24" fmla="*/ 229 w 937"/>
                  <a:gd name="T25" fmla="*/ 747 h 827"/>
                  <a:gd name="T26" fmla="*/ 379 w 937"/>
                  <a:gd name="T27" fmla="*/ 753 h 827"/>
                  <a:gd name="T28" fmla="*/ 427 w 937"/>
                  <a:gd name="T29" fmla="*/ 771 h 827"/>
                  <a:gd name="T30" fmla="*/ 457 w 937"/>
                  <a:gd name="T31" fmla="*/ 774 h 827"/>
                  <a:gd name="T32" fmla="*/ 502 w 937"/>
                  <a:gd name="T33" fmla="*/ 819 h 827"/>
                  <a:gd name="T34" fmla="*/ 553 w 937"/>
                  <a:gd name="T35" fmla="*/ 822 h 827"/>
                  <a:gd name="T36" fmla="*/ 583 w 937"/>
                  <a:gd name="T37" fmla="*/ 798 h 827"/>
                  <a:gd name="T38" fmla="*/ 610 w 937"/>
                  <a:gd name="T39" fmla="*/ 750 h 827"/>
                  <a:gd name="T40" fmla="*/ 664 w 937"/>
                  <a:gd name="T41" fmla="*/ 660 h 827"/>
                  <a:gd name="T42" fmla="*/ 745 w 937"/>
                  <a:gd name="T43" fmla="*/ 615 h 827"/>
                  <a:gd name="T44" fmla="*/ 790 w 937"/>
                  <a:gd name="T45" fmla="*/ 615 h 827"/>
                  <a:gd name="T46" fmla="*/ 817 w 937"/>
                  <a:gd name="T47" fmla="*/ 606 h 827"/>
                  <a:gd name="T48" fmla="*/ 844 w 937"/>
                  <a:gd name="T49" fmla="*/ 582 h 827"/>
                  <a:gd name="T50" fmla="*/ 886 w 937"/>
                  <a:gd name="T51" fmla="*/ 561 h 827"/>
                  <a:gd name="T52" fmla="*/ 895 w 937"/>
                  <a:gd name="T53" fmla="*/ 552 h 827"/>
                  <a:gd name="T54" fmla="*/ 892 w 937"/>
                  <a:gd name="T55" fmla="*/ 498 h 827"/>
                  <a:gd name="T56" fmla="*/ 862 w 937"/>
                  <a:gd name="T57" fmla="*/ 444 h 827"/>
                  <a:gd name="T58" fmla="*/ 859 w 937"/>
                  <a:gd name="T59" fmla="*/ 333 h 827"/>
                  <a:gd name="T60" fmla="*/ 921 w 937"/>
                  <a:gd name="T61" fmla="*/ 245 h 827"/>
                  <a:gd name="T62" fmla="*/ 937 w 937"/>
                  <a:gd name="T63" fmla="*/ 192 h 827"/>
                  <a:gd name="T64" fmla="*/ 910 w 937"/>
                  <a:gd name="T65" fmla="*/ 162 h 827"/>
                  <a:gd name="T66" fmla="*/ 859 w 937"/>
                  <a:gd name="T67" fmla="*/ 132 h 827"/>
                  <a:gd name="T68" fmla="*/ 802 w 937"/>
                  <a:gd name="T69" fmla="*/ 93 h 827"/>
                  <a:gd name="T70" fmla="*/ 778 w 937"/>
                  <a:gd name="T71" fmla="*/ 15 h 827"/>
                  <a:gd name="T72" fmla="*/ 727 w 937"/>
                  <a:gd name="T73" fmla="*/ 3 h 827"/>
                  <a:gd name="T74" fmla="*/ 619 w 937"/>
                  <a:gd name="T75" fmla="*/ 21 h 827"/>
                  <a:gd name="T76" fmla="*/ 553 w 937"/>
                  <a:gd name="T77" fmla="*/ 33 h 827"/>
                  <a:gd name="T78" fmla="*/ 505 w 937"/>
                  <a:gd name="T79" fmla="*/ 18 h 827"/>
                  <a:gd name="T80" fmla="*/ 469 w 937"/>
                  <a:gd name="T81" fmla="*/ 21 h 827"/>
                  <a:gd name="T82" fmla="*/ 445 w 937"/>
                  <a:gd name="T83" fmla="*/ 60 h 827"/>
                  <a:gd name="T84" fmla="*/ 409 w 937"/>
                  <a:gd name="T85" fmla="*/ 54 h 827"/>
                  <a:gd name="T86" fmla="*/ 385 w 937"/>
                  <a:gd name="T87" fmla="*/ 24 h 827"/>
                  <a:gd name="T88" fmla="*/ 364 w 937"/>
                  <a:gd name="T89" fmla="*/ 33 h 827"/>
                  <a:gd name="T90" fmla="*/ 331 w 937"/>
                  <a:gd name="T91" fmla="*/ 63 h 82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37"/>
                  <a:gd name="T139" fmla="*/ 0 h 827"/>
                  <a:gd name="T140" fmla="*/ 937 w 937"/>
                  <a:gd name="T141" fmla="*/ 827 h 82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37" h="827">
                    <a:moveTo>
                      <a:pt x="331" y="63"/>
                    </a:moveTo>
                    <a:lnTo>
                      <a:pt x="298" y="126"/>
                    </a:lnTo>
                    <a:lnTo>
                      <a:pt x="274" y="144"/>
                    </a:lnTo>
                    <a:lnTo>
                      <a:pt x="154" y="135"/>
                    </a:lnTo>
                    <a:cubicBezTo>
                      <a:pt x="114" y="141"/>
                      <a:pt x="54" y="166"/>
                      <a:pt x="31" y="180"/>
                    </a:cubicBezTo>
                    <a:cubicBezTo>
                      <a:pt x="8" y="194"/>
                      <a:pt x="8" y="201"/>
                      <a:pt x="16" y="216"/>
                    </a:cubicBezTo>
                    <a:cubicBezTo>
                      <a:pt x="24" y="231"/>
                      <a:pt x="80" y="240"/>
                      <a:pt x="82" y="273"/>
                    </a:cubicBezTo>
                    <a:cubicBezTo>
                      <a:pt x="84" y="306"/>
                      <a:pt x="36" y="373"/>
                      <a:pt x="25" y="414"/>
                    </a:cubicBezTo>
                    <a:cubicBezTo>
                      <a:pt x="14" y="455"/>
                      <a:pt x="0" y="491"/>
                      <a:pt x="13" y="517"/>
                    </a:cubicBezTo>
                    <a:cubicBezTo>
                      <a:pt x="26" y="543"/>
                      <a:pt x="85" y="548"/>
                      <a:pt x="106" y="570"/>
                    </a:cubicBezTo>
                    <a:cubicBezTo>
                      <a:pt x="127" y="592"/>
                      <a:pt x="125" y="623"/>
                      <a:pt x="139" y="648"/>
                    </a:cubicBezTo>
                    <a:cubicBezTo>
                      <a:pt x="153" y="673"/>
                      <a:pt x="175" y="701"/>
                      <a:pt x="190" y="717"/>
                    </a:cubicBezTo>
                    <a:lnTo>
                      <a:pt x="229" y="747"/>
                    </a:lnTo>
                    <a:cubicBezTo>
                      <a:pt x="260" y="753"/>
                      <a:pt x="346" y="749"/>
                      <a:pt x="379" y="753"/>
                    </a:cubicBezTo>
                    <a:lnTo>
                      <a:pt x="427" y="771"/>
                    </a:lnTo>
                    <a:lnTo>
                      <a:pt x="457" y="774"/>
                    </a:lnTo>
                    <a:lnTo>
                      <a:pt x="502" y="819"/>
                    </a:lnTo>
                    <a:cubicBezTo>
                      <a:pt x="518" y="827"/>
                      <a:pt x="540" y="825"/>
                      <a:pt x="553" y="822"/>
                    </a:cubicBezTo>
                    <a:lnTo>
                      <a:pt x="583" y="798"/>
                    </a:lnTo>
                    <a:lnTo>
                      <a:pt x="610" y="750"/>
                    </a:lnTo>
                    <a:lnTo>
                      <a:pt x="664" y="660"/>
                    </a:lnTo>
                    <a:lnTo>
                      <a:pt x="745" y="615"/>
                    </a:lnTo>
                    <a:lnTo>
                      <a:pt x="790" y="615"/>
                    </a:lnTo>
                    <a:lnTo>
                      <a:pt x="817" y="606"/>
                    </a:lnTo>
                    <a:lnTo>
                      <a:pt x="844" y="582"/>
                    </a:lnTo>
                    <a:lnTo>
                      <a:pt x="886" y="561"/>
                    </a:lnTo>
                    <a:lnTo>
                      <a:pt x="895" y="552"/>
                    </a:lnTo>
                    <a:lnTo>
                      <a:pt x="892" y="498"/>
                    </a:lnTo>
                    <a:lnTo>
                      <a:pt x="862" y="444"/>
                    </a:lnTo>
                    <a:lnTo>
                      <a:pt x="859" y="333"/>
                    </a:lnTo>
                    <a:lnTo>
                      <a:pt x="921" y="245"/>
                    </a:lnTo>
                    <a:lnTo>
                      <a:pt x="937" y="192"/>
                    </a:lnTo>
                    <a:lnTo>
                      <a:pt x="910" y="162"/>
                    </a:lnTo>
                    <a:lnTo>
                      <a:pt x="859" y="132"/>
                    </a:lnTo>
                    <a:lnTo>
                      <a:pt x="802" y="93"/>
                    </a:lnTo>
                    <a:lnTo>
                      <a:pt x="778" y="15"/>
                    </a:lnTo>
                    <a:cubicBezTo>
                      <a:pt x="766" y="0"/>
                      <a:pt x="753" y="2"/>
                      <a:pt x="727" y="3"/>
                    </a:cubicBezTo>
                    <a:cubicBezTo>
                      <a:pt x="701" y="4"/>
                      <a:pt x="648" y="16"/>
                      <a:pt x="619" y="21"/>
                    </a:cubicBezTo>
                    <a:lnTo>
                      <a:pt x="553" y="33"/>
                    </a:lnTo>
                    <a:lnTo>
                      <a:pt x="505" y="18"/>
                    </a:lnTo>
                    <a:lnTo>
                      <a:pt x="469" y="21"/>
                    </a:lnTo>
                    <a:lnTo>
                      <a:pt x="445" y="60"/>
                    </a:lnTo>
                    <a:lnTo>
                      <a:pt x="409" y="54"/>
                    </a:lnTo>
                    <a:lnTo>
                      <a:pt x="385" y="24"/>
                    </a:lnTo>
                    <a:lnTo>
                      <a:pt x="364" y="33"/>
                    </a:lnTo>
                    <a:lnTo>
                      <a:pt x="331" y="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FFCC99">
                      <a:alpha val="62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7" name="Oval 118"/>
              <p:cNvSpPr>
                <a:spLocks noChangeArrowheads="1"/>
              </p:cNvSpPr>
              <p:nvPr/>
            </p:nvSpPr>
            <p:spPr bwMode="auto">
              <a:xfrm>
                <a:off x="3198" y="2432"/>
                <a:ext cx="362" cy="395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50000">
                    <a:srgbClr val="FFFFFF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58" name="Oval 119"/>
              <p:cNvSpPr>
                <a:spLocks noChangeArrowheads="1"/>
              </p:cNvSpPr>
              <p:nvPr/>
            </p:nvSpPr>
            <p:spPr bwMode="auto">
              <a:xfrm>
                <a:off x="3606" y="2432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59" name="Oval 120"/>
              <p:cNvSpPr>
                <a:spLocks noChangeArrowheads="1"/>
              </p:cNvSpPr>
              <p:nvPr/>
            </p:nvSpPr>
            <p:spPr bwMode="auto">
              <a:xfrm rot="8085245">
                <a:off x="3085" y="2409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60" name="Oval 121"/>
              <p:cNvSpPr>
                <a:spLocks noChangeArrowheads="1"/>
              </p:cNvSpPr>
              <p:nvPr/>
            </p:nvSpPr>
            <p:spPr bwMode="auto">
              <a:xfrm rot="2062820">
                <a:off x="3651" y="2659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61" name="Oval 122"/>
              <p:cNvSpPr>
                <a:spLocks noChangeArrowheads="1"/>
              </p:cNvSpPr>
              <p:nvPr/>
            </p:nvSpPr>
            <p:spPr bwMode="auto">
              <a:xfrm rot="7204115">
                <a:off x="3402" y="2318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62" name="Oval 123"/>
              <p:cNvSpPr>
                <a:spLocks noChangeArrowheads="1"/>
              </p:cNvSpPr>
              <p:nvPr/>
            </p:nvSpPr>
            <p:spPr bwMode="auto">
              <a:xfrm rot="2272499">
                <a:off x="3016" y="2614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63" name="Oval 124"/>
              <p:cNvSpPr>
                <a:spLocks noChangeArrowheads="1"/>
              </p:cNvSpPr>
              <p:nvPr/>
            </p:nvSpPr>
            <p:spPr bwMode="auto">
              <a:xfrm rot="8085245">
                <a:off x="3130" y="2772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064" name="Oval 125"/>
              <p:cNvSpPr>
                <a:spLocks noChangeArrowheads="1"/>
              </p:cNvSpPr>
              <p:nvPr/>
            </p:nvSpPr>
            <p:spPr bwMode="auto">
              <a:xfrm rot="10556401">
                <a:off x="3379" y="2886"/>
                <a:ext cx="90" cy="45"/>
              </a:xfrm>
              <a:prstGeom prst="ellipse">
                <a:avLst/>
              </a:prstGeom>
              <a:solidFill>
                <a:srgbClr val="99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</p:grpSp>
        <p:sp>
          <p:nvSpPr>
            <p:cNvPr id="57384" name="Text Box 126"/>
            <p:cNvSpPr txBox="1">
              <a:spLocks noChangeArrowheads="1"/>
            </p:cNvSpPr>
            <p:nvPr/>
          </p:nvSpPr>
          <p:spPr bwMode="auto">
            <a:xfrm>
              <a:off x="1882" y="572"/>
              <a:ext cx="4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IL-1</a:t>
              </a:r>
              <a:r>
                <a:rPr lang="el-GR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β</a:t>
              </a:r>
            </a:p>
          </p:txBody>
        </p:sp>
        <p:sp>
          <p:nvSpPr>
            <p:cNvPr id="57385" name="Text Box 127"/>
            <p:cNvSpPr txBox="1">
              <a:spLocks noChangeArrowheads="1"/>
            </p:cNvSpPr>
            <p:nvPr/>
          </p:nvSpPr>
          <p:spPr bwMode="auto">
            <a:xfrm>
              <a:off x="2064" y="346"/>
              <a:ext cx="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IL-6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386" name="Text Box 128"/>
            <p:cNvSpPr txBox="1">
              <a:spLocks noChangeArrowheads="1"/>
            </p:cNvSpPr>
            <p:nvPr/>
          </p:nvSpPr>
          <p:spPr bwMode="auto">
            <a:xfrm>
              <a:off x="3515" y="754"/>
              <a:ext cx="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IL-8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387" name="Text Box 129"/>
            <p:cNvSpPr txBox="1">
              <a:spLocks noChangeArrowheads="1"/>
            </p:cNvSpPr>
            <p:nvPr/>
          </p:nvSpPr>
          <p:spPr bwMode="auto">
            <a:xfrm>
              <a:off x="3470" y="482"/>
              <a:ext cx="4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TNF</a:t>
              </a:r>
              <a:r>
                <a:rPr lang="el-GR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α</a:t>
              </a:r>
            </a:p>
          </p:txBody>
        </p:sp>
        <p:sp>
          <p:nvSpPr>
            <p:cNvPr id="43052" name="Freeform 130"/>
            <p:cNvSpPr>
              <a:spLocks/>
            </p:cNvSpPr>
            <p:nvPr/>
          </p:nvSpPr>
          <p:spPr bwMode="auto">
            <a:xfrm>
              <a:off x="3288" y="618"/>
              <a:ext cx="227" cy="45"/>
            </a:xfrm>
            <a:custGeom>
              <a:avLst/>
              <a:gdLst>
                <a:gd name="T0" fmla="*/ 0 w 409"/>
                <a:gd name="T1" fmla="*/ 0 h 136"/>
                <a:gd name="T2" fmla="*/ 1 w 409"/>
                <a:gd name="T3" fmla="*/ 0 h 136"/>
                <a:gd name="T4" fmla="*/ 1 w 409"/>
                <a:gd name="T5" fmla="*/ 0 h 136"/>
                <a:gd name="T6" fmla="*/ 1 w 409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136"/>
                <a:gd name="T14" fmla="*/ 409 w 40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136">
                  <a:moveTo>
                    <a:pt x="0" y="136"/>
                  </a:moveTo>
                  <a:cubicBezTo>
                    <a:pt x="11" y="121"/>
                    <a:pt x="23" y="106"/>
                    <a:pt x="46" y="91"/>
                  </a:cubicBezTo>
                  <a:cubicBezTo>
                    <a:pt x="69" y="76"/>
                    <a:pt x="76" y="61"/>
                    <a:pt x="136" y="46"/>
                  </a:cubicBezTo>
                  <a:cubicBezTo>
                    <a:pt x="196" y="31"/>
                    <a:pt x="302" y="15"/>
                    <a:pt x="409" y="0"/>
                  </a:cubicBezTo>
                </a:path>
              </a:pathLst>
            </a:custGeom>
            <a:noFill/>
            <a:ln w="19050">
              <a:solidFill>
                <a:srgbClr val="4D4D4D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53" name="Freeform 131"/>
            <p:cNvSpPr>
              <a:spLocks/>
            </p:cNvSpPr>
            <p:nvPr/>
          </p:nvSpPr>
          <p:spPr bwMode="auto">
            <a:xfrm flipH="1">
              <a:off x="2336" y="709"/>
              <a:ext cx="227" cy="45"/>
            </a:xfrm>
            <a:custGeom>
              <a:avLst/>
              <a:gdLst>
                <a:gd name="T0" fmla="*/ 0 w 409"/>
                <a:gd name="T1" fmla="*/ 0 h 136"/>
                <a:gd name="T2" fmla="*/ 1 w 409"/>
                <a:gd name="T3" fmla="*/ 0 h 136"/>
                <a:gd name="T4" fmla="*/ 1 w 409"/>
                <a:gd name="T5" fmla="*/ 0 h 136"/>
                <a:gd name="T6" fmla="*/ 1 w 409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136"/>
                <a:gd name="T14" fmla="*/ 409 w 40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136">
                  <a:moveTo>
                    <a:pt x="0" y="136"/>
                  </a:moveTo>
                  <a:cubicBezTo>
                    <a:pt x="11" y="121"/>
                    <a:pt x="23" y="106"/>
                    <a:pt x="46" y="91"/>
                  </a:cubicBezTo>
                  <a:cubicBezTo>
                    <a:pt x="69" y="76"/>
                    <a:pt x="76" y="61"/>
                    <a:pt x="136" y="46"/>
                  </a:cubicBezTo>
                  <a:cubicBezTo>
                    <a:pt x="196" y="31"/>
                    <a:pt x="302" y="15"/>
                    <a:pt x="409" y="0"/>
                  </a:cubicBezTo>
                </a:path>
              </a:pathLst>
            </a:custGeom>
            <a:noFill/>
            <a:ln w="19050">
              <a:solidFill>
                <a:srgbClr val="4D4D4D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54" name="Freeform 132"/>
            <p:cNvSpPr>
              <a:spLocks/>
            </p:cNvSpPr>
            <p:nvPr/>
          </p:nvSpPr>
          <p:spPr bwMode="auto">
            <a:xfrm rot="1348359" flipH="1">
              <a:off x="2381" y="572"/>
              <a:ext cx="227" cy="45"/>
            </a:xfrm>
            <a:custGeom>
              <a:avLst/>
              <a:gdLst>
                <a:gd name="T0" fmla="*/ 0 w 409"/>
                <a:gd name="T1" fmla="*/ 0 h 136"/>
                <a:gd name="T2" fmla="*/ 1 w 409"/>
                <a:gd name="T3" fmla="*/ 0 h 136"/>
                <a:gd name="T4" fmla="*/ 1 w 409"/>
                <a:gd name="T5" fmla="*/ 0 h 136"/>
                <a:gd name="T6" fmla="*/ 1 w 409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136"/>
                <a:gd name="T14" fmla="*/ 409 w 40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136">
                  <a:moveTo>
                    <a:pt x="0" y="136"/>
                  </a:moveTo>
                  <a:cubicBezTo>
                    <a:pt x="11" y="121"/>
                    <a:pt x="23" y="106"/>
                    <a:pt x="46" y="91"/>
                  </a:cubicBezTo>
                  <a:cubicBezTo>
                    <a:pt x="69" y="76"/>
                    <a:pt x="76" y="61"/>
                    <a:pt x="136" y="46"/>
                  </a:cubicBezTo>
                  <a:cubicBezTo>
                    <a:pt x="196" y="31"/>
                    <a:pt x="302" y="15"/>
                    <a:pt x="409" y="0"/>
                  </a:cubicBezTo>
                </a:path>
              </a:pathLst>
            </a:custGeom>
            <a:noFill/>
            <a:ln w="19050">
              <a:solidFill>
                <a:srgbClr val="4D4D4D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55" name="Freeform 133"/>
            <p:cNvSpPr>
              <a:spLocks/>
            </p:cNvSpPr>
            <p:nvPr/>
          </p:nvSpPr>
          <p:spPr bwMode="auto">
            <a:xfrm rot="1878020">
              <a:off x="3288" y="799"/>
              <a:ext cx="227" cy="45"/>
            </a:xfrm>
            <a:custGeom>
              <a:avLst/>
              <a:gdLst>
                <a:gd name="T0" fmla="*/ 0 w 409"/>
                <a:gd name="T1" fmla="*/ 0 h 136"/>
                <a:gd name="T2" fmla="*/ 1 w 409"/>
                <a:gd name="T3" fmla="*/ 0 h 136"/>
                <a:gd name="T4" fmla="*/ 1 w 409"/>
                <a:gd name="T5" fmla="*/ 0 h 136"/>
                <a:gd name="T6" fmla="*/ 1 w 409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136"/>
                <a:gd name="T14" fmla="*/ 409 w 40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136">
                  <a:moveTo>
                    <a:pt x="0" y="136"/>
                  </a:moveTo>
                  <a:cubicBezTo>
                    <a:pt x="11" y="121"/>
                    <a:pt x="23" y="106"/>
                    <a:pt x="46" y="91"/>
                  </a:cubicBezTo>
                  <a:cubicBezTo>
                    <a:pt x="69" y="76"/>
                    <a:pt x="76" y="61"/>
                    <a:pt x="136" y="46"/>
                  </a:cubicBezTo>
                  <a:cubicBezTo>
                    <a:pt x="196" y="31"/>
                    <a:pt x="302" y="15"/>
                    <a:pt x="409" y="0"/>
                  </a:cubicBezTo>
                </a:path>
              </a:pathLst>
            </a:custGeom>
            <a:noFill/>
            <a:ln w="19050">
              <a:solidFill>
                <a:srgbClr val="4D4D4D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34" name="Line 134"/>
          <p:cNvSpPr>
            <a:spLocks noChangeShapeType="1"/>
          </p:cNvSpPr>
          <p:nvPr/>
        </p:nvSpPr>
        <p:spPr bwMode="auto">
          <a:xfrm flipV="1">
            <a:off x="4787900" y="981075"/>
            <a:ext cx="43180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1" name="Text Box 135"/>
          <p:cNvSpPr txBox="1">
            <a:spLocks noChangeArrowheads="1"/>
          </p:cNvSpPr>
          <p:nvPr/>
        </p:nvSpPr>
        <p:spPr bwMode="auto">
          <a:xfrm>
            <a:off x="5272088" y="784225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IL-12,IL-23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3036" name="Line 136"/>
          <p:cNvSpPr>
            <a:spLocks noChangeShapeType="1"/>
          </p:cNvSpPr>
          <p:nvPr/>
        </p:nvSpPr>
        <p:spPr bwMode="auto">
          <a:xfrm>
            <a:off x="6588125" y="112553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37" name="AutoShape 137"/>
          <p:cNvSpPr>
            <a:spLocks noChangeArrowheads="1"/>
          </p:cNvSpPr>
          <p:nvPr/>
        </p:nvSpPr>
        <p:spPr bwMode="auto">
          <a:xfrm rot="18282528" flipH="1">
            <a:off x="2690813" y="4806950"/>
            <a:ext cx="1439862" cy="714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grpSp>
        <p:nvGrpSpPr>
          <p:cNvPr id="43038" name="Group 138"/>
          <p:cNvGrpSpPr>
            <a:grpSpLocks/>
          </p:cNvGrpSpPr>
          <p:nvPr/>
        </p:nvGrpSpPr>
        <p:grpSpPr bwMode="auto">
          <a:xfrm>
            <a:off x="1763713" y="5373688"/>
            <a:ext cx="701675" cy="771525"/>
            <a:chOff x="1655" y="2341"/>
            <a:chExt cx="590" cy="681"/>
          </a:xfrm>
        </p:grpSpPr>
        <p:sp>
          <p:nvSpPr>
            <p:cNvPr id="43045" name="Oval 139"/>
            <p:cNvSpPr>
              <a:spLocks noChangeArrowheads="1"/>
            </p:cNvSpPr>
            <p:nvPr/>
          </p:nvSpPr>
          <p:spPr bwMode="auto">
            <a:xfrm>
              <a:off x="1655" y="2341"/>
              <a:ext cx="590" cy="681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3046" name="Oval 140"/>
            <p:cNvSpPr>
              <a:spLocks noChangeArrowheads="1"/>
            </p:cNvSpPr>
            <p:nvPr/>
          </p:nvSpPr>
          <p:spPr bwMode="auto">
            <a:xfrm>
              <a:off x="1746" y="2387"/>
              <a:ext cx="44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</p:grpSp>
      <p:grpSp>
        <p:nvGrpSpPr>
          <p:cNvPr id="43039" name="Group 141"/>
          <p:cNvGrpSpPr>
            <a:grpSpLocks/>
          </p:cNvGrpSpPr>
          <p:nvPr/>
        </p:nvGrpSpPr>
        <p:grpSpPr bwMode="auto">
          <a:xfrm>
            <a:off x="2411413" y="5734050"/>
            <a:ext cx="701675" cy="771525"/>
            <a:chOff x="1655" y="2341"/>
            <a:chExt cx="590" cy="681"/>
          </a:xfrm>
        </p:grpSpPr>
        <p:sp>
          <p:nvSpPr>
            <p:cNvPr id="43043" name="Oval 142"/>
            <p:cNvSpPr>
              <a:spLocks noChangeArrowheads="1"/>
            </p:cNvSpPr>
            <p:nvPr/>
          </p:nvSpPr>
          <p:spPr bwMode="auto">
            <a:xfrm>
              <a:off x="1655" y="2341"/>
              <a:ext cx="590" cy="681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3044" name="Oval 143"/>
            <p:cNvSpPr>
              <a:spLocks noChangeArrowheads="1"/>
            </p:cNvSpPr>
            <p:nvPr/>
          </p:nvSpPr>
          <p:spPr bwMode="auto">
            <a:xfrm>
              <a:off x="1746" y="2387"/>
              <a:ext cx="44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43040" name="Text Box 144"/>
          <p:cNvSpPr txBox="1">
            <a:spLocks noChangeArrowheads="1"/>
          </p:cNvSpPr>
          <p:nvPr/>
        </p:nvSpPr>
        <p:spPr bwMode="auto">
          <a:xfrm>
            <a:off x="395288" y="5997575"/>
            <a:ext cx="1773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chemeClr val="bg1"/>
                </a:solidFill>
              </a:rPr>
              <a:t>Активация</a:t>
            </a:r>
          </a:p>
          <a:p>
            <a:r>
              <a:rPr lang="ru-RU" altLang="ru-RU">
                <a:solidFill>
                  <a:schemeClr val="bg1"/>
                </a:solidFill>
              </a:rPr>
              <a:t>кроветворения</a:t>
            </a:r>
          </a:p>
        </p:txBody>
      </p:sp>
      <p:sp>
        <p:nvSpPr>
          <p:cNvPr id="43041" name="Line 145"/>
          <p:cNvSpPr>
            <a:spLocks noChangeShapeType="1"/>
          </p:cNvSpPr>
          <p:nvPr/>
        </p:nvSpPr>
        <p:spPr bwMode="auto">
          <a:xfrm flipH="1" flipV="1">
            <a:off x="4067175" y="909638"/>
            <a:ext cx="217488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8" name="Rectangle 184"/>
          <p:cNvSpPr>
            <a:spLocks noChangeArrowheads="1"/>
          </p:cNvSpPr>
          <p:nvPr/>
        </p:nvSpPr>
        <p:spPr bwMode="auto">
          <a:xfrm>
            <a:off x="3348038" y="620713"/>
            <a:ext cx="684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INF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528638"/>
          </a:xfrm>
          <a:solidFill>
            <a:schemeClr val="bg1"/>
          </a:solidFill>
        </p:spPr>
        <p:txBody>
          <a:bodyPr anchor="t"/>
          <a:lstStyle/>
          <a:p>
            <a:pPr algn="ctr"/>
            <a:r>
              <a:rPr lang="ru-RU" altLang="ru-RU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Ростовые факторы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26475" cy="56326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09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5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63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цитокин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эффект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1" marB="4571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6053"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/>
                        <a:t>ГМ-КСФ</a:t>
                      </a:r>
                    </a:p>
                    <a:p>
                      <a:pPr algn="ctr"/>
                      <a:r>
                        <a:rPr lang="ru-RU" sz="2400" dirty="0" smtClean="0"/>
                        <a:t>(</a:t>
                      </a:r>
                      <a:r>
                        <a:rPr lang="ru-RU" sz="2400" dirty="0" err="1" smtClean="0"/>
                        <a:t>гранулоцитарно-макрофагальный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колониестимулирующий</a:t>
                      </a:r>
                      <a:r>
                        <a:rPr lang="ru-RU" sz="2400" baseline="0" dirty="0" smtClean="0"/>
                        <a:t> фактор)</a:t>
                      </a:r>
                    </a:p>
                    <a:p>
                      <a:pPr algn="ctr"/>
                      <a:endParaRPr lang="ru-RU" sz="24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dirty="0" smtClean="0"/>
                        <a:t>М-КСФ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(Макрофаг- </a:t>
                      </a:r>
                      <a:r>
                        <a:rPr lang="ru-RU" sz="2400" dirty="0" err="1" smtClean="0"/>
                        <a:t>колониестимулирующий</a:t>
                      </a:r>
                      <a:r>
                        <a:rPr lang="ru-RU" sz="2400" baseline="0" dirty="0" smtClean="0"/>
                        <a:t> фактор)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dirty="0" smtClean="0"/>
                        <a:t>Г-КСФ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(Гранулоцит- </a:t>
                      </a:r>
                      <a:r>
                        <a:rPr lang="ru-RU" sz="2400" dirty="0" err="1" smtClean="0"/>
                        <a:t>колониестимулирующий</a:t>
                      </a:r>
                      <a:r>
                        <a:rPr lang="ru-RU" sz="2400" baseline="0" dirty="0" smtClean="0"/>
                        <a:t> фактор)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стимулируют рост и дифференцировку клеток-предшественников моноцитов и полиморфно-ядерных лейкоцитов</a:t>
                      </a:r>
                      <a:endParaRPr lang="ru-RU" sz="2400" dirty="0"/>
                    </a:p>
                  </a:txBody>
                  <a:tcPr marL="91447" marR="91447" marT="45711" marB="4571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37600" cy="569913"/>
          </a:xfrm>
          <a:solidFill>
            <a:schemeClr val="bg1"/>
          </a:solidFill>
        </p:spPr>
        <p:txBody>
          <a:bodyPr anchor="t"/>
          <a:lstStyle/>
          <a:p>
            <a:r>
              <a:rPr lang="ru-RU" altLang="ru-RU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Цитокины адаптивного иммунного ответа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108075"/>
            <a:ext cx="3625850" cy="5454650"/>
          </a:xfrm>
          <a:solidFill>
            <a:schemeClr val="bg1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цитокины, определяющие тип иммунного ответа производятся АПК (ДК).</a:t>
            </a:r>
          </a:p>
          <a:p>
            <a:pPr algn="ctr">
              <a:buFontTx/>
              <a:buNone/>
            </a:pPr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продуценты цитокинов в адаптивном иммунитете –Т лимфоциты-хелперы (</a:t>
            </a:r>
            <a:r>
              <a:rPr lang="en-US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CD4+</a:t>
            </a:r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>
              <a:buFontTx/>
              <a:buNone/>
            </a:pPr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Покоящиеся Т лимфоциты-хелперы  не производят цитокины.</a:t>
            </a:r>
          </a:p>
          <a:p>
            <a:pPr>
              <a:buFontTx/>
              <a:buNone/>
            </a:pPr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При распознавании антигена </a:t>
            </a:r>
            <a:r>
              <a:rPr lang="en-US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TCR</a:t>
            </a:r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 (Т-клеточным рецептором) и взаимодействии костимулирующих молекул происходит активация синтеза цитокинов.</a:t>
            </a:r>
          </a:p>
          <a:p>
            <a:pPr>
              <a:buFontTx/>
              <a:buNone/>
            </a:pPr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В запуске ответа цитотоксических Т-лимфоцитов участвуют: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Интерферон-гамма .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Интерлейкин-2.</a:t>
            </a:r>
          </a:p>
          <a:p>
            <a:pPr>
              <a:buFontTx/>
              <a:buNone/>
            </a:pPr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Роль Интерлейкина-2: </a:t>
            </a:r>
          </a:p>
          <a:p>
            <a:pPr>
              <a:buFontTx/>
              <a:buNone/>
            </a:pPr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При связывании ИЛ-2 с рецептором к ИЛ-2 клетки получает сигнал к началу запуска процесса пролиферации (клонирования) </a:t>
            </a:r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800" smtClean="0"/>
          </a:p>
          <a:p>
            <a:pPr algn="ctr">
              <a:buFontTx/>
              <a:buNone/>
            </a:pPr>
            <a:endParaRPr lang="ru-RU" altLang="ru-RU" sz="1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4" name="Picture 4" descr="C:\Users\tatiana\Desktop\dendritic_cells_mechanism_2_r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72659"/>
            <a:ext cx="3657600" cy="284101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43925" cy="639762"/>
          </a:xfrm>
          <a:solidFill>
            <a:schemeClr val="bg1"/>
          </a:solidFill>
        </p:spPr>
        <p:txBody>
          <a:bodyPr anchor="t"/>
          <a:lstStyle/>
          <a:p>
            <a:r>
              <a:rPr lang="ru-RU" altLang="ru-RU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костимуляции Т клеток-роль ИЛ-2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2875" y="974725"/>
            <a:ext cx="4876800" cy="2276475"/>
          </a:xfrm>
          <a:solidFill>
            <a:schemeClr val="bg1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На покоящихся  Т клетках экспрессируются низкоаффинные рецепторы к интерлейкину -2 (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IL 2 R)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–  его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 и  цепи, но не -цепь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После стимуляции Т лимфоцита, активируются гены, кодирующие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-цепь.</a:t>
            </a:r>
          </a:p>
        </p:txBody>
      </p:sp>
      <p:sp>
        <p:nvSpPr>
          <p:cNvPr id="47108" name="Содержимое 3"/>
          <p:cNvSpPr>
            <a:spLocks noGrp="1"/>
          </p:cNvSpPr>
          <p:nvPr>
            <p:ph sz="half" idx="2"/>
          </p:nvPr>
        </p:nvSpPr>
        <p:spPr>
          <a:xfrm>
            <a:off x="5172075" y="974725"/>
            <a:ext cx="3798888" cy="5467350"/>
          </a:xfrm>
          <a:solidFill>
            <a:schemeClr val="bg1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Экспрессия -цепи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IL 2 R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превращает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IL 2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рецептор в высокоаффинную форму.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Костимулирующие сигналы активируют ядерные факторы транскрипции , это приводит к повышению продукции интерлейкина -2  более, чем в 100 раз.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Связывание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IL 2 R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 с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IL 2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запускает процесс пролиферации Т лимфоцитов, т.е. клональную экспансию.</a:t>
            </a:r>
          </a:p>
          <a:p>
            <a:pPr>
              <a:lnSpc>
                <a:spcPct val="90000"/>
              </a:lnSpc>
            </a:pPr>
            <a:endParaRPr lang="ru-RU" altLang="ru-RU" smtClean="0"/>
          </a:p>
          <a:p>
            <a:pPr>
              <a:lnSpc>
                <a:spcPct val="90000"/>
              </a:lnSpc>
            </a:pPr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47109" name="Picture 4" descr="C:\Users\tatiana\Desktop\схемки\Разновидности_рецепторов_для_IL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4238"/>
            <a:ext cx="495776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925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r>
              <a:rPr lang="ru-RU" altLang="ru-RU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цитокинов в усилении реакций адаптивного </a:t>
            </a:r>
            <a:br>
              <a:rPr lang="ru-RU" altLang="ru-RU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иммунного ответа: активация, пролиферация и дифференцировка лимфоцитов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3838" y="1350963"/>
          <a:ext cx="8788400" cy="5160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3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949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48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цитокин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эффект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58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ИЛ-2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Пролиферация и созревание Т-клеток, повышение уровня экспрессии рецептора к ИЛ-2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32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ИЛ-4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Повышение уровня экспрессии молекул МНС </a:t>
                      </a:r>
                      <a:r>
                        <a:rPr lang="en-US" sz="2400" dirty="0" smtClean="0"/>
                        <a:t>II</a:t>
                      </a:r>
                      <a:r>
                        <a:rPr lang="ru-RU" sz="2400" baseline="0" dirty="0" smtClean="0"/>
                        <a:t> класса, </a:t>
                      </a:r>
                      <a:r>
                        <a:rPr lang="en-US" sz="2400" baseline="0" dirty="0" err="1" smtClean="0"/>
                        <a:t>Fc</a:t>
                      </a:r>
                      <a:r>
                        <a:rPr lang="ru-RU" sz="2400" baseline="0" dirty="0" smtClean="0"/>
                        <a:t>-рецепторов и рецепторов к ИЛ-2 на поверхности Т- и В-лимфоцитов.</a:t>
                      </a:r>
                    </a:p>
                    <a:p>
                      <a:r>
                        <a:rPr lang="ru-RU" sz="2400" baseline="0" dirty="0" smtClean="0"/>
                        <a:t>Способствует переключению классов </a:t>
                      </a:r>
                      <a:r>
                        <a:rPr lang="en-US" sz="2400" baseline="0" dirty="0" err="1" smtClean="0"/>
                        <a:t>Ig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ru-RU" sz="2400" baseline="0" dirty="0" smtClean="0"/>
                        <a:t> на </a:t>
                      </a:r>
                      <a:r>
                        <a:rPr lang="en-US" sz="2400" baseline="0" dirty="0" err="1" smtClean="0"/>
                        <a:t>IgE</a:t>
                      </a:r>
                      <a:r>
                        <a:rPr lang="ru-RU" sz="2400" baseline="0" dirty="0" smtClean="0"/>
                        <a:t>-</a:t>
                      </a:r>
                      <a:r>
                        <a:rPr lang="ru-RU" sz="2400" baseline="0" dirty="0" err="1" smtClean="0"/>
                        <a:t>изотип</a:t>
                      </a:r>
                      <a:r>
                        <a:rPr lang="ru-RU" sz="2400" baseline="0" dirty="0" smtClean="0"/>
                        <a:t>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710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ИЛ-6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Созревание и дифференцировка Т- и В-лимфоцитов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3438" cy="8223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Роль дендритных клеток в запуске и регуляции типа иммунного ответа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1987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295275" y="1279525"/>
            <a:ext cx="2651125" cy="5243513"/>
          </a:xfrm>
          <a:solidFill>
            <a:schemeClr val="accent2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После миграции в </a:t>
            </a:r>
            <a:r>
              <a:rPr lang="ru-RU" sz="1800" dirty="0" err="1" smtClean="0">
                <a:latin typeface="Arial" charset="0"/>
                <a:cs typeface="Arial" charset="0"/>
              </a:rPr>
              <a:t>подкапсулярный</a:t>
            </a:r>
            <a:r>
              <a:rPr lang="ru-RU" sz="1800" dirty="0" smtClean="0">
                <a:latin typeface="Arial" charset="0"/>
                <a:cs typeface="Arial" charset="0"/>
              </a:rPr>
              <a:t> синус </a:t>
            </a:r>
            <a:r>
              <a:rPr lang="ru-RU" sz="1800" dirty="0" err="1" smtClean="0">
                <a:latin typeface="Arial" charset="0"/>
                <a:cs typeface="Arial" charset="0"/>
              </a:rPr>
              <a:t>лимфоузла</a:t>
            </a:r>
            <a:r>
              <a:rPr lang="ru-RU" sz="1800" dirty="0" smtClean="0">
                <a:latin typeface="Arial" charset="0"/>
                <a:cs typeface="Arial" charset="0"/>
              </a:rPr>
              <a:t>, ДК перемещаются в </a:t>
            </a:r>
            <a:r>
              <a:rPr lang="ru-RU" sz="1800" dirty="0" err="1" smtClean="0">
                <a:latin typeface="Arial" charset="0"/>
                <a:cs typeface="Arial" charset="0"/>
              </a:rPr>
              <a:t>Т-клеточные</a:t>
            </a:r>
            <a:r>
              <a:rPr lang="ru-RU" sz="1800" dirty="0" smtClean="0">
                <a:latin typeface="Arial" charset="0"/>
                <a:cs typeface="Arial" charset="0"/>
              </a:rPr>
              <a:t> зоны. </a:t>
            </a:r>
          </a:p>
          <a:p>
            <a:pPr algn="ctr">
              <a:buFontTx/>
              <a:buNone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Здесь они активно </a:t>
            </a:r>
            <a:r>
              <a:rPr lang="ru-RU" sz="1800" dirty="0" err="1" smtClean="0">
                <a:latin typeface="Arial" charset="0"/>
                <a:cs typeface="Arial" charset="0"/>
              </a:rPr>
              <a:t>презентируют</a:t>
            </a:r>
            <a:r>
              <a:rPr lang="ru-RU" sz="1800" dirty="0" smtClean="0">
                <a:latin typeface="Arial" charset="0"/>
                <a:cs typeface="Arial" charset="0"/>
              </a:rPr>
              <a:t> антиген Т-лимфоцитам в молекулах </a:t>
            </a:r>
            <a:r>
              <a:rPr lang="en-US" sz="1800" dirty="0" smtClean="0">
                <a:latin typeface="Arial" charset="0"/>
                <a:cs typeface="Arial" charset="0"/>
              </a:rPr>
              <a:t>MHC I </a:t>
            </a:r>
            <a:r>
              <a:rPr lang="ru-RU" sz="1800" dirty="0" smtClean="0">
                <a:latin typeface="Arial" charset="0"/>
                <a:cs typeface="Arial" charset="0"/>
              </a:rPr>
              <a:t> и </a:t>
            </a:r>
            <a:r>
              <a:rPr lang="en-US" sz="1800" dirty="0" smtClean="0">
                <a:latin typeface="Arial" charset="0"/>
                <a:cs typeface="Arial" charset="0"/>
              </a:rPr>
              <a:t>MHC II</a:t>
            </a:r>
            <a:endParaRPr lang="ru-RU" sz="1800" dirty="0" smtClean="0">
              <a:latin typeface="Arial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ru-RU" sz="1800" u="sng" dirty="0" smtClean="0">
                <a:latin typeface="Arial" charset="0"/>
                <a:cs typeface="Arial" charset="0"/>
              </a:rPr>
              <a:t>Таким образом осуществляется связь между врожденным и приобретенным иммунитетом.</a:t>
            </a:r>
          </a:p>
          <a:p>
            <a:pPr>
              <a:defRPr/>
            </a:pPr>
            <a:endParaRPr lang="ru-RU" sz="1800" dirty="0" smtClean="0"/>
          </a:p>
        </p:txBody>
      </p:sp>
      <p:pic>
        <p:nvPicPr>
          <p:cNvPr id="39940" name="Picture 3" descr="C:\Users\tatiana\Desktop\схемки\active_immunity_4_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1260475"/>
            <a:ext cx="5842000" cy="5313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5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90600" y="1447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 межклеточной адгезии</a:t>
            </a:r>
            <a:b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2762250"/>
            <a:ext cx="8229600" cy="43243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2400" smtClean="0"/>
              <a:t>Селектины</a:t>
            </a:r>
          </a:p>
          <a:p>
            <a:pPr>
              <a:lnSpc>
                <a:spcPct val="150000"/>
              </a:lnSpc>
            </a:pPr>
            <a:r>
              <a:rPr lang="ru-RU" altLang="ru-RU" sz="2400" smtClean="0"/>
              <a:t>Адрессины</a:t>
            </a:r>
          </a:p>
          <a:p>
            <a:pPr>
              <a:lnSpc>
                <a:spcPct val="150000"/>
              </a:lnSpc>
            </a:pPr>
            <a:r>
              <a:rPr lang="ru-RU" altLang="ru-RU" sz="2400" smtClean="0"/>
              <a:t>Интегрины</a:t>
            </a:r>
          </a:p>
          <a:p>
            <a:pPr>
              <a:lnSpc>
                <a:spcPct val="150000"/>
              </a:lnSpc>
            </a:pPr>
            <a:r>
              <a:rPr lang="en-US" altLang="ru-RU" sz="2400" smtClean="0"/>
              <a:t>ICAM</a:t>
            </a:r>
            <a:endParaRPr lang="ru-RU" altLang="ru-RU" sz="2400" smtClean="0"/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22288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Картинки по запросу Молекулы межклеточной адгез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2438400"/>
            <a:ext cx="662463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82638"/>
            <a:ext cx="8569325" cy="5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131763" y="161925"/>
            <a:ext cx="9012237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dirty="0">
                <a:latin typeface="Times New Roman" panose="02020603050405020304" pitchFamily="18" charset="0"/>
              </a:rPr>
              <a:t>Цитокины ДК в регуляции функций Т-хелперов по </a:t>
            </a:r>
            <a:r>
              <a:rPr lang="en-US" altLang="ru-RU" sz="2000" dirty="0" err="1">
                <a:latin typeface="Times New Roman" panose="02020603050405020304" pitchFamily="18" charset="0"/>
              </a:rPr>
              <a:t>Akdis</a:t>
            </a:r>
            <a:r>
              <a:rPr lang="en-US" altLang="ru-RU" sz="2000" dirty="0">
                <a:latin typeface="Times New Roman" panose="02020603050405020304" pitchFamily="18" charset="0"/>
              </a:rPr>
              <a:t> M. et al., 2012</a:t>
            </a:r>
            <a:endParaRPr lang="ru-RU" altLang="ru-RU" sz="2000" dirty="0">
              <a:latin typeface="Times New Roman" panose="02020603050405020304" pitchFamily="18" charset="0"/>
            </a:endParaRPr>
          </a:p>
          <a:p>
            <a:r>
              <a:rPr lang="ru-RU" altLang="ru-RU" sz="2000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8459788" y="3595688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400" b="1">
                <a:solidFill>
                  <a:srgbClr val="33CC33"/>
                </a:solidFill>
                <a:latin typeface="Times New Roman" panose="02020603050405020304" pitchFamily="18" charset="0"/>
              </a:rPr>
              <a:t>Bcl-6</a:t>
            </a:r>
            <a:endParaRPr lang="ru-RU" altLang="ru-RU" sz="1400" b="1">
              <a:solidFill>
                <a:srgbClr val="33CC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5363" y="873125"/>
            <a:ext cx="23558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сигнал поляризации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9763" y="884238"/>
            <a:ext cx="827087" cy="307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Arial" charset="0"/>
                <a:cs typeface="Arial" charset="0"/>
              </a:rPr>
              <a:t>антиген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5838" y="1016000"/>
            <a:ext cx="2152650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latin typeface="Arial" charset="0"/>
                <a:cs typeface="Arial" charset="0"/>
              </a:rPr>
              <a:t>«чужое», стимулирующее</a:t>
            </a:r>
          </a:p>
          <a:p>
            <a:pPr>
              <a:defRPr/>
            </a:pPr>
            <a:r>
              <a:rPr lang="ru-RU" sz="1200" b="1" dirty="0">
                <a:latin typeface="Arial" charset="0"/>
                <a:cs typeface="Arial" charset="0"/>
              </a:rPr>
              <a:t> ответ врожденного </a:t>
            </a:r>
          </a:p>
          <a:p>
            <a:pPr>
              <a:defRPr/>
            </a:pPr>
            <a:r>
              <a:rPr lang="ru-RU" sz="1200" b="1" dirty="0">
                <a:latin typeface="Arial" charset="0"/>
                <a:cs typeface="Arial" charset="0"/>
              </a:rPr>
              <a:t>иммунитета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5525" y="1514475"/>
            <a:ext cx="2457450" cy="522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Arial" charset="0"/>
                <a:cs typeface="Arial" charset="0"/>
              </a:rPr>
              <a:t>факторы микроокружения, </a:t>
            </a:r>
          </a:p>
          <a:p>
            <a:pPr>
              <a:defRPr/>
            </a:pPr>
            <a:r>
              <a:rPr lang="ru-RU" sz="1400" dirty="0">
                <a:latin typeface="Arial" charset="0"/>
                <a:cs typeface="Arial" charset="0"/>
              </a:rPr>
              <a:t>в том числе </a:t>
            </a:r>
            <a:r>
              <a:rPr lang="ru-RU" sz="1400" dirty="0" err="1">
                <a:latin typeface="Arial" charset="0"/>
                <a:cs typeface="Arial" charset="0"/>
              </a:rPr>
              <a:t>цитокины</a:t>
            </a:r>
            <a:endParaRPr lang="ru-RU" sz="1400" dirty="0"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525" y="3311525"/>
            <a:ext cx="1150938" cy="615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err="1">
                <a:latin typeface="Arial" charset="0"/>
                <a:cs typeface="Arial" charset="0"/>
              </a:rPr>
              <a:t>Цитокины</a:t>
            </a:r>
            <a:r>
              <a:rPr lang="ru-RU" sz="1600" dirty="0">
                <a:latin typeface="Arial" charset="0"/>
                <a:cs typeface="Arial" charset="0"/>
              </a:rPr>
              <a:t> ДК</a:t>
            </a:r>
            <a:r>
              <a:rPr lang="ru-RU" dirty="0"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7125" y="1616075"/>
            <a:ext cx="477838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ДК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5200" y="1635125"/>
            <a:ext cx="58261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Th0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163" y="4622800"/>
            <a:ext cx="110490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функции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4475" y="5821363"/>
            <a:ext cx="1303338" cy="646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>
                <a:latin typeface="Arial" charset="0"/>
                <a:cs typeface="Arial" charset="0"/>
              </a:rPr>
              <a:t>Цитокины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Th</a:t>
            </a:r>
            <a:r>
              <a:rPr lang="ru-RU" dirty="0"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93838" y="4602163"/>
            <a:ext cx="1127125" cy="101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ответ</a:t>
            </a:r>
          </a:p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 на внутриклеточные </a:t>
            </a:r>
          </a:p>
          <a:p>
            <a:pPr>
              <a:defRPr/>
            </a:pPr>
            <a:r>
              <a:rPr lang="ru-RU" sz="1200" dirty="0" err="1">
                <a:latin typeface="Arial" charset="0"/>
                <a:cs typeface="Arial" charset="0"/>
              </a:rPr>
              <a:t>патогены</a:t>
            </a:r>
            <a:endParaRPr lang="ru-RU" sz="1200" dirty="0"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1125" y="4592638"/>
            <a:ext cx="1314450" cy="1200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ответ на </a:t>
            </a:r>
          </a:p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гельминты,</a:t>
            </a:r>
          </a:p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 </a:t>
            </a:r>
            <a:r>
              <a:rPr lang="ru-RU" sz="1200" dirty="0" err="1">
                <a:latin typeface="Arial" charset="0"/>
                <a:cs typeface="Arial" charset="0"/>
              </a:rPr>
              <a:t>атопия</a:t>
            </a:r>
            <a:r>
              <a:rPr lang="ru-RU" sz="1200" dirty="0">
                <a:latin typeface="Arial" charset="0"/>
                <a:cs typeface="Arial" charset="0"/>
              </a:rPr>
              <a:t>, </a:t>
            </a:r>
          </a:p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эозинофильное</a:t>
            </a:r>
          </a:p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 воспаление</a:t>
            </a:r>
          </a:p>
          <a:p>
            <a:pPr>
              <a:defRPr/>
            </a:pPr>
            <a:endParaRPr lang="ru-RU" sz="1200" dirty="0"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3675" y="4592638"/>
            <a:ext cx="1025525" cy="830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продукция</a:t>
            </a:r>
          </a:p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 слизи, </a:t>
            </a:r>
          </a:p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тканевое </a:t>
            </a:r>
          </a:p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воспаление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9838" y="4581525"/>
            <a:ext cx="1319212" cy="101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ответ на</a:t>
            </a:r>
          </a:p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 внеклеточные</a:t>
            </a:r>
          </a:p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 </a:t>
            </a:r>
            <a:r>
              <a:rPr lang="ru-RU" sz="1200" dirty="0" err="1">
                <a:latin typeface="Arial" charset="0"/>
                <a:cs typeface="Arial" charset="0"/>
              </a:rPr>
              <a:t>патогены</a:t>
            </a:r>
            <a:r>
              <a:rPr lang="ru-RU" sz="1200" dirty="0">
                <a:latin typeface="Arial" charset="0"/>
                <a:cs typeface="Arial" charset="0"/>
              </a:rPr>
              <a:t>,</a:t>
            </a:r>
          </a:p>
          <a:p>
            <a:pPr>
              <a:defRPr/>
            </a:pPr>
            <a:r>
              <a:rPr lang="ru-RU" sz="1200" dirty="0" err="1">
                <a:latin typeface="Arial" charset="0"/>
                <a:cs typeface="Arial" charset="0"/>
              </a:rPr>
              <a:t>нейтрофильное</a:t>
            </a:r>
            <a:endParaRPr lang="ru-RU" sz="1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 воспаление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51600" y="4622800"/>
            <a:ext cx="1069975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тканевое</a:t>
            </a:r>
          </a:p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 воспаление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0638" y="4572000"/>
            <a:ext cx="1189037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гуморальный	 </a:t>
            </a:r>
          </a:p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ответ-синтез</a:t>
            </a:r>
          </a:p>
          <a:p>
            <a:pPr>
              <a:defRPr/>
            </a:pPr>
            <a:r>
              <a:rPr lang="ru-RU" sz="1200" dirty="0">
                <a:latin typeface="Arial" charset="0"/>
                <a:cs typeface="Arial" charset="0"/>
              </a:rPr>
              <a:t> антител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tatiana\Desktop\12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 descr="http://vmede.org/sait/content/Immynologiya_posobie_i_xaitov_2013/img/12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1219200"/>
            <a:ext cx="9478963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Заголовок 2"/>
          <p:cNvSpPr>
            <a:spLocks noGrp="1"/>
          </p:cNvSpPr>
          <p:nvPr>
            <p:ph type="title"/>
          </p:nvPr>
        </p:nvSpPr>
        <p:spPr>
          <a:xfrm>
            <a:off x="122238" y="452438"/>
            <a:ext cx="9021762" cy="766762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000" smtClean="0">
                <a:solidFill>
                  <a:schemeClr val="tx1"/>
                </a:solidFill>
              </a:rPr>
              <a:t>Активация разных эффекторных клеток цитокинами разных субпопуляций Т-хелперов:      			 ЗАЩИТА        </a:t>
            </a:r>
            <a:r>
              <a:rPr lang="en-US" altLang="ru-RU" sz="2000" smtClean="0">
                <a:solidFill>
                  <a:schemeClr val="tx1"/>
                </a:solidFill>
              </a:rPr>
              <a:t>/</a:t>
            </a:r>
            <a:r>
              <a:rPr lang="ru-RU" altLang="ru-RU" sz="2000" smtClean="0">
                <a:solidFill>
                  <a:schemeClr val="tx1"/>
                </a:solidFill>
              </a:rPr>
              <a:t>             ПАТОЛОГИЯ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46088"/>
            <a:ext cx="8229600" cy="782637"/>
          </a:xfrm>
          <a:solidFill>
            <a:schemeClr val="accent2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Основные направления</a:t>
            </a:r>
            <a:b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современной </a:t>
            </a:r>
            <a:r>
              <a:rPr lang="ru-RU" sz="20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цитокиновой</a:t>
            </a: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терапии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endParaRPr lang="ru-RU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4040188" cy="57785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dirty="0" err="1" smtClean="0">
                <a:solidFill>
                  <a:schemeClr val="accent6"/>
                </a:solidFill>
              </a:rPr>
              <a:t>Цитокиновая</a:t>
            </a:r>
            <a:r>
              <a:rPr lang="ru-RU" dirty="0" smtClean="0">
                <a:solidFill>
                  <a:schemeClr val="accent6"/>
                </a:solidFill>
              </a:rPr>
              <a:t> терапия 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7587" name="Содержимое 2"/>
          <p:cNvSpPr>
            <a:spLocks noGrp="1"/>
          </p:cNvSpPr>
          <p:nvPr>
            <p:ph sz="half" idx="2"/>
          </p:nvPr>
        </p:nvSpPr>
        <p:spPr bwMode="auto">
          <a:xfrm>
            <a:off x="182563" y="2174875"/>
            <a:ext cx="4592637" cy="4124325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98475" indent="-498475" defTabSz="995363">
              <a:buFontTx/>
              <a:buNone/>
              <a:defRPr/>
            </a:pPr>
            <a:r>
              <a:rPr lang="ru-RU" sz="1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Использование препаратов цитокинов с целью повышения их концентрации в организме: </a:t>
            </a:r>
          </a:p>
          <a:p>
            <a:pPr marL="498475" indent="-498475" defTabSz="995363">
              <a:buFontTx/>
              <a:buNone/>
              <a:defRPr/>
            </a:pPr>
            <a:r>
              <a:rPr lang="ru-RU" sz="1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Заместительная терапия – восполнение недостатка эндогенных цитокинов, в т.ч. </a:t>
            </a:r>
            <a:r>
              <a:rPr lang="ru-RU" sz="1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генотерапия</a:t>
            </a:r>
            <a:r>
              <a:rPr lang="ru-RU" sz="1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первичных иммунодефицитов. </a:t>
            </a:r>
          </a:p>
          <a:p>
            <a:pPr marL="498475" indent="-498475" defTabSz="995363">
              <a:buFontTx/>
              <a:buNone/>
              <a:defRPr/>
            </a:pPr>
            <a:r>
              <a:rPr lang="ru-RU" sz="1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Иммуностимулирующее действие – при вторичных </a:t>
            </a:r>
            <a:r>
              <a:rPr lang="ru-RU" sz="1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иммунодефицитных</a:t>
            </a:r>
            <a:r>
              <a:rPr lang="ru-RU" sz="1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состояниях, вызванных инфекциями.</a:t>
            </a:r>
          </a:p>
          <a:p>
            <a:pPr marL="498475" indent="-498475" defTabSz="995363">
              <a:buFontTx/>
              <a:buNone/>
              <a:defRPr/>
            </a:pPr>
            <a:r>
              <a:rPr lang="ru-RU" sz="1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Иммуномодулирующее действие -  коррекция дисбаланса эндогенных цитокинов.</a:t>
            </a:r>
          </a:p>
          <a:p>
            <a:pPr algn="ctr">
              <a:buFontTx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59363" y="1371600"/>
            <a:ext cx="3856037" cy="54927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dirty="0" err="1" smtClean="0">
                <a:solidFill>
                  <a:schemeClr val="accent6"/>
                </a:solidFill>
              </a:rPr>
              <a:t>Антицитокиновая</a:t>
            </a:r>
            <a:r>
              <a:rPr lang="ru-RU" dirty="0" smtClean="0">
                <a:solidFill>
                  <a:schemeClr val="accent6"/>
                </a:solidFill>
              </a:rPr>
              <a:t> терапия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140325" y="2112963"/>
            <a:ext cx="3841750" cy="4237037"/>
          </a:xfrm>
          <a:solidFill>
            <a:schemeClr val="bg1"/>
          </a:solidFill>
        </p:spPr>
        <p:txBody>
          <a:bodyPr/>
          <a:lstStyle/>
          <a:p>
            <a:pPr marL="498475" indent="-498475" defTabSz="995363">
              <a:buFontTx/>
              <a:buNone/>
              <a:defRPr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Использование рецепторов цитокинов; </a:t>
            </a:r>
            <a:r>
              <a:rPr lang="ru-RU" sz="20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моноклональных</a:t>
            </a: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антител, блокирующих нежелательное действие цитокинов.</a:t>
            </a:r>
          </a:p>
          <a:p>
            <a:pPr marL="498475" indent="-498475" defTabSz="995363">
              <a:buFontTx/>
              <a:buNone/>
              <a:defRPr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Удаление или блокирование действия эндогенных цитокинов.</a:t>
            </a:r>
          </a:p>
        </p:txBody>
      </p:sp>
    </p:spTree>
    <p:extLst>
      <p:ext uri="{BB962C8B-B14F-4D97-AF65-F5344CB8AC3E}">
        <p14:creationId xmlns:p14="http://schemas.microsoft.com/office/powerpoint/2010/main" val="33822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924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Разрешенные к применению и разрабатываемые препараты на основе рекомбинантных цитокинов человека</a:t>
            </a: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762000" y="1716088"/>
            <a:ext cx="74676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2000" b="1" dirty="0" err="1">
                <a:solidFill>
                  <a:schemeClr val="accent6"/>
                </a:solidFill>
              </a:rPr>
              <a:t>Эритропоэтин</a:t>
            </a:r>
            <a:endParaRPr lang="ru-RU" altLang="ru-RU" sz="2000" b="1" dirty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1" dirty="0" err="1">
                <a:solidFill>
                  <a:schemeClr val="accent6"/>
                </a:solidFill>
              </a:rPr>
              <a:t>Гранулоцитарный</a:t>
            </a:r>
            <a:r>
              <a:rPr lang="ru-RU" altLang="ru-RU" sz="2000" b="1" dirty="0">
                <a:solidFill>
                  <a:schemeClr val="accent6"/>
                </a:solidFill>
              </a:rPr>
              <a:t> </a:t>
            </a:r>
            <a:r>
              <a:rPr lang="ru-RU" altLang="ru-RU" sz="2000" b="1" dirty="0" err="1">
                <a:solidFill>
                  <a:schemeClr val="accent6"/>
                </a:solidFill>
              </a:rPr>
              <a:t>колониестимулирующий</a:t>
            </a:r>
            <a:r>
              <a:rPr lang="ru-RU" altLang="ru-RU" sz="2000" b="1" dirty="0">
                <a:solidFill>
                  <a:schemeClr val="accent6"/>
                </a:solidFill>
              </a:rPr>
              <a:t> фактор (Г-КСФ)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accent6"/>
                </a:solidFill>
              </a:rPr>
              <a:t>Интерферон </a:t>
            </a:r>
            <a:r>
              <a:rPr lang="ru-RU" altLang="ru-RU" sz="2000" b="1" dirty="0">
                <a:solidFill>
                  <a:schemeClr val="accent6"/>
                </a:solidFill>
              </a:rPr>
              <a:t>альфа, лямбда, в </a:t>
            </a:r>
            <a:r>
              <a:rPr lang="ru-RU" altLang="ru-RU" sz="2000" b="1" dirty="0" err="1">
                <a:solidFill>
                  <a:schemeClr val="accent6"/>
                </a:solidFill>
              </a:rPr>
              <a:t>т.ч</a:t>
            </a:r>
            <a:r>
              <a:rPr lang="ru-RU" altLang="ru-RU" sz="2000" b="1" dirty="0">
                <a:solidFill>
                  <a:schemeClr val="accent6"/>
                </a:solidFill>
              </a:rPr>
              <a:t>. </a:t>
            </a:r>
            <a:r>
              <a:rPr lang="ru-RU" altLang="ru-RU" sz="2000" b="1" dirty="0" err="1">
                <a:solidFill>
                  <a:schemeClr val="accent6"/>
                </a:solidFill>
              </a:rPr>
              <a:t>ПЕГилированный</a:t>
            </a:r>
            <a:r>
              <a:rPr lang="ru-RU" altLang="ru-RU" sz="2000" b="1" dirty="0">
                <a:solidFill>
                  <a:schemeClr val="accent6"/>
                </a:solidFill>
              </a:rPr>
              <a:t> (ИФН 1 и 3 типа)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accent6"/>
                </a:solidFill>
              </a:rPr>
              <a:t>Интерферон гамма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accent6"/>
                </a:solidFill>
              </a:rPr>
              <a:t>Интерлейкин-1 бета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/>
              <a:t>Интерлейкин-2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/>
              <a:t>Интерлейкин-7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/>
              <a:t>Интерлейкин-10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/>
              <a:t>Интерлейкин-15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/>
              <a:t>Интерлейкин-17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/>
              <a:t>Интерлейкин-21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 err="1"/>
              <a:t>Эпидермальный</a:t>
            </a:r>
            <a:r>
              <a:rPr lang="ru-RU" altLang="ru-RU" sz="2000" dirty="0"/>
              <a:t> ростовой фактор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ru-RU" sz="2000" dirty="0"/>
              <a:t>Bone morphogenetic proteins (BMP-2, BMP-7)</a:t>
            </a:r>
            <a:endParaRPr lang="ru-RU" altLang="ru-RU" sz="2000" dirty="0"/>
          </a:p>
          <a:p>
            <a:pPr>
              <a:buFont typeface="Arial" panose="020B0604020202020204" pitchFamily="34" charset="0"/>
              <a:buChar char="•"/>
            </a:pP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575" y="838200"/>
            <a:ext cx="8001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Области применения рекомбинантного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эритропоэтина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990600" y="1981200"/>
            <a:ext cx="6781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НЕФРОЛОГИЯ</a:t>
            </a:r>
          </a:p>
          <a:p>
            <a:r>
              <a:rPr lang="ru-RU" altLang="ru-RU"/>
              <a:t>Дефицит ЭПО у больных ХПН</a:t>
            </a:r>
          </a:p>
          <a:p>
            <a:r>
              <a:rPr lang="ru-RU" altLang="ru-RU" b="1"/>
              <a:t>ОНКОЛОГИЯ</a:t>
            </a:r>
          </a:p>
          <a:p>
            <a:r>
              <a:rPr lang="ru-RU" altLang="ru-RU"/>
              <a:t>Анемия у больных, получающих радио-химиотерапию</a:t>
            </a:r>
          </a:p>
          <a:p>
            <a:r>
              <a:rPr lang="ru-RU" altLang="ru-RU" b="1"/>
              <a:t>ИНФЕКЦИОННЫЕ БОЛЕЗНИ</a:t>
            </a:r>
          </a:p>
          <a:p>
            <a:r>
              <a:rPr lang="ru-RU" altLang="ru-RU"/>
              <a:t>Анемия вызванная применением ВААРТ у ВИЧ-пациентов</a:t>
            </a:r>
          </a:p>
          <a:p>
            <a:r>
              <a:rPr lang="ru-RU" altLang="ru-RU" b="1"/>
              <a:t>РЕВМАТОЛОГИЯ</a:t>
            </a:r>
          </a:p>
          <a:p>
            <a:r>
              <a:rPr lang="ru-RU" altLang="ru-RU"/>
              <a:t>Анемия у больных ревматоидным артритом</a:t>
            </a:r>
          </a:p>
          <a:p>
            <a:r>
              <a:rPr lang="ru-RU" altLang="ru-RU" b="1"/>
              <a:t>ХИРУРГИЯ</a:t>
            </a:r>
          </a:p>
          <a:p>
            <a:r>
              <a:rPr lang="ru-RU" altLang="ru-RU"/>
              <a:t>Применения ЭПО для уменьшения объема переливаемой крови</a:t>
            </a:r>
          </a:p>
          <a:p>
            <a:r>
              <a:rPr lang="ru-RU" altLang="ru-RU" b="1"/>
              <a:t>АКУШЕРСТВО</a:t>
            </a:r>
          </a:p>
          <a:p>
            <a:r>
              <a:rPr lang="ru-RU" altLang="ru-RU"/>
              <a:t>Лечение анемии беременных</a:t>
            </a:r>
          </a:p>
          <a:p>
            <a:r>
              <a:rPr lang="ru-RU" altLang="ru-RU" b="1"/>
              <a:t>ПЕДИАТРИЯ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лечение анемии недоношенных новорожденных, нейропротекторное действие</a:t>
            </a:r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9525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Основные показатели оценки эффективности терапии ЭПО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2296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Гематологические: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Коррекция анемии без переливания крови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Исключение переноса вирусных заболеваний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Улучшение гемостаза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Уменьшение риска иммунизации при гемотрансфузиях</a:t>
            </a:r>
          </a:p>
          <a:p>
            <a:pPr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Кардиологические: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Уменьшение гипертрофии левого желудочка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Увеличение толерантности к физическим нагрузкам</a:t>
            </a:r>
          </a:p>
          <a:p>
            <a:pPr>
              <a:defRPr/>
            </a:pP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Психо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-социальные: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Уменьшение усталости и утомляемости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Улучшение работоспособности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27088"/>
            <a:ext cx="69342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Механизмы защитного действия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эритропоэтина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при травмах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6300" y="2646363"/>
            <a:ext cx="777240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Активация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эритропоэза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Arial" charset="0"/>
                <a:cs typeface="Arial" charset="0"/>
              </a:rPr>
              <a:t>– компенсация кровопотери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Активация системы фактора роста сосудистого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эндотеолия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и его рецепторов </a:t>
            </a:r>
            <a:r>
              <a:rPr lang="ru-RU" sz="2400" dirty="0">
                <a:latin typeface="Arial" charset="0"/>
                <a:cs typeface="Arial" charset="0"/>
              </a:rPr>
              <a:t>(</a:t>
            </a:r>
            <a:r>
              <a:rPr lang="en-US" sz="2400" dirty="0">
                <a:latin typeface="Arial" charset="0"/>
                <a:cs typeface="Arial" charset="0"/>
              </a:rPr>
              <a:t>VEGF</a:t>
            </a:r>
            <a:r>
              <a:rPr lang="ru-RU" sz="2400" dirty="0">
                <a:latin typeface="Arial" charset="0"/>
                <a:cs typeface="Arial" charset="0"/>
              </a:rPr>
              <a:t>/</a:t>
            </a:r>
            <a:r>
              <a:rPr lang="en-US" sz="2400" dirty="0">
                <a:latin typeface="Arial" charset="0"/>
                <a:cs typeface="Arial" charset="0"/>
              </a:rPr>
              <a:t>VEGF receptor system)</a:t>
            </a:r>
            <a:r>
              <a:rPr lang="ru-RU" sz="2400" dirty="0">
                <a:latin typeface="Arial" charset="0"/>
                <a:cs typeface="Arial" charset="0"/>
              </a:rPr>
              <a:t>, неоангиогенез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Непосредственное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тормозящее действие на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апоптоз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клеток</a:t>
            </a:r>
            <a:r>
              <a:rPr lang="ru-RU" sz="2400" dirty="0">
                <a:latin typeface="Arial" charset="0"/>
                <a:cs typeface="Arial" charset="0"/>
              </a:rPr>
              <a:t>, активация </a:t>
            </a:r>
            <a:r>
              <a:rPr lang="en-US" sz="2400" dirty="0">
                <a:latin typeface="Arial" charset="0"/>
                <a:cs typeface="Arial" charset="0"/>
              </a:rPr>
              <a:t>Bcl-2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инактивация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каспаз</a:t>
            </a:r>
            <a:endParaRPr lang="ru-RU" sz="24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2CBFCD-4DB3-4D71-9A1C-266BE988E0DF}" type="slidenum">
              <a:rPr lang="ru-RU" altLang="ru-RU" sz="1400"/>
              <a:pPr eaLnBrk="1" hangingPunct="1"/>
              <a:t>48</a:t>
            </a:fld>
            <a:endParaRPr lang="ru-RU" altLang="ru-RU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7883525" cy="1143000"/>
          </a:xfrm>
        </p:spPr>
        <p:txBody>
          <a:bodyPr/>
          <a:lstStyle/>
          <a:p>
            <a:pPr algn="ctr" eaLnBrk="1" hangingPunct="1"/>
            <a:r>
              <a:rPr lang="en-US" altLang="ru-RU" sz="3200" b="1" dirty="0" smtClean="0">
                <a:solidFill>
                  <a:srgbClr val="CC0000"/>
                </a:solidFill>
              </a:rPr>
              <a:t>G-CSF</a:t>
            </a:r>
            <a:r>
              <a:rPr lang="ru-RU" altLang="ru-RU" sz="3200" b="1" dirty="0" smtClean="0">
                <a:solidFill>
                  <a:srgbClr val="CC0000"/>
                </a:solidFill>
              </a:rPr>
              <a:t>:</a:t>
            </a:r>
            <a:r>
              <a:rPr lang="en-US" altLang="ru-RU" sz="3200" b="1" dirty="0" smtClean="0">
                <a:solidFill>
                  <a:srgbClr val="CC0000"/>
                </a:solidFill>
              </a:rPr>
              <a:t> </a:t>
            </a:r>
            <a:r>
              <a:rPr lang="ru-RU" altLang="ru-RU" sz="3200" b="1" dirty="0" smtClean="0">
                <a:solidFill>
                  <a:srgbClr val="CC0000"/>
                </a:solidFill>
              </a:rPr>
              <a:t>определение</a:t>
            </a:r>
            <a:br>
              <a:rPr lang="ru-RU" altLang="ru-RU" sz="3200" b="1" dirty="0" smtClean="0">
                <a:solidFill>
                  <a:srgbClr val="CC0000"/>
                </a:solidFill>
              </a:rPr>
            </a:br>
            <a:endParaRPr lang="ru-RU" altLang="ru-RU" sz="3200" b="1" dirty="0" smtClean="0">
              <a:solidFill>
                <a:srgbClr val="CC0000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052513"/>
            <a:ext cx="8229600" cy="2879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dirty="0" smtClean="0"/>
              <a:t> </a:t>
            </a:r>
            <a:r>
              <a:rPr lang="ru-RU" altLang="ru-RU" dirty="0" smtClean="0"/>
              <a:t> </a:t>
            </a:r>
            <a:r>
              <a:rPr lang="ru-RU" altLang="ru-RU" sz="3200" b="1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altLang="ru-RU" dirty="0" smtClean="0"/>
              <a:t> </a:t>
            </a:r>
            <a:endParaRPr lang="ru-RU" altLang="ru-RU" sz="1800" b="1" dirty="0" smtClean="0"/>
          </a:p>
          <a:p>
            <a:pPr algn="ctr" eaLnBrk="1" hangingPunct="1">
              <a:buFontTx/>
              <a:buNone/>
            </a:pPr>
            <a:r>
              <a:rPr lang="ru-RU" altLang="ru-RU" sz="2400" b="1" dirty="0" err="1" smtClean="0"/>
              <a:t>Гранулоцитарный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колониестимулирующий</a:t>
            </a:r>
            <a:r>
              <a:rPr lang="ru-RU" altLang="ru-RU" sz="2400" b="1" dirty="0" smtClean="0"/>
              <a:t> фактор </a:t>
            </a:r>
            <a:r>
              <a:rPr lang="en-US" altLang="ru-RU" sz="2400" b="1" dirty="0" smtClean="0"/>
              <a:t>(Granulocyte Colony-Stimulating Factor</a:t>
            </a:r>
            <a:r>
              <a:rPr lang="ru-RU" altLang="ru-RU" sz="2400" b="1" dirty="0" smtClean="0"/>
              <a:t>, </a:t>
            </a:r>
            <a:r>
              <a:rPr lang="en-US" altLang="ru-RU" sz="2400" b="1" dirty="0" smtClean="0">
                <a:solidFill>
                  <a:srgbClr val="CC0000"/>
                </a:solidFill>
              </a:rPr>
              <a:t>G-CSF</a:t>
            </a:r>
            <a:r>
              <a:rPr lang="en-US" altLang="ru-RU" sz="2400" b="1" dirty="0" smtClean="0"/>
              <a:t>) </a:t>
            </a:r>
            <a:r>
              <a:rPr lang="ru-RU" altLang="ru-RU" sz="2400" b="1" dirty="0" smtClean="0"/>
              <a:t>— ключевой регулятор выработки нейтрофилов.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5288" y="4005263"/>
            <a:ext cx="835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ru-RU" sz="2400" b="1"/>
              <a:t>G-CSF</a:t>
            </a:r>
            <a:r>
              <a:rPr lang="ru-RU" altLang="ru-RU" sz="2400" b="1"/>
              <a:t> широко применяется в медицине </a:t>
            </a:r>
            <a:endParaRPr lang="en-US" altLang="ru-RU" sz="2400" b="1"/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400" b="1"/>
              <a:t>для лечения</a:t>
            </a:r>
            <a:r>
              <a:rPr lang="en-US" altLang="ru-RU" sz="2400" b="1"/>
              <a:t> </a:t>
            </a:r>
            <a:r>
              <a:rPr lang="ru-RU" altLang="ru-RU" sz="2400" b="1"/>
              <a:t>нейтропений различной этиологии.</a:t>
            </a:r>
            <a:r>
              <a:rPr lang="ru-RU" altLang="ru-RU" sz="2400"/>
              <a:t> </a:t>
            </a:r>
          </a:p>
          <a:p>
            <a:pPr eaLnBrk="1" hangingPunct="1"/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2108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97621" y="629017"/>
            <a:ext cx="781208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z="2000" b="1" dirty="0" smtClean="0">
                <a:solidFill>
                  <a:srgbClr val="CC0000"/>
                </a:solidFill>
              </a:rPr>
              <a:t>G-CSF</a:t>
            </a:r>
            <a:r>
              <a:rPr lang="ru-RU" altLang="ru-RU" sz="2000" b="1" dirty="0" smtClean="0">
                <a:solidFill>
                  <a:srgbClr val="CC0000"/>
                </a:solidFill>
              </a:rPr>
              <a:t> действует</a:t>
            </a:r>
            <a:br>
              <a:rPr lang="ru-RU" altLang="ru-RU" sz="2000" b="1" dirty="0" smtClean="0">
                <a:solidFill>
                  <a:srgbClr val="CC0000"/>
                </a:solidFill>
              </a:rPr>
            </a:br>
            <a:r>
              <a:rPr lang="ru-RU" altLang="ru-RU" sz="2000" b="1" dirty="0" smtClean="0">
                <a:solidFill>
                  <a:srgbClr val="CC0000"/>
                </a:solidFill>
              </a:rPr>
              <a:t>только на те клетки, в которых </a:t>
            </a:r>
            <a:r>
              <a:rPr lang="ru-RU" altLang="ru-RU" sz="2000" b="1" dirty="0" err="1" smtClean="0">
                <a:solidFill>
                  <a:srgbClr val="CC0000"/>
                </a:solidFill>
              </a:rPr>
              <a:t>экспрессируется</a:t>
            </a:r>
            <a:r>
              <a:rPr lang="ru-RU" altLang="ru-RU" sz="2000" b="1" dirty="0" smtClean="0">
                <a:solidFill>
                  <a:srgbClr val="CC0000"/>
                </a:solidFill>
              </a:rPr>
              <a:t> соответствующий рецептор</a:t>
            </a: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endParaRPr lang="ru-RU" altLang="ru-RU" sz="2400" b="1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492375"/>
            <a:ext cx="3959225" cy="504825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smtClean="0"/>
              <a:t>  </a:t>
            </a:r>
            <a:r>
              <a:rPr lang="ru-RU" altLang="ru-RU" sz="2400" b="1" smtClean="0"/>
              <a:t>Гемопоэтические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b="1" smtClean="0"/>
              <a:t>(кроветворные)  клетки</a:t>
            </a:r>
            <a:r>
              <a:rPr lang="ru-RU" altLang="ru-RU" sz="800" smtClean="0"/>
              <a:t>                            </a:t>
            </a: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C5BCB0-3571-4D2E-8304-998033461177}" type="slidenum">
              <a:rPr lang="ru-RU" altLang="ru-RU" sz="1400"/>
              <a:pPr eaLnBrk="1" hangingPunct="1"/>
              <a:t>49</a:t>
            </a:fld>
            <a:endParaRPr lang="ru-RU" altLang="ru-RU" sz="140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5219700" y="2492375"/>
            <a:ext cx="360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err="1"/>
              <a:t>Негемопоэтические</a:t>
            </a:r>
            <a:r>
              <a:rPr lang="ru-RU" altLang="ru-RU" sz="2400" b="1" dirty="0"/>
              <a:t> клетки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4787900" y="4221163"/>
            <a:ext cx="134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Нейроны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5148263" y="5013325"/>
            <a:ext cx="309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/>
              <a:t>Эндотелиальные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6877050" y="4076700"/>
            <a:ext cx="208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/>
              <a:t>Глиальные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3348038" y="1484313"/>
            <a:ext cx="3324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Клетки-«мишени»</a:t>
            </a:r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 flipH="1">
            <a:off x="2627313" y="1989138"/>
            <a:ext cx="21605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4787900" y="1989138"/>
            <a:ext cx="23764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5435600" y="3284538"/>
            <a:ext cx="13684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804025" y="3284538"/>
            <a:ext cx="108108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6443663" y="3284538"/>
            <a:ext cx="360362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703263" y="4221163"/>
            <a:ext cx="3341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/>
              <a:t>Клетки нейтрофильного </a:t>
            </a:r>
          </a:p>
          <a:p>
            <a:pPr algn="ctr" eaLnBrk="1" hangingPunct="1"/>
            <a:r>
              <a:rPr lang="ru-RU" altLang="ru-RU" sz="2000" b="1"/>
              <a:t>ряда</a:t>
            </a: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2268538" y="3284538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8229600" cy="1066800"/>
          </a:xfrm>
        </p:spPr>
        <p:txBody>
          <a:bodyPr/>
          <a:lstStyle/>
          <a:p>
            <a:r>
              <a:rPr lang="ru-RU" altLang="ru-RU" smtClean="0"/>
              <a:t>Селектины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52400" y="2362200"/>
            <a:ext cx="4876800" cy="4324350"/>
          </a:xfrm>
        </p:spPr>
        <p:txBody>
          <a:bodyPr/>
          <a:lstStyle/>
          <a:p>
            <a:r>
              <a:rPr lang="ru-RU" altLang="ru-RU" sz="2200" smtClean="0"/>
              <a:t>Трансмембранные белки на поверхности лимфоцитов, лейкоцитов, тромбоцитов и эндотелиоцитов; </a:t>
            </a:r>
          </a:p>
          <a:p>
            <a:endParaRPr lang="ru-RU" altLang="ru-RU" sz="2200" smtClean="0"/>
          </a:p>
          <a:p>
            <a:r>
              <a:rPr lang="ru-RU" altLang="ru-RU" sz="2200" smtClean="0"/>
              <a:t>Общим для них является наличие во внеклеточной части лектиноподобного домена, способного комплементарно связывать сахара</a:t>
            </a: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22288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Картинки по запросу Селекти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8862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2FC1A2-36F5-47F6-AD71-1BB41A802039}" type="slidenum">
              <a:rPr lang="ru-RU" altLang="ru-RU" sz="1400"/>
              <a:pPr eaLnBrk="1" hangingPunct="1"/>
              <a:t>50</a:t>
            </a:fld>
            <a:endParaRPr lang="ru-RU" altLang="ru-RU" sz="1400"/>
          </a:p>
        </p:txBody>
      </p:sp>
      <p:sp>
        <p:nvSpPr>
          <p:cNvPr id="29699" name="Oval 21"/>
          <p:cNvSpPr>
            <a:spLocks noChangeArrowheads="1"/>
          </p:cNvSpPr>
          <p:nvPr/>
        </p:nvSpPr>
        <p:spPr bwMode="auto">
          <a:xfrm>
            <a:off x="3352800" y="1219200"/>
            <a:ext cx="1371600" cy="1295400"/>
          </a:xfrm>
          <a:prstGeom prst="ellipse">
            <a:avLst/>
          </a:prstGeom>
          <a:solidFill>
            <a:srgbClr val="ABD8F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>
                <a:solidFill>
                  <a:schemeClr val="tx2"/>
                </a:solidFill>
              </a:rPr>
              <a:t>G-CSF</a:t>
            </a:r>
            <a:endParaRPr lang="ru-RU" altLang="ru-RU" sz="2400" b="1">
              <a:solidFill>
                <a:schemeClr val="tx2"/>
              </a:solidFill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1614976" y="601662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DA0000"/>
                </a:solidFill>
              </a:rPr>
              <a:t>Биологические функции </a:t>
            </a:r>
            <a:r>
              <a:rPr lang="en-US" altLang="ru-RU" sz="3200" b="1" dirty="0">
                <a:solidFill>
                  <a:srgbClr val="DA0000"/>
                </a:solidFill>
              </a:rPr>
              <a:t>G-CSF</a:t>
            </a:r>
            <a:endParaRPr lang="ru-RU" altLang="ru-RU" sz="3200" b="1" dirty="0">
              <a:solidFill>
                <a:srgbClr val="DA0000"/>
              </a:solidFill>
            </a:endParaRP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04800" y="3581400"/>
            <a:ext cx="2466975" cy="217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Клетки </a:t>
            </a:r>
            <a:r>
              <a:rPr lang="ru-RU" altLang="ru-RU" sz="1600" b="1">
                <a:cs typeface="Arial" panose="020B0604020202020204" pitchFamily="34" charset="0"/>
              </a:rPr>
              <a:t>—</a:t>
            </a:r>
            <a:r>
              <a:rPr lang="ru-RU" altLang="ru-RU" sz="1600" b="1"/>
              <a:t>предшественники нейтрофилов: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600"/>
              <a:t> стимуляция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600"/>
              <a:t> дифференциация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600"/>
              <a:t> функциональная      активация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3124200" y="3886200"/>
            <a:ext cx="2590800" cy="230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Влияние на иммунную систему: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600"/>
              <a:t> способность сдвигать профиль цитокинов </a:t>
            </a:r>
            <a:r>
              <a:rPr lang="en-US" altLang="ru-RU" sz="1600"/>
              <a:t>Th</a:t>
            </a:r>
            <a:r>
              <a:rPr lang="ru-RU" altLang="ru-RU" sz="1600"/>
              <a:t>1/</a:t>
            </a:r>
            <a:r>
              <a:rPr lang="en-US" altLang="ru-RU" sz="1600"/>
              <a:t>Th</a:t>
            </a:r>
            <a:r>
              <a:rPr lang="ru-RU" altLang="ru-RU" sz="1600"/>
              <a:t>2 </a:t>
            </a:r>
            <a:r>
              <a:rPr lang="uk-UA" altLang="ru-RU" sz="1600"/>
              <a:t>в сторону </a:t>
            </a:r>
            <a:r>
              <a:rPr lang="en-US" altLang="ru-RU" sz="1600"/>
              <a:t>Th</a:t>
            </a:r>
            <a:r>
              <a:rPr lang="ru-RU" altLang="ru-RU" sz="1600"/>
              <a:t>2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600"/>
              <a:t> влияние на функции антиген-презентирующих клеток</a:t>
            </a:r>
          </a:p>
        </p:txBody>
      </p:sp>
      <p:cxnSp>
        <p:nvCxnSpPr>
          <p:cNvPr id="29703" name="AutoShape 6"/>
          <p:cNvCxnSpPr>
            <a:cxnSpLocks noChangeShapeType="1"/>
            <a:stCxn id="29699" idx="2"/>
            <a:endCxn id="29701" idx="0"/>
          </p:cNvCxnSpPr>
          <p:nvPr/>
        </p:nvCxnSpPr>
        <p:spPr bwMode="auto">
          <a:xfrm rot="10800000" flipV="1">
            <a:off x="1538288" y="1866900"/>
            <a:ext cx="1814512" cy="1714500"/>
          </a:xfrm>
          <a:prstGeom prst="curvedConnector2">
            <a:avLst/>
          </a:prstGeom>
          <a:noFill/>
          <a:ln w="76200">
            <a:solidFill>
              <a:srgbClr val="D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0" y="1524000"/>
            <a:ext cx="2209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/>
              <a:t>Стимуляция производства </a:t>
            </a:r>
            <a:br>
              <a:rPr lang="ru-RU" altLang="ru-RU" sz="1800" b="1"/>
            </a:br>
            <a:r>
              <a:rPr lang="ru-RU" altLang="ru-RU" sz="1800" b="1"/>
              <a:t>гранулоцитов</a:t>
            </a:r>
            <a:endParaRPr lang="ru-RU" altLang="ru-RU" sz="1800"/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4267200" y="2438400"/>
            <a:ext cx="2438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/>
              <a:t>Регуляция функций Т-клеток</a:t>
            </a:r>
            <a:br>
              <a:rPr lang="ru-RU" altLang="ru-RU" sz="1800" b="1"/>
            </a:br>
            <a:r>
              <a:rPr lang="ru-RU" altLang="ru-RU" sz="1800" b="1"/>
              <a:t>и дендритных клеток</a:t>
            </a:r>
          </a:p>
        </p:txBody>
      </p:sp>
      <p:cxnSp>
        <p:nvCxnSpPr>
          <p:cNvPr id="29706" name="AutoShape 9"/>
          <p:cNvCxnSpPr>
            <a:cxnSpLocks noChangeShapeType="1"/>
            <a:stCxn id="29699" idx="4"/>
            <a:endCxn id="29702" idx="0"/>
          </p:cNvCxnSpPr>
          <p:nvPr/>
        </p:nvCxnSpPr>
        <p:spPr bwMode="auto">
          <a:xfrm>
            <a:off x="4038600" y="2514600"/>
            <a:ext cx="381000" cy="1371600"/>
          </a:xfrm>
          <a:prstGeom prst="straightConnector1">
            <a:avLst/>
          </a:prstGeom>
          <a:noFill/>
          <a:ln w="76200">
            <a:solidFill>
              <a:srgbClr val="D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6400800" y="3581400"/>
            <a:ext cx="2438400" cy="217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Влияние на нервную систему: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600"/>
              <a:t> противовоспали-тельное действие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600"/>
              <a:t> подавление апоптоза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600"/>
              <a:t> стимуляция нейрогенеза</a:t>
            </a:r>
          </a:p>
        </p:txBody>
      </p:sp>
      <p:cxnSp>
        <p:nvCxnSpPr>
          <p:cNvPr id="29708" name="AutoShape 11"/>
          <p:cNvCxnSpPr>
            <a:cxnSpLocks noChangeShapeType="1"/>
            <a:stCxn id="29699" idx="6"/>
            <a:endCxn id="29707" idx="0"/>
          </p:cNvCxnSpPr>
          <p:nvPr/>
        </p:nvCxnSpPr>
        <p:spPr bwMode="auto">
          <a:xfrm>
            <a:off x="4724400" y="1866900"/>
            <a:ext cx="2895600" cy="1714500"/>
          </a:xfrm>
          <a:prstGeom prst="curvedConnector2">
            <a:avLst/>
          </a:prstGeom>
          <a:noFill/>
          <a:ln w="76200">
            <a:solidFill>
              <a:srgbClr val="D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9" name="Rectangle 12"/>
          <p:cNvSpPr>
            <a:spLocks noChangeArrowheads="1"/>
          </p:cNvSpPr>
          <p:nvPr/>
        </p:nvSpPr>
        <p:spPr bwMode="auto">
          <a:xfrm>
            <a:off x="6629400" y="19812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/>
              <a:t>Нейропротектор</a:t>
            </a:r>
          </a:p>
        </p:txBody>
      </p:sp>
    </p:spTree>
    <p:extLst>
      <p:ext uri="{BB962C8B-B14F-4D97-AF65-F5344CB8AC3E}">
        <p14:creationId xmlns:p14="http://schemas.microsoft.com/office/powerpoint/2010/main" val="2575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32DD77-F2C7-4BB3-9FAC-343406DC9BDD}" type="slidenum">
              <a:rPr lang="ru-RU" altLang="ru-RU" sz="1400"/>
              <a:pPr eaLnBrk="1" hangingPunct="1"/>
              <a:t>51</a:t>
            </a:fld>
            <a:endParaRPr lang="ru-RU" altLang="ru-RU" sz="14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260350"/>
            <a:ext cx="7885112" cy="1143000"/>
          </a:xfrm>
        </p:spPr>
        <p:txBody>
          <a:bodyPr/>
          <a:lstStyle/>
          <a:p>
            <a:pPr algn="ctr" eaLnBrk="1" hangingPunct="1"/>
            <a:r>
              <a:rPr lang="en-US" altLang="ru-RU" sz="3200" smtClean="0">
                <a:solidFill>
                  <a:srgbClr val="CC0000"/>
                </a:solidFill>
              </a:rPr>
              <a:t>G-CSF </a:t>
            </a:r>
            <a:r>
              <a:rPr lang="ru-RU" altLang="ru-RU" sz="3200" smtClean="0">
                <a:solidFill>
                  <a:srgbClr val="CC0000"/>
                </a:solidFill>
              </a:rPr>
              <a:t>в онкологии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12875"/>
            <a:ext cx="8229600" cy="48958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b="1" smtClean="0"/>
              <a:t>   В настоящее время для применения в онкологии коммерциализированы              </a:t>
            </a:r>
            <a:r>
              <a:rPr lang="en-US" altLang="ru-RU" sz="2800" b="1" smtClean="0"/>
              <a:t>4</a:t>
            </a:r>
            <a:r>
              <a:rPr lang="ru-RU" altLang="ru-RU" sz="2800" b="1" smtClean="0"/>
              <a:t> препарата:</a:t>
            </a:r>
          </a:p>
          <a:p>
            <a:pPr>
              <a:buFontTx/>
              <a:buNone/>
            </a:pPr>
            <a:endParaRPr lang="en-US" altLang="ru-RU" sz="2000" b="1" smtClean="0"/>
          </a:p>
          <a:p>
            <a:pPr>
              <a:buFontTx/>
              <a:buNone/>
            </a:pPr>
            <a:r>
              <a:rPr lang="en-US" altLang="ru-RU" sz="2000" b="1" smtClean="0"/>
              <a:t> </a:t>
            </a:r>
            <a:r>
              <a:rPr lang="ru-RU" altLang="ru-RU" sz="2000" b="1" smtClean="0"/>
              <a:t> </a:t>
            </a:r>
            <a:r>
              <a:rPr lang="en-US" altLang="ru-RU" sz="2000" b="1" smtClean="0"/>
              <a:t>Filgrastim (Neupogen) </a:t>
            </a:r>
            <a:r>
              <a:rPr lang="en-US" altLang="ru-RU" sz="2000" smtClean="0"/>
              <a:t>Amgen </a:t>
            </a:r>
            <a:r>
              <a:rPr lang="en-US" altLang="ru-RU" sz="2000" b="1" smtClean="0"/>
              <a:t> </a:t>
            </a:r>
            <a:r>
              <a:rPr lang="en-US" altLang="ru-RU" sz="2000" smtClean="0"/>
              <a:t>5 </a:t>
            </a:r>
            <a:r>
              <a:rPr lang="ru-RU" altLang="ru-RU" sz="2000" smtClean="0"/>
              <a:t>мкг</a:t>
            </a:r>
            <a:r>
              <a:rPr lang="en-US" altLang="ru-RU" sz="2000" smtClean="0"/>
              <a:t>/</a:t>
            </a:r>
            <a:r>
              <a:rPr lang="ru-RU" altLang="ru-RU" sz="2000" smtClean="0"/>
              <a:t>кг</a:t>
            </a:r>
            <a:r>
              <a:rPr lang="en-US" altLang="ru-RU" sz="2000" smtClean="0"/>
              <a:t>/</a:t>
            </a:r>
            <a:r>
              <a:rPr lang="ru-RU" altLang="ru-RU" sz="2000" smtClean="0"/>
              <a:t>день</a:t>
            </a:r>
            <a:endParaRPr lang="en-US" altLang="ru-RU" sz="2000" smtClean="0"/>
          </a:p>
          <a:p>
            <a:pPr>
              <a:buFontTx/>
              <a:buNone/>
            </a:pPr>
            <a:r>
              <a:rPr lang="ru-RU" altLang="ru-RU" sz="2000" b="1" smtClean="0"/>
              <a:t> </a:t>
            </a:r>
          </a:p>
          <a:p>
            <a:pPr>
              <a:buFontTx/>
              <a:buNone/>
            </a:pPr>
            <a:r>
              <a:rPr lang="ru-RU" altLang="ru-RU" sz="2000" b="1" smtClean="0"/>
              <a:t>  </a:t>
            </a:r>
            <a:r>
              <a:rPr lang="en-US" altLang="ru-RU" sz="2000" b="1" smtClean="0"/>
              <a:t>Lenograstim (Granocyte) </a:t>
            </a:r>
            <a:r>
              <a:rPr lang="en-US" altLang="ru-RU" sz="2000" smtClean="0"/>
              <a:t>Chugaï </a:t>
            </a:r>
            <a:r>
              <a:rPr lang="en-US" altLang="ru-RU" sz="2000" b="1" smtClean="0"/>
              <a:t> </a:t>
            </a:r>
            <a:r>
              <a:rPr lang="en-US" altLang="ru-RU" sz="2000" smtClean="0"/>
              <a:t>150 </a:t>
            </a:r>
            <a:r>
              <a:rPr lang="ru-RU" altLang="ru-RU" sz="2000" smtClean="0"/>
              <a:t>мкг</a:t>
            </a:r>
            <a:r>
              <a:rPr lang="en-US" altLang="ru-RU" sz="2000" smtClean="0"/>
              <a:t>/</a:t>
            </a:r>
            <a:r>
              <a:rPr lang="ru-RU" altLang="ru-RU" sz="2000" smtClean="0"/>
              <a:t>м</a:t>
            </a:r>
            <a:r>
              <a:rPr lang="en-US" altLang="ru-RU" sz="2000" smtClean="0"/>
              <a:t>²/</a:t>
            </a:r>
            <a:r>
              <a:rPr lang="ru-RU" altLang="ru-RU" sz="2000" smtClean="0"/>
              <a:t>день</a:t>
            </a:r>
          </a:p>
          <a:p>
            <a:pPr>
              <a:buFontTx/>
              <a:buNone/>
            </a:pPr>
            <a:endParaRPr lang="ru-RU" altLang="ru-RU" sz="2000" b="1" smtClean="0"/>
          </a:p>
          <a:p>
            <a:pPr>
              <a:buFontTx/>
              <a:buNone/>
            </a:pPr>
            <a:r>
              <a:rPr lang="ru-RU" altLang="ru-RU" sz="2000" b="1" smtClean="0"/>
              <a:t>  </a:t>
            </a:r>
            <a:r>
              <a:rPr lang="sv-SE" altLang="ru-RU" sz="2000" b="1" smtClean="0"/>
              <a:t>Pegfilgrastim (Neulasta) </a:t>
            </a:r>
            <a:r>
              <a:rPr lang="sv-SE" altLang="ru-RU" sz="2000" smtClean="0"/>
              <a:t>Amgen</a:t>
            </a:r>
            <a:r>
              <a:rPr lang="sv-SE" altLang="ru-RU" sz="2000" b="1" smtClean="0"/>
              <a:t>  </a:t>
            </a:r>
            <a:r>
              <a:rPr lang="sv-SE" altLang="ru-RU" sz="2000" smtClean="0"/>
              <a:t>6 </a:t>
            </a:r>
            <a:r>
              <a:rPr lang="ru-RU" altLang="ru-RU" sz="2000" smtClean="0"/>
              <a:t>мг</a:t>
            </a:r>
          </a:p>
          <a:p>
            <a:pPr eaLnBrk="1" hangingPunct="1">
              <a:buFontTx/>
              <a:buNone/>
            </a:pPr>
            <a:endParaRPr lang="ru-RU" altLang="ru-RU" sz="2000" smtClean="0"/>
          </a:p>
          <a:p>
            <a:pPr eaLnBrk="1" hangingPunct="1">
              <a:buFontTx/>
              <a:buNone/>
            </a:pPr>
            <a:r>
              <a:rPr lang="ru-RU" altLang="ru-RU" sz="2000" smtClean="0"/>
              <a:t>  </a:t>
            </a:r>
            <a:r>
              <a:rPr lang="en-US" altLang="ru-RU" sz="2000" b="1" smtClean="0"/>
              <a:t>Sargramostim GM-CSF (Leukine) </a:t>
            </a:r>
            <a:r>
              <a:rPr lang="en-US" altLang="ru-RU" sz="2000" smtClean="0"/>
              <a:t>Bayer </a:t>
            </a:r>
            <a:r>
              <a:rPr lang="ru-RU" altLang="ru-RU" sz="2000" smtClean="0"/>
              <a:t> </a:t>
            </a:r>
            <a:r>
              <a:rPr lang="en-US" altLang="ru-RU" sz="2000" smtClean="0"/>
              <a:t>250 </a:t>
            </a:r>
            <a:r>
              <a:rPr lang="ru-RU" altLang="ru-RU" sz="2000" smtClean="0"/>
              <a:t>мг</a:t>
            </a:r>
            <a:r>
              <a:rPr lang="en-US" altLang="ru-RU" sz="2000" smtClean="0"/>
              <a:t>/</a:t>
            </a:r>
            <a:r>
              <a:rPr lang="ru-RU" altLang="ru-RU" sz="2000" smtClean="0"/>
              <a:t>м</a:t>
            </a:r>
            <a:r>
              <a:rPr lang="en-US" altLang="ru-RU" sz="2000" smtClean="0"/>
              <a:t>²/</a:t>
            </a:r>
            <a:r>
              <a:rPr lang="ru-RU" altLang="ru-RU" sz="2000" smtClean="0"/>
              <a:t>день</a:t>
            </a:r>
            <a:r>
              <a:rPr lang="en-US" altLang="ru-RU" sz="2000" smtClean="0"/>
              <a:t> </a:t>
            </a:r>
          </a:p>
          <a:p>
            <a:pPr eaLnBrk="1" hangingPunct="1"/>
            <a:endParaRPr lang="ru-RU" altLang="ru-RU" sz="2000" smtClean="0"/>
          </a:p>
        </p:txBody>
      </p:sp>
    </p:spTree>
    <p:extLst>
      <p:ext uri="{BB962C8B-B14F-4D97-AF65-F5344CB8AC3E}">
        <p14:creationId xmlns:p14="http://schemas.microsoft.com/office/powerpoint/2010/main" val="39198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9248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Гранулоцитарный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колониестимулирующий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фактор (Г-КСФ)</a:t>
            </a:r>
          </a:p>
          <a:p>
            <a:pPr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Клиническое применение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411413"/>
            <a:ext cx="69342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Восстановление </a:t>
            </a:r>
            <a:r>
              <a:rPr lang="ru-RU" sz="2400" dirty="0" err="1">
                <a:latin typeface="Arial" charset="0"/>
                <a:cs typeface="Arial" charset="0"/>
              </a:rPr>
              <a:t>миелопоэза</a:t>
            </a:r>
            <a:r>
              <a:rPr lang="ru-RU" sz="2400" dirty="0">
                <a:latin typeface="Arial" charset="0"/>
                <a:cs typeface="Arial" charset="0"/>
              </a:rPr>
              <a:t>, подавленного в результате проведения химиотерапии рака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Мобилизация </a:t>
            </a:r>
            <a:r>
              <a:rPr lang="en-US" sz="2400" dirty="0">
                <a:latin typeface="Arial" charset="0"/>
                <a:cs typeface="Arial" charset="0"/>
              </a:rPr>
              <a:t>CD</a:t>
            </a:r>
            <a:r>
              <a:rPr lang="ru-RU" sz="2400" dirty="0">
                <a:latin typeface="Arial" charset="0"/>
                <a:cs typeface="Arial" charset="0"/>
              </a:rPr>
              <a:t>34+ стволовых клеток для последующей пересадки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Коррекция тяжелой наследственной </a:t>
            </a:r>
            <a:r>
              <a:rPr lang="ru-RU" sz="2400" dirty="0" err="1">
                <a:latin typeface="Arial" charset="0"/>
                <a:cs typeface="Arial" charset="0"/>
              </a:rPr>
              <a:t>нейтропении</a:t>
            </a:r>
            <a:r>
              <a:rPr lang="ru-RU" sz="2400" dirty="0">
                <a:latin typeface="Arial" charset="0"/>
                <a:cs typeface="Arial" charset="0"/>
              </a:rPr>
              <a:t> (синдром </a:t>
            </a:r>
            <a:r>
              <a:rPr lang="ru-RU" sz="2400" dirty="0" err="1">
                <a:latin typeface="Arial" charset="0"/>
                <a:cs typeface="Arial" charset="0"/>
              </a:rPr>
              <a:t>Костмана</a:t>
            </a:r>
            <a:r>
              <a:rPr lang="ru-RU" sz="2400" dirty="0">
                <a:latin typeface="Arial" charset="0"/>
                <a:cs typeface="Arial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Лечение неонатального сепсиса и пневмонии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Лечение оппортунистических инфекций при СПИДе, особенно в случаях бактериемии на фоне продолжительной </a:t>
            </a:r>
            <a:r>
              <a:rPr lang="ru-RU" sz="2400" dirty="0" err="1">
                <a:latin typeface="Arial" charset="0"/>
                <a:cs typeface="Arial" charset="0"/>
              </a:rPr>
              <a:t>нейтропении</a:t>
            </a:r>
            <a:endParaRPr lang="ru-RU" sz="24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825" y="762000"/>
            <a:ext cx="76962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Главные результаты клинического применения препаратов Г-КСФ у больных раком, получавших курсы химиотерапии</a:t>
            </a:r>
          </a:p>
        </p:txBody>
      </p:sp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1079500" y="2362200"/>
            <a:ext cx="73088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Снижение </a:t>
            </a:r>
            <a:r>
              <a:rPr lang="ru-RU" altLang="ru-RU" sz="2400" dirty="0"/>
              <a:t>продолжительности и глубины лейкопении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/>
              <a:t>Уменьшение частоты инфекционных осложнений, снижение сроков госпитализации и курсов антибиотикотерапии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dirty="0"/>
              <a:t>Позволяет существенно увеличить интенсивность химиотерапии и противоопухолевое действие проводимых схем лечения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7239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Клиническое применение препаратов рекомбинантных интерферонов человека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03338" y="3505200"/>
          <a:ext cx="6545262" cy="236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26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2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440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Интерфероны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Клиническое использование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44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ИФН альфа</a:t>
                      </a:r>
                      <a:endParaRPr lang="ru-RU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Вирусные</a:t>
                      </a:r>
                      <a:r>
                        <a:rPr lang="ru-RU" sz="2000" baseline="0" dirty="0" smtClean="0"/>
                        <a:t> инфекции</a:t>
                      </a:r>
                      <a:endParaRPr lang="ru-RU" sz="2000" dirty="0"/>
                    </a:p>
                  </a:txBody>
                  <a:tcPr marL="91438" marR="9143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44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ИФН бета</a:t>
                      </a:r>
                      <a:endParaRPr lang="ru-RU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Рассеянный склероз</a:t>
                      </a:r>
                      <a:endParaRPr lang="ru-RU" sz="2000" dirty="0"/>
                    </a:p>
                  </a:txBody>
                  <a:tcPr marL="91438" marR="9143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44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ИФН лямбда</a:t>
                      </a:r>
                      <a:endParaRPr lang="ru-RU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Вирусные инфекции</a:t>
                      </a:r>
                      <a:endParaRPr lang="ru-RU" sz="2000" dirty="0"/>
                    </a:p>
                  </a:txBody>
                  <a:tcPr marL="91438" marR="9143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944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ИФН гамма</a:t>
                      </a:r>
                      <a:endParaRPr lang="ru-RU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Хр. </a:t>
                      </a:r>
                      <a:r>
                        <a:rPr lang="ru-RU" sz="2000" dirty="0" err="1" smtClean="0"/>
                        <a:t>грануломатоз</a:t>
                      </a:r>
                      <a:endParaRPr lang="ru-RU" sz="2000" dirty="0"/>
                    </a:p>
                  </a:txBody>
                  <a:tcPr marL="91438" marR="9143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14400"/>
            <a:ext cx="6248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Рекомбинантный ИФН-</a:t>
            </a:r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α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2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b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00200"/>
            <a:ext cx="6477000" cy="437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Острые вирусные инфекции:</a:t>
            </a:r>
          </a:p>
          <a:p>
            <a:pPr>
              <a:defRPr/>
            </a:pPr>
            <a:r>
              <a:rPr lang="ru-RU" sz="2000" dirty="0">
                <a:latin typeface="Arial" charset="0"/>
                <a:cs typeface="Arial" charset="0"/>
              </a:rPr>
              <a:t>Грипп, ОРВИ, корь, эпидемический паротит, бешенство и др.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Хронические вирусные инфекции:</a:t>
            </a:r>
          </a:p>
          <a:p>
            <a:pPr>
              <a:defRPr/>
            </a:pPr>
            <a:r>
              <a:rPr lang="ru-RU" sz="2000" dirty="0">
                <a:latin typeface="Arial" charset="0"/>
                <a:cs typeface="Arial" charset="0"/>
              </a:rPr>
              <a:t>Вирусные гепатиты В, С</a:t>
            </a:r>
          </a:p>
          <a:p>
            <a:pPr>
              <a:defRPr/>
            </a:pPr>
            <a:r>
              <a:rPr lang="ru-RU" sz="2000" dirty="0" err="1">
                <a:latin typeface="Arial" charset="0"/>
                <a:cs typeface="Arial" charset="0"/>
              </a:rPr>
              <a:t>Папилломавирусные</a:t>
            </a:r>
            <a:r>
              <a:rPr lang="ru-RU" sz="2000" dirty="0">
                <a:latin typeface="Arial" charset="0"/>
                <a:cs typeface="Arial" charset="0"/>
              </a:rPr>
              <a:t> заболевания (остроконечные кондиломы, </a:t>
            </a:r>
            <a:r>
              <a:rPr lang="ru-RU" sz="2000" dirty="0" err="1">
                <a:latin typeface="Arial" charset="0"/>
                <a:cs typeface="Arial" charset="0"/>
              </a:rPr>
              <a:t>папилломатоз</a:t>
            </a:r>
            <a:r>
              <a:rPr lang="ru-RU" sz="2000" dirty="0">
                <a:latin typeface="Arial" charset="0"/>
                <a:cs typeface="Arial" charset="0"/>
              </a:rPr>
              <a:t> гортани)</a:t>
            </a:r>
          </a:p>
          <a:p>
            <a:pPr>
              <a:defRPr/>
            </a:pPr>
            <a:r>
              <a:rPr lang="ru-RU" sz="2000" dirty="0">
                <a:latin typeface="Arial" charset="0"/>
                <a:cs typeface="Arial" charset="0"/>
              </a:rPr>
              <a:t>Различные герпетические поражения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Опухоли:</a:t>
            </a:r>
          </a:p>
          <a:p>
            <a:pPr>
              <a:defRPr/>
            </a:pPr>
            <a:r>
              <a:rPr lang="ru-RU" sz="2000" dirty="0" err="1">
                <a:latin typeface="Arial" charset="0"/>
                <a:cs typeface="Arial" charset="0"/>
              </a:rPr>
              <a:t>Гемобластозы</a:t>
            </a:r>
            <a:r>
              <a:rPr lang="ru-RU" sz="2000" dirty="0">
                <a:latin typeface="Arial" charset="0"/>
                <a:cs typeface="Arial" charset="0"/>
              </a:rPr>
              <a:t> и </a:t>
            </a:r>
            <a:r>
              <a:rPr lang="ru-RU" sz="2000" dirty="0" err="1">
                <a:latin typeface="Arial" charset="0"/>
                <a:cs typeface="Arial" charset="0"/>
              </a:rPr>
              <a:t>лимфомы</a:t>
            </a:r>
            <a:r>
              <a:rPr lang="ru-RU" sz="2000" dirty="0">
                <a:latin typeface="Arial" charset="0"/>
                <a:cs typeface="Arial" charset="0"/>
              </a:rPr>
              <a:t> (волосато-клеточная лейкемия)</a:t>
            </a:r>
          </a:p>
          <a:p>
            <a:pPr>
              <a:defRPr/>
            </a:pPr>
            <a:r>
              <a:rPr lang="ru-RU" sz="2000" dirty="0">
                <a:latin typeface="Arial" charset="0"/>
                <a:cs typeface="Arial" charset="0"/>
              </a:rPr>
              <a:t>Солидные опухоли (меланома, рак почки, мочевого пузыря, предстательной железы, яичников и др.)</a:t>
            </a:r>
          </a:p>
          <a:p>
            <a:pPr>
              <a:defRPr/>
            </a:pPr>
            <a:r>
              <a:rPr lang="ru-RU" sz="2000" dirty="0">
                <a:latin typeface="Arial" charset="0"/>
                <a:cs typeface="Arial" charset="0"/>
              </a:rPr>
              <a:t>Миома матки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79248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Вирусы, вызывающие ОРВИ, при которых показана клиническая эффективность применения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интраназального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ИФН альфа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514600"/>
            <a:ext cx="7010400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 err="1">
                <a:latin typeface="Arial" charset="0"/>
                <a:cs typeface="Arial" charset="0"/>
              </a:rPr>
              <a:t>Риновирус</a:t>
            </a:r>
            <a:r>
              <a:rPr lang="ru-RU" sz="2000" dirty="0">
                <a:latin typeface="Arial" charset="0"/>
                <a:cs typeface="Arial" charset="0"/>
              </a:rPr>
              <a:t> (в </a:t>
            </a:r>
            <a:r>
              <a:rPr lang="ru-RU" sz="2000" dirty="0" err="1">
                <a:latin typeface="Arial" charset="0"/>
                <a:cs typeface="Arial" charset="0"/>
              </a:rPr>
              <a:t>т.ч</a:t>
            </a:r>
            <a:r>
              <a:rPr lang="ru-RU" sz="2000" dirty="0">
                <a:latin typeface="Arial" charset="0"/>
                <a:cs typeface="Arial" charset="0"/>
              </a:rPr>
              <a:t>. тип 13, тип 39)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Вирус гриппа А (</a:t>
            </a:r>
            <a:r>
              <a:rPr lang="en-US" sz="2000" dirty="0">
                <a:latin typeface="Arial" charset="0"/>
                <a:cs typeface="Arial" charset="0"/>
              </a:rPr>
              <a:t>H1N1 </a:t>
            </a:r>
            <a:r>
              <a:rPr lang="ru-RU" sz="2000" dirty="0">
                <a:latin typeface="Arial" charset="0"/>
                <a:cs typeface="Arial" charset="0"/>
              </a:rPr>
              <a:t>и </a:t>
            </a:r>
            <a:r>
              <a:rPr lang="en-US" sz="2000" dirty="0">
                <a:latin typeface="Arial" charset="0"/>
                <a:cs typeface="Arial" charset="0"/>
              </a:rPr>
              <a:t>H3N2)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Вирус гриппа В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Вирус </a:t>
            </a:r>
            <a:r>
              <a:rPr lang="ru-RU" sz="2000" dirty="0" err="1">
                <a:latin typeface="Arial" charset="0"/>
                <a:cs typeface="Arial" charset="0"/>
              </a:rPr>
              <a:t>парагриппа</a:t>
            </a:r>
            <a:endParaRPr lang="ru-RU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Респираторный синцитиальный вирус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Аденовирус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 err="1">
                <a:latin typeface="Arial" charset="0"/>
                <a:cs typeface="Arial" charset="0"/>
              </a:rPr>
              <a:t>Коронавирус</a:t>
            </a:r>
            <a:endParaRPr lang="ru-RU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Лекарственные формы:</a:t>
            </a:r>
          </a:p>
          <a:p>
            <a:pPr>
              <a:defRPr/>
            </a:pPr>
            <a:r>
              <a:rPr lang="ru-RU" sz="2400" dirty="0">
                <a:latin typeface="Arial" charset="0"/>
                <a:cs typeface="Arial" charset="0"/>
              </a:rPr>
              <a:t>Капли в нос</a:t>
            </a:r>
          </a:p>
          <a:p>
            <a:pPr>
              <a:defRPr/>
            </a:pPr>
            <a:r>
              <a:rPr lang="ru-RU" sz="2400" dirty="0">
                <a:latin typeface="Arial" charset="0"/>
                <a:cs typeface="Arial" charset="0"/>
              </a:rPr>
              <a:t>Спрей</a:t>
            </a:r>
          </a:p>
          <a:p>
            <a:pPr>
              <a:defRPr/>
            </a:pPr>
            <a:r>
              <a:rPr lang="ru-RU" sz="2400" dirty="0">
                <a:latin typeface="Arial" charset="0"/>
                <a:cs typeface="Arial" charset="0"/>
              </a:rPr>
              <a:t>Аэрозоль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90600"/>
            <a:ext cx="7315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Интерлейкин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– 1 бета</a:t>
            </a:r>
          </a:p>
        </p:txBody>
      </p:sp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990600" y="2514600"/>
            <a:ext cx="7391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Универсальный активатор воспаления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В норме – стимулятор противоинфекционного иммунитета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При генетических дефектах (первичные иммунодефицитные состояния или полиморфизм генов) – увеличение чувствительности к инфекционным агентам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Может быть использован для лечения вирусных и бактериальных  инфекций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600200" y="1066800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Биологические свойства ИЛ-1, используемые в клинике</a:t>
            </a:r>
          </a:p>
        </p:txBody>
      </p:sp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457200" y="1905000"/>
            <a:ext cx="320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Гемостимулирующее действие</a:t>
            </a:r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5257800" y="20574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Комбинированная терапия рака, радиозащита, мобилизация стволовых клеток</a:t>
            </a:r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609600" y="3581400"/>
            <a:ext cx="320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Иммуностимулирующее действие </a:t>
            </a:r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5370513" y="3581400"/>
            <a:ext cx="3200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Противоинфекционный иммунитет</a:t>
            </a:r>
          </a:p>
          <a:p>
            <a:r>
              <a:rPr lang="ru-RU" altLang="ru-RU"/>
              <a:t>Антивирусный:</a:t>
            </a:r>
          </a:p>
          <a:p>
            <a:r>
              <a:rPr lang="ru-RU" altLang="ru-RU"/>
              <a:t>Гепатит С, Герпес, ЦМВ</a:t>
            </a:r>
          </a:p>
          <a:p>
            <a:r>
              <a:rPr lang="ru-RU" altLang="ru-RU"/>
              <a:t>Антибактериальный:</a:t>
            </a:r>
          </a:p>
          <a:p>
            <a:r>
              <a:rPr lang="ru-RU" altLang="ru-RU"/>
              <a:t>Сепсис, туберкулез, хламидиоз, хр.риносинусит</a:t>
            </a:r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609600" y="5895975"/>
            <a:ext cx="320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Ранозаживляющее действие</a:t>
            </a:r>
          </a:p>
        </p:txBody>
      </p: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5402263" y="5913438"/>
            <a:ext cx="3436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Лечение трофических язв, ран, ожогов, пролежней и т.п.</a:t>
            </a:r>
          </a:p>
        </p:txBody>
      </p:sp>
      <p:pic>
        <p:nvPicPr>
          <p:cNvPr id="66569" name="Picture 2" descr="https://cf.ppt-online.org/files/slide/2/2tePlY9dn4BQvmUoif6R0qs3VFcMNKkCuX1x7Z/slide-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6962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Механизмы местного иммуностимулирующего и ранозаживляющего действия ил 1 b</a:t>
            </a:r>
          </a:p>
        </p:txBody>
      </p:sp>
      <p:sp>
        <p:nvSpPr>
          <p:cNvPr id="67587" name="AutoShape 2" descr="Механизмы местного иммуностимулирующего и ранозаживляющего действия ИЛ-1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67588" name="Picture 4" descr="Механизмы местного иммуностимулирующего и ранозаживляющего действия ИЛ-1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0" r="3244"/>
          <a:stretch>
            <a:fillRect/>
          </a:stretch>
        </p:blipFill>
        <p:spPr bwMode="auto">
          <a:xfrm>
            <a:off x="952500" y="2609850"/>
            <a:ext cx="7467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Box 3"/>
          <p:cNvSpPr txBox="1">
            <a:spLocks noChangeArrowheads="1"/>
          </p:cNvSpPr>
          <p:nvPr/>
        </p:nvSpPr>
        <p:spPr bwMode="auto">
          <a:xfrm>
            <a:off x="6172200" y="22098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ИЛ-8 повышен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8229600" cy="1066800"/>
          </a:xfrm>
        </p:spPr>
        <p:txBody>
          <a:bodyPr/>
          <a:lstStyle/>
          <a:p>
            <a:r>
              <a:rPr lang="ru-RU" altLang="ru-RU" smtClean="0"/>
              <a:t>Адрессины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33400" y="3048000"/>
            <a:ext cx="7848600" cy="4324350"/>
          </a:xfrm>
        </p:spPr>
        <p:txBody>
          <a:bodyPr/>
          <a:lstStyle/>
          <a:p>
            <a:r>
              <a:rPr lang="ru-RU" altLang="ru-RU" sz="2200" smtClean="0"/>
              <a:t>Муциноподобные молекулы на мембране эндотелиоцитов – лиганды для селектинов;</a:t>
            </a:r>
          </a:p>
          <a:p>
            <a:r>
              <a:rPr lang="ru-RU" altLang="ru-RU" sz="2200" smtClean="0"/>
              <a:t>Селектины и адрессины обеспечивают селективную адгезию клеток к стенке сосуда, необходимую для их экстравазации и дальнейшего проникновения в очаг поражения</a:t>
            </a: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74688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638" y="914400"/>
            <a:ext cx="74977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Преимущества лечебного применения цитокинов</a:t>
            </a:r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1036638" y="2819400"/>
            <a:ext cx="69437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Применения рекомбинантных препаратов идентичных эндогенным цитокинам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Полностью охарактеризованный механизм действия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Возможность сочетания с химиотерапией и терапией антибиотиками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Высокая эффективность лечения по сравнению с традиционными методами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Картинки по запросу Цитокиновая сеть"/>
          <p:cNvPicPr>
            <a:picLocks noChangeAspect="1" noChangeArrowheads="1"/>
          </p:cNvPicPr>
          <p:nvPr/>
        </p:nvPicPr>
        <p:blipFill>
          <a:blip r:embed="rId2" cstate="print"/>
          <a:srcRect t="15509" b="5009"/>
          <a:stretch>
            <a:fillRect/>
          </a:stretch>
        </p:blipFill>
        <p:spPr bwMode="auto">
          <a:xfrm>
            <a:off x="-14288" y="2209800"/>
            <a:ext cx="91582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533400"/>
            <a:ext cx="86868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Цитокиновая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сеть – взаимосвязанность биологического действия цитокинов</a:t>
            </a:r>
          </a:p>
          <a:p>
            <a:pPr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Удаление любого звена цепи – нарушение общей функции из-за разрыва взаимодействия звеньев</a:t>
            </a:r>
          </a:p>
        </p:txBody>
      </p:sp>
    </p:spTree>
    <p:extLst>
      <p:ext uri="{BB962C8B-B14F-4D97-AF65-F5344CB8AC3E}">
        <p14:creationId xmlns:p14="http://schemas.microsoft.com/office/powerpoint/2010/main" val="29500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74676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Цитокиновая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теория развития заболеваний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[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Dinarello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, 1991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;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Tracey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, 2007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]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0659" name="TextBox 2"/>
          <p:cNvSpPr txBox="1">
            <a:spLocks noChangeArrowheads="1"/>
          </p:cNvSpPr>
          <p:nvPr/>
        </p:nvSpPr>
        <p:spPr bwMode="auto">
          <a:xfrm>
            <a:off x="1181100" y="2895600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Эндогенные цитокины вызывают симптомы патологических изменений в органах, оказывают повреждающее действие на ткани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Сформировалось направление терапии, названное антицитокиновой терапией, направленное на удаление из организма или блокирование биологической активности цитокинов при аутоиммунных, аллергических и инфекционных болезнях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7391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Антицитокиновая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терапия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075" y="1317625"/>
            <a:ext cx="78486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Удаление из организма, подавление синтеза или блокирование действия эндогенных цитокинов: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latin typeface="Arial" charset="0"/>
                <a:cs typeface="Arial" charset="0"/>
              </a:rPr>
              <a:t>Естественные синтезируемые клетками ингибиторы, например, </a:t>
            </a:r>
            <a:r>
              <a:rPr lang="en-US" dirty="0">
                <a:latin typeface="Arial" charset="0"/>
                <a:cs typeface="Arial" charset="0"/>
              </a:rPr>
              <a:t>IL-1RA, IL-36RA, IL-18BP </a:t>
            </a:r>
            <a:r>
              <a:rPr lang="ru-RU" dirty="0">
                <a:latin typeface="Arial" charset="0"/>
                <a:cs typeface="Arial" charset="0"/>
              </a:rPr>
              <a:t>и др.;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latin typeface="Arial" charset="0"/>
                <a:cs typeface="Arial" charset="0"/>
              </a:rPr>
              <a:t>Терапевтические </a:t>
            </a:r>
            <a:r>
              <a:rPr lang="ru-RU" dirty="0" err="1">
                <a:latin typeface="Arial" charset="0"/>
                <a:cs typeface="Arial" charset="0"/>
              </a:rPr>
              <a:t>моноклональные</a:t>
            </a:r>
            <a:r>
              <a:rPr lang="ru-RU" dirty="0">
                <a:latin typeface="Arial" charset="0"/>
                <a:cs typeface="Arial" charset="0"/>
              </a:rPr>
              <a:t> антитела к цитокинам или рецепторам;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latin typeface="Arial" charset="0"/>
                <a:cs typeface="Arial" charset="0"/>
              </a:rPr>
              <a:t>Растворимые рецепторы в </a:t>
            </a:r>
            <a:r>
              <a:rPr lang="ru-RU" dirty="0" err="1">
                <a:latin typeface="Arial" charset="0"/>
                <a:cs typeface="Arial" charset="0"/>
              </a:rPr>
              <a:t>т.ч</a:t>
            </a:r>
            <a:r>
              <a:rPr lang="ru-RU" dirty="0">
                <a:latin typeface="Arial" charset="0"/>
                <a:cs typeface="Arial" charset="0"/>
              </a:rPr>
              <a:t>. Гибридные молекулы </a:t>
            </a:r>
            <a:r>
              <a:rPr lang="en-US" dirty="0">
                <a:latin typeface="Arial" charset="0"/>
                <a:cs typeface="Arial" charset="0"/>
              </a:rPr>
              <a:t>Fc</a:t>
            </a:r>
            <a:r>
              <a:rPr lang="ru-RU" dirty="0">
                <a:latin typeface="Arial" charset="0"/>
                <a:cs typeface="Arial" charset="0"/>
              </a:rPr>
              <a:t> фрагмента </a:t>
            </a:r>
            <a:r>
              <a:rPr lang="en-US" dirty="0" err="1">
                <a:latin typeface="Arial" charset="0"/>
                <a:cs typeface="Arial" charset="0"/>
              </a:rPr>
              <a:t>IgG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ru-RU" dirty="0">
                <a:latin typeface="Arial" charset="0"/>
                <a:cs typeface="Arial" charset="0"/>
              </a:rPr>
              <a:t>человека и связывающих доменов рецепторов цитокинов;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latin typeface="Arial" charset="0"/>
                <a:cs typeface="Arial" charset="0"/>
              </a:rPr>
              <a:t>Низкомолекулярные ингибиторы внутриклеточных сигнальных молекул для подавления синтеза цитокинов, например, ингибиторы </a:t>
            </a:r>
            <a:r>
              <a:rPr lang="en-US" dirty="0" err="1">
                <a:latin typeface="Arial" charset="0"/>
                <a:cs typeface="Arial" charset="0"/>
              </a:rPr>
              <a:t>Jak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киназ</a:t>
            </a:r>
            <a:r>
              <a:rPr lang="ru-RU" dirty="0">
                <a:latin typeface="Arial" charset="0"/>
                <a:cs typeface="Arial" charset="0"/>
              </a:rPr>
              <a:t>;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latin typeface="Arial" charset="0"/>
                <a:cs typeface="Arial" charset="0"/>
              </a:rPr>
              <a:t>Синтетические блокаторы рецепторов </a:t>
            </a:r>
            <a:r>
              <a:rPr lang="ru-RU" dirty="0" err="1">
                <a:latin typeface="Arial" charset="0"/>
                <a:cs typeface="Arial" charset="0"/>
              </a:rPr>
              <a:t>хемокинов</a:t>
            </a: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71684" name="Picture 4" descr="Антицитокиновая терапия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9" b="3770"/>
          <a:stretch>
            <a:fillRect/>
          </a:stretch>
        </p:blipFill>
        <p:spPr bwMode="auto">
          <a:xfrm>
            <a:off x="838200" y="4810125"/>
            <a:ext cx="774858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884238"/>
            <a:ext cx="90678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Основные результаты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антицитокиновой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терапии заболеваний человека</a:t>
            </a:r>
          </a:p>
        </p:txBody>
      </p:sp>
      <p:sp>
        <p:nvSpPr>
          <p:cNvPr id="81923" name="TextBox 2"/>
          <p:cNvSpPr txBox="1">
            <a:spLocks noChangeArrowheads="1"/>
          </p:cNvSpPr>
          <p:nvPr/>
        </p:nvSpPr>
        <p:spPr bwMode="auto">
          <a:xfrm>
            <a:off x="1104900" y="2590800"/>
            <a:ext cx="6705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Значительное снижение клинических проявлений заболеваний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Патогенетическая направленность терапии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Известные механизмы действия препаратов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Существенное улучшение результатов при персонализированном подходе к терапии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>
          <a:xfrm>
            <a:off x="477838" y="620713"/>
            <a:ext cx="8229600" cy="547687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ru-RU" altLang="ru-RU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ТЕСТОВЫЙ КОНТРОЛЬ</a:t>
            </a:r>
          </a:p>
        </p:txBody>
      </p:sp>
      <p:sp>
        <p:nvSpPr>
          <p:cNvPr id="82947" name="Содержимое 2"/>
          <p:cNvSpPr>
            <a:spLocks noGrp="1"/>
          </p:cNvSpPr>
          <p:nvPr>
            <p:ph idx="1"/>
          </p:nvPr>
        </p:nvSpPr>
        <p:spPr>
          <a:xfrm>
            <a:off x="457200" y="1300163"/>
            <a:ext cx="8229600" cy="5253037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u="sng" smtClean="0">
                <a:latin typeface="Arial" panose="020B0604020202020204" pitchFamily="34" charset="0"/>
                <a:cs typeface="Arial" panose="020B0604020202020204" pitchFamily="34" charset="0"/>
              </a:rPr>
              <a:t>1. Цитокины – это: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Цитотоксические клетки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Иммунорегуляторные пептиды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Бактериальные токсины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Циркулирующие иммунные комплексы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Мембранные маркеры</a:t>
            </a:r>
          </a:p>
          <a:p>
            <a:pPr>
              <a:buFontTx/>
              <a:buNone/>
            </a:pPr>
            <a:r>
              <a:rPr lang="ru-RU" altLang="ru-RU" sz="2000" b="1" u="sng" smtClean="0">
                <a:latin typeface="Arial" panose="020B0604020202020204" pitchFamily="34" charset="0"/>
                <a:cs typeface="Arial" panose="020B0604020202020204" pitchFamily="34" charset="0"/>
              </a:rPr>
              <a:t>2. Основными индукторами синтеза цитокинов клетками врожденного иммунитета являются: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Комплемент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Иммуноглобулины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Активация образраспознающих рецепторов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адгезионных молекул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Циркулирующие иммунные комплексы 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Содержимое 2"/>
          <p:cNvSpPr>
            <a:spLocks noGrp="1"/>
          </p:cNvSpPr>
          <p:nvPr>
            <p:ph idx="1"/>
          </p:nvPr>
        </p:nvSpPr>
        <p:spPr>
          <a:xfrm>
            <a:off x="381000" y="1443038"/>
            <a:ext cx="8229600" cy="5110162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u="sng" smtClean="0">
                <a:latin typeface="Arial" panose="020B0604020202020204" pitchFamily="34" charset="0"/>
                <a:cs typeface="Arial" panose="020B0604020202020204" pitchFamily="34" charset="0"/>
              </a:rPr>
              <a:t>3. Основными цитокинами врожденного иммунитета являются: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ИЛ-2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ИЛ-3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ИЛ-4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Интерфероны 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 типа (αβ)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Провоспалительные цитокины</a:t>
            </a:r>
          </a:p>
          <a:p>
            <a:pPr>
              <a:buFontTx/>
              <a:buNone/>
            </a:pPr>
            <a:endParaRPr lang="ru-RU" altLang="ru-RU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4. </a:t>
            </a:r>
            <a:r>
              <a:rPr lang="ru-RU" altLang="ru-RU" sz="2000" b="1" u="sng" smtClean="0">
                <a:latin typeface="Arial" panose="020B0604020202020204" pitchFamily="34" charset="0"/>
                <a:cs typeface="Arial" panose="020B0604020202020204" pitchFamily="34" charset="0"/>
              </a:rPr>
              <a:t>Цитокины воздействуют на клетку-мишень через: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Молекулы 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 3 ; 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Молекулы 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MHC I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 и  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 класса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Цитоплазматическую мембрану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Растворимые рецепторы цитокинов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Мембранные рецепторы цитокинов </a:t>
            </a:r>
          </a:p>
          <a:p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088313" cy="620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Рекомендуемая литература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89025"/>
            <a:ext cx="8785225" cy="5616575"/>
          </a:xfrm>
        </p:spPr>
        <p:txBody>
          <a:bodyPr/>
          <a:lstStyle/>
          <a:p>
            <a:pPr marL="381000" indent="-381000" eaLnBrk="1" hangingPunct="1"/>
            <a:endParaRPr lang="ru-RU" altLang="ru-RU" sz="1200" smtClean="0"/>
          </a:p>
          <a:p>
            <a:pPr marL="381000" indent="-381000" eaLnBrk="1" hangingPunct="1"/>
            <a:r>
              <a:rPr lang="ru-RU" altLang="ru-RU" smtClean="0"/>
              <a:t>Хаитов Р.М. Иммунология: учебник для студентов медицинских вузов. – М.: ГЭОТАР-Медиа, 2011. </a:t>
            </a:r>
          </a:p>
          <a:p>
            <a:pPr marL="381000" indent="-381000" eaLnBrk="1" hangingPunct="1"/>
            <a:r>
              <a:rPr lang="ru-RU" altLang="ru-RU" smtClean="0"/>
              <a:t>Клиническая иммунология: учебное пособие для студентов медицинских вузов / Под ред.  А.М. Земскова. – М.: ГЭОТАР-Медиа, 2008.</a:t>
            </a:r>
          </a:p>
          <a:p>
            <a:pPr marL="381000" indent="-381000" eaLnBrk="1" hangingPunct="1"/>
            <a:r>
              <a:rPr lang="ru-RU" altLang="ru-RU" smtClean="0"/>
              <a:t>Ярилин А.А. Иммунология: учебник. – М: ГЭОТАР-Медиа, 2010.</a:t>
            </a:r>
          </a:p>
          <a:p>
            <a:pPr marL="381000" indent="-381000" eaLnBrk="1" hangingPunct="1"/>
            <a:r>
              <a:rPr lang="ru-RU" altLang="ru-RU" smtClean="0"/>
              <a:t>Царев В.Н. Микробиология, вирусология и иммунология: учебник. – М.: Практическая медицина, 2010.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60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6020" name="Picture 2" descr="http://meduk.net.ua/wp-content/uploads/big_0citokines180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762000" y="533400"/>
            <a:ext cx="7564438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8229600" cy="1066800"/>
          </a:xfrm>
        </p:spPr>
        <p:txBody>
          <a:bodyPr/>
          <a:lstStyle/>
          <a:p>
            <a:r>
              <a:rPr lang="ru-RU" altLang="ru-RU" smtClean="0"/>
              <a:t>Интегрины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838200" y="2286000"/>
            <a:ext cx="8001000" cy="4324350"/>
          </a:xfrm>
        </p:spPr>
        <p:txBody>
          <a:bodyPr/>
          <a:lstStyle/>
          <a:p>
            <a:r>
              <a:rPr lang="ru-RU" altLang="ru-RU" sz="2400" smtClean="0"/>
              <a:t>Гетеродимерные белки, состоящие из крупной </a:t>
            </a:r>
            <a:r>
              <a:rPr lang="el-GR" altLang="ru-RU" sz="2400" smtClean="0"/>
              <a:t>α</a:t>
            </a:r>
            <a:r>
              <a:rPr lang="ru-RU" altLang="ru-RU" sz="2400" smtClean="0"/>
              <a:t>-цепи и меньшей по размеру </a:t>
            </a:r>
            <a:r>
              <a:rPr lang="el-GR" altLang="ru-RU" sz="2400" smtClean="0"/>
              <a:t>β</a:t>
            </a:r>
            <a:r>
              <a:rPr lang="ru-RU" altLang="ru-RU" sz="2400" smtClean="0"/>
              <a:t>-цепи</a:t>
            </a:r>
            <a:endParaRPr lang="en-US" altLang="ru-RU" sz="2400" smtClean="0"/>
          </a:p>
          <a:p>
            <a:endParaRPr lang="ru-RU" altLang="ru-RU" sz="2400" smtClean="0"/>
          </a:p>
          <a:p>
            <a:pPr>
              <a:buFontTx/>
              <a:buChar char="-"/>
            </a:pPr>
            <a:r>
              <a:rPr lang="en-US" altLang="ru-RU" sz="2400" smtClean="0"/>
              <a:t>LFA-1 (Limphocyte Function-Associated antigen – </a:t>
            </a:r>
            <a:r>
              <a:rPr lang="ru-RU" altLang="ru-RU" sz="2400" smtClean="0"/>
              <a:t>антиген ассоциированный с функцией лимфоцитов)-наиболее важный интегрин для активации любого Т-лимфоцита; Антитела к </a:t>
            </a:r>
            <a:r>
              <a:rPr lang="en-US" altLang="ru-RU" sz="2400" smtClean="0"/>
              <a:t>LFA -1 </a:t>
            </a:r>
            <a:r>
              <a:rPr lang="ru-RU" altLang="ru-RU" sz="2400" smtClean="0"/>
              <a:t>способны блокировать анализ врожденных генетических дефектов молекул адгезии показывает, что другие интегрины (С</a:t>
            </a:r>
            <a:r>
              <a:rPr lang="en-US" altLang="ru-RU" sz="2400" smtClean="0"/>
              <a:t>D</a:t>
            </a:r>
            <a:r>
              <a:rPr lang="ru-RU" altLang="ru-RU" sz="2400" smtClean="0"/>
              <a:t>2), способны компенсировать отсутствие </a:t>
            </a:r>
            <a:r>
              <a:rPr lang="en-US" altLang="ru-RU" sz="2400" smtClean="0"/>
              <a:t>LFA-1</a:t>
            </a:r>
            <a:endParaRPr lang="ru-RU" altLang="ru-RU" sz="2400" smtClean="0"/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74688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-152400" y="2286000"/>
            <a:ext cx="4191000" cy="4324350"/>
          </a:xfrm>
        </p:spPr>
        <p:txBody>
          <a:bodyPr/>
          <a:lstStyle/>
          <a:p>
            <a:r>
              <a:rPr lang="en-US" altLang="ru-RU" sz="2000" smtClean="0"/>
              <a:t>VLA (Very Late Activation antigens – </a:t>
            </a:r>
            <a:r>
              <a:rPr lang="ru-RU" altLang="ru-RU" sz="2000" smtClean="0"/>
              <a:t>очень поздние антигены активации)</a:t>
            </a:r>
          </a:p>
          <a:p>
            <a:r>
              <a:rPr lang="ru-RU" altLang="ru-RU" sz="2000" smtClean="0"/>
              <a:t>Эти интегрины экспрессируются Т-лимфоцитами на 2-4-е сутки после активации и имеют наибольшее функциональное значение для проникновения уже стимулированной Т-клетки в очаг воспаления, где ей принадлежит организовать элиминацию антигена</a:t>
            </a:r>
            <a:endParaRPr lang="en-US" altLang="ru-RU" sz="200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71600" y="1066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Интегрины</a:t>
            </a:r>
            <a:endParaRPr lang="ru-RU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98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4"/>
          <a:stretch>
            <a:fillRect/>
          </a:stretch>
        </p:blipFill>
        <p:spPr bwMode="auto">
          <a:xfrm>
            <a:off x="3962400" y="1981200"/>
            <a:ext cx="51054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95400" y="1371600"/>
            <a:ext cx="8229600" cy="1066800"/>
          </a:xfrm>
        </p:spPr>
        <p:txBody>
          <a:bodyPr/>
          <a:lstStyle/>
          <a:p>
            <a:pPr eaLnBrk="1" hangingPunct="1"/>
            <a:r>
              <a:rPr lang="ru-RU" altLang="ru-RU" sz="4400" b="1" smtClean="0">
                <a:latin typeface="Calibri" panose="020F0502020204030204" pitchFamily="34" charset="0"/>
              </a:rPr>
              <a:t>Цитокины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293688" y="3276600"/>
            <a:ext cx="8001000" cy="4706938"/>
          </a:xfrm>
        </p:spPr>
        <p:txBody>
          <a:bodyPr/>
          <a:lstStyle/>
          <a:p>
            <a:pPr eaLnBrk="1" hangingPunct="1"/>
            <a:r>
              <a:rPr lang="ru-RU" altLang="ru-RU" sz="2200" smtClean="0"/>
              <a:t>Белковые продукты клеток, выполняющие в организме важные регуляторные функции (молекулярная масса 8-80 кДа, чаще 30 кДа), секретируемые в экстрацеллюлярное пространство;</a:t>
            </a:r>
          </a:p>
          <a:p>
            <a:pPr eaLnBrk="1" hangingPunct="1"/>
            <a:r>
              <a:rPr lang="ru-RU" altLang="ru-RU" sz="2200" smtClean="0"/>
              <a:t>рецепторами, они запускают каскад реакций, в результате которых инициируется экспрессия или угнетается транскрипция определенной группы генов</a:t>
            </a:r>
          </a:p>
          <a:p>
            <a:pPr eaLnBrk="1" hangingPunct="1"/>
            <a:endParaRPr lang="ru-RU" altLang="ru-RU" sz="2400" smtClean="0"/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820738"/>
            <a:ext cx="9001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5" descr="https://cdn.endometriosisnews.com/wp-content/uploads/2015/12/shutterstock_343831934-1000x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7414" name="Picture 7" descr="https://cdn.endometriosisnews.com/wp-content/uploads/2015/12/shutterstock_343831934-1000x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838200"/>
            <a:ext cx="444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3462</TotalTime>
  <Words>3234</Words>
  <Application>Microsoft Office PowerPoint</Application>
  <PresentationFormat>Экран (4:3)</PresentationFormat>
  <Paragraphs>529</Paragraphs>
  <Slides>68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0" baseType="lpstr">
      <vt:lpstr>NewsPrint</vt:lpstr>
      <vt:lpstr>Точечный рисунок</vt:lpstr>
      <vt:lpstr> Регуляция иммунного ответа,  цитокины и их  клиническое применение </vt:lpstr>
      <vt:lpstr>План лекции</vt:lpstr>
      <vt:lpstr>Механизмы взаимодействия клеток в ходе иммунного ответа </vt:lpstr>
      <vt:lpstr>Молекулы межклеточной адгезии </vt:lpstr>
      <vt:lpstr>Селектины</vt:lpstr>
      <vt:lpstr>Адрессины</vt:lpstr>
      <vt:lpstr>Интегрины</vt:lpstr>
      <vt:lpstr>Презентация PowerPoint</vt:lpstr>
      <vt:lpstr>Цитокины</vt:lpstr>
      <vt:lpstr>Презентация PowerPoint</vt:lpstr>
      <vt:lpstr>Общие свойства цитокинов</vt:lpstr>
      <vt:lpstr>Избыточность – эффекты одного цитокина перекрываются эффектами  других цитокинов </vt:lpstr>
      <vt:lpstr>Синергизм – усиление разными цитокинами эффекты друг друга</vt:lpstr>
      <vt:lpstr>Антагонизм – подавление одним цитокином эффекта другого цитокина</vt:lpstr>
      <vt:lpstr>Плейотропизм – одновременное воздействие на разные типы клеток</vt:lpstr>
      <vt:lpstr>Варианты цитокинового воздействия на клетки</vt:lpstr>
      <vt:lpstr>Презентация PowerPoint</vt:lpstr>
      <vt:lpstr>Классификация цитокинов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Цитокины врожденного иммунитета</vt:lpstr>
      <vt:lpstr>Функциональная  активность провоспалительных цитокинов в зависимости от их концентрации –местное и системное действие</vt:lpstr>
      <vt:lpstr>Презентация PowerPoint</vt:lpstr>
      <vt:lpstr>Роль некоторых цитокинов в патогенезе воспалительных реакций:   Усиление реакций врожденного иммунного ответа</vt:lpstr>
      <vt:lpstr>Интерлейкин-1-бета: свойства</vt:lpstr>
      <vt:lpstr>Интерлейкин-1-бета: свойства</vt:lpstr>
      <vt:lpstr>Биологический смысл действия цитокинов при системном воспалении</vt:lpstr>
      <vt:lpstr>Презентация PowerPoint</vt:lpstr>
      <vt:lpstr>Ростовые факторы</vt:lpstr>
      <vt:lpstr>Цитокины адаптивного иммунного ответа</vt:lpstr>
      <vt:lpstr>Механизм костимуляции Т клеток-роль ИЛ-2</vt:lpstr>
      <vt:lpstr>Роль цитокинов в усилении реакций адаптивного  иммунного ответа: активация, пролиферация и дифференцировка лимфоцитов</vt:lpstr>
      <vt:lpstr>Роль дендритных клеток в запуске и регуляции типа иммунного ответа</vt:lpstr>
      <vt:lpstr>Презентация PowerPoint</vt:lpstr>
      <vt:lpstr>Презентация PowerPoint</vt:lpstr>
      <vt:lpstr>Активация разных эффекторных клеток цитокинами разных субпопуляций Т-хелперов:          ЗАЩИТА        /             ПАТОЛОГИЯ</vt:lpstr>
      <vt:lpstr>Основные направления современной цитокиновой терапии  </vt:lpstr>
      <vt:lpstr>Презентация PowerPoint</vt:lpstr>
      <vt:lpstr>Презентация PowerPoint</vt:lpstr>
      <vt:lpstr>Презентация PowerPoint</vt:lpstr>
      <vt:lpstr>Презентация PowerPoint</vt:lpstr>
      <vt:lpstr>G-CSF: определение </vt:lpstr>
      <vt:lpstr>G-CSF действует только на те клетки, в которых экспрессируется соответствующий рецептор </vt:lpstr>
      <vt:lpstr>Презентация PowerPoint</vt:lpstr>
      <vt:lpstr>G-CSF в онкологии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ТЕСТОВЫЙ КОНТРОЛЬ</vt:lpstr>
      <vt:lpstr>Презентация PowerPoint</vt:lpstr>
      <vt:lpstr>Рекомендуемая 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иммунологию</dc:title>
  <dc:creator>Иван Валерьевич</dc:creator>
  <cp:lastModifiedBy>RePack by Diakov</cp:lastModifiedBy>
  <cp:revision>229</cp:revision>
  <dcterms:modified xsi:type="dcterms:W3CDTF">2020-05-02T04:59:52Z</dcterms:modified>
</cp:coreProperties>
</file>