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CA08FC5C-2D1E-4B1E-9714-162A87EF601D}">
  <a:tblStyle styleId="{CA08FC5C-2D1E-4B1E-9714-162A87EF601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22" Type="http://schemas.openxmlformats.org/officeDocument/2006/relationships/slide" Target="slides/slide16.xml"/><Relationship Id="rId10" Type="http://schemas.openxmlformats.org/officeDocument/2006/relationships/slide" Target="slides/slide4.xml"/><Relationship Id="rId21" Type="http://schemas.openxmlformats.org/officeDocument/2006/relationships/slide" Target="slides/slide15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0b7d8da8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g80b7d8da80_0_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" name="Google Shape;6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hyperlink" Target="http://glazam.info/vizin/" TargetMode="External"/><Relationship Id="rId5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558431"/>
            <a:ext cx="85206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ru">
                <a:solidFill>
                  <a:srgbClr val="FF0000"/>
                </a:solidFill>
              </a:rPr>
              <a:t>Птоз, лагофтальм</a:t>
            </a: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935554" y="357504"/>
            <a:ext cx="7221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0" i="0" lang="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ГБОУ ВПО КрасГМУ им. Проф. В.Ф. Войно-Ясенецкого </a:t>
            </a:r>
            <a:br>
              <a:rPr b="0" i="0" lang="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Министерства здравоохранения Российской Федерации»</a:t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0" i="0" lang="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офтальмологии с курсом ПО им. проф. М.А.Дмитриева.</a:t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5364089" y="3327797"/>
            <a:ext cx="3780000" cy="16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0">
            <a:noAutofit/>
          </a:bodyPr>
          <a:lstStyle/>
          <a:p>
            <a:pPr indent="0" lvl="0" marL="36576" marR="0" rtl="0" algn="l">
              <a:spcBef>
                <a:spcPts val="0"/>
              </a:spcBef>
              <a:spcAft>
                <a:spcPts val="0"/>
              </a:spcAft>
              <a:buClr>
                <a:srgbClr val="BBE0E3"/>
              </a:buClr>
              <a:buSzPts val="1600"/>
              <a:buFont typeface="Noto Sans Symbols"/>
              <a:buNone/>
            </a:pPr>
            <a:r>
              <a:t/>
            </a:r>
            <a:endParaRPr b="0" i="1" sz="20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6576" marR="0" rtl="0" algn="l">
              <a:spcBef>
                <a:spcPts val="0"/>
              </a:spcBef>
              <a:spcAft>
                <a:spcPts val="0"/>
              </a:spcAft>
              <a:buClr>
                <a:srgbClr val="BBE0E3"/>
              </a:buClr>
              <a:buSzPts val="1360"/>
              <a:buFont typeface="Noto Sans Symbols"/>
              <a:buNone/>
            </a:pPr>
            <a:r>
              <a:rPr b="0" i="0" lang="ru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Выполнил: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6576" marR="0" rtl="0" algn="l">
              <a:spcBef>
                <a:spcPts val="0"/>
              </a:spcBef>
              <a:spcAft>
                <a:spcPts val="0"/>
              </a:spcAft>
              <a:buClr>
                <a:srgbClr val="BBE0E3"/>
              </a:buClr>
              <a:buSzPts val="1360"/>
              <a:buFont typeface="Noto Sans Symbols"/>
              <a:buNone/>
            </a:pPr>
            <a:r>
              <a:rPr b="0" i="0" lang="ru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Клинический ординатор </a:t>
            </a:r>
            <a:endParaRPr/>
          </a:p>
          <a:p>
            <a:pPr indent="0" lvl="0" marL="36576" marR="0" rtl="0" algn="l">
              <a:spcBef>
                <a:spcPts val="0"/>
              </a:spcBef>
              <a:spcAft>
                <a:spcPts val="0"/>
              </a:spcAft>
              <a:buClr>
                <a:srgbClr val="BBE0E3"/>
              </a:buClr>
              <a:buSzPts val="1360"/>
              <a:buFont typeface="Noto Sans Symbols"/>
              <a:buNone/>
            </a:pPr>
            <a:r>
              <a:rPr b="0" i="0" lang="ru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Кислов К.Т.</a:t>
            </a:r>
            <a:endParaRPr/>
          </a:p>
          <a:p>
            <a:pPr indent="0" lvl="0" marL="3657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Проверила: ассистент кафедры Балашова П.М.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825" y="3482525"/>
            <a:ext cx="3478925" cy="132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825" y="2086050"/>
            <a:ext cx="3478925" cy="139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>
            <p:ph type="title"/>
          </p:nvPr>
        </p:nvSpPr>
        <p:spPr>
          <a:xfrm>
            <a:off x="2452325" y="0"/>
            <a:ext cx="29778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/>
              <a:t>Лагофтальм</a:t>
            </a:r>
            <a:endParaRPr/>
          </a:p>
        </p:txBody>
      </p:sp>
      <p:sp>
        <p:nvSpPr>
          <p:cNvPr id="153" name="Google Shape;153;p22"/>
          <p:cNvSpPr txBox="1"/>
          <p:nvPr/>
        </p:nvSpPr>
        <p:spPr>
          <a:xfrm>
            <a:off x="1165525" y="710575"/>
            <a:ext cx="6616500" cy="6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Клиника</a:t>
            </a:r>
            <a:endParaRPr b="0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7178" y="89691"/>
            <a:ext cx="819713" cy="5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/>
          <p:nvPr/>
        </p:nvSpPr>
        <p:spPr>
          <a:xfrm>
            <a:off x="118400" y="658675"/>
            <a:ext cx="8917800" cy="5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2"/>
          <p:cNvSpPr txBox="1"/>
          <p:nvPr/>
        </p:nvSpPr>
        <p:spPr>
          <a:xfrm>
            <a:off x="214975" y="1568575"/>
            <a:ext cx="507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Глазная щель остаётся открытой у больного, как бы он не старался её сомкнуть, даже во время сна.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Нижнее веко заметно опускается и отстаёт от движений глаза.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Неконтролируемая слезоточивость из-за вывернутой слёзной точки.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дальнейшем приводит к сухости, помутнению роговицы, нарушению снабжения её питательным веществами и изъязвлению, даже к эрозии и в конечном итоге - к амблиопии.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9725" y="1872025"/>
            <a:ext cx="3274000" cy="218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/>
          <p:nvPr>
            <p:ph type="title"/>
          </p:nvPr>
        </p:nvSpPr>
        <p:spPr>
          <a:xfrm>
            <a:off x="2452325" y="0"/>
            <a:ext cx="29778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/>
              <a:t>Лагофтальм</a:t>
            </a:r>
            <a:endParaRPr/>
          </a:p>
        </p:txBody>
      </p:sp>
      <p:sp>
        <p:nvSpPr>
          <p:cNvPr id="163" name="Google Shape;163;p23"/>
          <p:cNvSpPr txBox="1"/>
          <p:nvPr/>
        </p:nvSpPr>
        <p:spPr>
          <a:xfrm>
            <a:off x="1165525" y="710575"/>
            <a:ext cx="6616500" cy="6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Лечение</a:t>
            </a:r>
            <a:endParaRPr b="0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7178" y="89691"/>
            <a:ext cx="819713" cy="5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/>
          <p:nvPr/>
        </p:nvSpPr>
        <p:spPr>
          <a:xfrm>
            <a:off x="118400" y="658675"/>
            <a:ext cx="8917800" cy="5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3"/>
          <p:cNvSpPr txBox="1"/>
          <p:nvPr/>
        </p:nvSpPr>
        <p:spPr>
          <a:xfrm>
            <a:off x="4912575" y="1454750"/>
            <a:ext cx="3644700" cy="18357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 рубцовых изменениях век и симблефарона прибегают к пластике конъюнктивы и век. До устранения причины лагофтальма, восстановления положения век добиваются с помощью временной фиксации лейкопластырем, латерального и медиального сшивания век или блефарорафии.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497475" y="1362475"/>
            <a:ext cx="3853800" cy="1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Если виновником развития служил неврит или другие изменения нервов лица, то излечение производится </a:t>
            </a:r>
            <a:r>
              <a:rPr b="1" i="0" lang="ru" sz="14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неврологом и офтальмологом</a:t>
            </a:r>
            <a:endParaRPr b="1" i="0" sz="1400" u="none" cap="none" strike="noStrik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497475" y="2361300"/>
            <a:ext cx="3734100" cy="1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 экзофтальме, вызванном тиреотоксикозом, в работу включается </a:t>
            </a:r>
            <a:r>
              <a:rPr b="1" i="0" lang="ru" sz="14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эндокринолог.</a:t>
            </a:r>
            <a:endParaRPr b="1" i="0" sz="1400" u="none" cap="none" strike="noStrik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24850" y="3382725"/>
            <a:ext cx="4988800" cy="166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/>
          <p:nvPr>
            <p:ph type="title"/>
          </p:nvPr>
        </p:nvSpPr>
        <p:spPr>
          <a:xfrm>
            <a:off x="2452325" y="0"/>
            <a:ext cx="29778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/>
              <a:t>Лагофтальм</a:t>
            </a:r>
            <a:endParaRPr/>
          </a:p>
        </p:txBody>
      </p:sp>
      <p:sp>
        <p:nvSpPr>
          <p:cNvPr id="175" name="Google Shape;175;p24"/>
          <p:cNvSpPr txBox="1"/>
          <p:nvPr/>
        </p:nvSpPr>
        <p:spPr>
          <a:xfrm>
            <a:off x="1165525" y="710575"/>
            <a:ext cx="6616500" cy="6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Лечение</a:t>
            </a:r>
            <a:endParaRPr b="0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7178" y="89691"/>
            <a:ext cx="819713" cy="5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4"/>
          <p:cNvSpPr/>
          <p:nvPr/>
        </p:nvSpPr>
        <p:spPr>
          <a:xfrm>
            <a:off x="118400" y="658675"/>
            <a:ext cx="8917800" cy="5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238" y="1362475"/>
            <a:ext cx="7714125" cy="258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4"/>
          <p:cNvSpPr txBox="1"/>
          <p:nvPr/>
        </p:nvSpPr>
        <p:spPr>
          <a:xfrm>
            <a:off x="354750" y="3996975"/>
            <a:ext cx="84345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Пациент З., 77 лет. а, б — до операции. Левосторонняя прозоплегия. Лагофтальм, выворот нижнего века; в, г — через 6 мес после статической коррекции положения нижнего века с тарзорафией и устранения ретракции верхнего. Постановка имплантата не проводилась. Сохраняется резидуальный лагофтальм в 2,5 мм</a:t>
            </a:r>
            <a:r>
              <a:rPr b="0" i="0" lang="ru" sz="1000" u="none" cap="none" strike="noStrike">
                <a:solidFill>
                  <a:srgbClr val="282828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/>
          <p:nvPr>
            <p:ph type="title"/>
          </p:nvPr>
        </p:nvSpPr>
        <p:spPr>
          <a:xfrm>
            <a:off x="2452325" y="0"/>
            <a:ext cx="29778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/>
              <a:t>Лагофтальм</a:t>
            </a:r>
            <a:endParaRPr/>
          </a:p>
        </p:txBody>
      </p:sp>
      <p:sp>
        <p:nvSpPr>
          <p:cNvPr id="185" name="Google Shape;185;p25"/>
          <p:cNvSpPr txBox="1"/>
          <p:nvPr/>
        </p:nvSpPr>
        <p:spPr>
          <a:xfrm>
            <a:off x="1165525" y="710575"/>
            <a:ext cx="6616500" cy="6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Симптоматическое лечение</a:t>
            </a:r>
            <a:endParaRPr b="0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7178" y="89691"/>
            <a:ext cx="819713" cy="5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5"/>
          <p:cNvSpPr/>
          <p:nvPr/>
        </p:nvSpPr>
        <p:spPr>
          <a:xfrm>
            <a:off x="118400" y="658675"/>
            <a:ext cx="8917800" cy="5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5"/>
          <p:cNvSpPr txBox="1"/>
          <p:nvPr/>
        </p:nvSpPr>
        <p:spPr>
          <a:xfrm>
            <a:off x="-39825" y="878425"/>
            <a:ext cx="8861700" cy="13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Увлажнение, а также  обеззараживание конъюнктивы глаза. Проводят эти процедуры различного производства каплями (</a:t>
            </a:r>
            <a:r>
              <a:rPr b="0" i="0" lang="ru" sz="1400" u="none" cap="none" strike="noStrike">
                <a:solidFill>
                  <a:schemeClr val="hlink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«Визин»</a:t>
            </a: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«Искусственная слеза», обязательно применяют растворы «Фурацилина» и «Сульфацила натрия»)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Для предотвращения выворота и фиксации слёзных точек и нижнего века используется лейкопластырь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Чтобы пресечь возможность микроорганизмам попасть на ткани глаза, используются антибактериальные мази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65088" y="2867350"/>
            <a:ext cx="5024424" cy="20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/>
          <p:nvPr>
            <p:ph type="title"/>
          </p:nvPr>
        </p:nvSpPr>
        <p:spPr>
          <a:xfrm>
            <a:off x="2452325" y="0"/>
            <a:ext cx="29778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/>
              <a:t>Лагофтальм</a:t>
            </a:r>
            <a:endParaRPr/>
          </a:p>
        </p:txBody>
      </p:sp>
      <p:sp>
        <p:nvSpPr>
          <p:cNvPr id="195" name="Google Shape;195;p26"/>
          <p:cNvSpPr txBox="1"/>
          <p:nvPr/>
        </p:nvSpPr>
        <p:spPr>
          <a:xfrm>
            <a:off x="1165525" y="710575"/>
            <a:ext cx="6616500" cy="6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Симптоматическое лечение</a:t>
            </a:r>
            <a:endParaRPr b="0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7178" y="89691"/>
            <a:ext cx="819713" cy="5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6"/>
          <p:cNvSpPr/>
          <p:nvPr/>
        </p:nvSpPr>
        <p:spPr>
          <a:xfrm>
            <a:off x="118400" y="658675"/>
            <a:ext cx="8917800" cy="5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6"/>
          <p:cNvSpPr txBox="1"/>
          <p:nvPr/>
        </p:nvSpPr>
        <p:spPr>
          <a:xfrm>
            <a:off x="214975" y="1454750"/>
            <a:ext cx="3200700" cy="19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 условии, что патологическое изменение протекает с дистрофией роговицы, в конъюнктиву вносят инсталляцию из рыбьего жира или стерильного вазелинового масла, выполняют подкожные инъекции из витаминов В1 и В6.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наиболее сложных случаях проводится операция, суть которой сводится к частичному ушиванию зрительной щели.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2699" y="1454750"/>
            <a:ext cx="1792425" cy="19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55850" y="1454750"/>
            <a:ext cx="1968951" cy="196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79874" y="3598875"/>
            <a:ext cx="2158600" cy="132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/>
          <p:nvPr>
            <p:ph type="title"/>
          </p:nvPr>
        </p:nvSpPr>
        <p:spPr>
          <a:xfrm>
            <a:off x="311700" y="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/>
              <a:t>Литература</a:t>
            </a:r>
            <a:endParaRPr/>
          </a:p>
        </p:txBody>
      </p:sp>
      <p:sp>
        <p:nvSpPr>
          <p:cNvPr id="207" name="Google Shape;207;p27"/>
          <p:cNvSpPr txBox="1"/>
          <p:nvPr/>
        </p:nvSpPr>
        <p:spPr>
          <a:xfrm>
            <a:off x="965700" y="1071750"/>
            <a:ext cx="7212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Офтальмология. Учебник для вузов / Издательство: Гэотар- Медиа, 2010  - 242 стр.</a:t>
            </a: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Основы клинической офтальмологии : учеб. пособие для студентов мед. вузов / Е. В. Козина, П. М. Балашова, В. Т. Гололобов [и др.]. – Красноярск : тип. КрасГМУ, 2018. – 288 с.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Офтальмология: учебник / ред. Е. И. Сидоренко. - 3-е изд., перераб. и доп. - М. : ГЭОТАР-Медиа, 2015.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Спасибо за внимание!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Google Shape;63;p14"/>
          <p:cNvGraphicFramePr/>
          <p:nvPr/>
        </p:nvGraphicFramePr>
        <p:xfrm>
          <a:off x="952500" y="319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{CA08FC5C-2D1E-4B1E-9714-162A87EF601D}</a:tableStyleId>
              </a:tblPr>
              <a:tblGrid>
                <a:gridCol w="3619500"/>
                <a:gridCol w="3619500"/>
              </a:tblGrid>
              <a:tr h="1537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sng" cap="none" strike="noStrike">
                          <a:solidFill>
                            <a:schemeClr val="dk1"/>
                          </a:solidFill>
                        </a:rPr>
                        <a:t>Аллергические заболевания</a:t>
                      </a:r>
                      <a:endParaRPr sz="1800" u="sng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342900" lvl="0" marL="45720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ru" sz="1800" u="none" cap="none" strike="noStrike">
                          <a:solidFill>
                            <a:schemeClr val="dk1"/>
                          </a:solidFill>
                        </a:rPr>
                        <a:t>крапивница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342900" lvl="0" marL="45720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ru" sz="1800" u="none" cap="none" strike="noStrike">
                          <a:solidFill>
                            <a:schemeClr val="dk1"/>
                          </a:solidFill>
                        </a:rPr>
                        <a:t>отек Квинке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342900" lvl="0" marL="45720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ru" sz="1800" u="none" cap="none" strike="noStrike">
                          <a:solidFill>
                            <a:schemeClr val="dk1"/>
                          </a:solidFill>
                        </a:rPr>
                        <a:t>аллергические дерматиты век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sng" cap="none" strike="noStrike">
                          <a:solidFill>
                            <a:schemeClr val="dk1"/>
                          </a:solidFill>
                        </a:rPr>
                        <a:t>Заболевания краев и желез век</a:t>
                      </a:r>
                      <a:endParaRPr sz="1800" u="sng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3429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ru" sz="1800" u="none" cap="none" strike="noStrike">
                          <a:solidFill>
                            <a:schemeClr val="dk1"/>
                          </a:solidFill>
                        </a:rPr>
                        <a:t>блефарит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3429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ru" sz="1800" u="none" cap="none" strike="noStrike">
                          <a:solidFill>
                            <a:schemeClr val="dk1"/>
                          </a:solidFill>
                        </a:rPr>
                        <a:t>ячмень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3429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ru" sz="1800" u="none" cap="none" strike="noStrike">
                          <a:solidFill>
                            <a:schemeClr val="dk1"/>
                          </a:solidFill>
                        </a:rPr>
                        <a:t>халазион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1537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sng" cap="none" strike="noStrike">
                          <a:solidFill>
                            <a:schemeClr val="dk1"/>
                          </a:solidFill>
                        </a:rPr>
                        <a:t>Бактериальные заболевания кожи век</a:t>
                      </a:r>
                      <a:endParaRPr sz="1800" u="sng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3429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ru" sz="1800" u="none" cap="none" strike="noStrike">
                          <a:solidFill>
                            <a:schemeClr val="dk1"/>
                          </a:solidFill>
                        </a:rPr>
                        <a:t>абсцесс век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3429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ru" sz="1800" u="none" cap="none" strike="noStrike">
                          <a:solidFill>
                            <a:schemeClr val="dk1"/>
                          </a:solidFill>
                        </a:rPr>
                        <a:t>флегмона век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sng" cap="none" strike="noStrike">
                          <a:solidFill>
                            <a:srgbClr val="FF0000"/>
                          </a:solidFill>
                        </a:rPr>
                        <a:t>Нарушения положения век</a:t>
                      </a:r>
                      <a:endParaRPr sz="1800" u="sng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3429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ru" sz="1800" u="none" cap="none" strike="noStrike">
                          <a:solidFill>
                            <a:schemeClr val="dk1"/>
                          </a:solidFill>
                        </a:rPr>
                        <a:t>Заворот века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3429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ru" sz="1800" u="none" cap="none" strike="noStrike">
                          <a:solidFill>
                            <a:schemeClr val="dk1"/>
                          </a:solidFill>
                        </a:rPr>
                        <a:t>Выворот века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3429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ru" sz="1800" u="none" cap="none" strike="noStrike">
                          <a:solidFill>
                            <a:srgbClr val="FF0000"/>
                          </a:solidFill>
                        </a:rPr>
                        <a:t>Птоз</a:t>
                      </a:r>
                      <a:endParaRPr sz="1800" u="none" cap="none" strike="noStrike">
                        <a:solidFill>
                          <a:srgbClr val="FF0000"/>
                        </a:solidFill>
                      </a:endParaRPr>
                    </a:p>
                    <a:p>
                      <a:pPr indent="-3429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ru" sz="1800" u="none" cap="none" strike="noStrike">
                          <a:solidFill>
                            <a:srgbClr val="FF0000"/>
                          </a:solidFill>
                        </a:rPr>
                        <a:t>Лагофтальм</a:t>
                      </a:r>
                      <a:endParaRPr sz="18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1377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ru" sz="2400" u="sng" cap="none" strike="noStrike">
                          <a:solidFill>
                            <a:schemeClr val="dk1"/>
                          </a:solidFill>
                        </a:rPr>
                        <a:t>Новообразования</a:t>
                      </a:r>
                      <a:endParaRPr sz="2400" u="sng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ru" sz="2400" u="sng" cap="none" strike="noStrike">
                          <a:solidFill>
                            <a:schemeClr val="dk1"/>
                          </a:solidFill>
                        </a:rPr>
                        <a:t>Врожденные аномалии</a:t>
                      </a:r>
                      <a:endParaRPr sz="2400" u="sng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078800" y="0"/>
            <a:ext cx="18945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/>
              <a:t>Птоз</a:t>
            </a:r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377450" y="996050"/>
            <a:ext cx="4122300" cy="9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Птоз</a:t>
            </a:r>
            <a:r>
              <a:rPr b="0" i="0" lang="r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аномально низкое положение верхнего века по отношению глазному яблоку.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0034" y="996050"/>
            <a:ext cx="3698516" cy="174592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/>
          <p:nvPr/>
        </p:nvSpPr>
        <p:spPr>
          <a:xfrm>
            <a:off x="1221125" y="2568050"/>
            <a:ext cx="680850" cy="821500"/>
          </a:xfrm>
          <a:custGeom>
            <a:rect b="b" l="l" r="r" t="t"/>
            <a:pathLst>
              <a:path extrusionOk="0" h="32860" w="27234">
                <a:moveTo>
                  <a:pt x="0" y="0"/>
                </a:moveTo>
                <a:lnTo>
                  <a:pt x="0" y="32860"/>
                </a:lnTo>
                <a:lnTo>
                  <a:pt x="27234" y="32860"/>
                </a:ln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sp>
      <p:sp>
        <p:nvSpPr>
          <p:cNvPr id="72" name="Google Shape;72;p15"/>
          <p:cNvSpPr/>
          <p:nvPr/>
        </p:nvSpPr>
        <p:spPr>
          <a:xfrm>
            <a:off x="670450" y="2568050"/>
            <a:ext cx="1231521" cy="1605950"/>
          </a:xfrm>
          <a:custGeom>
            <a:rect b="b" l="l" r="r" t="t"/>
            <a:pathLst>
              <a:path extrusionOk="0" h="32860" w="27234">
                <a:moveTo>
                  <a:pt x="0" y="0"/>
                </a:moveTo>
                <a:lnTo>
                  <a:pt x="0" y="32860"/>
                </a:lnTo>
                <a:lnTo>
                  <a:pt x="27234" y="32860"/>
                </a:ln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sp>
      <p:sp>
        <p:nvSpPr>
          <p:cNvPr id="73" name="Google Shape;73;p15"/>
          <p:cNvSpPr txBox="1"/>
          <p:nvPr/>
        </p:nvSpPr>
        <p:spPr>
          <a:xfrm>
            <a:off x="1901975" y="3122325"/>
            <a:ext cx="20055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Врождённый</a:t>
            </a:r>
            <a:endParaRPr b="0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1901975" y="3904575"/>
            <a:ext cx="24825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Приобретённый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0025" y="3122325"/>
            <a:ext cx="3735527" cy="138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01728" y="89691"/>
            <a:ext cx="819713" cy="5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/>
          <p:nvPr/>
        </p:nvSpPr>
        <p:spPr>
          <a:xfrm>
            <a:off x="118400" y="658675"/>
            <a:ext cx="8917800" cy="5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078800" y="0"/>
            <a:ext cx="18945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/>
              <a:t>Птоз</a:t>
            </a:r>
            <a:endParaRPr/>
          </a:p>
        </p:txBody>
      </p:sp>
      <p:sp>
        <p:nvSpPr>
          <p:cNvPr id="83" name="Google Shape;83;p16"/>
          <p:cNvSpPr txBox="1"/>
          <p:nvPr/>
        </p:nvSpPr>
        <p:spPr>
          <a:xfrm>
            <a:off x="3014250" y="710575"/>
            <a:ext cx="3115500" cy="6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Врождённый</a:t>
            </a:r>
            <a:endParaRPr b="0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1728" y="89691"/>
            <a:ext cx="819713" cy="5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/>
          <p:nvPr/>
        </p:nvSpPr>
        <p:spPr>
          <a:xfrm>
            <a:off x="118400" y="658675"/>
            <a:ext cx="8917800" cy="5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2603400" y="1317325"/>
            <a:ext cx="39372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(Аутосомно-доминантный тип наследования)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288625" y="1773225"/>
            <a:ext cx="4077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миогенный (связан с дистрофией мышцы, поднимающей верхнее веко)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нейрогенный (обусловлен аплазией ядра глазодвигательного нерва или нарушением симпатической иннервации)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773225"/>
            <a:ext cx="4339449" cy="2775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078800" y="0"/>
            <a:ext cx="18945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/>
              <a:t>Птоз</a:t>
            </a:r>
            <a:endParaRPr/>
          </a:p>
        </p:txBody>
      </p:sp>
      <p:sp>
        <p:nvSpPr>
          <p:cNvPr id="94" name="Google Shape;94;p17"/>
          <p:cNvSpPr txBox="1"/>
          <p:nvPr/>
        </p:nvSpPr>
        <p:spPr>
          <a:xfrm>
            <a:off x="2559000" y="710575"/>
            <a:ext cx="4026000" cy="6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Приобретённый</a:t>
            </a:r>
            <a:endParaRPr b="0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1728" y="89691"/>
            <a:ext cx="819713" cy="5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/>
          <p:nvPr/>
        </p:nvSpPr>
        <p:spPr>
          <a:xfrm>
            <a:off x="118400" y="658675"/>
            <a:ext cx="8917800" cy="5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199825" y="1776325"/>
            <a:ext cx="5284200" cy="13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Травма мышцы или нервных веточек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Кровоизлияние в орбиту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Травматическое повреждение ствола n. оculomotorius, его ядер и корковых центров.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Сифилис - гуммозный периостит, гумма в области верхней глазной щели, прогрессивный паралич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2235050" y="1275725"/>
            <a:ext cx="4684500" cy="4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(чаще бывает односторонним и нередко - полным)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1450" y="1828100"/>
            <a:ext cx="3130401" cy="241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title"/>
          </p:nvPr>
        </p:nvSpPr>
        <p:spPr>
          <a:xfrm>
            <a:off x="3078800" y="0"/>
            <a:ext cx="18945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/>
              <a:t>Птоз</a:t>
            </a:r>
            <a:endParaRPr/>
          </a:p>
        </p:txBody>
      </p:sp>
      <p:sp>
        <p:nvSpPr>
          <p:cNvPr id="105" name="Google Shape;105;p18"/>
          <p:cNvSpPr txBox="1"/>
          <p:nvPr/>
        </p:nvSpPr>
        <p:spPr>
          <a:xfrm>
            <a:off x="2559000" y="710575"/>
            <a:ext cx="4026000" cy="6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Степени птоза</a:t>
            </a:r>
            <a:endParaRPr b="0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1728" y="89691"/>
            <a:ext cx="819713" cy="5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/>
          <p:nvPr/>
        </p:nvSpPr>
        <p:spPr>
          <a:xfrm>
            <a:off x="118400" y="658675"/>
            <a:ext cx="8917800" cy="5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5118000" y="1420300"/>
            <a:ext cx="37359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1-я и 2- степени птоза, как правило, не влияют на остроту зрения и являются косметическим дефектом, более тяжелая степень может значительно влиять на визус и даже способствовать развитию обскурационной амблиопии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9" name="Google Shape;109;p18"/>
          <p:cNvGraphicFramePr/>
          <p:nvPr/>
        </p:nvGraphicFramePr>
        <p:xfrm>
          <a:off x="338225" y="1420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{CA08FC5C-2D1E-4B1E-9714-162A87EF601D}</a:tableStyleId>
              </a:tblPr>
              <a:tblGrid>
                <a:gridCol w="826475"/>
                <a:gridCol w="3885200"/>
              </a:tblGrid>
              <a:tr h="655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ru" sz="2400" u="none" cap="none" strike="noStrike">
                          <a:solidFill>
                            <a:srgbClr val="00FF00"/>
                          </a:solidFill>
                        </a:rPr>
                        <a:t>I</a:t>
                      </a:r>
                      <a:r>
                        <a:rPr lang="ru" sz="2400" u="none" cap="none" strike="noStrike">
                          <a:solidFill>
                            <a:srgbClr val="274E13"/>
                          </a:solidFill>
                        </a:rPr>
                        <a:t> </a:t>
                      </a:r>
                      <a:endParaRPr sz="2400" u="none" cap="none" strike="noStrike">
                        <a:solidFill>
                          <a:srgbClr val="274E13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" sz="1600" u="none" cap="none" strike="noStrike">
                          <a:solidFill>
                            <a:schemeClr val="dk1"/>
                          </a:solidFill>
                        </a:rPr>
                        <a:t>частичный птоз, верхнее веко прикрывает роговицу соответственно верхней трети зрачка</a:t>
                      </a:r>
                      <a:endParaRPr sz="1600" u="none" cap="none" strike="noStrike"/>
                    </a:p>
                  </a:txBody>
                  <a:tcPr marT="91425" marB="91425" marR="91425" marL="91425"/>
                </a:tc>
              </a:tr>
              <a:tr h="533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ru" sz="2400" u="none" cap="none" strike="noStrike">
                          <a:solidFill>
                            <a:srgbClr val="00FF00"/>
                          </a:solidFill>
                        </a:rPr>
                        <a:t>II</a:t>
                      </a:r>
                      <a:endParaRPr sz="2400" u="none" cap="none" strike="noStrike">
                        <a:solidFill>
                          <a:srgbClr val="00FF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" sz="1600" u="none" cap="none" strike="noStrike">
                          <a:solidFill>
                            <a:schemeClr val="dk1"/>
                          </a:solidFill>
                        </a:rPr>
                        <a:t>неполный птоз, веко закрывает половину зрачка</a:t>
                      </a:r>
                      <a:endParaRPr sz="1600" u="none" cap="none" strike="noStrike"/>
                    </a:p>
                  </a:txBody>
                  <a:tcPr marT="91425" marB="91425" marR="91425" marL="91425"/>
                </a:tc>
              </a:tr>
              <a:tr h="624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ru" sz="2400" u="none" cap="none" strike="noStrike">
                          <a:solidFill>
                            <a:srgbClr val="00FF00"/>
                          </a:solidFill>
                        </a:rPr>
                        <a:t>III</a:t>
                      </a:r>
                      <a:endParaRPr sz="2400" u="none" cap="none" strike="noStrike">
                        <a:solidFill>
                          <a:srgbClr val="00FF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" sz="1600" u="none" cap="none" strike="noStrike">
                          <a:solidFill>
                            <a:schemeClr val="dk1"/>
                          </a:solidFill>
                        </a:rPr>
                        <a:t>полный птоз - веко закрывает весь зрачок </a:t>
                      </a:r>
                      <a:endParaRPr sz="16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10" name="Google Shape;11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34750" y="3760225"/>
            <a:ext cx="5151450" cy="129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type="title"/>
          </p:nvPr>
        </p:nvSpPr>
        <p:spPr>
          <a:xfrm>
            <a:off x="3078800" y="0"/>
            <a:ext cx="18945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/>
              <a:t>Птоз</a:t>
            </a:r>
            <a:endParaRPr/>
          </a:p>
        </p:txBody>
      </p:sp>
      <p:sp>
        <p:nvSpPr>
          <p:cNvPr id="116" name="Google Shape;116;p19"/>
          <p:cNvSpPr txBox="1"/>
          <p:nvPr/>
        </p:nvSpPr>
        <p:spPr>
          <a:xfrm>
            <a:off x="2559000" y="710575"/>
            <a:ext cx="4026000" cy="6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Клиника</a:t>
            </a:r>
            <a:endParaRPr b="0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1728" y="89691"/>
            <a:ext cx="819713" cy="5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/>
          <p:nvPr/>
        </p:nvSpPr>
        <p:spPr>
          <a:xfrm>
            <a:off x="118400" y="658675"/>
            <a:ext cx="8917800" cy="5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9"/>
          <p:cNvSpPr txBox="1"/>
          <p:nvPr/>
        </p:nvSpPr>
        <p:spPr>
          <a:xfrm>
            <a:off x="310525" y="1512675"/>
            <a:ext cx="3893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</a:pPr>
            <a:r>
              <a:rPr b="0" i="0" lang="ru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Край верхнего века прикрывает роговицу более чем на 2 мм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</a:pPr>
            <a:r>
              <a:rPr b="0" i="0" lang="ru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Больные поднимают верхнее веко, напрягая мышцы лба или запрокидывая голову (поза звездочета)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</a:pPr>
            <a:r>
              <a:rPr b="0" i="0" lang="ru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Верхняя пальпебральная борозда выражена слабо или отсутствует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</a:pPr>
            <a:r>
              <a:rPr b="0" i="0" lang="ru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У детей дошкольного возраста птоз приводит к стойкому снижению зрения вследствие развития амблиопии. 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19"/>
          <p:cNvPicPr preferRelativeResize="0"/>
          <p:nvPr/>
        </p:nvPicPr>
        <p:blipFill rotWithShape="1">
          <a:blip r:embed="rId4">
            <a:alphaModFix/>
          </a:blip>
          <a:srcRect b="1760" l="-970" r="970" t="-1760"/>
          <a:stretch/>
        </p:blipFill>
        <p:spPr>
          <a:xfrm>
            <a:off x="4601725" y="1362475"/>
            <a:ext cx="3752224" cy="206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39799" y="3424849"/>
            <a:ext cx="3752225" cy="1272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>
            <p:ph type="title"/>
          </p:nvPr>
        </p:nvSpPr>
        <p:spPr>
          <a:xfrm>
            <a:off x="3078800" y="0"/>
            <a:ext cx="18945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/>
              <a:t>Птоз</a:t>
            </a:r>
            <a:endParaRPr/>
          </a:p>
        </p:txBody>
      </p:sp>
      <p:sp>
        <p:nvSpPr>
          <p:cNvPr id="127" name="Google Shape;127;p20"/>
          <p:cNvSpPr txBox="1"/>
          <p:nvPr/>
        </p:nvSpPr>
        <p:spPr>
          <a:xfrm>
            <a:off x="2559000" y="710575"/>
            <a:ext cx="4026000" cy="6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Лечение</a:t>
            </a:r>
            <a:endParaRPr b="0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1728" y="89691"/>
            <a:ext cx="819713" cy="5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/>
          <p:nvPr/>
        </p:nvSpPr>
        <p:spPr>
          <a:xfrm>
            <a:off x="118400" y="658675"/>
            <a:ext cx="8917800" cy="5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0"/>
          <p:cNvSpPr txBox="1"/>
          <p:nvPr/>
        </p:nvSpPr>
        <p:spPr>
          <a:xfrm>
            <a:off x="372275" y="1454750"/>
            <a:ext cx="2478000" cy="17733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Лечение врожденного птоза – хирургическое, проводится в раннем дошкольном возрасте.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0"/>
          <p:cNvSpPr txBox="1"/>
          <p:nvPr/>
        </p:nvSpPr>
        <p:spPr>
          <a:xfrm>
            <a:off x="372275" y="3453200"/>
            <a:ext cx="2478000" cy="10215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 приобретенном птозе требуется раннее консервативное лечение. (инъекции ботокса)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78800" y="2838503"/>
            <a:ext cx="2131250" cy="202917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3078800" y="1454750"/>
            <a:ext cx="5598600" cy="12243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детей для предотвращения развития амблиопии своевременно проводят хирургическое лечение. При плохой подвижности верхнего века его подвешивают к лобной мышце. При наличии подвижности верхнего века проводят резекцию сухожилия леватора верхнего века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38575" y="2830100"/>
            <a:ext cx="1533525" cy="204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00625" y="2879600"/>
            <a:ext cx="1712000" cy="1946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title"/>
          </p:nvPr>
        </p:nvSpPr>
        <p:spPr>
          <a:xfrm>
            <a:off x="2452325" y="0"/>
            <a:ext cx="29778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/>
              <a:t>Лагофтальм</a:t>
            </a:r>
            <a:endParaRPr/>
          </a:p>
        </p:txBody>
      </p:sp>
      <p:sp>
        <p:nvSpPr>
          <p:cNvPr id="141" name="Google Shape;141;p21"/>
          <p:cNvSpPr txBox="1"/>
          <p:nvPr/>
        </p:nvSpPr>
        <p:spPr>
          <a:xfrm>
            <a:off x="1165525" y="710575"/>
            <a:ext cx="6616500" cy="6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Определение и этиология</a:t>
            </a:r>
            <a:endParaRPr b="0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7178" y="89691"/>
            <a:ext cx="819713" cy="5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1"/>
          <p:cNvSpPr/>
          <p:nvPr/>
        </p:nvSpPr>
        <p:spPr>
          <a:xfrm>
            <a:off x="118400" y="658675"/>
            <a:ext cx="8917800" cy="5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1"/>
          <p:cNvSpPr txBox="1"/>
          <p:nvPr/>
        </p:nvSpPr>
        <p:spPr>
          <a:xfrm>
            <a:off x="1024350" y="1454750"/>
            <a:ext cx="7095300" cy="4956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Лагофтальм - неполное смыкание глазной щели 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1"/>
          <p:cNvSpPr txBox="1"/>
          <p:nvPr/>
        </p:nvSpPr>
        <p:spPr>
          <a:xfrm>
            <a:off x="503300" y="2143488"/>
            <a:ext cx="3445800" cy="21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chemeClr val="dk1"/>
                </a:solidFill>
                <a:highlight>
                  <a:srgbClr val="00B050"/>
                </a:highlight>
                <a:latin typeface="Arial"/>
                <a:ea typeface="Arial"/>
                <a:cs typeface="Arial"/>
                <a:sym typeface="Arial"/>
              </a:rPr>
              <a:t>ПРИЧИНЫ</a:t>
            </a:r>
            <a:endParaRPr b="0" i="0" sz="1800" u="none" cap="none" strike="noStrike">
              <a:solidFill>
                <a:schemeClr val="dk1"/>
              </a:solidFill>
              <a:highlight>
                <a:srgbClr val="00B05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поражение лицевого нерва и парез круговой мышцы век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экзофтальм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ретракция и рубцовые изменения век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1"/>
          <p:cNvSpPr txBox="1"/>
          <p:nvPr/>
        </p:nvSpPr>
        <p:spPr>
          <a:xfrm>
            <a:off x="4068625" y="4172125"/>
            <a:ext cx="46737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Вследствие отсутствия смыкания глазной щели развивается сухость глаза, возникают дистрофии и язвы роговицы.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75650" y="2268500"/>
            <a:ext cx="4073201" cy="185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