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1A33-D4EF-4F52-96F0-E85CE2DCAC1D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755C-1F54-43E9-95F4-DB89877923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2500306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МЕРЧАНДАЙЗИНГ В АПТЕКЕ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0"/>
            <a:ext cx="9215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</a:t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университет имени профессора В.Ф.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 студент группы 204-1Отделения «Фармация»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Доропей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Р.Э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Тюльпанова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429000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аптеках около </a:t>
            </a:r>
            <a:r>
              <a:rPr lang="ru-RU" dirty="0" err="1"/>
              <a:t>бизнес-центров</a:t>
            </a:r>
            <a:r>
              <a:rPr lang="ru-RU" dirty="0"/>
              <a:t> характеристика покупок -сиюминутные, преимущественные покупатели -мужчины, уровень покупательской способности -в основном средний класс. С максимальной глубиной должны быть представлены категории сиюминутного потребления -жаропонижающие, противопростудные, болеутоляющие, противоаллергические, </a:t>
            </a:r>
            <a:r>
              <a:rPr lang="ru-RU" dirty="0" err="1"/>
              <a:t>парафармацевтика.Кроме</a:t>
            </a:r>
            <a:r>
              <a:rPr lang="ru-RU" dirty="0"/>
              <a:t> того, на формирование ассортимента аптеки влияет наличие рядом с ней лечебно-профилактических учреждений и их </a:t>
            </a:r>
            <a:r>
              <a:rPr lang="ru-RU" dirty="0" err="1"/>
              <a:t>профиль.В</a:t>
            </a:r>
            <a:r>
              <a:rPr lang="ru-RU" dirty="0"/>
              <a:t> зависимости от расположения аптеки, </a:t>
            </a:r>
            <a:r>
              <a:rPr lang="ru-RU" dirty="0" err="1"/>
              <a:t>уровняпотребительной</a:t>
            </a:r>
            <a:r>
              <a:rPr lang="ru-RU" dirty="0"/>
              <a:t> способности населения определяется профиль аптеки, непосредственно влияющий на ее политику, определяющий ассортимент, цены, обслуживание, атмосферу </a:t>
            </a:r>
            <a:r>
              <a:rPr lang="ru-RU" dirty="0" err="1"/>
              <a:t>продаж.Для</a:t>
            </a:r>
            <a:r>
              <a:rPr lang="ru-RU" dirty="0"/>
              <a:t> эффективной работы аптеки необходимо создание положительного образа аптеки, ее фирменного стиля.</a:t>
            </a:r>
          </a:p>
        </p:txBody>
      </p:sp>
      <p:pic>
        <p:nvPicPr>
          <p:cNvPr id="6146" name="Picture 2" descr="ГорЗдрав, аптека, Фестивальная ул., 17, корп. 1А, Москва, Росси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53620"/>
            <a:ext cx="5715039" cy="251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256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составляющим образа относятся: 1. Архитектурные и дизайнерские решения, использование торгового пространства;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Ассортимент и специализация;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Информационная среда; 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/>
              <a:t>Эмоциональные компоненты (освещение, цвета интерьера, музыка, запахи, температура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5</a:t>
            </a:r>
            <a:r>
              <a:rPr lang="ru-RU" dirty="0"/>
              <a:t>. Уровень цен и сочетание с оформлением; 6. Место расположения.</a:t>
            </a:r>
          </a:p>
        </p:txBody>
      </p:sp>
      <p:sp>
        <p:nvSpPr>
          <p:cNvPr id="5122" name="AutoShape 2" descr="Марафон Групп» откроет до тысячи аптек на вокзалах и в аэропорта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Ритейлер «Мега фарм» продал 25% компании «Фармапт» - Adindex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Аптекари пробежали первый «Марафон» – Газета Коммерсантъ № 16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9958"/>
            <a:ext cx="6215106" cy="3492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143380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Аптека, имеющая свой индивидуальный стиль, вызывает в глазах потребителей доверие, чувство комфорта, ощущение солидности, ответственности, хорошей организованности, профессионализма</a:t>
            </a:r>
            <a:r>
              <a:rPr lang="ru-RU" dirty="0" smtClean="0"/>
              <a:t>. Главным </a:t>
            </a:r>
            <a:r>
              <a:rPr lang="ru-RU" dirty="0"/>
              <a:t>принципом в формировании атмосферы торгового зала является создание у покупателей и сотрудников аптеки ассоциативного ряда с жизнью, светом, солнцем, природой, здоровьем, надеждой, оптимизмом, радостью и бодростью.</a:t>
            </a:r>
          </a:p>
        </p:txBody>
      </p:sp>
      <p:pic>
        <p:nvPicPr>
          <p:cNvPr id="4098" name="Picture 2" descr="Открытие 300-й аптеки сети А-МЕГА | Кармол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-23838"/>
            <a:ext cx="4071966" cy="4191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78632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Аптека не должна производить впечатление скучного, безнадежного, темного места с вечно грязными полами и пыльными полками, где выстроившиеся </a:t>
            </a:r>
            <a:r>
              <a:rPr lang="ru-RU" dirty="0" err="1"/>
              <a:t>внескончаемую</a:t>
            </a:r>
            <a:r>
              <a:rPr lang="ru-RU" dirty="0"/>
              <a:t> очередь больные покупатели получают лекарственные средства сомнительного качества и состава.</a:t>
            </a:r>
          </a:p>
        </p:txBody>
      </p:sp>
      <p:pic>
        <p:nvPicPr>
          <p:cNvPr id="3074" name="Picture 2" descr="В Волгограде подростков осудили за поджог аптеки с фармацевтом внут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500042"/>
            <a:ext cx="735563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Спасибо за внимание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876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Мерчендайзинг</a:t>
            </a:r>
            <a:r>
              <a:rPr lang="ru-RU" dirty="0" smtClean="0"/>
              <a:t>- (от </a:t>
            </a:r>
            <a:r>
              <a:rPr lang="ru-RU" dirty="0"/>
              <a:t>английского слова «</a:t>
            </a:r>
            <a:r>
              <a:rPr lang="ru-RU" dirty="0" err="1"/>
              <a:t>merchant</a:t>
            </a:r>
            <a:r>
              <a:rPr lang="ru-RU" dirty="0"/>
              <a:t>» -купец, торговец) искусство торговать</a:t>
            </a:r>
            <a:r>
              <a:rPr lang="ru-RU" dirty="0" smtClean="0"/>
              <a:t>.</a:t>
            </a:r>
          </a:p>
          <a:p>
            <a:r>
              <a:rPr lang="ru-RU" dirty="0" err="1"/>
              <a:t>Мерчандайзинг-это</a:t>
            </a:r>
            <a:r>
              <a:rPr lang="ru-RU" dirty="0" smtClean="0"/>
              <a:t>: 1.Составная </a:t>
            </a:r>
            <a:r>
              <a:rPr lang="ru-RU" dirty="0"/>
              <a:t>часть маркетинга, направленная на обеспечение максимального продвижения </a:t>
            </a:r>
            <a:r>
              <a:rPr lang="ru-RU" dirty="0" smtClean="0"/>
              <a:t>товара. </a:t>
            </a:r>
          </a:p>
          <a:p>
            <a:r>
              <a:rPr lang="ru-RU" dirty="0" smtClean="0"/>
              <a:t>2.Комплексный </a:t>
            </a:r>
            <a:r>
              <a:rPr lang="ru-RU" dirty="0"/>
              <a:t>подход к оформлению и обустройству торгового зала и выбору внешне заметного стиля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3.Совокупность </a:t>
            </a:r>
            <a:r>
              <a:rPr lang="ru-RU" dirty="0"/>
              <a:t>мероприятий, направленных на увеличение объема </a:t>
            </a:r>
            <a:r>
              <a:rPr lang="ru-RU" dirty="0" smtClean="0"/>
              <a:t>продаж. </a:t>
            </a:r>
          </a:p>
          <a:p>
            <a:r>
              <a:rPr lang="ru-RU" dirty="0" smtClean="0"/>
              <a:t>4 .</a:t>
            </a:r>
            <a:r>
              <a:rPr lang="ru-RU" dirty="0"/>
              <a:t>Принцип пяти «Н» -Нужный товар в Нужном месте, в Нужное время, в Нужном количестве и по Нужной цене</a:t>
            </a:r>
          </a:p>
        </p:txBody>
      </p:sp>
      <p:sp>
        <p:nvSpPr>
          <p:cNvPr id="23554" name="AutoShape 2" descr="Мерчандайзинг в аптеке от БАУФАРМ | Обучение и развит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Мерчандайзинг в аптеке от БАУФАРМ | Обучение и развит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Аптеки увеличат свой ассортимент товаров на треть | UA-Retail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1775"/>
            <a:ext cx="6000792" cy="284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28638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Основу </a:t>
            </a:r>
            <a:r>
              <a:rPr lang="ru-RU" dirty="0" err="1"/>
              <a:t>мерчандайзинга</a:t>
            </a:r>
            <a:r>
              <a:rPr lang="ru-RU" dirty="0"/>
              <a:t> составляют две группы особенностей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Физиологические </a:t>
            </a:r>
            <a:r>
              <a:rPr lang="ru-RU" dirty="0"/>
              <a:t>особенности восприятия человеком окружающей среды</a:t>
            </a:r>
            <a:r>
              <a:rPr lang="ru-RU" dirty="0" smtClean="0"/>
              <a:t>.</a:t>
            </a:r>
          </a:p>
          <a:p>
            <a:pPr marL="342900" indent="-342900"/>
            <a:r>
              <a:rPr lang="ru-RU" dirty="0" smtClean="0"/>
              <a:t>2</a:t>
            </a:r>
            <a:r>
              <a:rPr lang="ru-RU" dirty="0"/>
              <a:t>. Психологические особенности поведения человека в местах продажи</a:t>
            </a:r>
            <a:r>
              <a:rPr lang="ru-RU" dirty="0" smtClean="0"/>
              <a:t>.</a:t>
            </a:r>
          </a:p>
        </p:txBody>
      </p:sp>
      <p:pic>
        <p:nvPicPr>
          <p:cNvPr id="13314" name="Picture 2" descr="Рассказы о работе в аптеке, где каждый второй покупатель — ходяча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648316" cy="4282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14818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Использование приемов </a:t>
            </a:r>
            <a:r>
              <a:rPr lang="ru-RU" dirty="0" err="1"/>
              <a:t>мерчандайзинга</a:t>
            </a:r>
            <a:r>
              <a:rPr lang="ru-RU" dirty="0"/>
              <a:t> в </a:t>
            </a:r>
            <a:r>
              <a:rPr lang="ru-RU" dirty="0" err="1"/>
              <a:t>аптеке,способствует</a:t>
            </a:r>
            <a:r>
              <a:rPr lang="ru-RU" dirty="0"/>
              <a:t>: -повышению </a:t>
            </a:r>
            <a:r>
              <a:rPr lang="ru-RU" dirty="0" smtClean="0"/>
              <a:t>удобства покупки</a:t>
            </a:r>
          </a:p>
          <a:p>
            <a:r>
              <a:rPr lang="ru-RU" dirty="0" smtClean="0"/>
              <a:t>;-</a:t>
            </a:r>
            <a:r>
              <a:rPr lang="ru-RU" dirty="0"/>
              <a:t>увеличению полноты показа ассортимента;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/>
              <a:t>привлечению внимания к отдельным </a:t>
            </a:r>
            <a:r>
              <a:rPr lang="ru-RU" dirty="0" smtClean="0"/>
              <a:t>товарам</a:t>
            </a:r>
          </a:p>
          <a:p>
            <a:r>
              <a:rPr lang="ru-RU" dirty="0" smtClean="0"/>
              <a:t>;-</a:t>
            </a:r>
            <a:r>
              <a:rPr lang="ru-RU" dirty="0"/>
              <a:t>увеличению </a:t>
            </a:r>
            <a:r>
              <a:rPr lang="ru-RU" dirty="0" smtClean="0"/>
              <a:t>времени пребывания </a:t>
            </a:r>
            <a:r>
              <a:rPr lang="ru-RU" dirty="0"/>
              <a:t>покупателя в аптеке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/>
              <a:t>выполнения этих целей необходимо правильно выбрать формат аптеки и стиль оформления, в зависимости от месторасположения </a:t>
            </a:r>
            <a:r>
              <a:rPr lang="ru-RU" dirty="0" smtClean="0"/>
              <a:t>аптеки </a:t>
            </a:r>
            <a:endParaRPr lang="ru-RU" dirty="0"/>
          </a:p>
        </p:txBody>
      </p:sp>
      <p:pic>
        <p:nvPicPr>
          <p:cNvPr id="12290" name="Picture 2" descr="Первый этап продаж в аптеке: установление личного контакт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714908" cy="353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72074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Форматы аптеки с позиции </a:t>
            </a:r>
            <a:r>
              <a:rPr lang="ru-RU" dirty="0" err="1" smtClean="0"/>
              <a:t>мерчандайзинга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Традиционная </a:t>
            </a:r>
            <a:r>
              <a:rPr lang="ru-RU" dirty="0"/>
              <a:t>аптека. В традиционной аптеке предполагается наличие нескольких отделов (рецептурный -первый стол, безрецептурный, производственный, </a:t>
            </a:r>
            <a:r>
              <a:rPr lang="ru-RU" dirty="0" err="1"/>
              <a:t>фитопрепаратов</a:t>
            </a:r>
            <a:r>
              <a:rPr lang="ru-RU" dirty="0"/>
              <a:t>, БАД и т.д.) и расположение всех товаров вне сферы досягаемости посетителя. </a:t>
            </a:r>
          </a:p>
        </p:txBody>
      </p:sp>
      <p:sp>
        <p:nvSpPr>
          <p:cNvPr id="11266" name="AutoShape 2" descr="Аптека с РПО и опти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Аптека с РПО и опти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Аптека с РПО и опти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Основы мерчандайзинга на практических пример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340283"/>
            <a:ext cx="7858929" cy="437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786322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Аптеки с единым отпуском. Как и традиционные, основаны на получении покупателем лекарства из рук фармацевта, но дают возможность приобретения всех товаров (рецептурных и безрецептурных лекарственных препаратов, </a:t>
            </a:r>
            <a:r>
              <a:rPr lang="ru-RU" dirty="0" err="1"/>
              <a:t>парафармацевтики</a:t>
            </a:r>
            <a:r>
              <a:rPr lang="ru-RU" dirty="0"/>
              <a:t>, сопутствующих товаров) в одном месте, у любого из фармацевтов.</a:t>
            </a:r>
          </a:p>
        </p:txBody>
      </p:sp>
      <p:pic>
        <p:nvPicPr>
          <p:cNvPr id="10242" name="Picture 2" descr="В аптеку - без рецепта? &quot;Дальневосточная газета Золотой Рог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4857784" cy="352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25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Аптечные </a:t>
            </a:r>
            <a:r>
              <a:rPr lang="ru-RU" dirty="0" err="1"/>
              <a:t>супермаркеты.Аптечные</a:t>
            </a:r>
            <a:r>
              <a:rPr lang="ru-RU" dirty="0"/>
              <a:t> супермаркеты обеспечивают свободный доступ покупателя к безрецептурным препаратам, БАД, сопутствующим товарам (но не к рецептурным лекарственным препаратам).Как разновидность этого формата встречаются аптеки (так называемые </a:t>
            </a:r>
            <a:r>
              <a:rPr lang="ru-RU" dirty="0" err="1"/>
              <a:t>мегамаркеты</a:t>
            </a:r>
            <a:r>
              <a:rPr lang="ru-RU" dirty="0"/>
              <a:t>)с особо широким набором </a:t>
            </a:r>
            <a:r>
              <a:rPr lang="ru-RU" dirty="0" err="1"/>
              <a:t>общеоздоровительных</a:t>
            </a:r>
            <a:r>
              <a:rPr lang="ru-RU" dirty="0"/>
              <a:t> товаров и услуг, в которых традиционный аптечный ассортимент играет подчиненную роль (особенно расширяется раздел косметики, появляются разнообразные консультационные пункты и многое другое, например здоровое питание, оптика).</a:t>
            </a:r>
          </a:p>
        </p:txBody>
      </p:sp>
      <p:sp>
        <p:nvSpPr>
          <p:cNvPr id="9218" name="AutoShape 2" descr="Вместо аптеки – супермаркет. К чему приведёт битва за лекарства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Вместо аптеки – супермаркет. К чему приведёт битва за лекарства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Аптечные супермаркеты становятся привычн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215106" cy="3809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929066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Классификация </a:t>
            </a:r>
            <a:r>
              <a:rPr lang="ru-RU" dirty="0"/>
              <a:t>аптек по месту их </a:t>
            </a:r>
            <a:r>
              <a:rPr lang="ru-RU" dirty="0" smtClean="0"/>
              <a:t>нахождения: </a:t>
            </a:r>
          </a:p>
          <a:p>
            <a:r>
              <a:rPr lang="ru-RU" dirty="0" smtClean="0"/>
              <a:t>В </a:t>
            </a:r>
            <a:r>
              <a:rPr lang="ru-RU" dirty="0"/>
              <a:t>крупных городах выделяют три типа мест: спальные районы, проходные места, места около бизнес -центров. Спальные районы -это районы, где люди проводят большей частью вечерние часы в будни и выходные дни, характеристика покупок –семейные, основные покупатели женщины-домохозяйки, уровень покупательной способности зависит от уровня престижности района. Принцип формирования ассортимент -наличие препаратов для лечения широкого круга заболеваний, широкий выбор изделий медицинского назначения и средств </a:t>
            </a:r>
            <a:r>
              <a:rPr lang="ru-RU" dirty="0" err="1"/>
              <a:t>парафармацевтики</a:t>
            </a:r>
            <a:r>
              <a:rPr lang="ru-RU" dirty="0"/>
              <a:t>.</a:t>
            </a:r>
          </a:p>
        </p:txBody>
      </p:sp>
      <p:pic>
        <p:nvPicPr>
          <p:cNvPr id="8194" name="Picture 2" descr="Как живут несетевые апте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5762625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429132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Проходные места расположены у вокзалов или аэропортах, где много приезжих, характеристика покупок сиюминутные </a:t>
            </a:r>
            <a:r>
              <a:rPr lang="ru-RU" dirty="0" err="1"/>
              <a:t>ивпрок</a:t>
            </a:r>
            <a:r>
              <a:rPr lang="ru-RU" dirty="0"/>
              <a:t> на всякий случай. Уровень покупательской способности разный, от бедных до богатых. Ассортимент -жаропонижающие, противопростудные, болеутоляющие, желудочные, сердечные, седативные, препараты от укачивания. Широкий ассортимент </a:t>
            </a:r>
            <a:r>
              <a:rPr lang="ru-RU" dirty="0" err="1"/>
              <a:t>парафармацевтики</a:t>
            </a:r>
            <a:r>
              <a:rPr lang="ru-RU" dirty="0"/>
              <a:t>.</a:t>
            </a:r>
          </a:p>
        </p:txBody>
      </p:sp>
      <p:pic>
        <p:nvPicPr>
          <p:cNvPr id="7170" name="Picture 2" descr="Golden image, ювелирный магазин, Фестивальная ул., 13, корп. 1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543555" cy="4157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720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</cp:lastModifiedBy>
  <cp:revision>9</cp:revision>
  <dcterms:created xsi:type="dcterms:W3CDTF">2020-06-28T12:31:17Z</dcterms:created>
  <dcterms:modified xsi:type="dcterms:W3CDTF">2020-06-28T13:55:00Z</dcterms:modified>
</cp:coreProperties>
</file>