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97" r:id="rId5"/>
    <p:sldId id="314" r:id="rId6"/>
    <p:sldId id="313" r:id="rId7"/>
    <p:sldId id="268" r:id="rId8"/>
    <p:sldId id="322" r:id="rId9"/>
    <p:sldId id="296" r:id="rId10"/>
    <p:sldId id="323" r:id="rId11"/>
    <p:sldId id="311" r:id="rId12"/>
    <p:sldId id="277" r:id="rId13"/>
    <p:sldId id="279" r:id="rId14"/>
    <p:sldId id="278" r:id="rId15"/>
    <p:sldId id="327" r:id="rId16"/>
    <p:sldId id="291" r:id="rId17"/>
    <p:sldId id="287" r:id="rId18"/>
    <p:sldId id="293" r:id="rId19"/>
    <p:sldId id="270" r:id="rId20"/>
    <p:sldId id="263" r:id="rId21"/>
    <p:sldId id="264" r:id="rId22"/>
    <p:sldId id="262" r:id="rId23"/>
    <p:sldId id="298" r:id="rId24"/>
    <p:sldId id="325" r:id="rId25"/>
    <p:sldId id="324" r:id="rId26"/>
    <p:sldId id="326" r:id="rId27"/>
    <p:sldId id="329" r:id="rId28"/>
    <p:sldId id="272" r:id="rId29"/>
    <p:sldId id="330" r:id="rId30"/>
    <p:sldId id="337" r:id="rId31"/>
    <p:sldId id="331" r:id="rId32"/>
    <p:sldId id="332" r:id="rId33"/>
    <p:sldId id="333" r:id="rId34"/>
    <p:sldId id="334" r:id="rId35"/>
    <p:sldId id="335" r:id="rId36"/>
    <p:sldId id="339" r:id="rId37"/>
    <p:sldId id="338" r:id="rId38"/>
    <p:sldId id="341" r:id="rId39"/>
    <p:sldId id="342" r:id="rId40"/>
    <p:sldId id="343" r:id="rId41"/>
    <p:sldId id="344" r:id="rId42"/>
    <p:sldId id="340" r:id="rId43"/>
    <p:sldId id="336" r:id="rId44"/>
    <p:sldId id="345" r:id="rId45"/>
    <p:sldId id="346" r:id="rId46"/>
    <p:sldId id="348" r:id="rId47"/>
    <p:sldId id="350" r:id="rId48"/>
    <p:sldId id="351" r:id="rId49"/>
    <p:sldId id="352" r:id="rId50"/>
    <p:sldId id="276" r:id="rId51"/>
    <p:sldId id="353" r:id="rId52"/>
    <p:sldId id="288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D3716E-E7FD-4894-A3A6-196B47633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2B3E12-CB47-4A17-A599-F28A94A687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488E22-3D90-435E-9983-0C4D9048C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0AD5-73A6-4E2F-A58B-34DFC5C41195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1CBE47-2FAB-40CA-A58D-F28E4565C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4AEE53-89C5-4A7B-ABA4-D01BBE7E8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B99F-95C9-41EB-B592-E106704A3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2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5D342-E908-45EC-8D87-670D2B8B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709B28-9938-4069-889F-3A9ECFC3A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5915BA-5400-467F-B4C0-EBCF3E75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0AD5-73A6-4E2F-A58B-34DFC5C41195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690A64-F92A-46FF-B45E-BB33CF9F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204BB8-9FF3-4238-92C9-D84B2314A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B99F-95C9-41EB-B592-E106704A3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76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5CA15B-FCD4-48EC-AFA8-F0468CD1C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8E839B-FA4C-41BD-8587-BB550DC06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11C0C3-10A9-4EC1-8A8F-2656E103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0AD5-73A6-4E2F-A58B-34DFC5C41195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FE8CDD-7793-4E03-874F-C110F0628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469DC6-F6BA-4593-961B-51F6D47AE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B99F-95C9-41EB-B592-E106704A3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176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502C-C2E3-4544-A27D-C33A1403A5BA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045A-6DE0-49FE-8B91-14DEA7517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02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502C-C2E3-4544-A27D-C33A1403A5BA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045A-6DE0-49FE-8B91-14DEA7517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57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502C-C2E3-4544-A27D-C33A1403A5BA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045A-6DE0-49FE-8B91-14DEA7517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063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502C-C2E3-4544-A27D-C33A1403A5BA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045A-6DE0-49FE-8B91-14DEA7517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6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502C-C2E3-4544-A27D-C33A1403A5BA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045A-6DE0-49FE-8B91-14DEA7517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84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502C-C2E3-4544-A27D-C33A1403A5BA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045A-6DE0-49FE-8B91-14DEA7517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230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502C-C2E3-4544-A27D-C33A1403A5BA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045A-6DE0-49FE-8B91-14DEA7517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712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502C-C2E3-4544-A27D-C33A1403A5BA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045A-6DE0-49FE-8B91-14DEA7517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79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4F100-7446-476E-9361-C9A71B98E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3AF2-E17A-4E7A-BB32-912CAEDA4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B3976F-F304-44CE-91A1-5402F8FC0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0AD5-73A6-4E2F-A58B-34DFC5C41195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B951CE-81CF-4EA1-A244-A147C6A6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0A416E-B7F5-4B00-8DDC-EC448704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B99F-95C9-41EB-B592-E106704A3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62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502C-C2E3-4544-A27D-C33A1403A5BA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045A-6DE0-49FE-8B91-14DEA7517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519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502C-C2E3-4544-A27D-C33A1403A5BA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045A-6DE0-49FE-8B91-14DEA7517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10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502C-C2E3-4544-A27D-C33A1403A5BA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045A-6DE0-49FE-8B91-14DEA7517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931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592DC7-ECCF-497B-91B5-50C864DA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4555DB-314C-49BB-B2B7-F08ACEDCF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00A052-C3C6-4D92-B210-27CEE07F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0AD5-73A6-4E2F-A58B-34DFC5C41195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5CF4F2-E150-465D-A1B8-13099A165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71C7F-12BE-4244-AA87-70DE5BF6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B99F-95C9-41EB-B592-E106704A3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16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3BC82-8E97-4D98-958E-B5C54325E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34D006-8BBF-47CB-93A0-417038C57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458FC0-774F-44D0-B6D6-67E3A75C3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A2B9B4-E891-4440-B94D-E266C2C7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0AD5-73A6-4E2F-A58B-34DFC5C41195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E940CB-584D-4B75-B512-01FAAF21E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23FBEA-901F-453F-8F91-64CC0DEDC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B99F-95C9-41EB-B592-E106704A3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18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C218E-4EA5-49DE-A5B4-D22C1553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B74CD0-8404-49D0-9A55-A8B4F8123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7E455C-DEEB-4B7F-A0B6-F29FF3321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D138D-35CD-44DE-AD8E-78D38C9F7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331207-87B4-4854-93BE-1225698E39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ACDE18-3CB8-49D8-920C-AF54E081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0AD5-73A6-4E2F-A58B-34DFC5C41195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205537-6A6F-4052-98D6-B03DDF92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71DA36-1E03-4676-ADAE-5B7411AF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B99F-95C9-41EB-B592-E106704A3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61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4AC63-3B12-45A5-9E4C-C9885702B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5C693C-CA26-43FF-90B9-385A89AA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0AD5-73A6-4E2F-A58B-34DFC5C41195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867CD5-99CB-4618-8235-CF559CA1B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6FDAFB-1CDB-4897-A7F3-0103EAEA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B99F-95C9-41EB-B592-E106704A3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83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8F95A0-4A86-4690-A843-2C33F2854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0AD5-73A6-4E2F-A58B-34DFC5C41195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83FEAF-F887-4CE2-B288-7287E20C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5C7079-D9FE-492E-BA78-B7EC0D693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B99F-95C9-41EB-B592-E106704A3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2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4B76C-7978-4329-ACA0-BCEC94335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2EFF16-D40E-4B43-BAC9-2C50ACF12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FCC9C7-0A00-4C06-850E-DB2F1411F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8EC3D9-5E60-41A0-A698-81D5E4DFE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0AD5-73A6-4E2F-A58B-34DFC5C41195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25D1B2-1DAD-47D2-AA8E-E9BAAD32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35A23C-2CCC-4D35-9E7F-8250DD16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B99F-95C9-41EB-B592-E106704A3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824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4B193-0B7C-4448-A6F1-FACDF11A1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F1A8BF-49E5-4439-990A-D4C15EFC9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C4D46E-D441-49D9-A229-67F54D4DD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F680D-C337-407D-A340-7681B6C9A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0AD5-73A6-4E2F-A58B-34DFC5C41195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832916-77A4-47AC-AEE4-F9B733647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BFC58A-EDAF-4636-827C-926238A49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EB99F-95C9-41EB-B592-E106704A3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91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B063C-6B5F-4ACC-AF8E-E3CADEE1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5B802A-210A-4A9F-9848-345B1B701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A78FAA-4B76-4BAB-BA60-F9D4A342C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0AD5-73A6-4E2F-A58B-34DFC5C41195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EC4E4-FC6C-4039-ADC9-35E575F98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296512-03A8-4F58-999A-D07FAE78C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EB99F-95C9-41EB-B592-E106704A3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55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E502C-C2E3-4544-A27D-C33A1403A5BA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0045A-6DE0-49FE-8B91-14DEA7517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1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83850-44CF-4E00-AE9F-513F554E5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632" y="1122363"/>
            <a:ext cx="10038735" cy="2387600"/>
          </a:xfrm>
        </p:spPr>
        <p:txBody>
          <a:bodyPr>
            <a:normAutofit/>
          </a:bodyPr>
          <a:lstStyle/>
          <a:p>
            <a:r>
              <a:rPr lang="ru-RU" sz="4800" b="1" dirty="0" err="1">
                <a:effectLst/>
                <a:ea typeface="Calibri" panose="020F0502020204030204" pitchFamily="34" charset="0"/>
              </a:rPr>
              <a:t>Микробиом</a:t>
            </a:r>
            <a:br>
              <a:rPr lang="ru-RU" sz="4800" b="1" dirty="0">
                <a:effectLst/>
                <a:ea typeface="Calibri" panose="020F0502020204030204" pitchFamily="34" charset="0"/>
              </a:rPr>
            </a:br>
            <a:r>
              <a:rPr lang="ru-RU" sz="4800" b="1" dirty="0">
                <a:effectLst/>
                <a:ea typeface="Calibri" panose="020F0502020204030204" pitchFamily="34" charset="0"/>
              </a:rPr>
              <a:t> и его роль в патогенезе заболеваний</a:t>
            </a:r>
            <a:endParaRPr lang="ru-RU" sz="4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127DB-3CEA-4D69-9F66-14FD86DE88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1391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5C321-9B0D-4921-9A72-6A6B4A1D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30" y="270858"/>
            <a:ext cx="10515600" cy="82265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«</a:t>
            </a:r>
            <a:r>
              <a:rPr lang="ru-RU" sz="4000" b="1" dirty="0" err="1">
                <a:solidFill>
                  <a:srgbClr val="0070C0"/>
                </a:solidFill>
              </a:rPr>
              <a:t>Омиксные</a:t>
            </a:r>
            <a:r>
              <a:rPr lang="ru-RU" sz="4000" b="1" dirty="0">
                <a:solidFill>
                  <a:srgbClr val="0070C0"/>
                </a:solidFill>
              </a:rPr>
              <a:t> науки»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2B547A-384C-44E3-83B7-C14A0B66A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8" y="1272619"/>
            <a:ext cx="8248454" cy="513760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>
                <a:solidFill>
                  <a:srgbClr val="0070C0"/>
                </a:solidFill>
              </a:rPr>
              <a:t>Метагеномика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dirty="0"/>
              <a:t>– изучает набор генов всех микроорганизмов в образце определенной среды (</a:t>
            </a:r>
            <a:r>
              <a:rPr lang="ru-RU" dirty="0" err="1"/>
              <a:t>метагеном</a:t>
            </a:r>
            <a:r>
              <a:rPr lang="ru-RU" dirty="0"/>
              <a:t>)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Метатранскриптомика</a:t>
            </a:r>
            <a:r>
              <a:rPr lang="ru-RU" dirty="0"/>
              <a:t> – анализирует </a:t>
            </a:r>
            <a:r>
              <a:rPr lang="ru-RU" dirty="0" err="1"/>
              <a:t>метогеномную</a:t>
            </a:r>
            <a:r>
              <a:rPr lang="ru-RU" dirty="0"/>
              <a:t> матричную РНК (</a:t>
            </a:r>
            <a:r>
              <a:rPr lang="ru-RU" dirty="0" err="1"/>
              <a:t>метатранскриптом</a:t>
            </a:r>
            <a:r>
              <a:rPr lang="ru-RU" dirty="0"/>
              <a:t>), что дает информацию о регуляции экспрессии генов сложных сообществ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Метаболомика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dirty="0"/>
              <a:t>– изучает совокупность всех метаболитов, являющихся конечным продуктом обмена веществ в клетке, ткани, органе или организме (</a:t>
            </a:r>
            <a:r>
              <a:rPr lang="ru-RU" dirty="0" err="1"/>
              <a:t>метаболом</a:t>
            </a:r>
            <a:r>
              <a:rPr lang="ru-RU" dirty="0"/>
              <a:t>)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Протеомика</a:t>
            </a:r>
            <a:r>
              <a:rPr lang="ru-RU" dirty="0"/>
              <a:t> – изучает белки, их функции и взаимодействие в живых организмах, в том числе человеческом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5ABC6B-3DDB-4928-9B0F-2E0CFCBEB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948"/>
          <a:stretch/>
        </p:blipFill>
        <p:spPr>
          <a:xfrm>
            <a:off x="8917757" y="0"/>
            <a:ext cx="3374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98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84EDFDE-D330-495F-8E1B-5908EB10B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79" y="233152"/>
            <a:ext cx="9247499" cy="756664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Микробиота и старение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B38BF6-742C-44A4-B322-A0BE851D6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816"/>
            <a:ext cx="12192000" cy="58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8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AA2143-3199-47D4-BAD8-FD3BA2ADA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78636"/>
            <a:ext cx="10176235" cy="82391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Микробиота и алкоголизм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AB8970-78C7-46FD-B036-CA634D4BC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Синдром «</a:t>
            </a:r>
            <a:r>
              <a:rPr lang="ru-RU" sz="2800" dirty="0" err="1"/>
              <a:t>автопивоварни</a:t>
            </a:r>
            <a:r>
              <a:rPr lang="ru-RU" sz="2800" dirty="0"/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F4D22-BD10-40A0-9B68-F2EB04EE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890" y="2505075"/>
            <a:ext cx="5403686" cy="368458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«кишечные микроорганизмы перерабатывают углеводы пищи в этиловый спирт, и их носитель, поев картошки или макарон, становится пьяным»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Вероятные микроорганизмы:</a:t>
            </a:r>
          </a:p>
          <a:p>
            <a:r>
              <a:rPr lang="en-US" i="1" dirty="0"/>
              <a:t>Candida glabrata</a:t>
            </a:r>
            <a:endParaRPr lang="ru-RU" i="1" dirty="0"/>
          </a:p>
          <a:p>
            <a:r>
              <a:rPr lang="en-US" i="1" dirty="0"/>
              <a:t>Klebsiella pneumonia</a:t>
            </a:r>
          </a:p>
          <a:p>
            <a:endParaRPr lang="en-US" dirty="0"/>
          </a:p>
          <a:p>
            <a:pPr marL="0" indent="0">
              <a:buNone/>
            </a:pPr>
            <a:r>
              <a:rPr lang="ru-RU" sz="2600" i="1" dirty="0" err="1"/>
              <a:t>Klebsiella</a:t>
            </a:r>
            <a:r>
              <a:rPr lang="ru-RU" sz="2600" i="1" dirty="0"/>
              <a:t> </a:t>
            </a:r>
            <a:r>
              <a:rPr lang="ru-RU" sz="2600" i="1" dirty="0" err="1"/>
              <a:t>pneumoniae</a:t>
            </a:r>
            <a:r>
              <a:rPr lang="ru-RU" sz="2600" dirty="0"/>
              <a:t>, продуцирующая алкоголь, встречается у большинства людей с диагностированной неалкогольной жировой болезнью печени (НАЖБП).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B1BCEE4-2139-402E-B0D3-0344C6B64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ТФМ для лечения алкоголизма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06DBBA0-090B-407E-A0EB-F0BBF676CB9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900" dirty="0"/>
              <a:t>пересадка микробиоты от обычных животных снижает тягу к спиртному у алкогольно-­зависимых и наоборот.</a:t>
            </a:r>
          </a:p>
          <a:p>
            <a:endParaRPr lang="en-US" sz="2900" dirty="0"/>
          </a:p>
          <a:p>
            <a:r>
              <a:rPr lang="ru-RU" sz="2900" dirty="0"/>
              <a:t>При пересадке участникам эксперимента с тяжелым алкогольным расстройством и циррозом печени фекальной микрофлоры непьющих сограждан, все 100% сообщили о снижении влечения к алкоголю (но на непродолжительный период, требуется повторная трансплантация).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900" dirty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sz="2000" dirty="0" err="1"/>
              <a:t>Bajaj</a:t>
            </a:r>
            <a:r>
              <a:rPr lang="ru-RU" sz="2000" dirty="0"/>
              <a:t>, </a:t>
            </a:r>
            <a:r>
              <a:rPr lang="ru-RU" sz="2000" dirty="0" err="1"/>
              <a:t>Gavis</a:t>
            </a:r>
            <a:r>
              <a:rPr lang="ru-RU" sz="2000" dirty="0"/>
              <a:t>, </a:t>
            </a:r>
            <a:r>
              <a:rPr lang="ru-RU" sz="2000" dirty="0" err="1"/>
              <a:t>Fagan</a:t>
            </a:r>
            <a:r>
              <a:rPr lang="ru-RU" sz="2000" dirty="0"/>
              <a:t> </a:t>
            </a:r>
            <a:r>
              <a:rPr lang="ru-RU" sz="2000" dirty="0" err="1"/>
              <a:t>et</a:t>
            </a:r>
            <a:r>
              <a:rPr lang="ru-RU" sz="2000" dirty="0"/>
              <a:t> </a:t>
            </a:r>
            <a:r>
              <a:rPr lang="ru-RU" sz="2000" dirty="0" err="1"/>
              <a:t>al</a:t>
            </a:r>
            <a:r>
              <a:rPr lang="ru-RU" sz="2000" dirty="0"/>
              <a:t>., 2021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198753-8843-401D-965D-BC9AF682A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099"/>
          <a:stretch/>
        </p:blipFill>
        <p:spPr>
          <a:xfrm>
            <a:off x="9785023" y="178704"/>
            <a:ext cx="2068343" cy="20476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CB4BE0-DAB5-40DC-9D01-252D45103D35}"/>
              </a:ext>
            </a:extLst>
          </p:cNvPr>
          <p:cNvSpPr txBox="1"/>
          <p:nvPr/>
        </p:nvSpPr>
        <p:spPr>
          <a:xfrm>
            <a:off x="172040" y="6457890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Jing Yuan, Di Liu, at al. Fatty Liver Disease Caused by High-Alcohol-Producing Klebsiella pneumoniae. Cell Metabolism, 2019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465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6CF2A-5AE3-440F-8A27-392F61E8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16" y="233152"/>
            <a:ext cx="9209589" cy="95462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Микробный «допинг» в спорте?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5BF0282-1B86-4CFC-A29E-7A8608F9F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992" y="1369085"/>
            <a:ext cx="8017756" cy="5157441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Интересные результаты получены при изучении влияния состава </a:t>
            </a:r>
            <a:r>
              <a:rPr lang="ru-RU" dirty="0" err="1"/>
              <a:t>микробиома</a:t>
            </a:r>
            <a:r>
              <a:rPr lang="ru-RU" dirty="0"/>
              <a:t> кишечника на силовые характеристики мышц. </a:t>
            </a:r>
          </a:p>
          <a:p>
            <a:r>
              <a:rPr lang="ru-RU" dirty="0"/>
              <a:t>Дело в том, что исследование пожилых людей показало, что их физическая сила коррелирует с содержанием определенных микробов в кишечнике. </a:t>
            </a:r>
          </a:p>
          <a:p>
            <a:r>
              <a:rPr lang="ru-RU" dirty="0"/>
              <a:t>Ученые провели стерильным </a:t>
            </a:r>
            <a:r>
              <a:rPr lang="ru-RU" b="1" dirty="0">
                <a:solidFill>
                  <a:srgbClr val="0070C0"/>
                </a:solidFill>
              </a:rPr>
              <a:t>мышам</a:t>
            </a:r>
            <a:r>
              <a:rPr lang="ru-RU" dirty="0"/>
              <a:t> трансплантацию </a:t>
            </a:r>
            <a:r>
              <a:rPr lang="ru-RU" dirty="0" err="1"/>
              <a:t>микробиома</a:t>
            </a:r>
            <a:r>
              <a:rPr lang="ru-RU" dirty="0"/>
              <a:t> от пожилых силачей и слабосильных стариков (</a:t>
            </a:r>
            <a:r>
              <a:rPr lang="ru-RU" dirty="0" err="1"/>
              <a:t>Fielding</a:t>
            </a:r>
            <a:r>
              <a:rPr lang="ru-RU" dirty="0"/>
              <a:t>, </a:t>
            </a:r>
            <a:r>
              <a:rPr lang="ru-RU" dirty="0" err="1"/>
              <a:t>Ravi</a:t>
            </a:r>
            <a:r>
              <a:rPr lang="ru-RU" dirty="0"/>
              <a:t>, </a:t>
            </a:r>
            <a:r>
              <a:rPr lang="ru-RU" dirty="0" err="1"/>
              <a:t>Jasuja</a:t>
            </a:r>
            <a:r>
              <a:rPr lang="ru-RU" dirty="0"/>
              <a:t> </a:t>
            </a:r>
            <a:r>
              <a:rPr lang="ru-RU" dirty="0" err="1"/>
              <a:t>et</a:t>
            </a:r>
            <a:r>
              <a:rPr lang="ru-RU" dirty="0"/>
              <a:t> </a:t>
            </a:r>
            <a:r>
              <a:rPr lang="ru-RU" dirty="0" err="1"/>
              <a:t>al</a:t>
            </a:r>
            <a:r>
              <a:rPr lang="ru-RU" dirty="0"/>
              <a:t>., 2019). </a:t>
            </a:r>
          </a:p>
          <a:p>
            <a:r>
              <a:rPr lang="ru-RU" dirty="0"/>
              <a:t>Через месяц после пересадки у животных проверили силу хвата: мыши цеплялись за решетку, прикрепленную к прибору, а экспериментаторы тянули их за хвост, пока те могли держаться; измерялась сила, с которой приходилось тянуть мышь. На дорожке животных заставляли бежать с разной скоростью, замеряли время, за которое они могут продолжать бег.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Оказалось, что мыши с </a:t>
            </a:r>
            <a:r>
              <a:rPr lang="ru-RU" dirty="0" err="1"/>
              <a:t>микробиомом</a:t>
            </a:r>
            <a:r>
              <a:rPr lang="ru-RU" dirty="0"/>
              <a:t> от сильных доноров хватались на 6,4 % сильнее тех, которым трансплантировали микрофлору от слабых.</a:t>
            </a:r>
          </a:p>
          <a:p>
            <a:r>
              <a:rPr lang="ru-RU" dirty="0"/>
              <a:t>Выяснилось, что </a:t>
            </a:r>
            <a:r>
              <a:rPr lang="ru-RU" b="1" dirty="0">
                <a:solidFill>
                  <a:srgbClr val="0070C0"/>
                </a:solidFill>
              </a:rPr>
              <a:t>все дело в бактериях, синтезирующих короткоцепочечные жирные кислоты, такие как бутират. </a:t>
            </a:r>
          </a:p>
          <a:p>
            <a:endParaRPr lang="ru-RU" dirty="0"/>
          </a:p>
          <a:p>
            <a:r>
              <a:rPr lang="ru-RU" dirty="0"/>
              <a:t>Эти вещества с противовоспалительным действием при введении в рацион животных способствуют и наращиванию мышечной массы.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95BF86-4FA9-4494-84EE-8AA4F1F88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207" y="1114723"/>
            <a:ext cx="2638801" cy="32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13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D2262-577C-4ACE-8E63-480DC96D2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59" y="169114"/>
            <a:ext cx="7886700" cy="756664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0070C0"/>
                </a:solidFill>
              </a:rPr>
              <a:t>Микробиом</a:t>
            </a:r>
            <a:r>
              <a:rPr lang="ru-RU" sz="4000" b="1" dirty="0">
                <a:solidFill>
                  <a:srgbClr val="0070C0"/>
                </a:solidFill>
              </a:rPr>
              <a:t> и  бутират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12C2DB-8F68-4E25-B1A5-AE728CC70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212" y="1077499"/>
            <a:ext cx="8310121" cy="3791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79DDB4-3178-47C7-B9B9-55A53F42E3DA}"/>
              </a:ext>
            </a:extLst>
          </p:cNvPr>
          <p:cNvSpPr txBox="1"/>
          <p:nvPr/>
        </p:nvSpPr>
        <p:spPr>
          <a:xfrm>
            <a:off x="341272" y="5241062"/>
            <a:ext cx="11604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Масляная кислота (бутират) является одной из наиболее важных короткоцепочечных жирных кислот (КЦЖК или </a:t>
            </a:r>
            <a:r>
              <a:rPr lang="ru-RU" sz="1200" dirty="0" err="1">
                <a:solidFill>
                  <a:prstClr val="black"/>
                </a:solidFill>
                <a:latin typeface="Calibri" panose="020F0502020204030204"/>
              </a:rPr>
              <a:t>SCFAs</a:t>
            </a: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). </a:t>
            </a:r>
          </a:p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Короткоцепочечные жирные кислоты – монокарбоновые кислоты с длиной цепи до 6 атомов углерода. </a:t>
            </a:r>
          </a:p>
          <a:p>
            <a:pPr defTabSz="457200">
              <a:defRPr/>
            </a:pPr>
            <a:endParaRPr lang="ru-RU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Соли и сложные эфиры масляной кислоты называются бутиратами.</a:t>
            </a:r>
          </a:p>
          <a:p>
            <a:pPr defTabSz="457200">
              <a:defRPr/>
            </a:pPr>
            <a:endParaRPr lang="ru-RU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0408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677A823-343F-464D-A5B6-20F7E206B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107643"/>
            <a:ext cx="11533239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Микроорганизмы кишечника, продуцирующие бутират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064BE0-6F24-4DF9-A7EC-107920DA8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8099" y="4462170"/>
            <a:ext cx="6338766" cy="2308324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Особенность:</a:t>
            </a:r>
            <a:r>
              <a:rPr lang="ru-RU" dirty="0">
                <a:solidFill>
                  <a:prstClr val="black"/>
                </a:solidFill>
              </a:rPr>
              <a:t> Бутират ингибирует </a:t>
            </a:r>
            <a:r>
              <a:rPr lang="ru-RU" dirty="0" err="1">
                <a:solidFill>
                  <a:prstClr val="black"/>
                </a:solidFill>
              </a:rPr>
              <a:t>гистонодеацетилазу</a:t>
            </a:r>
            <a:r>
              <a:rPr lang="ru-RU" dirty="0">
                <a:solidFill>
                  <a:prstClr val="black"/>
                </a:solidFill>
              </a:rPr>
              <a:t> (HDAC), фермент, который упаковывает ДНК в плотные, компактные структуры; другими словами, бутират ослабляет структуру ДНК и увеличивает экспрессию генов. Препараты, ингибирующие HDAC, в настоящее время используются для лечения биполярного расстройства и профилактики эпилептических припадков. Ранние исследования показывают, что они также могут быть эффективными антидепрессантами. </a:t>
            </a:r>
          </a:p>
          <a:p>
            <a:r>
              <a:rPr lang="ru-RU" dirty="0">
                <a:solidFill>
                  <a:prstClr val="black"/>
                </a:solidFill>
              </a:rPr>
              <a:t>Взаимосвязь между бутиратом и HDAC помогает объяснить, почему наша кишечная флора оказывает такое большое влияние на наше психическое здоровье - при депрессии у людей в кишечнике наблюдается меньше бутират-продуцирующих бактерий.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CE9E45-2DBA-455F-84C2-655DC1018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35" t="31408" r="25051" b="33040"/>
          <a:stretch/>
        </p:blipFill>
        <p:spPr>
          <a:xfrm>
            <a:off x="1688969" y="1568142"/>
            <a:ext cx="8022211" cy="28940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ABCA38-E046-43E7-B14F-CECECD2405C6}"/>
              </a:ext>
            </a:extLst>
          </p:cNvPr>
          <p:cNvSpPr txBox="1"/>
          <p:nvPr/>
        </p:nvSpPr>
        <p:spPr>
          <a:xfrm>
            <a:off x="1802680" y="4597106"/>
            <a:ext cx="36805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1200" b="1" dirty="0">
                <a:solidFill>
                  <a:srgbClr val="0070C0"/>
                </a:solidFill>
                <a:latin typeface="Calibri" panose="020F0502020204030204"/>
              </a:rPr>
              <a:t>ПОЛЕЗНЫЕ СВОЙСТВА</a:t>
            </a:r>
          </a:p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Является источником энергии для клеток толстой кишки</a:t>
            </a:r>
          </a:p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Обладает противораковым действием</a:t>
            </a:r>
          </a:p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Повышает митохондриальную активность</a:t>
            </a:r>
          </a:p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Предотвращает попадание токсинов через кишечный барьер</a:t>
            </a:r>
          </a:p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Улучшает чувствительность к инсулину</a:t>
            </a:r>
          </a:p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Способствует снижению веса</a:t>
            </a:r>
          </a:p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Является противовоспалительным</a:t>
            </a:r>
          </a:p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Является антибактериальным</a:t>
            </a:r>
          </a:p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Защищает мозг</a:t>
            </a:r>
          </a:p>
        </p:txBody>
      </p:sp>
    </p:spTree>
    <p:extLst>
      <p:ext uri="{BB962C8B-B14F-4D97-AF65-F5344CB8AC3E}">
        <p14:creationId xmlns:p14="http://schemas.microsoft.com/office/powerpoint/2010/main" val="3010161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E5FB8-3D93-4167-9D95-1E0A85645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50" y="28049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Роль микробиоты в поддержании метаболического гомеостаза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7E962E-9695-4FE6-B04D-C00295466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2015029"/>
            <a:ext cx="76200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93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FE2F54-4E94-47C4-92C0-F3F7198B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9" y="181204"/>
            <a:ext cx="11582400" cy="1325563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0070C0"/>
                </a:solidFill>
              </a:rPr>
              <a:t>Двусторонее</a:t>
            </a:r>
            <a:r>
              <a:rPr lang="ru-RU" sz="4000" b="1" dirty="0">
                <a:solidFill>
                  <a:srgbClr val="0070C0"/>
                </a:solidFill>
              </a:rPr>
              <a:t> взаимодействие </a:t>
            </a:r>
            <a:r>
              <a:rPr lang="ru-RU" sz="4000" b="1" dirty="0" err="1">
                <a:solidFill>
                  <a:srgbClr val="0070C0"/>
                </a:solidFill>
              </a:rPr>
              <a:t>микробиома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и хозяина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D601EE-4804-4CD1-9DCA-45EA8CAF9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226" y="1307690"/>
            <a:ext cx="8701548" cy="4999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8B5DB6-593B-4FA4-979B-10A5F37DEF0C}"/>
              </a:ext>
            </a:extLst>
          </p:cNvPr>
          <p:cNvSpPr txBox="1"/>
          <p:nvPr/>
        </p:nvSpPr>
        <p:spPr>
          <a:xfrm>
            <a:off x="5917346" y="6307464"/>
            <a:ext cx="6999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https://biomolecula.ru/articles/zoopark-v-moem-zhivote</a:t>
            </a: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9262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39F4F-262C-4D5C-ABB3-8AB337E17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Новые направления изучения </a:t>
            </a:r>
            <a:r>
              <a:rPr lang="ru-RU" sz="4000" b="1" dirty="0" err="1">
                <a:solidFill>
                  <a:srgbClr val="0070C0"/>
                </a:solidFill>
              </a:rPr>
              <a:t>микробиома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86FAF5-6FB0-4F23-A1E2-9F7DAC7BB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6"/>
            <a:ext cx="7412414" cy="2557839"/>
          </a:xfrm>
        </p:spPr>
        <p:txBody>
          <a:bodyPr/>
          <a:lstStyle/>
          <a:p>
            <a:r>
              <a:rPr lang="ru-RU" dirty="0"/>
              <a:t>Изучение циркадного ритма</a:t>
            </a:r>
          </a:p>
          <a:p>
            <a:r>
              <a:rPr lang="ru-RU" dirty="0"/>
              <a:t>Нейрофизиология</a:t>
            </a:r>
          </a:p>
          <a:p>
            <a:r>
              <a:rPr lang="ru-RU" dirty="0"/>
              <a:t>Онкология</a:t>
            </a:r>
          </a:p>
          <a:p>
            <a:r>
              <a:rPr lang="ru-RU" dirty="0" err="1"/>
              <a:t>Судебно</a:t>
            </a:r>
            <a:r>
              <a:rPr lang="ru-RU" dirty="0"/>
              <a:t> – медицинская экспертиза</a:t>
            </a:r>
          </a:p>
          <a:p>
            <a:r>
              <a:rPr lang="ru-RU" dirty="0"/>
              <a:t>Метаболические заболевания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793B1C4-3FAF-470B-902E-15C119C8ED2B}"/>
              </a:ext>
            </a:extLst>
          </p:cNvPr>
          <p:cNvSpPr txBox="1">
            <a:spLocks/>
          </p:cNvSpPr>
          <p:nvPr/>
        </p:nvSpPr>
        <p:spPr>
          <a:xfrm>
            <a:off x="3915757" y="4518400"/>
            <a:ext cx="6657976" cy="19744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Микробиом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кишечника – головной мозг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Микробиом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кишечника – печень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Микробиом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кишечника – дыхательная система</a:t>
            </a:r>
          </a:p>
        </p:txBody>
      </p:sp>
    </p:spTree>
    <p:extLst>
      <p:ext uri="{BB962C8B-B14F-4D97-AF65-F5344CB8AC3E}">
        <p14:creationId xmlns:p14="http://schemas.microsoft.com/office/powerpoint/2010/main" val="1547153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27371-5067-4752-993E-563980FA5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Какую еду любят бактерии нашего кишечника?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53BA38-A474-436A-9C3D-2A5149CA9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Предпочтение – растительная клетчатка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Важно!</a:t>
            </a:r>
          </a:p>
          <a:p>
            <a:r>
              <a:rPr lang="ru-RU" dirty="0"/>
              <a:t>Чем разнообразнее питание – тем разнообразнее бактерии – тем лучше защитная функция </a:t>
            </a:r>
            <a:r>
              <a:rPr lang="ru-RU" dirty="0" err="1"/>
              <a:t>микробиома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78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15B80-110A-44C5-94D9-B0A7D095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План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FC0831-3731-4405-8FDC-AF6640D92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>
                <a:effectLst/>
                <a:ea typeface="Calibri" panose="020F0502020204030204" pitchFamily="34" charset="0"/>
              </a:rPr>
              <a:t>Микробиом</a:t>
            </a:r>
            <a:r>
              <a:rPr lang="ru-RU" dirty="0">
                <a:effectLst/>
                <a:ea typeface="Calibri" panose="020F0502020204030204" pitchFamily="34" charset="0"/>
              </a:rPr>
              <a:t> и неинфекционные заболевания. </a:t>
            </a:r>
          </a:p>
          <a:p>
            <a:r>
              <a:rPr lang="ru-RU" dirty="0" err="1">
                <a:effectLst/>
                <a:ea typeface="Calibri" panose="020F0502020204030204" pitchFamily="34" charset="0"/>
              </a:rPr>
              <a:t>Микробиом</a:t>
            </a:r>
            <a:r>
              <a:rPr lang="ru-RU" dirty="0">
                <a:effectLst/>
                <a:ea typeface="Calibri" panose="020F0502020204030204" pitchFamily="34" charset="0"/>
              </a:rPr>
              <a:t> и инфекционные заболевания.  </a:t>
            </a:r>
          </a:p>
          <a:p>
            <a:r>
              <a:rPr lang="ru-RU" dirty="0">
                <a:effectLst/>
                <a:ea typeface="Calibri" panose="020F0502020204030204" pitchFamily="34" charset="0"/>
              </a:rPr>
              <a:t>Изменение патогенами метаболизма клетки хозяина при инфекционном процессе. </a:t>
            </a:r>
          </a:p>
          <a:p>
            <a:r>
              <a:rPr lang="ru-RU" dirty="0">
                <a:effectLst/>
                <a:ea typeface="Calibri" panose="020F0502020204030204" pitchFamily="34" charset="0"/>
              </a:rPr>
              <a:t>Транслокация бактериальных токсинов. </a:t>
            </a:r>
          </a:p>
          <a:p>
            <a:r>
              <a:rPr lang="ru-RU" dirty="0">
                <a:effectLst/>
                <a:ea typeface="Calibri" panose="020F0502020204030204" pitchFamily="34" charset="0"/>
              </a:rPr>
              <a:t>Трансплантация фекальной микробиоты.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433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47CE8-A06A-4DB5-8625-0951C1B7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Что помогает регулировать соотношение «хороших» и «плохих» бактерий в кишечнике?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E20288-53F8-425E-9B7C-37DC89240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94" y="1901478"/>
            <a:ext cx="11133258" cy="4420664"/>
          </a:xfrm>
        </p:spPr>
        <p:txBody>
          <a:bodyPr>
            <a:normAutofit/>
          </a:bodyPr>
          <a:lstStyle/>
          <a:p>
            <a:r>
              <a:rPr lang="ru-RU" dirty="0"/>
              <a:t>Функция печени</a:t>
            </a:r>
          </a:p>
          <a:p>
            <a:endParaRPr lang="ru-RU" dirty="0"/>
          </a:p>
          <a:p>
            <a:r>
              <a:rPr lang="ru-RU" dirty="0"/>
              <a:t>Продукты распада веществ в кишечнике → в печень</a:t>
            </a:r>
          </a:p>
          <a:p>
            <a:endParaRPr lang="ru-RU" dirty="0"/>
          </a:p>
          <a:p>
            <a:r>
              <a:rPr lang="ru-RU" dirty="0"/>
              <a:t>Снижение функции печени → снижение количества и функции «полезных» бактерий</a:t>
            </a:r>
          </a:p>
          <a:p>
            <a:endParaRPr lang="ru-RU" dirty="0"/>
          </a:p>
          <a:p>
            <a:r>
              <a:rPr lang="ru-RU" dirty="0"/>
              <a:t>Токсические вещества, в т.ч. алкоголь, приводят к негативным последствиям для </a:t>
            </a:r>
            <a:r>
              <a:rPr lang="ru-RU" dirty="0" err="1"/>
              <a:t>микробиома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621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A1D26-9CC6-4CA2-9C71-585DFE974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3" y="365127"/>
            <a:ext cx="11572567" cy="19161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Объем рынка пробиотиков огромен.</a:t>
            </a:r>
            <a:br>
              <a:rPr lang="ru-RU" b="1" dirty="0">
                <a:solidFill>
                  <a:srgbClr val="0070C0"/>
                </a:solidFill>
              </a:rPr>
            </a:b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Доказана ли их эффективность при употреблении здоровыми людьми?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2B6595-8DDC-4465-9BE3-41AA3EC0D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689" y="2855118"/>
            <a:ext cx="10897537" cy="3443190"/>
          </a:xfrm>
        </p:spPr>
        <p:txBody>
          <a:bodyPr>
            <a:normAutofit fontScale="92500"/>
          </a:bodyPr>
          <a:lstStyle/>
          <a:p>
            <a:r>
              <a:rPr lang="ru-RU" dirty="0"/>
              <a:t>Пробиотики безопасны.</a:t>
            </a:r>
          </a:p>
          <a:p>
            <a:r>
              <a:rPr lang="ru-RU" dirty="0"/>
              <a:t>Вопрос эффективности открыт….</a:t>
            </a:r>
          </a:p>
          <a:p>
            <a:endParaRPr lang="ru-RU" dirty="0"/>
          </a:p>
          <a:p>
            <a:r>
              <a:rPr lang="ru-RU" dirty="0"/>
              <a:t>Люди на 99% отличаются друг от друга по составу кишечного </a:t>
            </a:r>
            <a:r>
              <a:rPr lang="ru-RU" dirty="0" err="1"/>
              <a:t>микробиома</a:t>
            </a:r>
            <a:endParaRPr lang="ru-RU" dirty="0"/>
          </a:p>
          <a:p>
            <a:endParaRPr lang="ru-RU" dirty="0"/>
          </a:p>
          <a:p>
            <a:r>
              <a:rPr lang="ru-RU" dirty="0"/>
              <a:t>Эффективные методы влияния на </a:t>
            </a:r>
            <a:r>
              <a:rPr lang="ru-RU" dirty="0" err="1"/>
              <a:t>микробиом</a:t>
            </a:r>
            <a:r>
              <a:rPr lang="ru-RU" dirty="0"/>
              <a:t> – в процессе изучения…</a:t>
            </a:r>
          </a:p>
        </p:txBody>
      </p:sp>
    </p:spTree>
    <p:extLst>
      <p:ext uri="{BB962C8B-B14F-4D97-AF65-F5344CB8AC3E}">
        <p14:creationId xmlns:p14="http://schemas.microsoft.com/office/powerpoint/2010/main" val="2194337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383CE-E7B8-4C29-BA2E-5406F3A5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221100"/>
            <a:ext cx="11774078" cy="972194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0070C0"/>
                </a:solidFill>
              </a:rPr>
              <a:t>Микробиом</a:t>
            </a:r>
            <a:r>
              <a:rPr lang="ru-RU" sz="4000" b="1" dirty="0">
                <a:solidFill>
                  <a:srgbClr val="0070C0"/>
                </a:solidFill>
              </a:rPr>
              <a:t> и </a:t>
            </a:r>
            <a:r>
              <a:rPr lang="ru-RU" sz="4000" b="1" dirty="0">
                <a:solidFill>
                  <a:srgbClr val="FF0000"/>
                </a:solidFill>
              </a:rPr>
              <a:t>не</a:t>
            </a:r>
            <a:r>
              <a:rPr lang="ru-RU" sz="4000" b="1" dirty="0">
                <a:solidFill>
                  <a:srgbClr val="0070C0"/>
                </a:solidFill>
              </a:rPr>
              <a:t>инфекционные заболевания человека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34AEDF-3328-4B36-B3AC-30945E917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614" y="1546662"/>
            <a:ext cx="7503736" cy="4269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A528AB-E02A-4039-9988-8913FA75BDDC}"/>
              </a:ext>
            </a:extLst>
          </p:cNvPr>
          <p:cNvSpPr txBox="1"/>
          <p:nvPr/>
        </p:nvSpPr>
        <p:spPr>
          <a:xfrm>
            <a:off x="8003945" y="6498400"/>
            <a:ext cx="40708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https://propionix.ru/novosti/news_post/medicina-mikrobioty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792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383CE-E7B8-4C29-BA2E-5406F3A5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2" y="365126"/>
            <a:ext cx="11937102" cy="83441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0070C0"/>
                </a:solidFill>
              </a:rPr>
              <a:t>Микробиом</a:t>
            </a:r>
            <a:r>
              <a:rPr lang="ru-RU" sz="4000" b="1" dirty="0">
                <a:solidFill>
                  <a:srgbClr val="0070C0"/>
                </a:solidFill>
              </a:rPr>
              <a:t> и </a:t>
            </a:r>
            <a:r>
              <a:rPr lang="ru-RU" sz="4000" b="1" dirty="0">
                <a:solidFill>
                  <a:srgbClr val="FF0000"/>
                </a:solidFill>
              </a:rPr>
              <a:t>не</a:t>
            </a:r>
            <a:r>
              <a:rPr lang="ru-RU" sz="4000" b="1" dirty="0">
                <a:solidFill>
                  <a:srgbClr val="0070C0"/>
                </a:solidFill>
              </a:rPr>
              <a:t>инфекционные заболевания человека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A989DB-6D18-4F04-8EE3-A2774DCD9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Механизмы – продукция токсичных веществ, синтез медиаторов воспаления, поддержка воспалительных процессов.</a:t>
            </a:r>
          </a:p>
          <a:p>
            <a:endParaRPr lang="ru-RU" dirty="0"/>
          </a:p>
          <a:p>
            <a:r>
              <a:rPr lang="ru-RU" dirty="0"/>
              <a:t>Практическая задача изучения </a:t>
            </a:r>
            <a:r>
              <a:rPr lang="ru-RU" dirty="0" err="1"/>
              <a:t>микробиома</a:t>
            </a:r>
            <a:r>
              <a:rPr lang="ru-RU" dirty="0"/>
              <a:t> – разработка профилактических мер по предупреждению развития заболеваний. </a:t>
            </a:r>
          </a:p>
        </p:txBody>
      </p:sp>
    </p:spTree>
    <p:extLst>
      <p:ext uri="{BB962C8B-B14F-4D97-AF65-F5344CB8AC3E}">
        <p14:creationId xmlns:p14="http://schemas.microsoft.com/office/powerpoint/2010/main" val="2448787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30AB6-CB92-4779-908D-2C23F1FC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19" y="298244"/>
            <a:ext cx="10515600" cy="76558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Сахарный диабет 1 типа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B89AC6-4BE5-491D-BF5B-ED491708A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418" y="1353676"/>
            <a:ext cx="11471788" cy="4351338"/>
          </a:xfrm>
        </p:spPr>
        <p:txBody>
          <a:bodyPr/>
          <a:lstStyle/>
          <a:p>
            <a:r>
              <a:rPr lang="ru-RU" dirty="0"/>
              <a:t>- аутоиммунное заболевание с недостаточной выработкой инсулина, что вызвано частичным или полным разрушением островковых               </a:t>
            </a:r>
            <a:r>
              <a:rPr lang="en-US" dirty="0"/>
              <a:t>β</a:t>
            </a:r>
            <a:r>
              <a:rPr lang="ru-RU" dirty="0"/>
              <a:t>-клеток поджелудочной железы </a:t>
            </a:r>
            <a:r>
              <a:rPr lang="ru-RU" dirty="0" err="1"/>
              <a:t>аутореактивными</a:t>
            </a:r>
            <a:r>
              <a:rPr lang="ru-RU" dirty="0"/>
              <a:t> Т-клетками.</a:t>
            </a:r>
          </a:p>
          <a:p>
            <a:endParaRPr lang="ru-RU" dirty="0"/>
          </a:p>
          <a:p>
            <a:r>
              <a:rPr lang="ru-RU" dirty="0"/>
              <a:t>Известны генетические факторы, факторы окружающей среды;</a:t>
            </a:r>
          </a:p>
          <a:p>
            <a:endParaRPr lang="ru-RU" dirty="0"/>
          </a:p>
          <a:p>
            <a:r>
              <a:rPr lang="ru-RU" dirty="0"/>
              <a:t>Изучение </a:t>
            </a:r>
            <a:r>
              <a:rPr lang="ru-RU" dirty="0" err="1"/>
              <a:t>микробиома</a:t>
            </a:r>
            <a:r>
              <a:rPr lang="ru-RU" dirty="0"/>
              <a:t> выявило значительные различия у здоровых и больных СД1 (что первично?)</a:t>
            </a:r>
          </a:p>
        </p:txBody>
      </p:sp>
    </p:spTree>
    <p:extLst>
      <p:ext uri="{BB962C8B-B14F-4D97-AF65-F5344CB8AC3E}">
        <p14:creationId xmlns:p14="http://schemas.microsoft.com/office/powerpoint/2010/main" val="3880041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30AB6-CB92-4779-908D-2C23F1FC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19" y="298244"/>
            <a:ext cx="10515600" cy="76558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Сахарный диабет 1 типа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B89AC6-4BE5-491D-BF5B-ED491708A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418" y="1353676"/>
            <a:ext cx="6762137" cy="5206080"/>
          </a:xfrm>
        </p:spPr>
        <p:txBody>
          <a:bodyPr>
            <a:normAutofit/>
          </a:bodyPr>
          <a:lstStyle/>
          <a:p>
            <a:r>
              <a:rPr lang="ru-RU" sz="2000" dirty="0"/>
              <a:t>Доказательства первичной роли </a:t>
            </a:r>
            <a:r>
              <a:rPr lang="ru-RU" sz="2000" dirty="0" err="1"/>
              <a:t>микробиома</a:t>
            </a:r>
            <a:r>
              <a:rPr lang="ru-RU" sz="2000" dirty="0"/>
              <a:t> кишечника в развитии СД1  - пока только на лабораторных животных (мыши).</a:t>
            </a:r>
          </a:p>
          <a:p>
            <a:endParaRPr lang="ru-RU" sz="2000" dirty="0"/>
          </a:p>
          <a:p>
            <a:pPr marL="0" indent="0">
              <a:buNone/>
            </a:pPr>
            <a:r>
              <a:rPr lang="ru-RU" sz="2000" dirty="0"/>
              <a:t>+ изменения в составе </a:t>
            </a:r>
            <a:r>
              <a:rPr lang="ru-RU" sz="2000" dirty="0" err="1"/>
              <a:t>микробиома</a:t>
            </a:r>
            <a:r>
              <a:rPr lang="ru-RU" sz="2000" dirty="0"/>
              <a:t> произошли ДО развития СД 1 типа;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b="1" u="sng" dirty="0"/>
              <a:t>Возможные механизмы:</a:t>
            </a:r>
          </a:p>
          <a:p>
            <a:r>
              <a:rPr lang="ru-RU" sz="2000" dirty="0"/>
              <a:t>нарушения иммунной регуляции;</a:t>
            </a:r>
          </a:p>
          <a:p>
            <a:r>
              <a:rPr lang="ru-RU" sz="2000" dirty="0"/>
              <a:t>синдром повышенной проницаемости кишечника;</a:t>
            </a:r>
          </a:p>
          <a:p>
            <a:endParaRPr lang="ru-RU" sz="2000" dirty="0"/>
          </a:p>
          <a:p>
            <a:pPr marL="0" indent="0">
              <a:buNone/>
            </a:pPr>
            <a:r>
              <a:rPr lang="ru-RU" sz="2000" dirty="0"/>
              <a:t>! Грудное вскармливание – независимый защитный фактор, снижающий риск заболевания СД 1 типа.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E17673-0EA8-4F11-A414-E33E3C75D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9" t="27789" r="51371" b="14034"/>
          <a:stretch/>
        </p:blipFill>
        <p:spPr>
          <a:xfrm>
            <a:off x="7641855" y="875071"/>
            <a:ext cx="4240625" cy="503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3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30AB6-CB92-4779-908D-2C23F1FC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36" y="180256"/>
            <a:ext cx="10515600" cy="76558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Сахарный диабет 1 типа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08CACA-2239-4B7D-9706-4966EF4AF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10" t="54397" r="21048" b="7570"/>
          <a:stretch/>
        </p:blipFill>
        <p:spPr>
          <a:xfrm>
            <a:off x="339214" y="1201480"/>
            <a:ext cx="4773562" cy="38585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E3BB7F-8AA6-45CC-A149-52AB99B65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35" t="19972" r="21936" b="33426"/>
          <a:stretch/>
        </p:blipFill>
        <p:spPr>
          <a:xfrm>
            <a:off x="5360707" y="1201480"/>
            <a:ext cx="6612525" cy="45756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0324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1841A-5AEF-47D5-9A58-B6BFA4498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9" y="133200"/>
            <a:ext cx="12287865" cy="965354"/>
          </a:xfrm>
        </p:spPr>
        <p:txBody>
          <a:bodyPr>
            <a:normAutofit fontScale="90000"/>
          </a:bodyPr>
          <a:lstStyle/>
          <a:p>
            <a:r>
              <a:rPr lang="ru-RU" sz="4000" b="1" dirty="0" err="1">
                <a:solidFill>
                  <a:srgbClr val="0070C0"/>
                </a:solidFill>
              </a:rPr>
              <a:t>Микробиом</a:t>
            </a:r>
            <a:r>
              <a:rPr lang="ru-RU" sz="4000" b="1" dirty="0">
                <a:solidFill>
                  <a:srgbClr val="0070C0"/>
                </a:solidFill>
              </a:rPr>
              <a:t> кишечника – головной мозг (ось кишечник – мозг)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1F1035D-B5C8-4D25-90A2-AB15340A9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1129302"/>
            <a:ext cx="6152537" cy="5595498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Это двустороннее взаимодействие между кишечной микробиотой и ЦНС, включающее эндокринную, иммунную и нервную регуляцию. </a:t>
            </a:r>
          </a:p>
          <a:p>
            <a:pPr marL="0" indent="0">
              <a:buNone/>
            </a:pPr>
            <a:r>
              <a:rPr lang="ru-RU" sz="3200" b="1" dirty="0"/>
              <a:t>Эта ось содержит: </a:t>
            </a:r>
          </a:p>
          <a:p>
            <a:r>
              <a:rPr lang="ru-RU" b="1" dirty="0"/>
              <a:t>лимфоциты</a:t>
            </a:r>
            <a:r>
              <a:rPr lang="ru-RU" dirty="0"/>
              <a:t>, зондирующие кишечник и продуцирующие белки-цитокины, действующие на нервную систему; </a:t>
            </a:r>
          </a:p>
          <a:p>
            <a:r>
              <a:rPr lang="ru-RU" b="1" dirty="0"/>
              <a:t>блуждающий нерв</a:t>
            </a:r>
            <a:r>
              <a:rPr lang="ru-RU" dirty="0"/>
              <a:t>, окончания которого могут быть активированы пептидами, производимыми клетками кишечного эпителия; </a:t>
            </a:r>
          </a:p>
          <a:p>
            <a:r>
              <a:rPr lang="ru-RU" b="1" dirty="0" err="1"/>
              <a:t>нейротрансмиттеры</a:t>
            </a:r>
            <a:r>
              <a:rPr lang="ru-RU" dirty="0"/>
              <a:t> или их предшественники, выделяемые бактериями, которые могут воздействовать на клетки кишечного эпителия; </a:t>
            </a:r>
          </a:p>
          <a:p>
            <a:r>
              <a:rPr lang="ru-RU" b="1" dirty="0"/>
              <a:t>кортикостероиды</a:t>
            </a:r>
            <a:r>
              <a:rPr lang="ru-RU" dirty="0"/>
              <a:t>, синтезируемые в результате активации гипоталамо-гипофизарно-адреналовой системы (HPA), способные воздействовать на состав микробиоты кишечника; </a:t>
            </a:r>
          </a:p>
          <a:p>
            <a:r>
              <a:rPr lang="ru-RU" dirty="0"/>
              <a:t>классические </a:t>
            </a:r>
            <a:r>
              <a:rPr lang="ru-RU" dirty="0" err="1"/>
              <a:t>нейротрансмиттеры</a:t>
            </a:r>
            <a:r>
              <a:rPr lang="ru-RU" dirty="0"/>
              <a:t>, высвобождающиеся в результате нейрональной активации, которые могут напрямую влиять на микробиоту кишечника. 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                                                                    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F36A2D-A8D0-419B-A739-145B6E35E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3" t="26987" r="42062" b="8058"/>
          <a:stretch/>
        </p:blipFill>
        <p:spPr>
          <a:xfrm>
            <a:off x="248263" y="1098554"/>
            <a:ext cx="5139813" cy="575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25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472061-83B2-4709-86C8-B8D2C0FB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39" y="168481"/>
            <a:ext cx="11720051" cy="75575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Особенности видовой продукции биогенных аминов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D625C1-E1CF-4520-AD7F-9545F4F0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639" y="1176695"/>
            <a:ext cx="11808542" cy="5420749"/>
          </a:xfrm>
        </p:spPr>
        <p:txBody>
          <a:bodyPr/>
          <a:lstStyle/>
          <a:p>
            <a:r>
              <a:rPr lang="en-US" i="1" dirty="0"/>
              <a:t>Bifidobacterium spp. + Lactobacillus spp. </a:t>
            </a:r>
            <a:r>
              <a:rPr lang="en-US" dirty="0"/>
              <a:t>– </a:t>
            </a:r>
            <a:r>
              <a:rPr lang="ru-RU" dirty="0"/>
              <a:t>продуцируют </a:t>
            </a:r>
            <a:r>
              <a:rPr lang="ru-RU" b="1" dirty="0">
                <a:solidFill>
                  <a:srgbClr val="0070C0"/>
                </a:solidFill>
              </a:rPr>
              <a:t>ГАМК</a:t>
            </a:r>
            <a:r>
              <a:rPr lang="ru-RU" dirty="0"/>
              <a:t>;</a:t>
            </a:r>
          </a:p>
          <a:p>
            <a:r>
              <a:rPr lang="en-US" i="1" dirty="0"/>
              <a:t>Escherichia spp., </a:t>
            </a:r>
            <a:r>
              <a:rPr lang="en-US" b="0" i="1" dirty="0" err="1">
                <a:solidFill>
                  <a:srgbClr val="202124"/>
                </a:solidFill>
                <a:effectLst/>
                <a:latin typeface="Google Sans"/>
              </a:rPr>
              <a:t>Saccharomycetes</a:t>
            </a:r>
            <a:r>
              <a:rPr lang="en-US" b="0" i="1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– </a:t>
            </a:r>
            <a:r>
              <a:rPr lang="ru-RU" b="0" i="0" dirty="0">
                <a:solidFill>
                  <a:srgbClr val="202124"/>
                </a:solidFill>
                <a:effectLst/>
                <a:latin typeface="Google Sans"/>
              </a:rPr>
              <a:t>продуцируют </a:t>
            </a:r>
            <a:r>
              <a:rPr lang="ru-RU" b="1" i="0" dirty="0">
                <a:solidFill>
                  <a:srgbClr val="0070C0"/>
                </a:solidFill>
                <a:effectLst/>
                <a:latin typeface="Google Sans"/>
              </a:rPr>
              <a:t>норадреналин</a:t>
            </a:r>
            <a:r>
              <a:rPr lang="ru-RU" b="0" i="0" dirty="0">
                <a:solidFill>
                  <a:srgbClr val="202124"/>
                </a:solidFill>
                <a:effectLst/>
                <a:latin typeface="Google Sans"/>
              </a:rPr>
              <a:t>;</a:t>
            </a:r>
          </a:p>
          <a:p>
            <a:r>
              <a:rPr lang="en-US" b="0" i="1" dirty="0">
                <a:solidFill>
                  <a:srgbClr val="202124"/>
                </a:solidFill>
                <a:effectLst/>
                <a:latin typeface="Google Sans"/>
              </a:rPr>
              <a:t>Candida</a:t>
            </a:r>
            <a:r>
              <a:rPr lang="en-US" i="1" dirty="0">
                <a:solidFill>
                  <a:srgbClr val="202124"/>
                </a:solidFill>
                <a:latin typeface="Google Sans"/>
              </a:rPr>
              <a:t> spp</a:t>
            </a:r>
            <a:r>
              <a:rPr lang="en-US" i="1" dirty="0"/>
              <a:t>., Enterococcus spp</a:t>
            </a:r>
            <a:r>
              <a:rPr lang="en-US" dirty="0"/>
              <a:t>. – </a:t>
            </a:r>
            <a:r>
              <a:rPr lang="ru-RU" dirty="0"/>
              <a:t>продуцируют </a:t>
            </a:r>
            <a:r>
              <a:rPr lang="ru-RU" b="1" dirty="0">
                <a:solidFill>
                  <a:srgbClr val="0070C0"/>
                </a:solidFill>
              </a:rPr>
              <a:t>серотонин</a:t>
            </a:r>
            <a:r>
              <a:rPr lang="ru-RU" dirty="0"/>
              <a:t>;</a:t>
            </a:r>
            <a:r>
              <a:rPr lang="ru-RU" dirty="0">
                <a:solidFill>
                  <a:srgbClr val="202124"/>
                </a:solidFill>
                <a:latin typeface="Google Sans"/>
              </a:rPr>
              <a:t> (</a:t>
            </a:r>
            <a:r>
              <a:rPr lang="ru-RU" sz="2000" dirty="0">
                <a:solidFill>
                  <a:srgbClr val="202124"/>
                </a:solidFill>
                <a:latin typeface="Google Sans"/>
              </a:rPr>
              <a:t>90% всего серотонина в организме человека вырабатывается в кишечнике).</a:t>
            </a:r>
            <a:endParaRPr lang="ru-RU" sz="2000" dirty="0"/>
          </a:p>
          <a:p>
            <a:r>
              <a:rPr lang="en-US" b="0" i="1" dirty="0">
                <a:solidFill>
                  <a:srgbClr val="202124"/>
                </a:solidFill>
                <a:effectLst/>
                <a:latin typeface="Google Sans"/>
              </a:rPr>
              <a:t>Bacillus</a:t>
            </a:r>
            <a:r>
              <a:rPr lang="ru-RU" b="0" i="1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b="0" i="1" dirty="0">
                <a:solidFill>
                  <a:srgbClr val="202124"/>
                </a:solidFill>
                <a:effectLst/>
                <a:latin typeface="Google Sans"/>
              </a:rPr>
              <a:t>spp.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– </a:t>
            </a:r>
            <a:r>
              <a:rPr lang="ru-RU" b="0" i="0" dirty="0">
                <a:solidFill>
                  <a:srgbClr val="202124"/>
                </a:solidFill>
                <a:effectLst/>
                <a:latin typeface="Google Sans"/>
              </a:rPr>
              <a:t>продуцируют </a:t>
            </a:r>
            <a:r>
              <a:rPr lang="ru-RU" b="1" i="0" dirty="0">
                <a:solidFill>
                  <a:srgbClr val="0070C0"/>
                </a:solidFill>
                <a:effectLst/>
                <a:latin typeface="Google Sans"/>
              </a:rPr>
              <a:t>дофамин</a:t>
            </a:r>
            <a:r>
              <a:rPr lang="ru-RU" b="0" i="0" dirty="0">
                <a:solidFill>
                  <a:srgbClr val="202124"/>
                </a:solidFill>
                <a:effectLst/>
                <a:latin typeface="Google Sans"/>
              </a:rPr>
              <a:t>;</a:t>
            </a:r>
          </a:p>
          <a:p>
            <a:r>
              <a:rPr lang="en-US" b="0" i="1" dirty="0">
                <a:solidFill>
                  <a:srgbClr val="202124"/>
                </a:solidFill>
                <a:effectLst/>
                <a:latin typeface="Google Sans"/>
              </a:rPr>
              <a:t>Lactobacillus</a:t>
            </a:r>
            <a:r>
              <a:rPr lang="ru-RU" i="1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US" i="1" dirty="0">
                <a:solidFill>
                  <a:srgbClr val="202124"/>
                </a:solidFill>
                <a:latin typeface="Google Sans"/>
              </a:rPr>
              <a:t>spp</a:t>
            </a:r>
            <a:r>
              <a:rPr lang="en-US" dirty="0">
                <a:solidFill>
                  <a:srgbClr val="202124"/>
                </a:solidFill>
                <a:latin typeface="Google Sans"/>
              </a:rPr>
              <a:t>. – </a:t>
            </a:r>
            <a:r>
              <a:rPr lang="ru-RU" dirty="0">
                <a:solidFill>
                  <a:srgbClr val="202124"/>
                </a:solidFill>
                <a:latin typeface="Google Sans"/>
              </a:rPr>
              <a:t>продуцируют </a:t>
            </a:r>
            <a:r>
              <a:rPr lang="ru-RU" b="1" dirty="0">
                <a:solidFill>
                  <a:srgbClr val="0070C0"/>
                </a:solidFill>
                <a:latin typeface="Google Sans"/>
              </a:rPr>
              <a:t>ацетилхолин</a:t>
            </a:r>
            <a:r>
              <a:rPr lang="ru-RU" dirty="0">
                <a:solidFill>
                  <a:srgbClr val="202124"/>
                </a:solidFill>
                <a:latin typeface="Google Sans"/>
              </a:rPr>
              <a:t>;</a:t>
            </a:r>
          </a:p>
          <a:p>
            <a:endParaRPr lang="ru-RU" dirty="0">
              <a:solidFill>
                <a:srgbClr val="202124"/>
              </a:solidFill>
              <a:latin typeface="Google Sans"/>
            </a:endParaRPr>
          </a:p>
          <a:p>
            <a:r>
              <a:rPr lang="ru-RU" dirty="0">
                <a:solidFill>
                  <a:srgbClr val="202124"/>
                </a:solidFill>
                <a:latin typeface="Google Sans"/>
              </a:rPr>
              <a:t>+ продукция предшественников КА – </a:t>
            </a:r>
            <a:r>
              <a:rPr lang="ru-RU" dirty="0" err="1">
                <a:solidFill>
                  <a:srgbClr val="202124"/>
                </a:solidFill>
                <a:latin typeface="Google Sans"/>
              </a:rPr>
              <a:t>диоксифенилаланин</a:t>
            </a:r>
            <a:r>
              <a:rPr lang="ru-RU" dirty="0">
                <a:solidFill>
                  <a:srgbClr val="202124"/>
                </a:solidFill>
                <a:latin typeface="Google Sans"/>
              </a:rPr>
              <a:t> (проникает в кровоток, проходит через ГЭБ)</a:t>
            </a:r>
          </a:p>
          <a:p>
            <a:r>
              <a:rPr lang="ru-RU" dirty="0">
                <a:solidFill>
                  <a:srgbClr val="202124"/>
                </a:solidFill>
                <a:latin typeface="Google Sans"/>
              </a:rPr>
              <a:t>+ имеются рецепторы к КА на клеточной стенке бактерий – стимуляция КА формирования биопленок;</a:t>
            </a:r>
          </a:p>
        </p:txBody>
      </p:sp>
    </p:spTree>
    <p:extLst>
      <p:ext uri="{BB962C8B-B14F-4D97-AF65-F5344CB8AC3E}">
        <p14:creationId xmlns:p14="http://schemas.microsoft.com/office/powerpoint/2010/main" val="3830235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363B2-ECAF-4B60-837B-EB545DBE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77" y="365125"/>
            <a:ext cx="11769213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Влияние нейроактивных веществ, продуцируемых кишечной микробиотой, на психологический и социальный статус человека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7A8795-6CA9-479A-BDF3-31A0DCCC7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45" t="30345" r="34597" b="4714"/>
          <a:stretch/>
        </p:blipFill>
        <p:spPr>
          <a:xfrm>
            <a:off x="2517058" y="2143431"/>
            <a:ext cx="5928852" cy="461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86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A44ED-2DA2-41EC-8C5A-8C7D5872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Основные понятия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D583A1-9A1E-4F32-AA22-E704BC8DD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5" y="1825625"/>
            <a:ext cx="6589336" cy="477182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Микробиота</a:t>
            </a:r>
            <a:r>
              <a:rPr lang="ru-RU" dirty="0"/>
              <a:t> – совокупность всех микроорганизмов, населяющих организм человека и находящихся в симбиозе с ним</a:t>
            </a:r>
          </a:p>
          <a:p>
            <a:endParaRPr lang="ru-RU" dirty="0"/>
          </a:p>
          <a:p>
            <a:r>
              <a:rPr lang="ru-RU" b="1" dirty="0" err="1">
                <a:solidFill>
                  <a:srgbClr val="0070C0"/>
                </a:solidFill>
              </a:rPr>
              <a:t>Микробиом</a:t>
            </a:r>
            <a:r>
              <a:rPr lang="ru-RU" dirty="0"/>
              <a:t> – совокупность всех генов этих микроорганизмов</a:t>
            </a:r>
          </a:p>
          <a:p>
            <a:endParaRPr lang="ru-RU" dirty="0"/>
          </a:p>
          <a:p>
            <a:r>
              <a:rPr lang="ru-RU" sz="2200" i="1" dirty="0"/>
              <a:t>Микроорганизмы – это бактерии, грибы, вирусы, археи, простейшие.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D7D1A4-9D3E-4645-93C6-153F99E81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338" y="1253765"/>
            <a:ext cx="4518582" cy="505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37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C954E-E327-406B-BD9A-07319922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3" y="88490"/>
            <a:ext cx="11847870" cy="181896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Патологические состояния нервной системы, ассоциированные с нарушением функции оси 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«кишечная микробиота – мозг»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E8ED5B-B799-4570-A2E5-7D29E879B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85" y="2084234"/>
            <a:ext cx="5859922" cy="823912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Нарушения развития </a:t>
            </a:r>
            <a:r>
              <a:rPr lang="ru-RU" sz="2800" dirty="0" err="1"/>
              <a:t>нс</a:t>
            </a:r>
            <a:r>
              <a:rPr lang="ru-RU" sz="2800" dirty="0"/>
              <a:t> /нервно – психические расстройства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802709-97BA-480C-8916-F903D40E5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650" y="3084922"/>
            <a:ext cx="5157787" cy="3684588"/>
          </a:xfrm>
        </p:spPr>
        <p:txBody>
          <a:bodyPr/>
          <a:lstStyle/>
          <a:p>
            <a:r>
              <a:rPr lang="ru-RU" sz="2400" dirty="0"/>
              <a:t>Расстройства аутистического спектра</a:t>
            </a:r>
          </a:p>
          <a:p>
            <a:r>
              <a:rPr lang="ru-RU" sz="2400" dirty="0"/>
              <a:t>Шизофрения</a:t>
            </a:r>
          </a:p>
          <a:p>
            <a:r>
              <a:rPr lang="ru-RU" sz="2400" dirty="0"/>
              <a:t>Депрессия</a:t>
            </a:r>
          </a:p>
          <a:p>
            <a:r>
              <a:rPr lang="ru-RU" sz="2400" dirty="0"/>
              <a:t>Хронический болевой синдром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0FFA25-1AA3-4264-9A68-C665780A67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201" y="2084234"/>
            <a:ext cx="5183188" cy="823912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Нейро – дегенеративные заболевания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1873E1-2051-4428-B961-D99D50CF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8201" y="3084922"/>
            <a:ext cx="5183188" cy="3684588"/>
          </a:xfrm>
        </p:spPr>
        <p:txBody>
          <a:bodyPr>
            <a:normAutofit/>
          </a:bodyPr>
          <a:lstStyle/>
          <a:p>
            <a:r>
              <a:rPr lang="ru-RU" sz="2400" dirty="0"/>
              <a:t>Рассеянный склероз</a:t>
            </a:r>
          </a:p>
          <a:p>
            <a:r>
              <a:rPr lang="ru-RU" sz="2400" dirty="0"/>
              <a:t>Болезнь Паркинсона</a:t>
            </a:r>
          </a:p>
          <a:p>
            <a:r>
              <a:rPr lang="ru-RU" sz="2400" dirty="0"/>
              <a:t>Болезнь Альцгеймера</a:t>
            </a:r>
          </a:p>
          <a:p>
            <a:r>
              <a:rPr lang="ru-RU" sz="2400" dirty="0"/>
              <a:t>Опухоли мозга</a:t>
            </a:r>
          </a:p>
          <a:p>
            <a:r>
              <a:rPr lang="ru-RU" sz="2400" dirty="0"/>
              <a:t>Инсульт</a:t>
            </a:r>
          </a:p>
        </p:txBody>
      </p:sp>
    </p:spTree>
    <p:extLst>
      <p:ext uri="{BB962C8B-B14F-4D97-AF65-F5344CB8AC3E}">
        <p14:creationId xmlns:p14="http://schemas.microsoft.com/office/powerpoint/2010/main" val="3152604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170A1-ACAA-4CE3-8B14-39BD2682B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0070C0"/>
                </a:solidFill>
              </a:rPr>
              <a:t>Микробиом</a:t>
            </a:r>
            <a:r>
              <a:rPr lang="ru-RU" sz="4000" b="1" dirty="0">
                <a:solidFill>
                  <a:srgbClr val="0070C0"/>
                </a:solidFill>
              </a:rPr>
              <a:t> и инфекционные заболевания</a:t>
            </a:r>
          </a:p>
        </p:txBody>
      </p:sp>
    </p:spTree>
    <p:extLst>
      <p:ext uri="{BB962C8B-B14F-4D97-AF65-F5344CB8AC3E}">
        <p14:creationId xmlns:p14="http://schemas.microsoft.com/office/powerpoint/2010/main" val="1213378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170A1-ACAA-4CE3-8B14-39BD2682B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11" y="256380"/>
            <a:ext cx="10515600" cy="82391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ПРИМЕР:  </a:t>
            </a:r>
            <a:r>
              <a:rPr lang="ru-RU" sz="4000" b="1" dirty="0" err="1">
                <a:solidFill>
                  <a:srgbClr val="0070C0"/>
                </a:solidFill>
              </a:rPr>
              <a:t>Микробиом</a:t>
            </a:r>
            <a:r>
              <a:rPr lang="ru-RU" sz="4000" b="1" dirty="0">
                <a:solidFill>
                  <a:srgbClr val="0070C0"/>
                </a:solidFill>
              </a:rPr>
              <a:t> и пневмония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E6B6AA-C907-4C4C-BBBE-93C43CF55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52" y="1681163"/>
            <a:ext cx="5555123" cy="823912"/>
          </a:xfrm>
        </p:spPr>
        <p:txBody>
          <a:bodyPr>
            <a:normAutofit fontScale="85000" lnSpcReduction="20000"/>
          </a:bodyPr>
          <a:lstStyle/>
          <a:p>
            <a:r>
              <a:rPr lang="ru-RU" sz="3200" dirty="0"/>
              <a:t>Нижние отделы </a:t>
            </a:r>
            <a:endParaRPr lang="en-US" sz="3200" dirty="0"/>
          </a:p>
          <a:p>
            <a:r>
              <a:rPr lang="ru-RU" sz="3200" dirty="0"/>
              <a:t>дыхательных путей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5B9B054-4B68-49BF-8D5F-B87721675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452" y="2505075"/>
            <a:ext cx="5555123" cy="3684588"/>
          </a:xfrm>
        </p:spPr>
        <p:txBody>
          <a:bodyPr>
            <a:normAutofit lnSpcReduction="10000"/>
          </a:bodyPr>
          <a:lstStyle/>
          <a:p>
            <a:r>
              <a:rPr lang="en-US" b="0" i="1" dirty="0">
                <a:solidFill>
                  <a:srgbClr val="202124"/>
                </a:solidFill>
                <a:effectLst/>
                <a:latin typeface="Google Sans"/>
              </a:rPr>
              <a:t>Streptococcus</a:t>
            </a:r>
            <a:r>
              <a:rPr lang="ru-RU" b="0" i="1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b="0" i="1" dirty="0">
                <a:solidFill>
                  <a:srgbClr val="202124"/>
                </a:solidFill>
                <a:effectLst/>
                <a:latin typeface="Google Sans"/>
              </a:rPr>
              <a:t>spp.</a:t>
            </a:r>
          </a:p>
          <a:p>
            <a:r>
              <a:rPr lang="en-US" i="1" dirty="0" err="1">
                <a:solidFill>
                  <a:srgbClr val="202124"/>
                </a:solidFill>
                <a:latin typeface="Google Sans"/>
              </a:rPr>
              <a:t>Haemophilus</a:t>
            </a:r>
            <a:r>
              <a:rPr lang="en-US" i="1" dirty="0">
                <a:solidFill>
                  <a:srgbClr val="202124"/>
                </a:solidFill>
                <a:latin typeface="Google Sans"/>
              </a:rPr>
              <a:t> spp.</a:t>
            </a:r>
          </a:p>
          <a:p>
            <a:r>
              <a:rPr lang="en-US" i="1" dirty="0">
                <a:solidFill>
                  <a:srgbClr val="202124"/>
                </a:solidFill>
                <a:latin typeface="Google Sans"/>
              </a:rPr>
              <a:t>Moraxella</a:t>
            </a:r>
            <a:r>
              <a:rPr lang="ru-RU" i="1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US" i="1" dirty="0">
                <a:solidFill>
                  <a:srgbClr val="202124"/>
                </a:solidFill>
                <a:latin typeface="Google Sans"/>
              </a:rPr>
              <a:t>spp.</a:t>
            </a:r>
            <a:endParaRPr lang="ru-RU" i="1" dirty="0">
              <a:solidFill>
                <a:srgbClr val="202124"/>
              </a:solidFill>
              <a:latin typeface="Google Sans"/>
            </a:endParaRPr>
          </a:p>
          <a:p>
            <a:endParaRPr lang="ru-RU" dirty="0">
              <a:solidFill>
                <a:srgbClr val="202124"/>
              </a:solidFill>
              <a:latin typeface="Google Sans"/>
            </a:endParaRPr>
          </a:p>
          <a:p>
            <a:pPr marL="0" indent="0">
              <a:buNone/>
            </a:pPr>
            <a:r>
              <a:rPr lang="ru-RU" b="1" dirty="0" err="1">
                <a:solidFill>
                  <a:srgbClr val="202124"/>
                </a:solidFill>
                <a:latin typeface="Google Sans"/>
              </a:rPr>
              <a:t>Микробиом</a:t>
            </a:r>
            <a:r>
              <a:rPr lang="ru-RU" b="1" dirty="0">
                <a:solidFill>
                  <a:srgbClr val="202124"/>
                </a:solidFill>
                <a:latin typeface="Google Sans"/>
              </a:rPr>
              <a:t> ротоглотки</a:t>
            </a:r>
          </a:p>
          <a:p>
            <a:r>
              <a:rPr lang="ru-RU" sz="2400" dirty="0">
                <a:solidFill>
                  <a:srgbClr val="202124"/>
                </a:solidFill>
                <a:latin typeface="Google Sans"/>
              </a:rPr>
              <a:t>преобладание </a:t>
            </a:r>
            <a:r>
              <a:rPr lang="en-US" sz="2400" b="0" i="1" dirty="0">
                <a:solidFill>
                  <a:srgbClr val="202124"/>
                </a:solidFill>
                <a:effectLst/>
                <a:latin typeface="Google Sans"/>
              </a:rPr>
              <a:t>Streptococcus</a:t>
            </a:r>
            <a:r>
              <a:rPr lang="ru-RU" sz="2400" b="0" i="1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sz="2400" b="0" i="1" dirty="0">
                <a:solidFill>
                  <a:srgbClr val="202124"/>
                </a:solidFill>
                <a:effectLst/>
                <a:latin typeface="Google Sans"/>
              </a:rPr>
              <a:t>spp.</a:t>
            </a:r>
            <a:r>
              <a:rPr lang="ru-RU" sz="2400" b="0" i="1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ru-RU" sz="2400" dirty="0">
                <a:solidFill>
                  <a:srgbClr val="202124"/>
                </a:solidFill>
                <a:latin typeface="Google Sans"/>
              </a:rPr>
              <a:t>а</a:t>
            </a:r>
            <a:r>
              <a:rPr lang="ru-RU" sz="2400" b="0" i="0" dirty="0">
                <a:solidFill>
                  <a:srgbClr val="202124"/>
                </a:solidFill>
                <a:effectLst/>
                <a:latin typeface="Google Sans"/>
              </a:rPr>
              <a:t>ссоциируется с более высоким риском пневмонии;</a:t>
            </a:r>
            <a:endParaRPr lang="en-US" sz="2400" b="0" i="0" dirty="0">
              <a:solidFill>
                <a:srgbClr val="202124"/>
              </a:solidFill>
              <a:effectLst/>
              <a:latin typeface="Google Sans"/>
            </a:endParaRPr>
          </a:p>
          <a:p>
            <a:endParaRPr lang="ru-RU" dirty="0">
              <a:solidFill>
                <a:srgbClr val="202124"/>
              </a:solidFill>
              <a:latin typeface="Google Sans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DDA2E16-36CF-4F7B-A92E-190EDB9D9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3600" dirty="0" err="1">
                <a:solidFill>
                  <a:srgbClr val="0070C0"/>
                </a:solidFill>
              </a:rPr>
              <a:t>Микробиом</a:t>
            </a:r>
            <a:r>
              <a:rPr lang="ru-RU" sz="3600" dirty="0">
                <a:solidFill>
                  <a:srgbClr val="0070C0"/>
                </a:solidFill>
              </a:rPr>
              <a:t> кишечника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6300497-0248-4CE4-A8DF-24F00331A7B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 </a:t>
            </a:r>
            <a:r>
              <a:rPr lang="ru-RU" sz="2400" dirty="0"/>
              <a:t>микробиота кишечника усиливает функцию первичных альвеолярных макрофагов (в эксперименте);</a:t>
            </a:r>
          </a:p>
          <a:p>
            <a:r>
              <a:rPr lang="ru-RU" sz="2400" dirty="0"/>
              <a:t>ассоциация состава кишечного </a:t>
            </a:r>
            <a:r>
              <a:rPr lang="ru-RU" sz="2400" dirty="0" err="1"/>
              <a:t>микробиома</a:t>
            </a:r>
            <a:r>
              <a:rPr lang="ru-RU" sz="2400" dirty="0"/>
              <a:t> и исходов заболевания;</a:t>
            </a:r>
          </a:p>
          <a:p>
            <a:r>
              <a:rPr lang="ru-RU" sz="2400" dirty="0"/>
              <a:t>Высокое содержание бактерий, продуцирующих бутират приводит к снижению риска развития вирусных инфекций дыхательных путей</a:t>
            </a:r>
          </a:p>
        </p:txBody>
      </p:sp>
    </p:spTree>
    <p:extLst>
      <p:ext uri="{BB962C8B-B14F-4D97-AF65-F5344CB8AC3E}">
        <p14:creationId xmlns:p14="http://schemas.microsoft.com/office/powerpoint/2010/main" val="1476430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CB76E06-4613-44C0-A5B6-9333AB38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833" y="21034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Изменение патогенами метаболизма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клетки хозяина при инфекционном процессе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44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CB76E06-4613-44C0-A5B6-9333AB38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833" y="21034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0070C0"/>
                </a:solidFill>
              </a:rPr>
            </a:br>
            <a:br>
              <a:rPr lang="ru-RU" b="1" dirty="0">
                <a:solidFill>
                  <a:srgbClr val="0070C0"/>
                </a:solidFill>
              </a:rPr>
            </a:b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Транслокация бактериальных токсинов </a:t>
            </a:r>
            <a:br>
              <a:rPr lang="ru-RU" b="1" dirty="0">
                <a:solidFill>
                  <a:srgbClr val="0070C0"/>
                </a:solidFill>
              </a:rPr>
            </a:br>
            <a:br>
              <a:rPr lang="ru-RU" b="1" dirty="0">
                <a:solidFill>
                  <a:srgbClr val="0070C0"/>
                </a:solidFill>
              </a:rPr>
            </a:b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7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62FA6-907D-43D1-BA8B-E9328B34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127819"/>
            <a:ext cx="10980174" cy="766917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Бактериальные токсины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004B377-3B2D-40FD-9BF1-9FF43433A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303" y="4434347"/>
            <a:ext cx="11641394" cy="2133601"/>
          </a:xfrm>
        </p:spPr>
        <p:txBody>
          <a:bodyPr>
            <a:normAutofit/>
          </a:bodyPr>
          <a:lstStyle/>
          <a:p>
            <a:r>
              <a:rPr lang="ru-RU" sz="2400" dirty="0"/>
              <a:t>Нарушение состава </a:t>
            </a:r>
            <a:r>
              <a:rPr lang="ru-RU" sz="2400" dirty="0" err="1"/>
              <a:t>микробиома</a:t>
            </a:r>
            <a:r>
              <a:rPr lang="ru-RU" sz="2400" dirty="0"/>
              <a:t> кишечника → нарушение </a:t>
            </a:r>
            <a:r>
              <a:rPr lang="ru-RU" sz="2400" dirty="0" err="1"/>
              <a:t>дезаминирования</a:t>
            </a:r>
            <a:r>
              <a:rPr lang="ru-RU" sz="2400" dirty="0"/>
              <a:t> и декарбоксилирования аминокислот в просвете кишечника →  расщепление аминокислот ферментами бактерий до фенола, индола, скатола, крезол, сероводорода и др. токсичных соединений.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7AC483-78C4-47FC-AC31-717AD9F7B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86" y="1238864"/>
            <a:ext cx="9411469" cy="30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70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CB76E06-4613-44C0-A5B6-9333AB38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8101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0070C0"/>
                </a:solidFill>
              </a:rPr>
            </a:br>
            <a:br>
              <a:rPr lang="ru-RU" b="1" dirty="0">
                <a:solidFill>
                  <a:srgbClr val="0070C0"/>
                </a:solidFill>
              </a:rPr>
            </a:b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Транслокация бактериальных токсинов </a:t>
            </a:r>
            <a:br>
              <a:rPr lang="ru-RU" b="1" dirty="0">
                <a:solidFill>
                  <a:srgbClr val="0070C0"/>
                </a:solidFill>
              </a:rPr>
            </a:br>
            <a:br>
              <a:rPr lang="ru-RU" b="1" dirty="0">
                <a:solidFill>
                  <a:srgbClr val="0070C0"/>
                </a:solidFill>
              </a:rPr>
            </a:b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1FC477B1-2B8F-4755-9729-52BFE563D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297858"/>
            <a:ext cx="10970342" cy="5289755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В норме:</a:t>
            </a:r>
          </a:p>
          <a:p>
            <a:r>
              <a:rPr lang="ru-RU" dirty="0"/>
              <a:t>Повышение и поддержание эффективности иммунной системы ЖКТ;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При патологии:</a:t>
            </a:r>
          </a:p>
          <a:p>
            <a:r>
              <a:rPr lang="ru-RU" dirty="0"/>
              <a:t>транслокация большого объема ПАМС (патоген – ассоциированных молекулярных структур) или жизнеспособных м/о приводит к развитию негативных последствий;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57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DE96F-625C-4BE3-A959-1D1D0E45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5" y="365125"/>
            <a:ext cx="11670891" cy="795081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Транслокация бактериального эндотоксина - ЛПС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18B317-3C4C-44A0-B8B6-016431CD3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764" y="1356391"/>
            <a:ext cx="11049000" cy="4926422"/>
          </a:xfrm>
        </p:spPr>
        <p:txBody>
          <a:bodyPr/>
          <a:lstStyle/>
          <a:p>
            <a:r>
              <a:rPr lang="ru-RU" dirty="0"/>
              <a:t>ЛПС связывается с </a:t>
            </a:r>
            <a:r>
              <a:rPr lang="en-US" dirty="0"/>
              <a:t>TOLL</a:t>
            </a:r>
            <a:r>
              <a:rPr lang="ru-RU" dirty="0"/>
              <a:t> – подобными рецепторами и активирует иммунный ответ;</a:t>
            </a:r>
          </a:p>
          <a:p>
            <a:r>
              <a:rPr lang="ru-RU" dirty="0"/>
              <a:t>Дальнейший каскад происходит с участием </a:t>
            </a:r>
            <a:r>
              <a:rPr lang="en-US" dirty="0"/>
              <a:t>sCD14 </a:t>
            </a:r>
            <a:r>
              <a:rPr lang="ru-RU" dirty="0"/>
              <a:t>и ЛПС- связывающего белка и </a:t>
            </a:r>
            <a:r>
              <a:rPr lang="ru-RU" dirty="0" err="1"/>
              <a:t>провоспалительных</a:t>
            </a:r>
            <a:r>
              <a:rPr lang="ru-RU" dirty="0"/>
              <a:t> цитокинов </a:t>
            </a:r>
            <a:r>
              <a:rPr lang="en-US" dirty="0"/>
              <a:t>IL6, TNF, IL-1β.</a:t>
            </a:r>
          </a:p>
          <a:p>
            <a:endParaRPr lang="en-US" dirty="0"/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Результат:</a:t>
            </a:r>
          </a:p>
          <a:p>
            <a:r>
              <a:rPr lang="ru-RU" dirty="0"/>
              <a:t> развитие локальных воспалительных процессов с образованием атеросклеротических бляшек;</a:t>
            </a:r>
          </a:p>
          <a:p>
            <a:r>
              <a:rPr lang="ru-RU" dirty="0"/>
              <a:t>Лихорадка как системная воспалительная реакция;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208BB915-11CD-470B-804B-9CB1F1D1BBB7}"/>
              </a:ext>
            </a:extLst>
          </p:cNvPr>
          <p:cNvSpPr/>
          <p:nvPr/>
        </p:nvSpPr>
        <p:spPr>
          <a:xfrm>
            <a:off x="5878264" y="3187879"/>
            <a:ext cx="484632" cy="6317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34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DE96F-625C-4BE3-A959-1D1D0E45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5" y="365125"/>
            <a:ext cx="11670891" cy="795081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Транслокация бактериального эндотоксина - ЛПС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18B317-3C4C-44A0-B8B6-016431CD3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764" y="1356391"/>
            <a:ext cx="11049000" cy="4926422"/>
          </a:xfrm>
        </p:spPr>
        <p:txBody>
          <a:bodyPr/>
          <a:lstStyle/>
          <a:p>
            <a:r>
              <a:rPr lang="ru-RU" dirty="0"/>
              <a:t>При заболеваниях печени – концентрация эндотоксинов в крови больше.</a:t>
            </a:r>
          </a:p>
          <a:p>
            <a:r>
              <a:rPr lang="ru-RU" dirty="0"/>
              <a:t>Это причина развития СД, атеросклероза, повреждения нейронов ЦНС, нарушения функции почек;</a:t>
            </a:r>
          </a:p>
          <a:p>
            <a:endParaRPr lang="ru-RU" dirty="0"/>
          </a:p>
          <a:p>
            <a:endParaRPr lang="ru-RU" dirty="0"/>
          </a:p>
          <a:p>
            <a:r>
              <a:rPr lang="ru-RU" i="1" dirty="0">
                <a:solidFill>
                  <a:srgbClr val="0070C0"/>
                </a:solidFill>
              </a:rPr>
              <a:t>Предположение</a:t>
            </a:r>
            <a:r>
              <a:rPr lang="ru-RU" dirty="0"/>
              <a:t> – долгожители это лица с низким уровнем ЛПС в крови.</a:t>
            </a:r>
          </a:p>
        </p:txBody>
      </p:sp>
    </p:spTree>
    <p:extLst>
      <p:ext uri="{BB962C8B-B14F-4D97-AF65-F5344CB8AC3E}">
        <p14:creationId xmlns:p14="http://schemas.microsoft.com/office/powerpoint/2010/main" val="3433451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ECA70-F8E1-4966-93B7-929FBA83B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8" y="217641"/>
            <a:ext cx="11638936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Синдром «дырявого кишечника» 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= синдром «протекающего кишечника»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489B1A-B753-49B0-A4EB-5C131EA5B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8" y="1720645"/>
            <a:ext cx="10881852" cy="445631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Пока не является официально признанным состоянием;</a:t>
            </a:r>
          </a:p>
          <a:p>
            <a:r>
              <a:rPr lang="ru-RU" dirty="0"/>
              <a:t>Усиление проницаемости кишечного эпителия для крупных молекул, бактерий и их токсинов → избыточная активация иммунной системы.</a:t>
            </a:r>
          </a:p>
          <a:p>
            <a:r>
              <a:rPr lang="ru-RU" dirty="0"/>
              <a:t>Как клинический маркер не используется.</a:t>
            </a:r>
          </a:p>
          <a:p>
            <a:endParaRPr lang="ru-RU" dirty="0"/>
          </a:p>
          <a:p>
            <a:r>
              <a:rPr lang="ru-RU" b="1" dirty="0">
                <a:solidFill>
                  <a:srgbClr val="0070C0"/>
                </a:solidFill>
              </a:rPr>
              <a:t>ПАМС из клеточных структур грибов </a:t>
            </a:r>
            <a:r>
              <a:rPr lang="ru-RU" dirty="0"/>
              <a:t>– маннан и </a:t>
            </a:r>
            <a:r>
              <a:rPr lang="ru-RU" dirty="0" err="1"/>
              <a:t>галактоманнан</a:t>
            </a:r>
            <a:r>
              <a:rPr lang="ru-RU" dirty="0"/>
              <a:t> – циркулирует в крови у пациентов с инвазивными кандидозами, является клиническим маркером для диагностики.</a:t>
            </a:r>
          </a:p>
        </p:txBody>
      </p:sp>
    </p:spTree>
    <p:extLst>
      <p:ext uri="{BB962C8B-B14F-4D97-AF65-F5344CB8AC3E}">
        <p14:creationId xmlns:p14="http://schemas.microsoft.com/office/powerpoint/2010/main" val="3166949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217B9-E079-4EAE-9B09-B791A3A93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86" y="204871"/>
            <a:ext cx="7886700" cy="756664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0070C0"/>
                </a:solidFill>
              </a:rPr>
              <a:t>Микробиом</a:t>
            </a:r>
            <a:r>
              <a:rPr lang="ru-RU" sz="4000" b="1" dirty="0">
                <a:solidFill>
                  <a:srgbClr val="0070C0"/>
                </a:solidFill>
              </a:rPr>
              <a:t> - определение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F2202A-6DFE-4A81-B55C-BE69FE313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18" y="1137468"/>
            <a:ext cx="10281304" cy="3811604"/>
          </a:xfrm>
        </p:spPr>
        <p:txBody>
          <a:bodyPr>
            <a:normAutofit/>
          </a:bodyPr>
          <a:lstStyle/>
          <a:p>
            <a:r>
              <a:rPr lang="ru-RU" dirty="0"/>
              <a:t>Это весь комплекс генов микроорганизмов, которые проживают в теле человека, как в норме, так и при патологии.</a:t>
            </a:r>
          </a:p>
          <a:p>
            <a:endParaRPr lang="ru-RU" dirty="0"/>
          </a:p>
          <a:p>
            <a:r>
              <a:rPr lang="ru-RU" dirty="0"/>
              <a:t>К ним относятся бактерии, грибы, вирусы, археи, простейшие.</a:t>
            </a:r>
          </a:p>
          <a:p>
            <a:endParaRPr lang="ru-RU" dirty="0"/>
          </a:p>
          <a:p>
            <a:r>
              <a:rPr lang="ru-RU" b="1" dirty="0" err="1">
                <a:solidFill>
                  <a:srgbClr val="0070C0"/>
                </a:solidFill>
              </a:rPr>
              <a:t>Микробиом</a:t>
            </a:r>
            <a:r>
              <a:rPr lang="ru-RU" dirty="0"/>
              <a:t>- более </a:t>
            </a:r>
            <a:r>
              <a:rPr lang="ru-RU" b="1" dirty="0">
                <a:solidFill>
                  <a:srgbClr val="FF0000"/>
                </a:solidFill>
              </a:rPr>
              <a:t>10 млн генов, </a:t>
            </a:r>
            <a:r>
              <a:rPr lang="ru-RU" dirty="0"/>
              <a:t>что превосходит человеческий геном по объему более чем в 100 раз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02AB35-404D-4903-A0E7-12EAFB971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92000" cy="137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37AD8-670D-426E-BD03-D4753126032B}"/>
              </a:ext>
            </a:extLst>
          </p:cNvPr>
          <p:cNvSpPr txBox="1"/>
          <p:nvPr/>
        </p:nvSpPr>
        <p:spPr>
          <a:xfrm>
            <a:off x="6350524" y="5017681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Юдина Ю.В., Корсунский А.А., Аминова А.И., Абдуллаева Г.Д.,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Продеус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А.П. Микробиота кишечника как отдельная система организма. Доказательная гастроэнтерология. 2019;8(4):36‑43.</a:t>
            </a:r>
          </a:p>
        </p:txBody>
      </p:sp>
    </p:spTree>
    <p:extLst>
      <p:ext uri="{BB962C8B-B14F-4D97-AF65-F5344CB8AC3E}">
        <p14:creationId xmlns:p14="http://schemas.microsoft.com/office/powerpoint/2010/main" val="2750544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5F95E-C709-4D6C-B247-F2055063D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71" y="237306"/>
            <a:ext cx="11815916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Кишечный барьер – основная линия защиты 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от ПАМС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BCA62D-C076-4AB9-9BAC-6B2434209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387" y="1253331"/>
            <a:ext cx="4874342" cy="52395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u="sng" dirty="0"/>
              <a:t>Строение кишечного барьера:</a:t>
            </a:r>
          </a:p>
          <a:p>
            <a:r>
              <a:rPr lang="ru-RU" sz="2400" dirty="0"/>
              <a:t>Муцин – предотвращает прикрепление бактерий к кишечному эпителию;</a:t>
            </a:r>
          </a:p>
          <a:p>
            <a:r>
              <a:rPr lang="ru-RU" sz="2400" dirty="0"/>
              <a:t>Антимикробные пептиды – ограничивают концентрацию м/о в просвете кишки;</a:t>
            </a:r>
          </a:p>
          <a:p>
            <a:r>
              <a:rPr lang="ru-RU" sz="2400" dirty="0"/>
              <a:t>ЩФ – фермент в тонком кишечнике, разрушает ЛПС;</a:t>
            </a:r>
          </a:p>
          <a:p>
            <a:r>
              <a:rPr lang="ru-RU" sz="2400" dirty="0"/>
              <a:t>Кишечные ПАМС – связывающие белки;</a:t>
            </a:r>
          </a:p>
          <a:p>
            <a:endParaRPr lang="ru-RU" sz="2400" dirty="0"/>
          </a:p>
          <a:p>
            <a:pPr marL="0" indent="0">
              <a:buNone/>
            </a:pPr>
            <a:r>
              <a:rPr lang="ru-RU" sz="2400" b="1" u="sng" dirty="0"/>
              <a:t>2 пути «протекания»  </a:t>
            </a:r>
            <a:r>
              <a:rPr lang="ru-RU" sz="2400" dirty="0"/>
              <a:t>околоклеточный, </a:t>
            </a:r>
            <a:r>
              <a:rPr lang="ru-RU" sz="2400" dirty="0" err="1"/>
              <a:t>чрезклеточный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8EBDA6-4F68-4AA0-92F7-DD2C36348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3" t="36207" r="40242" b="9825"/>
          <a:stretch/>
        </p:blipFill>
        <p:spPr>
          <a:xfrm>
            <a:off x="422787" y="1825625"/>
            <a:ext cx="635734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69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53492-7558-4EE0-8A69-5CDA50D7C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5" y="365126"/>
            <a:ext cx="11838038" cy="81474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Пример: патогенез заболеваний печени при дисбиозе толстой кишки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A03C46-633A-45E5-AF3F-15AE5ED75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26" y="1258529"/>
            <a:ext cx="9753600" cy="4001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88848A-91F9-40E9-A6EE-0EF20F505C3C}"/>
              </a:ext>
            </a:extLst>
          </p:cNvPr>
          <p:cNvSpPr txBox="1"/>
          <p:nvPr/>
        </p:nvSpPr>
        <p:spPr>
          <a:xfrm>
            <a:off x="334297" y="5225845"/>
            <a:ext cx="1121860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Кроме активации иммунных процессов с вовлечением клеток </a:t>
            </a:r>
            <a:r>
              <a:rPr lang="ru-RU" sz="1400" dirty="0" err="1"/>
              <a:t>Купфера</a:t>
            </a:r>
            <a:r>
              <a:rPr lang="ru-RU" sz="1400" dirty="0"/>
              <a:t>, описано прямое повреждающее действие метаболитов кишечной микробиоты. </a:t>
            </a:r>
          </a:p>
          <a:p>
            <a:r>
              <a:rPr lang="ru-RU" sz="1400" dirty="0"/>
              <a:t>В процессе жизнедеятельности кишечной микробиоты продуцируются этанол, аммиак, ацетальдегид и другие токсичные вещества, которые, попадая в печень через систему воротной вены, оказывают неблагоприятное влияние на жизнедеятельность печеночных клеток и клеток желчных протоков.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CC56ED-885B-4875-A2CE-1BE5C69334C6}"/>
              </a:ext>
            </a:extLst>
          </p:cNvPr>
          <p:cNvSpPr txBox="1"/>
          <p:nvPr/>
        </p:nvSpPr>
        <p:spPr>
          <a:xfrm>
            <a:off x="6361471" y="6395396"/>
            <a:ext cx="5624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 err="1"/>
              <a:t>Кайбышева</a:t>
            </a:r>
            <a:r>
              <a:rPr lang="ru-RU" sz="1000" dirty="0"/>
              <a:t> В.О., Жарова М.Е., </a:t>
            </a:r>
            <a:r>
              <a:rPr lang="ru-RU" sz="1000" dirty="0" err="1"/>
              <a:t>Филимендикова</a:t>
            </a:r>
            <a:r>
              <a:rPr lang="ru-RU" sz="1000" dirty="0"/>
              <a:t> К.Ю., Никонов Е.Л. Заболевания, ассоциированные</a:t>
            </a:r>
          </a:p>
          <a:p>
            <a:r>
              <a:rPr lang="ru-RU" sz="1000" dirty="0"/>
              <a:t> с нарушением состава микробиоты кишечника. </a:t>
            </a:r>
            <a:r>
              <a:rPr lang="ru-RU" sz="1000" dirty="0" err="1"/>
              <a:t>Доктор.Ру</a:t>
            </a:r>
            <a:r>
              <a:rPr lang="ru-RU" sz="1000" dirty="0"/>
              <a:t>. 2021; 20(4): 40–45. </a:t>
            </a:r>
          </a:p>
        </p:txBody>
      </p:sp>
    </p:spTree>
    <p:extLst>
      <p:ext uri="{BB962C8B-B14F-4D97-AF65-F5344CB8AC3E}">
        <p14:creationId xmlns:p14="http://schemas.microsoft.com/office/powerpoint/2010/main" val="3673075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CB76E06-4613-44C0-A5B6-9333AB38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833" y="21034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Трансплантация кишечной (фекальной) микробиоты </a:t>
            </a:r>
            <a:br>
              <a:rPr lang="ru-RU" b="1" dirty="0">
                <a:solidFill>
                  <a:srgbClr val="0070C0"/>
                </a:solidFill>
              </a:rPr>
            </a:b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61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49DAB-323A-4679-A78C-399FEECA0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ТКМБ  (ТФМ)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CAB72B-275E-4626-898B-8E0005048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Это перенос фекального материала </a:t>
            </a:r>
            <a:r>
              <a:rPr lang="ru-RU" u="sng" dirty="0"/>
              <a:t>от здорового донора </a:t>
            </a:r>
            <a:r>
              <a:rPr lang="ru-RU" dirty="0"/>
              <a:t>в ЖКТ реципиента с целью коррекции микробного состава кишечника.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684FDC-5370-4101-949C-47089742E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974" y="3299213"/>
            <a:ext cx="7710949" cy="308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54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4F958-8E77-4835-B262-53E9C38AE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404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История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0B6244-0AAF-4288-BA95-B877AD554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768" y="1258530"/>
            <a:ext cx="10754032" cy="4918433"/>
          </a:xfrm>
        </p:spPr>
        <p:txBody>
          <a:bodyPr/>
          <a:lstStyle/>
          <a:p>
            <a:r>
              <a:rPr lang="en-US" dirty="0"/>
              <a:t>IV </a:t>
            </a:r>
            <a:r>
              <a:rPr lang="ru-RU" dirty="0"/>
              <a:t>век, Китай, врач Гэ </a:t>
            </a:r>
            <a:r>
              <a:rPr lang="ru-RU" dirty="0" err="1"/>
              <a:t>Хун</a:t>
            </a:r>
            <a:r>
              <a:rPr lang="ru-RU" dirty="0"/>
              <a:t>, лечение тяжелой ОКИ, перорально</a:t>
            </a:r>
          </a:p>
          <a:p>
            <a:r>
              <a:rPr lang="en-US" dirty="0"/>
              <a:t>XVI</a:t>
            </a:r>
            <a:r>
              <a:rPr lang="ru-RU" dirty="0"/>
              <a:t> век, Китай, Ли </a:t>
            </a:r>
            <a:r>
              <a:rPr lang="ru-RU" dirty="0" err="1"/>
              <a:t>Шичжэнь</a:t>
            </a:r>
            <a:r>
              <a:rPr lang="ru-RU" dirty="0"/>
              <a:t>, лечение тяжелой диареи ферментированными фекальными  растворами</a:t>
            </a:r>
          </a:p>
          <a:p>
            <a:r>
              <a:rPr lang="ru-RU" dirty="0"/>
              <a:t>1958 г, </a:t>
            </a:r>
            <a:r>
              <a:rPr lang="en-US" dirty="0" err="1"/>
              <a:t>B.Eisman</a:t>
            </a:r>
            <a:r>
              <a:rPr lang="ru-RU" dirty="0"/>
              <a:t>, купирование тяжелого течения псевдомембранозного колита, ректальное введение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CAEC1-CFAD-429E-86D8-F088FC732E84}"/>
              </a:ext>
            </a:extLst>
          </p:cNvPr>
          <p:cNvSpPr txBox="1"/>
          <p:nvPr/>
        </p:nvSpPr>
        <p:spPr>
          <a:xfrm>
            <a:off x="1877961" y="4067615"/>
            <a:ext cx="9475839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/>
              <a:t>Интерес к терапевтическому потенциалу ТФМ с каждым годом растет во многом благодаря проведению рандомизированных клинических исследований, в которых ТФМ использовалась как дополнительный, новый метод лечения таких заболеваний, как Clostridium </a:t>
            </a:r>
            <a:r>
              <a:rPr lang="ru-RU" sz="2000" dirty="0" err="1"/>
              <a:t>difficile</a:t>
            </a:r>
            <a:r>
              <a:rPr lang="ru-RU" sz="2000" dirty="0"/>
              <a:t>-ассоциированная инфекция, язвенный колит, болезнь Крона, синдром раздраженного кишечника</a:t>
            </a:r>
          </a:p>
        </p:txBody>
      </p:sp>
    </p:spTree>
    <p:extLst>
      <p:ext uri="{BB962C8B-B14F-4D97-AF65-F5344CB8AC3E}">
        <p14:creationId xmlns:p14="http://schemas.microsoft.com/office/powerpoint/2010/main" val="2273778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1BAD90-2D86-463D-876C-0C9C44060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Механизм лечебного эффекта ТКМБ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49F5A9-3911-448B-A959-6BC66146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66987" cy="4351338"/>
          </a:xfrm>
        </p:spPr>
        <p:txBody>
          <a:bodyPr/>
          <a:lstStyle/>
          <a:p>
            <a:r>
              <a:rPr lang="ru-RU" dirty="0"/>
              <a:t>Восстановление нарушенной микробиоты кишечника.</a:t>
            </a:r>
          </a:p>
          <a:p>
            <a:endParaRPr lang="ru-RU" dirty="0"/>
          </a:p>
          <a:p>
            <a:r>
              <a:rPr lang="ru-RU" dirty="0"/>
              <a:t>Восстановление устойчивости к колонизации патогенами.</a:t>
            </a:r>
          </a:p>
          <a:p>
            <a:endParaRPr lang="ru-RU" dirty="0"/>
          </a:p>
          <a:p>
            <a:r>
              <a:rPr lang="ru-RU" dirty="0"/>
              <a:t>Повышение экспрессии гена </a:t>
            </a:r>
            <a:r>
              <a:rPr lang="en-US" dirty="0"/>
              <a:t>IL-33 </a:t>
            </a:r>
            <a:r>
              <a:rPr lang="ru-RU" dirty="0"/>
              <a:t>в эпителиальных клетках кишечника, что приводит к повышению секреции цитокина</a:t>
            </a:r>
            <a:r>
              <a:rPr lang="en-US" dirty="0"/>
              <a:t> IL-33</a:t>
            </a:r>
            <a:r>
              <a:rPr lang="ru-RU" dirty="0"/>
              <a:t> → активации лимфоидных клеток, увеличению секреции слизи и повышению защиты эпителиального барьера кишечника.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6902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21FDE-3022-4A14-B989-942B88795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45" y="365125"/>
            <a:ext cx="11651226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Международные рекомендации</a:t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>«</a:t>
            </a:r>
            <a:r>
              <a:rPr lang="en-US" sz="3600" b="1" dirty="0">
                <a:solidFill>
                  <a:srgbClr val="0070C0"/>
                </a:solidFill>
              </a:rPr>
              <a:t>International consensus conference on stool banking for </a:t>
            </a:r>
            <a:r>
              <a:rPr lang="en-US" sz="3600" b="1" dirty="0" err="1">
                <a:solidFill>
                  <a:srgbClr val="0070C0"/>
                </a:solidFill>
              </a:rPr>
              <a:t>faecal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microbiota transplantation in clinical practice» (2019 </a:t>
            </a:r>
            <a:r>
              <a:rPr lang="ru-RU" sz="3600" b="1" dirty="0">
                <a:solidFill>
                  <a:srgbClr val="0070C0"/>
                </a:solidFill>
              </a:rPr>
              <a:t>г.)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DF9E90-F002-4797-95E8-000A83300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2359742"/>
            <a:ext cx="11284974" cy="4133133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Обследование доноров (отсев до 90%)</a:t>
            </a:r>
          </a:p>
          <a:p>
            <a:r>
              <a:rPr lang="ru-RU" b="1" dirty="0"/>
              <a:t>I этап </a:t>
            </a:r>
            <a:r>
              <a:rPr lang="ru-RU" dirty="0"/>
              <a:t>- все потенциальные доноры от 18 до 50 лет должны пройти анкетирование, целью которого является получение данных об образе жизни, привычках, анамнезе и имеющихся заболеваний.</a:t>
            </a:r>
          </a:p>
          <a:p>
            <a:pPr algn="l"/>
            <a:r>
              <a:rPr lang="en-US" b="1" dirty="0"/>
              <a:t>II </a:t>
            </a:r>
            <a:r>
              <a:rPr lang="ru-RU" b="1" dirty="0"/>
              <a:t>этап </a:t>
            </a:r>
            <a:r>
              <a:rPr lang="ru-RU" dirty="0"/>
              <a:t>– лабораторное исследование, которое выполняется для исключения возможности передачи потенциальных патогенов (бактерии, паразиты, вирусы) при ТФМ.</a:t>
            </a:r>
          </a:p>
        </p:txBody>
      </p:sp>
    </p:spTree>
    <p:extLst>
      <p:ext uri="{BB962C8B-B14F-4D97-AF65-F5344CB8AC3E}">
        <p14:creationId xmlns:p14="http://schemas.microsoft.com/office/powerpoint/2010/main" val="209760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21FDE-3022-4A14-B989-942B88795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45" y="365125"/>
            <a:ext cx="11651226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Международные рекомендации</a:t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>«</a:t>
            </a:r>
            <a:r>
              <a:rPr lang="en-US" sz="3600" b="1" dirty="0">
                <a:solidFill>
                  <a:srgbClr val="0070C0"/>
                </a:solidFill>
              </a:rPr>
              <a:t>International consensus conference on stool banking for </a:t>
            </a:r>
            <a:r>
              <a:rPr lang="en-US" sz="3600" b="1" dirty="0" err="1">
                <a:solidFill>
                  <a:srgbClr val="0070C0"/>
                </a:solidFill>
              </a:rPr>
              <a:t>faecal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microbiota transplantation in clinical practice» (2019 </a:t>
            </a:r>
            <a:r>
              <a:rPr lang="ru-RU" sz="3600" b="1" dirty="0">
                <a:solidFill>
                  <a:srgbClr val="0070C0"/>
                </a:solidFill>
              </a:rPr>
              <a:t>г.)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DF9E90-F002-4797-95E8-000A83300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71" y="2015613"/>
            <a:ext cx="11284974" cy="4133133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ru-RU" b="1" dirty="0"/>
              <a:t>Сбор, обработка, хранение материала</a:t>
            </a:r>
          </a:p>
          <a:p>
            <a:pPr algn="l"/>
            <a:r>
              <a:rPr lang="ru-RU" dirty="0"/>
              <a:t>После отбора «идеальных» доноров планируются процедуры сбора, обработки и, при необходимости, хранения фекального материала.</a:t>
            </a:r>
          </a:p>
          <a:p>
            <a:pPr marL="0" indent="0" algn="l">
              <a:buNone/>
            </a:pPr>
            <a:r>
              <a:rPr lang="ru-RU" dirty="0"/>
              <a:t>Создание банков фекального биоматериала (-80</a:t>
            </a:r>
            <a:r>
              <a:rPr lang="ru-RU" baseline="30000" dirty="0"/>
              <a:t>0</a:t>
            </a:r>
            <a:r>
              <a:rPr lang="ru-RU" dirty="0"/>
              <a:t>С), количество которых растет во всем мире:</a:t>
            </a:r>
          </a:p>
          <a:p>
            <a:pPr algn="l"/>
            <a:r>
              <a:rPr lang="en-US" dirty="0" err="1"/>
              <a:t>OpenBiome</a:t>
            </a:r>
            <a:r>
              <a:rPr lang="en-US" dirty="0"/>
              <a:t> (</a:t>
            </a:r>
            <a:r>
              <a:rPr lang="ru-RU" dirty="0"/>
              <a:t>США, 2012), </a:t>
            </a:r>
          </a:p>
          <a:p>
            <a:pPr algn="l"/>
            <a:r>
              <a:rPr lang="en-US" dirty="0"/>
              <a:t>Netherlands Donor Feces Bank</a:t>
            </a:r>
            <a:r>
              <a:rPr lang="ru-RU" dirty="0"/>
              <a:t> (Нидерланды, 2016), </a:t>
            </a:r>
          </a:p>
          <a:p>
            <a:pPr algn="l"/>
            <a:r>
              <a:rPr lang="en-US" dirty="0"/>
              <a:t>Asia Microbiota Bank (</a:t>
            </a:r>
            <a:r>
              <a:rPr lang="ru-RU" dirty="0"/>
              <a:t>Гонконг, 2016),</a:t>
            </a:r>
          </a:p>
          <a:p>
            <a:pPr algn="l"/>
            <a:r>
              <a:rPr lang="ru-RU" dirty="0"/>
              <a:t>Microbioma.org (Испания, 2016) и др.</a:t>
            </a:r>
          </a:p>
        </p:txBody>
      </p:sp>
    </p:spTree>
    <p:extLst>
      <p:ext uri="{BB962C8B-B14F-4D97-AF65-F5344CB8AC3E}">
        <p14:creationId xmlns:p14="http://schemas.microsoft.com/office/powerpoint/2010/main" val="753418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21FDE-3022-4A14-B989-942B88795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45" y="365125"/>
            <a:ext cx="11651226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Международные рекомендации</a:t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>«</a:t>
            </a:r>
            <a:r>
              <a:rPr lang="en-US" sz="3600" b="1" dirty="0">
                <a:solidFill>
                  <a:srgbClr val="0070C0"/>
                </a:solidFill>
              </a:rPr>
              <a:t>International consensus conference on stool banking for </a:t>
            </a:r>
            <a:r>
              <a:rPr lang="en-US" sz="3600" b="1" dirty="0" err="1">
                <a:solidFill>
                  <a:srgbClr val="0070C0"/>
                </a:solidFill>
              </a:rPr>
              <a:t>faecal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microbiota transplantation in clinical practice» (2019 </a:t>
            </a:r>
            <a:r>
              <a:rPr lang="ru-RU" sz="3600" b="1" dirty="0">
                <a:solidFill>
                  <a:srgbClr val="0070C0"/>
                </a:solidFill>
              </a:rPr>
              <a:t>г.)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DF9E90-F002-4797-95E8-000A83300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71" y="2015613"/>
            <a:ext cx="11284974" cy="467032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Способы доставки донорского материала реципиенту : через верхние или нижние отделы ЖКТ</a:t>
            </a:r>
            <a:r>
              <a:rPr lang="ru-RU" dirty="0"/>
              <a:t>.</a:t>
            </a:r>
          </a:p>
          <a:p>
            <a:r>
              <a:rPr lang="ru-RU" dirty="0"/>
              <a:t>Введение фекальной суспензии через верхние отделы ЖКТ возможно во время </a:t>
            </a:r>
            <a:r>
              <a:rPr lang="ru-RU" dirty="0" err="1"/>
              <a:t>эзофагогастродуоденоскопии</a:t>
            </a:r>
            <a:r>
              <a:rPr lang="ru-RU" dirty="0"/>
              <a:t>, а также при использовании </a:t>
            </a:r>
            <a:r>
              <a:rPr lang="ru-RU" dirty="0" err="1"/>
              <a:t>назогастрального</a:t>
            </a:r>
            <a:r>
              <a:rPr lang="ru-RU" dirty="0"/>
              <a:t> зонда или </a:t>
            </a:r>
            <a:r>
              <a:rPr lang="ru-RU" dirty="0" err="1"/>
              <a:t>гастростомической</a:t>
            </a:r>
            <a:r>
              <a:rPr lang="ru-RU" dirty="0"/>
              <a:t> трубки. </a:t>
            </a:r>
          </a:p>
          <a:p>
            <a:pPr algn="l"/>
            <a:r>
              <a:rPr lang="ru-RU" dirty="0"/>
              <a:t>ТФМ может быть проведена через нижние отделы ЖКТ во время колоноскопии, путем введения в виде клизмы, через стому дистального отдела по </a:t>
            </a:r>
            <a:r>
              <a:rPr lang="ru-RU" dirty="0" err="1"/>
              <a:t>двздошной</a:t>
            </a:r>
            <a:r>
              <a:rPr lang="ru-RU" dirty="0"/>
              <a:t> кишки либо </a:t>
            </a:r>
            <a:r>
              <a:rPr lang="ru-RU" dirty="0" err="1"/>
              <a:t>колостому</a:t>
            </a:r>
            <a:r>
              <a:rPr lang="ru-RU" dirty="0"/>
              <a:t>; один из новых методов доставки – введение донорского биоматериала через </a:t>
            </a:r>
            <a:r>
              <a:rPr lang="ru-RU" dirty="0" err="1"/>
              <a:t>колоноскопическую</a:t>
            </a:r>
            <a:r>
              <a:rPr lang="ru-RU" dirty="0"/>
              <a:t> </a:t>
            </a:r>
            <a:r>
              <a:rPr lang="ru-RU" dirty="0" err="1"/>
              <a:t>трансэндоскопическую</a:t>
            </a:r>
            <a:r>
              <a:rPr lang="ru-RU" dirty="0"/>
              <a:t> </a:t>
            </a:r>
            <a:r>
              <a:rPr lang="ru-RU" dirty="0" err="1"/>
              <a:t>энтеральную</a:t>
            </a:r>
            <a:r>
              <a:rPr lang="ru-RU" dirty="0"/>
              <a:t> трубку;</a:t>
            </a:r>
          </a:p>
          <a:p>
            <a:r>
              <a:rPr lang="ru-RU" dirty="0"/>
              <a:t>Побочные эффекты – 1-2 дня (боль в животе, снижение аппетита, тошнота, рвота, лихорадка), тяжелые НР – редко.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815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0FD33-9366-46C7-A9A0-1ED630C2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26" y="278580"/>
            <a:ext cx="10515600" cy="80491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Перспективные направления применения ТКМБ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A068CC-5713-4977-B310-E72AFD25D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26" y="974750"/>
            <a:ext cx="11481619" cy="5604670"/>
          </a:xfrm>
        </p:spPr>
        <p:txBody>
          <a:bodyPr>
            <a:norm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АУТИЗМ.</a:t>
            </a:r>
            <a:r>
              <a:rPr lang="ru-RU" sz="1200" dirty="0"/>
              <a:t> Эксперименты на мышах, являющихся моделями аутизма, показали, что если таким животным перенести микробиоту от нормальных мышей, то у них уменьшается ряд особенностей аутичного поведения, они становятся более коммуникативными.</a:t>
            </a:r>
          </a:p>
          <a:p>
            <a:r>
              <a:rPr lang="ru-RU" sz="1200" dirty="0"/>
              <a:t>В других экспериментах нормальным мышам переносили микрофлору от детей с аутистическими расстройствами. В результате у подопытных животных в мозге и тонком кишечнике повышался уровень ряда </a:t>
            </a:r>
            <a:r>
              <a:rPr lang="ru-RU" sz="1200" dirty="0" err="1"/>
              <a:t>провоспалительных</a:t>
            </a:r>
            <a:r>
              <a:rPr lang="ru-RU" sz="1200" dirty="0"/>
              <a:t> факторов (IL‑1β, IL‑6, COX‑1, TNF-α), и такие мыши демонстрировали необычное поведение в стандартных поведенческих тестах.</a:t>
            </a:r>
          </a:p>
          <a:p>
            <a:r>
              <a:rPr lang="ru-RU" sz="1200" dirty="0"/>
              <a:t>И в этом случае ТФМ может оказать положительное действие. Двухлетние наблюдения над группой пациентов с аутизмом, получающих кишечную микробиоту от здоровых доноров, показало, что за этот период у половины больных тяжесть заболевания заметно снизилась (Li, </a:t>
            </a:r>
            <a:r>
              <a:rPr lang="ru-RU" sz="1200" dirty="0" err="1"/>
              <a:t>Chen</a:t>
            </a:r>
            <a:r>
              <a:rPr lang="ru-RU" sz="1200" dirty="0"/>
              <a:t>, </a:t>
            </a:r>
            <a:r>
              <a:rPr lang="ru-RU" sz="1200" dirty="0" err="1"/>
              <a:t>Cheng</a:t>
            </a:r>
            <a:r>
              <a:rPr lang="ru-RU" sz="1200" dirty="0"/>
              <a:t> </a:t>
            </a:r>
            <a:r>
              <a:rPr lang="ru-RU" sz="1200" dirty="0" err="1"/>
              <a:t>et</a:t>
            </a:r>
            <a:r>
              <a:rPr lang="ru-RU" sz="1200" dirty="0"/>
              <a:t> </a:t>
            </a:r>
            <a:r>
              <a:rPr lang="ru-RU" sz="1200" dirty="0" err="1"/>
              <a:t>al</a:t>
            </a:r>
            <a:r>
              <a:rPr lang="ru-RU" sz="1200" dirty="0"/>
              <a:t>., 2021).</a:t>
            </a:r>
          </a:p>
          <a:p>
            <a:endParaRPr lang="ru-RU" sz="1200" dirty="0"/>
          </a:p>
          <a:p>
            <a:r>
              <a:rPr lang="ru-RU" sz="1200" b="1" dirty="0">
                <a:solidFill>
                  <a:srgbClr val="0070C0"/>
                </a:solidFill>
              </a:rPr>
              <a:t>БИПОЛЯРНОЕ РАССТРОЙСТВО</a:t>
            </a:r>
            <a:r>
              <a:rPr lang="ru-RU" sz="1200" dirty="0"/>
              <a:t>. В одном случае пациентке, страдающей тяжелой формой болезни, трансплантировали микробиоту ее здорового мужа. В течение последующих лет она не только смогла отказаться от приема лекарств, но и похудела на 33 кг. ТФМ помогла и молодому человеку, который с юношеских лет болел тяжелой формой биполярного расстройства. В результате симптомы болезни постепенно ослабли, понизилась тревожность и гиперактивность (Parker, </a:t>
            </a:r>
            <a:r>
              <a:rPr lang="ru-RU" sz="1200" dirty="0" err="1"/>
              <a:t>Romano</a:t>
            </a:r>
            <a:r>
              <a:rPr lang="ru-RU" sz="1200" dirty="0"/>
              <a:t>, </a:t>
            </a:r>
            <a:r>
              <a:rPr lang="ru-RU" sz="1200" dirty="0" err="1"/>
              <a:t>Ansorge</a:t>
            </a:r>
            <a:r>
              <a:rPr lang="ru-RU" sz="1200" dirty="0"/>
              <a:t> </a:t>
            </a:r>
            <a:r>
              <a:rPr lang="ru-RU" sz="1200" dirty="0" err="1"/>
              <a:t>et</a:t>
            </a:r>
            <a:r>
              <a:rPr lang="ru-RU" sz="1200" dirty="0"/>
              <a:t> </a:t>
            </a:r>
            <a:r>
              <a:rPr lang="ru-RU" sz="1200" dirty="0" err="1"/>
              <a:t>al</a:t>
            </a:r>
            <a:r>
              <a:rPr lang="ru-RU" sz="1200" dirty="0"/>
              <a:t>., 2022).</a:t>
            </a:r>
          </a:p>
          <a:p>
            <a:endParaRPr lang="ru-RU" sz="1200" dirty="0"/>
          </a:p>
          <a:p>
            <a:r>
              <a:rPr lang="ru-RU" sz="1200" b="1" dirty="0">
                <a:solidFill>
                  <a:srgbClr val="0070C0"/>
                </a:solidFill>
              </a:rPr>
              <a:t>БОЛЕЗНЬ АЛЬЦГЕЙМЕРА</a:t>
            </a:r>
            <a:r>
              <a:rPr lang="ru-RU" sz="1200" dirty="0"/>
              <a:t>. Она характеризуется прогрессивным развитием когнитивных и двигательных расстройств и накоплением в мозге специфических патологических белковых комплексов. Считается, что в патогенезе болезни Альцгеймера важную роль играет </a:t>
            </a:r>
            <a:r>
              <a:rPr lang="ru-RU" sz="1200" dirty="0" err="1"/>
              <a:t>нейровоспаление</a:t>
            </a:r>
            <a:r>
              <a:rPr lang="ru-RU" sz="1200" dirty="0"/>
              <a:t>, связанное с повышенным уровнем </a:t>
            </a:r>
            <a:r>
              <a:rPr lang="ru-RU" sz="1200" dirty="0" err="1"/>
              <a:t>провоспалительных</a:t>
            </a:r>
            <a:r>
              <a:rPr lang="ru-RU" sz="1200" dirty="0"/>
              <a:t> цитокинов. У пациентов с болезнью Альцгеймера также было обнаружено уменьшение разнообразия микробиоты и продукции бутирата, защищающего от воспалительных процессов.</a:t>
            </a:r>
          </a:p>
          <a:p>
            <a:r>
              <a:rPr lang="ru-RU" sz="1200" dirty="0"/>
              <a:t>Для исследования возможности применения ТФМ при лечении болезни Альцгеймера генетически модифицированным мышам, служащим моделью этой болезни, пересадили микрофлору от здоровых. В результате у больных мышей улучшились когнитивные способности, уменьшились воспалительные процессы и даже отложения патологических белков в мозге! Есть и сообщения об отдельных случаях, когда у пожилых пациентов, которые получали ТФМ для лечения </a:t>
            </a:r>
            <a:r>
              <a:rPr lang="ru-RU" sz="1200" dirty="0" err="1"/>
              <a:t>клос­тридиальной</a:t>
            </a:r>
            <a:r>
              <a:rPr lang="ru-RU" sz="1200" dirty="0"/>
              <a:t> инфекции, впоследствии отмечалось значительное улучшение умственной активности и памяти (Sun, </a:t>
            </a:r>
            <a:r>
              <a:rPr lang="ru-RU" sz="1200" dirty="0" err="1"/>
              <a:t>Xu</a:t>
            </a:r>
            <a:r>
              <a:rPr lang="ru-RU" sz="1200" dirty="0"/>
              <a:t>, </a:t>
            </a:r>
            <a:r>
              <a:rPr lang="ru-RU" sz="1200" dirty="0" err="1"/>
              <a:t>Ling</a:t>
            </a:r>
            <a:r>
              <a:rPr lang="ru-RU" sz="1200" dirty="0"/>
              <a:t> </a:t>
            </a:r>
            <a:r>
              <a:rPr lang="ru-RU" sz="1200" dirty="0" err="1"/>
              <a:t>et</a:t>
            </a:r>
            <a:r>
              <a:rPr lang="ru-RU" sz="1200" dirty="0"/>
              <a:t> </a:t>
            </a:r>
            <a:r>
              <a:rPr lang="ru-RU" sz="1200" dirty="0" err="1"/>
              <a:t>al</a:t>
            </a:r>
            <a:r>
              <a:rPr lang="ru-RU" sz="1200" dirty="0"/>
              <a:t>., 2019).</a:t>
            </a:r>
          </a:p>
          <a:p>
            <a:endParaRPr lang="ru-RU" sz="1200" dirty="0"/>
          </a:p>
          <a:p>
            <a:r>
              <a:rPr lang="ru-RU" sz="1200" dirty="0"/>
              <a:t>На мышиных моделях был показан хороший эффект коррекции кишечного </a:t>
            </a:r>
            <a:r>
              <a:rPr lang="ru-RU" sz="1200" dirty="0" err="1"/>
              <a:t>микробиома</a:t>
            </a:r>
            <a:r>
              <a:rPr lang="ru-RU" sz="1200" dirty="0"/>
              <a:t> при еще одном </a:t>
            </a:r>
            <a:r>
              <a:rPr lang="ru-RU" sz="1200" dirty="0" err="1"/>
              <a:t>нейродегенеративном</a:t>
            </a:r>
            <a:r>
              <a:rPr lang="ru-RU" sz="1200" dirty="0"/>
              <a:t> заболевании – ​</a:t>
            </a:r>
            <a:r>
              <a:rPr lang="ru-RU" sz="1200" b="1" dirty="0">
                <a:solidFill>
                  <a:srgbClr val="0070C0"/>
                </a:solidFill>
              </a:rPr>
              <a:t>БОЛЕЗНИ ПАРКИНСОНА</a:t>
            </a:r>
            <a:r>
              <a:rPr lang="ru-RU" sz="1200" dirty="0"/>
              <a:t>, при котором нарушенная микрофлора также не обеспечивает синтез нужного количества короткоцепочечных жирных кислот для поддержания нормальной проницаемости кишечной стенки и уровня противовоспалительных цитокинов.</a:t>
            </a:r>
          </a:p>
        </p:txBody>
      </p:sp>
    </p:spTree>
    <p:extLst>
      <p:ext uri="{BB962C8B-B14F-4D97-AF65-F5344CB8AC3E}">
        <p14:creationId xmlns:p14="http://schemas.microsoft.com/office/powerpoint/2010/main" val="4042585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04696F-35A4-4689-AEBE-D4D9A200D494}"/>
              </a:ext>
            </a:extLst>
          </p:cNvPr>
          <p:cNvSpPr/>
          <p:nvPr/>
        </p:nvSpPr>
        <p:spPr>
          <a:xfrm>
            <a:off x="777711" y="339365"/>
            <a:ext cx="4920791" cy="641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Интересные факты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30EABCE-4FFE-441E-B236-D566AF09E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32" y="1201130"/>
            <a:ext cx="9455870" cy="514078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1 г фекалий численность бактерий выше, чем численность населения нашей планеты;</a:t>
            </a:r>
          </a:p>
          <a:p>
            <a:endParaRPr lang="ru-RU" dirty="0"/>
          </a:p>
          <a:p>
            <a:r>
              <a:rPr lang="ru-RU" dirty="0"/>
              <a:t>В кишечнике – 3,8 *10</a:t>
            </a:r>
            <a:r>
              <a:rPr lang="ru-RU" baseline="30000" dirty="0"/>
              <a:t>13</a:t>
            </a:r>
            <a:r>
              <a:rPr lang="ru-RU" dirty="0"/>
              <a:t> бактерий, что в 10 раз больше количества собственных клеток организма человека;</a:t>
            </a:r>
          </a:p>
          <a:p>
            <a:endParaRPr lang="ru-RU" dirty="0"/>
          </a:p>
          <a:p>
            <a:r>
              <a:rPr lang="ru-RU" dirty="0"/>
              <a:t>Все представители микрофлоры кишечника весят </a:t>
            </a:r>
          </a:p>
          <a:p>
            <a:pPr marL="0" indent="0">
              <a:buNone/>
            </a:pPr>
            <a:r>
              <a:rPr lang="ru-RU" dirty="0"/>
              <a:t>≈2,5 – 3 кг, а масса головного мозга человека ≈ 1,5 кг;</a:t>
            </a:r>
          </a:p>
          <a:p>
            <a:endParaRPr lang="ru-RU" dirty="0"/>
          </a:p>
          <a:p>
            <a:r>
              <a:rPr lang="ru-RU" dirty="0"/>
              <a:t>Микробиота кишечника – 700 родов, более 2500 видов бактерий (90% из них не культивируются на питательных средах)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756C-22A5-4A99-A658-3CC704EDACA8}"/>
              </a:ext>
            </a:extLst>
          </p:cNvPr>
          <p:cNvSpPr txBox="1"/>
          <p:nvPr/>
        </p:nvSpPr>
        <p:spPr>
          <a:xfrm>
            <a:off x="6308889" y="6304002"/>
            <a:ext cx="56725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Юдина Ю.В., Корсунский А.А., Аминова А.И., Абдуллаева Г.Д.,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Продеус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А.П. Микробиота кишечника как отдельная система организма. Доказательная гастроэнтерология. 2019;8(4-5):36-43.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F025A-C3F9-47B5-B3D1-65322978B2C4}"/>
              </a:ext>
            </a:extLst>
          </p:cNvPr>
          <p:cNvSpPr txBox="1"/>
          <p:nvPr/>
        </p:nvSpPr>
        <p:spPr>
          <a:xfrm>
            <a:off x="190893" y="6390908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Sender R, Fuchs S, Milo R. Revised Estimates for the Number of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and Bacteria Cells in the Body.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Biology. 2016;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14(8):e1002533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4FBB8E-1EFF-415F-8E5A-7134B92BA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675" y="537328"/>
            <a:ext cx="2551915" cy="558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915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2D99-A905-46B6-88EE-C4E43AA90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Перспективные методы коррекции </a:t>
            </a:r>
            <a:r>
              <a:rPr lang="ru-RU" sz="4000" b="1" dirty="0" err="1">
                <a:solidFill>
                  <a:srgbClr val="0070C0"/>
                </a:solidFill>
              </a:rPr>
              <a:t>микробиома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1943E2-7B56-4027-B423-42DFAD37F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Микробные коктейли</a:t>
            </a:r>
          </a:p>
          <a:p>
            <a:r>
              <a:rPr lang="ru-RU" dirty="0"/>
              <a:t>Бактериальные </a:t>
            </a:r>
            <a:r>
              <a:rPr lang="ru-RU" dirty="0" err="1"/>
              <a:t>лиганды</a:t>
            </a:r>
            <a:endParaRPr lang="ru-RU" dirty="0"/>
          </a:p>
          <a:p>
            <a:r>
              <a:rPr lang="ru-RU" dirty="0"/>
              <a:t>Малые молекулы (антимикробное действие)</a:t>
            </a:r>
          </a:p>
          <a:p>
            <a:r>
              <a:rPr lang="ru-RU" dirty="0" err="1"/>
              <a:t>Таргетная</a:t>
            </a:r>
            <a:r>
              <a:rPr lang="ru-RU" dirty="0"/>
              <a:t> антибактериальная терапия (спец Антитело + антибиотик)</a:t>
            </a:r>
          </a:p>
          <a:p>
            <a:r>
              <a:rPr lang="en-US" dirty="0"/>
              <a:t>CRISPR-CAS9</a:t>
            </a:r>
            <a:r>
              <a:rPr lang="ru-RU" dirty="0"/>
              <a:t> методы генной инженерии (расщепление ДНК бактерии, доставка генетического материала  к бактериям с помощью фагов)</a:t>
            </a:r>
          </a:p>
        </p:txBody>
      </p:sp>
    </p:spTree>
    <p:extLst>
      <p:ext uri="{BB962C8B-B14F-4D97-AF65-F5344CB8AC3E}">
        <p14:creationId xmlns:p14="http://schemas.microsoft.com/office/powerpoint/2010/main" val="24615187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A82B45-1ACD-403F-8B14-720CF229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Микробиотическая медицина – 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на пути к клинической революции!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240DB9-0D55-4097-A7A4-1E9EC4178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377" y="1879814"/>
            <a:ext cx="8347528" cy="39836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A984E8-1A83-4BDD-AE65-CE289E184188}"/>
              </a:ext>
            </a:extLst>
          </p:cNvPr>
          <p:cNvSpPr txBox="1"/>
          <p:nvPr/>
        </p:nvSpPr>
        <p:spPr>
          <a:xfrm>
            <a:off x="8714341" y="6492875"/>
            <a:ext cx="39889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https://propionix.ru/novosti/news_post/medicina-mikrobioty</a:t>
            </a:r>
            <a:endParaRPr lang="ru-RU" sz="1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7882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3C741-5BFB-4C14-B591-9953CD96F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49" y="365127"/>
            <a:ext cx="10953947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Геном бактерий 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– это расширение генома человека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83886A-37A5-4501-B991-B5A74F586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548" y="2014162"/>
            <a:ext cx="772055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С помощью микроорганизмов человек может выполнять функции, которые </a:t>
            </a:r>
            <a:r>
              <a:rPr lang="ru-RU" b="1" u="sng" dirty="0"/>
              <a:t>не кодируются собственным геномом: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Защита от инвазивных патогенов;</a:t>
            </a:r>
          </a:p>
          <a:p>
            <a:endParaRPr lang="ru-RU" dirty="0"/>
          </a:p>
          <a:p>
            <a:r>
              <a:rPr lang="ru-RU" dirty="0"/>
              <a:t>Извлечение дополнительной энергии из пищи;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Синтез ключевых молекул для развития собственных клеток и тканей;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75AD60-6757-4496-8FBF-051F4287F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421" y="0"/>
            <a:ext cx="3016579" cy="448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31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3DCB4-7F62-4CD3-9539-FCD904B38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39" y="266803"/>
            <a:ext cx="10515600" cy="73608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Локализация микробиоты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9D0FFD-E70E-4C25-BB93-730F720C1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2" y="1188805"/>
            <a:ext cx="5742038" cy="4351338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40%</a:t>
            </a:r>
            <a:r>
              <a:rPr lang="ru-RU" dirty="0"/>
              <a:t>  - ЖКТ</a:t>
            </a:r>
          </a:p>
          <a:p>
            <a:r>
              <a:rPr lang="ru-RU" b="1" dirty="0">
                <a:solidFill>
                  <a:srgbClr val="0070C0"/>
                </a:solidFill>
              </a:rPr>
              <a:t>20%</a:t>
            </a:r>
            <a:r>
              <a:rPr lang="ru-RU" dirty="0"/>
              <a:t> - полость рта</a:t>
            </a:r>
          </a:p>
          <a:p>
            <a:r>
              <a:rPr lang="ru-RU" b="1" dirty="0">
                <a:solidFill>
                  <a:srgbClr val="0070C0"/>
                </a:solidFill>
              </a:rPr>
              <a:t>18% - 20% </a:t>
            </a:r>
            <a:r>
              <a:rPr lang="ru-RU" dirty="0"/>
              <a:t>- кожные покровы</a:t>
            </a:r>
          </a:p>
          <a:p>
            <a:r>
              <a:rPr lang="ru-RU" b="1" dirty="0">
                <a:solidFill>
                  <a:srgbClr val="0070C0"/>
                </a:solidFill>
              </a:rPr>
              <a:t>15% - 16% </a:t>
            </a:r>
            <a:r>
              <a:rPr lang="ru-RU" dirty="0"/>
              <a:t>- ротоглотка</a:t>
            </a:r>
          </a:p>
          <a:p>
            <a:r>
              <a:rPr lang="ru-RU" b="1" dirty="0">
                <a:solidFill>
                  <a:srgbClr val="0070C0"/>
                </a:solidFill>
              </a:rPr>
              <a:t>2% - 4% </a:t>
            </a:r>
            <a:r>
              <a:rPr lang="ru-RU" dirty="0"/>
              <a:t>- урогенитальный тракт мужчин</a:t>
            </a:r>
          </a:p>
          <a:p>
            <a:r>
              <a:rPr lang="ru-RU" b="1" dirty="0">
                <a:solidFill>
                  <a:srgbClr val="0070C0"/>
                </a:solidFill>
              </a:rPr>
              <a:t>10%</a:t>
            </a:r>
            <a:r>
              <a:rPr lang="ru-RU" dirty="0"/>
              <a:t> - вагинальный биотоп </a:t>
            </a:r>
          </a:p>
          <a:p>
            <a:pPr marL="0" indent="0">
              <a:buNone/>
            </a:pPr>
            <a:r>
              <a:rPr lang="ru-RU" dirty="0"/>
              <a:t>    у женщин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05D6B0-9271-4ED2-88EE-5C59357B9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112" y="1419531"/>
            <a:ext cx="5398895" cy="388988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19FCDF-CBA3-4CC6-9D13-3034D57916CB}"/>
              </a:ext>
            </a:extLst>
          </p:cNvPr>
          <p:cNvSpPr/>
          <p:nvPr/>
        </p:nvSpPr>
        <p:spPr>
          <a:xfrm>
            <a:off x="6342112" y="1419531"/>
            <a:ext cx="1268056" cy="271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755B1FCB-0D96-4933-9848-3D2E7D6C6D82}"/>
              </a:ext>
            </a:extLst>
          </p:cNvPr>
          <p:cNvSpPr/>
          <p:nvPr/>
        </p:nvSpPr>
        <p:spPr>
          <a:xfrm>
            <a:off x="6096000" y="2354826"/>
            <a:ext cx="703312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61330-34FE-45DC-B452-6177AF2D637E}"/>
              </a:ext>
            </a:extLst>
          </p:cNvPr>
          <p:cNvSpPr txBox="1"/>
          <p:nvPr/>
        </p:nvSpPr>
        <p:spPr>
          <a:xfrm>
            <a:off x="353962" y="5669195"/>
            <a:ext cx="111202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/>
              <a:t>Стерильные  (в норме) локусы:    ЦНС,    кровь, </a:t>
            </a:r>
          </a:p>
          <a:p>
            <a:r>
              <a:rPr lang="ru-RU" sz="1600" i="1" dirty="0"/>
              <a:t>                                                              нижние отделы бронхов и альвеолы,</a:t>
            </a:r>
          </a:p>
          <a:p>
            <a:r>
              <a:rPr lang="ru-RU" sz="1600" i="1" dirty="0"/>
              <a:t>                                                              печень, селезенка,</a:t>
            </a:r>
          </a:p>
          <a:p>
            <a:r>
              <a:rPr lang="ru-RU" sz="1600" i="1" dirty="0"/>
              <a:t>                                                              почки, мочевой пузырь</a:t>
            </a:r>
          </a:p>
        </p:txBody>
      </p:sp>
    </p:spTree>
    <p:extLst>
      <p:ext uri="{BB962C8B-B14F-4D97-AF65-F5344CB8AC3E}">
        <p14:creationId xmlns:p14="http://schemas.microsoft.com/office/powerpoint/2010/main" val="3747635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739BC-C224-4683-9742-7E342F2C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65" y="365127"/>
            <a:ext cx="11579257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Микробиота – </a:t>
            </a:r>
            <a:r>
              <a:rPr lang="ru-RU" b="1" dirty="0" err="1">
                <a:solidFill>
                  <a:srgbClr val="0070C0"/>
                </a:solidFill>
              </a:rPr>
              <a:t>метаболически</a:t>
            </a:r>
            <a:r>
              <a:rPr lang="ru-RU" b="1" dirty="0">
                <a:solidFill>
                  <a:srgbClr val="0070C0"/>
                </a:solidFill>
              </a:rPr>
              <a:t> активный орган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FCB7FC-8AF1-4EA9-8A00-9293DBC46F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50" t="37547" r="32474" b="15169"/>
          <a:stretch/>
        </p:blipFill>
        <p:spPr>
          <a:xfrm>
            <a:off x="1036948" y="1300898"/>
            <a:ext cx="9926425" cy="5542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10A51-C821-4BBB-BF80-98F3CFB43220}"/>
              </a:ext>
            </a:extLst>
          </p:cNvPr>
          <p:cNvSpPr txBox="1"/>
          <p:nvPr/>
        </p:nvSpPr>
        <p:spPr>
          <a:xfrm>
            <a:off x="10043081" y="6492873"/>
            <a:ext cx="22239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https://propionix.ru/mikroflora-zhkt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889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CD230-FF8B-407C-9E31-396D752CB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Важно!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214C1A-EF76-42A4-9415-2DA3C588C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Классические микробиологические (</a:t>
            </a:r>
            <a:r>
              <a:rPr lang="ru-RU" dirty="0" err="1"/>
              <a:t>культуральные</a:t>
            </a:r>
            <a:r>
              <a:rPr lang="ru-RU" dirty="0"/>
              <a:t>) методы </a:t>
            </a:r>
            <a:r>
              <a:rPr lang="ru-RU" b="1" dirty="0">
                <a:solidFill>
                  <a:srgbClr val="FF0000"/>
                </a:solidFill>
              </a:rPr>
              <a:t>несостоятельны</a:t>
            </a:r>
            <a:r>
              <a:rPr lang="ru-RU" dirty="0"/>
              <a:t> для исследования микробиоты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10997807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</TotalTime>
  <Words>3067</Words>
  <Application>Microsoft Office PowerPoint</Application>
  <PresentationFormat>Широкоэкранный</PresentationFormat>
  <Paragraphs>302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Google Sans</vt:lpstr>
      <vt:lpstr>Тема Office</vt:lpstr>
      <vt:lpstr>1_Тема Office</vt:lpstr>
      <vt:lpstr>Микробиом  и его роль в патогенезе заболеваний</vt:lpstr>
      <vt:lpstr>План</vt:lpstr>
      <vt:lpstr>Основные понятия</vt:lpstr>
      <vt:lpstr>Микробиом - определение</vt:lpstr>
      <vt:lpstr>Презентация PowerPoint</vt:lpstr>
      <vt:lpstr>Геном бактерий  – это расширение генома человека</vt:lpstr>
      <vt:lpstr>Локализация микробиоты</vt:lpstr>
      <vt:lpstr>Микробиота – метаболически активный орган </vt:lpstr>
      <vt:lpstr>Важно!</vt:lpstr>
      <vt:lpstr>«Омиксные науки»</vt:lpstr>
      <vt:lpstr>Микробиота и старение</vt:lpstr>
      <vt:lpstr>Микробиота и алкоголизм</vt:lpstr>
      <vt:lpstr>Микробный «допинг» в спорте?</vt:lpstr>
      <vt:lpstr>Микробиом и  бутират</vt:lpstr>
      <vt:lpstr>Микроорганизмы кишечника, продуцирующие бутират</vt:lpstr>
      <vt:lpstr>Роль микробиоты в поддержании метаболического гомеостаза</vt:lpstr>
      <vt:lpstr>Двусторонее взаимодействие микробиома  и хозяина</vt:lpstr>
      <vt:lpstr>Новые направления изучения микробиома</vt:lpstr>
      <vt:lpstr>Какую еду любят бактерии нашего кишечника?</vt:lpstr>
      <vt:lpstr>Что помогает регулировать соотношение «хороших» и «плохих» бактерий в кишечнике?</vt:lpstr>
      <vt:lpstr>Объем рынка пробиотиков огромен.  Доказана ли их эффективность при употреблении здоровыми людьми?</vt:lpstr>
      <vt:lpstr>Микробиом и неинфекционные заболевания человека</vt:lpstr>
      <vt:lpstr>Микробиом и неинфекционные заболевания человека</vt:lpstr>
      <vt:lpstr>Сахарный диабет 1 типа</vt:lpstr>
      <vt:lpstr>Сахарный диабет 1 типа</vt:lpstr>
      <vt:lpstr>Сахарный диабет 1 типа</vt:lpstr>
      <vt:lpstr>Микробиом кишечника – головной мозг (ось кишечник – мозг)</vt:lpstr>
      <vt:lpstr>Особенности видовой продукции биогенных аминов</vt:lpstr>
      <vt:lpstr>Влияние нейроактивных веществ, продуцируемых кишечной микробиотой, на психологический и социальный статус человека</vt:lpstr>
      <vt:lpstr>Патологические состояния нервной системы, ассоциированные с нарушением функции оси  «кишечная микробиота – мозг»</vt:lpstr>
      <vt:lpstr>Микробиом и инфекционные заболевания</vt:lpstr>
      <vt:lpstr>ПРИМЕР:  Микробиом и пневмония</vt:lpstr>
      <vt:lpstr>Изменение патогенами метаболизма  клетки хозяина при инфекционном процессе </vt:lpstr>
      <vt:lpstr>   Транслокация бактериальных токсинов    </vt:lpstr>
      <vt:lpstr>Бактериальные токсины</vt:lpstr>
      <vt:lpstr>   Транслокация бактериальных токсинов    </vt:lpstr>
      <vt:lpstr>Транслокация бактериального эндотоксина - ЛПС</vt:lpstr>
      <vt:lpstr>Транслокация бактериального эндотоксина - ЛПС</vt:lpstr>
      <vt:lpstr>Синдром «дырявого кишечника»  = синдром «протекающего кишечника»</vt:lpstr>
      <vt:lpstr>Кишечный барьер – основная линия защиты  от ПАМС</vt:lpstr>
      <vt:lpstr>Пример: патогенез заболеваний печени при дисбиозе толстой кишки</vt:lpstr>
      <vt:lpstr> Трансплантация кишечной (фекальной) микробиоты   </vt:lpstr>
      <vt:lpstr>ТКМБ  (ТФМ)</vt:lpstr>
      <vt:lpstr>История</vt:lpstr>
      <vt:lpstr>Механизм лечебного эффекта ТКМБ</vt:lpstr>
      <vt:lpstr>Международные рекомендации «International consensus conference on stool banking for faecal microbiota transplantation in clinical practice» (2019 г.)</vt:lpstr>
      <vt:lpstr>Международные рекомендации «International consensus conference on stool banking for faecal microbiota transplantation in clinical practice» (2019 г.)</vt:lpstr>
      <vt:lpstr>Международные рекомендации «International consensus conference on stool banking for faecal microbiota transplantation in clinical practice» (2019 г.)</vt:lpstr>
      <vt:lpstr>Перспективные направления применения ТКМБ</vt:lpstr>
      <vt:lpstr>Перспективные методы коррекции микробиома</vt:lpstr>
      <vt:lpstr>Микробиотическая медицина –  на пути к клинической революции!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Микробиом  и его роль в патогенезе заболеваний</dc:title>
  <dc:creator>Сергей Гусев</dc:creator>
  <cp:lastModifiedBy>Сергей Гусев</cp:lastModifiedBy>
  <cp:revision>49</cp:revision>
  <dcterms:created xsi:type="dcterms:W3CDTF">2024-02-24T03:10:11Z</dcterms:created>
  <dcterms:modified xsi:type="dcterms:W3CDTF">2024-03-03T13:24:48Z</dcterms:modified>
</cp:coreProperties>
</file>