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4" r:id="rId4"/>
    <p:sldId id="275" r:id="rId5"/>
    <p:sldId id="262" r:id="rId6"/>
    <p:sldId id="261" r:id="rId7"/>
    <p:sldId id="260" r:id="rId8"/>
    <p:sldId id="266" r:id="rId9"/>
    <p:sldId id="259" r:id="rId10"/>
    <p:sldId id="265" r:id="rId11"/>
    <p:sldId id="263" r:id="rId12"/>
    <p:sldId id="276" r:id="rId13"/>
    <p:sldId id="277" r:id="rId14"/>
    <p:sldId id="268" r:id="rId15"/>
    <p:sldId id="267" r:id="rId16"/>
    <p:sldId id="269" r:id="rId17"/>
    <p:sldId id="271" r:id="rId18"/>
    <p:sldId id="272" r:id="rId19"/>
    <p:sldId id="270" r:id="rId20"/>
    <p:sldId id="273" r:id="rId21"/>
    <p:sldId id="274" r:id="rId22"/>
    <p:sldId id="278" r:id="rId23"/>
    <p:sldId id="258" r:id="rId24"/>
    <p:sldId id="281" r:id="rId25"/>
    <p:sldId id="280" r:id="rId26"/>
    <p:sldId id="28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9E73CA-D916-41DA-BC50-BF991B6C3682}" v="197" dt="2022-12-24T05:08:10.426"/>
    <p1510:client id="{6E1E586D-F8EF-43DF-A581-D3AEFD0EB61C}" v="350" dt="2022-12-24T05:42:47.358"/>
    <p1510:client id="{E9963D18-5F53-48C2-B2C8-8A234A8A36C4}" v="894" dt="2022-12-21T10:41:03.1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665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36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98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1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1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462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9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72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43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61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47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58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66827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alibri"/>
                <a:cs typeface="Calibri Light"/>
              </a:rPr>
              <a:t>Тема: "Организация деятельности аптеки и  ее структурных подразделений"</a:t>
            </a:r>
            <a:endParaRPr lang="ru-RU" dirty="0">
              <a:latin typeface="Calibri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0842" y="4551197"/>
            <a:ext cx="9144000" cy="231081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dirty="0">
              <a:cs typeface="Calibri"/>
            </a:endParaRPr>
          </a:p>
          <a:p>
            <a:r>
              <a:rPr lang="ru-RU" dirty="0" err="1">
                <a:cs typeface="Calibri"/>
              </a:rPr>
              <a:t>Выполнила:Жданова</a:t>
            </a:r>
            <a:r>
              <a:rPr lang="ru-RU" dirty="0">
                <a:cs typeface="Calibri"/>
              </a:rPr>
              <a:t> Екатерина Анатольевна</a:t>
            </a:r>
            <a:endParaRPr lang="ru-RU"/>
          </a:p>
          <a:p>
            <a:r>
              <a:rPr lang="ru-RU" dirty="0" err="1">
                <a:cs typeface="Calibri"/>
              </a:rPr>
              <a:t>Проверила:Казакова</a:t>
            </a:r>
            <a:r>
              <a:rPr lang="ru-RU" dirty="0">
                <a:cs typeface="Calibri"/>
              </a:rPr>
              <a:t> Елена Николаевна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9C292-D847-0099-9F41-C32A33104D6E}"/>
              </a:ext>
            </a:extLst>
          </p:cNvPr>
          <p:cNvSpPr txBox="1"/>
          <p:nvPr/>
        </p:nvSpPr>
        <p:spPr>
          <a:xfrm>
            <a:off x="-1" y="-13368"/>
            <a:ext cx="1218581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cs typeface="Calibri"/>
              </a:rPr>
              <a:t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</a:t>
            </a:r>
            <a:r>
              <a:rPr lang="ru-RU" b="1" dirty="0" err="1">
                <a:cs typeface="Calibri"/>
              </a:rPr>
              <a:t>В.Ф.Войно</a:t>
            </a:r>
            <a:r>
              <a:rPr lang="ru-RU" b="1" dirty="0">
                <a:cs typeface="Calibri"/>
              </a:rPr>
              <a:t>-Ясенецкого"</a:t>
            </a:r>
          </a:p>
          <a:p>
            <a:pPr algn="ctr"/>
            <a:r>
              <a:rPr lang="ru-RU" b="1" dirty="0">
                <a:cs typeface="Calibri"/>
              </a:rPr>
              <a:t>Министерство Здравоохранения Российской Федерации </a:t>
            </a:r>
          </a:p>
          <a:p>
            <a:pPr algn="ctr"/>
            <a:r>
              <a:rPr lang="ru-RU" b="1" dirty="0">
                <a:cs typeface="Calibri"/>
              </a:rPr>
              <a:t>Фармацевтический колледж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44BD4F-2A74-D820-9178-FC8A0E659C86}"/>
              </a:ext>
            </a:extLst>
          </p:cNvPr>
          <p:cNvSpPr txBox="1"/>
          <p:nvPr/>
        </p:nvSpPr>
        <p:spPr>
          <a:xfrm>
            <a:off x="220579" y="6249738"/>
            <a:ext cx="119781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cs typeface="Calibri"/>
              </a:rPr>
              <a:t>Красноярск 2022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B6001-4B6A-CA0A-60F2-812E89C56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621" y="4178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cs typeface="Calibri Light"/>
              </a:rPr>
              <a:t>Фармацевт в санитарной одежде </a:t>
            </a:r>
          </a:p>
        </p:txBody>
      </p:sp>
      <p:pic>
        <p:nvPicPr>
          <p:cNvPr id="4" name="Рисунок 4" descr="Изображение выглядит как текст, внутренний, п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B92806D-E2AD-AF1F-784A-301CBDFC3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2354" y="1330994"/>
            <a:ext cx="4145819" cy="5527758"/>
          </a:xfrm>
        </p:spPr>
      </p:pic>
    </p:spTree>
    <p:extLst>
      <p:ext uri="{BB962C8B-B14F-4D97-AF65-F5344CB8AC3E}">
        <p14:creationId xmlns:p14="http://schemas.microsoft.com/office/powerpoint/2010/main" val="3415848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5D501A-8764-1933-FC9D-25CFE569B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9" y="4178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cs typeface="Calibri Light"/>
              </a:rPr>
              <a:t>Административно-бытовая зона</a:t>
            </a:r>
          </a:p>
        </p:txBody>
      </p:sp>
      <p:pic>
        <p:nvPicPr>
          <p:cNvPr id="3" name="Рисунок 3" descr="Изображение выглядит как внутренний, стена, ванная,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CDBC7CAE-34D2-E7BF-1E6A-01C634148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612" y="1250783"/>
            <a:ext cx="4933301" cy="5607969"/>
          </a:xfrm>
        </p:spPr>
      </p:pic>
      <p:pic>
        <p:nvPicPr>
          <p:cNvPr id="4" name="Рисунок 4" descr="Изображение выглядит как стена, внутренний, пол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1711DF38-5551-B923-89EF-413DAB9ED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084" y="1254615"/>
            <a:ext cx="6165515" cy="560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3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5412A5-8A30-2040-4269-BDAF4FE01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" y="4178"/>
            <a:ext cx="12186653" cy="924511"/>
          </a:xfrm>
        </p:spPr>
        <p:txBody>
          <a:bodyPr/>
          <a:lstStyle/>
          <a:p>
            <a:pPr algn="ctr"/>
            <a:r>
              <a:rPr lang="ru-RU" dirty="0">
                <a:cs typeface="Calibri Light"/>
              </a:rPr>
              <a:t>Зона отдыха фармацевта</a:t>
            </a:r>
          </a:p>
        </p:txBody>
      </p:sp>
      <p:pic>
        <p:nvPicPr>
          <p:cNvPr id="4" name="Рисунок 4" descr="Изображение выглядит как стена, внутренний, загроможденный, беспорядочный&#10;&#10;Автоматически созданное описание">
            <a:extLst>
              <a:ext uri="{FF2B5EF4-FFF2-40B4-BE49-F238E27FC236}">
                <a16:creationId xmlns:a16="http://schemas.microsoft.com/office/drawing/2014/main" id="{E36B2700-144D-50FA-C651-27E3C256C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2961" y="836362"/>
            <a:ext cx="5957444" cy="6022389"/>
          </a:xfrm>
        </p:spPr>
      </p:pic>
    </p:spTree>
    <p:extLst>
      <p:ext uri="{BB962C8B-B14F-4D97-AF65-F5344CB8AC3E}">
        <p14:creationId xmlns:p14="http://schemas.microsoft.com/office/powerpoint/2010/main" val="3324999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55FDF-33E7-0C72-64E9-DE4AFDC21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0" y="-116138"/>
            <a:ext cx="12026231" cy="991352"/>
          </a:xfrm>
        </p:spPr>
        <p:txBody>
          <a:bodyPr/>
          <a:lstStyle/>
          <a:p>
            <a:pPr algn="ctr"/>
            <a:r>
              <a:rPr lang="ru-RU" dirty="0">
                <a:cs typeface="Calibri Light"/>
              </a:rPr>
              <a:t>Шкаф для санитарной и верхней одежды</a:t>
            </a:r>
          </a:p>
        </p:txBody>
      </p:sp>
      <p:pic>
        <p:nvPicPr>
          <p:cNvPr id="4" name="Рисунок 4" descr="Изображение выглядит как стена, внутренний, белый, гардероб&#10;&#10;Автоматически созданное описание">
            <a:extLst>
              <a:ext uri="{FF2B5EF4-FFF2-40B4-BE49-F238E27FC236}">
                <a16:creationId xmlns:a16="http://schemas.microsoft.com/office/drawing/2014/main" id="{C1443C34-C077-BF64-68B5-444A60CEA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1338" y="742783"/>
            <a:ext cx="5761745" cy="6129338"/>
          </a:xfrm>
        </p:spPr>
      </p:pic>
    </p:spTree>
    <p:extLst>
      <p:ext uri="{BB962C8B-B14F-4D97-AF65-F5344CB8AC3E}">
        <p14:creationId xmlns:p14="http://schemas.microsoft.com/office/powerpoint/2010/main" val="202172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6B9EAC-296D-F0E2-B836-1CE7EE92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" y="4178"/>
            <a:ext cx="12186652" cy="804195"/>
          </a:xfrm>
        </p:spPr>
        <p:txBody>
          <a:bodyPr/>
          <a:lstStyle/>
          <a:p>
            <a:pPr algn="ctr"/>
            <a:r>
              <a:rPr lang="ru-RU" dirty="0">
                <a:cs typeface="Calibri Light"/>
              </a:rPr>
              <a:t>Помещение для хранение аптечных товаров </a:t>
            </a:r>
          </a:p>
        </p:txBody>
      </p:sp>
      <p:pic>
        <p:nvPicPr>
          <p:cNvPr id="4" name="Рисунок 4" descr="Изображение выглядит как стена, внутренний, пол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13693E99-B432-CD51-7C83-127D9801B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4638" y="649204"/>
            <a:ext cx="6201882" cy="6209548"/>
          </a:xfrm>
        </p:spPr>
      </p:pic>
    </p:spTree>
    <p:extLst>
      <p:ext uri="{BB962C8B-B14F-4D97-AF65-F5344CB8AC3E}">
        <p14:creationId xmlns:p14="http://schemas.microsoft.com/office/powerpoint/2010/main" val="2895880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E7337-9695-7B69-BE33-F5A0BF25A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ea typeface="+mj-lt"/>
                <a:cs typeface="+mj-lt"/>
              </a:rPr>
              <a:t>Шкафы для хранения наружных лекарственных препаратов, внутренних лекарственных препаратов, лекарственных препаратов для инъекций.</a:t>
            </a:r>
            <a:endParaRPr lang="ru-RU" dirty="0">
              <a:cs typeface="Calibri Light" panose="020F0302020204030204"/>
            </a:endParaRPr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016F0EE-C15F-329D-EF4A-4ABF1AB6F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259" y="2012783"/>
            <a:ext cx="6073690" cy="4845970"/>
          </a:xfrm>
        </p:spPr>
      </p:pic>
      <p:pic>
        <p:nvPicPr>
          <p:cNvPr id="5" name="Рисунок 5" descr="Изображение выглядит как внутренний, картотека&#10;&#10;Автоматически созданное описание">
            <a:extLst>
              <a:ext uri="{FF2B5EF4-FFF2-40B4-BE49-F238E27FC236}">
                <a16:creationId xmlns:a16="http://schemas.microsoft.com/office/drawing/2014/main" id="{7BF5C0A9-5374-5282-AF8B-7894C3F6B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821" y="2018409"/>
            <a:ext cx="4788568" cy="483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32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71B0F-E410-BC6E-0341-C810A13C9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cs typeface="Calibri Light"/>
            </a:endParaRPr>
          </a:p>
        </p:txBody>
      </p:sp>
      <p:pic>
        <p:nvPicPr>
          <p:cNvPr id="4" name="Рисунок 4" descr="Изображение выглядит как внутренний, картотека&#10;&#10;Автоматически созданное описание">
            <a:extLst>
              <a:ext uri="{FF2B5EF4-FFF2-40B4-BE49-F238E27FC236}">
                <a16:creationId xmlns:a16="http://schemas.microsoft.com/office/drawing/2014/main" id="{9C31EA29-9775-E0D9-0DE7-651EEC91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7972" y="1023520"/>
            <a:ext cx="4677212" cy="5835232"/>
          </a:xfrm>
        </p:spPr>
      </p:pic>
    </p:spTree>
    <p:extLst>
      <p:ext uri="{BB962C8B-B14F-4D97-AF65-F5344CB8AC3E}">
        <p14:creationId xmlns:p14="http://schemas.microsoft.com/office/powerpoint/2010/main" val="3143007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7DB0E-E0A8-3611-CBBC-5FAB91FD8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Шкаф для хранения перевязочного материала </a:t>
            </a:r>
            <a:endParaRPr lang="ru-RU" dirty="0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697CB07-0F61-5095-E4AA-A79B14060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4707" y="1825625"/>
            <a:ext cx="5260692" cy="5046495"/>
          </a:xfrm>
        </p:spPr>
      </p:pic>
    </p:spTree>
    <p:extLst>
      <p:ext uri="{BB962C8B-B14F-4D97-AF65-F5344CB8AC3E}">
        <p14:creationId xmlns:p14="http://schemas.microsoft.com/office/powerpoint/2010/main" val="571395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BA915-B7DA-CFCA-B1BB-33C77205C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Шкаф для хранения резиновых изделий</a:t>
            </a:r>
            <a:endParaRPr lang="ru-RU" dirty="0"/>
          </a:p>
        </p:txBody>
      </p:sp>
      <p:pic>
        <p:nvPicPr>
          <p:cNvPr id="4" name="Рисунок 4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7BE7E88-B8B4-098A-D6A2-55855CF22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2511" y="1825625"/>
            <a:ext cx="4686977" cy="4351338"/>
          </a:xfrm>
        </p:spPr>
      </p:pic>
    </p:spTree>
    <p:extLst>
      <p:ext uri="{BB962C8B-B14F-4D97-AF65-F5344CB8AC3E}">
        <p14:creationId xmlns:p14="http://schemas.microsoft.com/office/powerpoint/2010/main" val="1621292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07CB2-3A99-DB13-0C01-24696DC7D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Шкаф для хранения лекарственного растительного сырья</a:t>
            </a:r>
            <a:endParaRPr lang="ru-RU" dirty="0"/>
          </a:p>
        </p:txBody>
      </p:sp>
      <p:pic>
        <p:nvPicPr>
          <p:cNvPr id="4" name="Рисунок 4" descr="Изображение выглядит как стена, внутренний, картотека&#10;&#10;Автоматически созданное описание">
            <a:extLst>
              <a:ext uri="{FF2B5EF4-FFF2-40B4-BE49-F238E27FC236}">
                <a16:creationId xmlns:a16="http://schemas.microsoft.com/office/drawing/2014/main" id="{A9766AC0-F954-C27A-DAB9-F77C8C0D7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5628" y="1544888"/>
            <a:ext cx="6060637" cy="5313864"/>
          </a:xfrm>
        </p:spPr>
      </p:pic>
    </p:spTree>
    <p:extLst>
      <p:ext uri="{BB962C8B-B14F-4D97-AF65-F5344CB8AC3E}">
        <p14:creationId xmlns:p14="http://schemas.microsoft.com/office/powerpoint/2010/main" val="1726982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1672F6-1141-50EE-A4E6-6B6CACEC1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Вывеска аптеки</a:t>
            </a:r>
          </a:p>
        </p:txBody>
      </p:sp>
      <p:pic>
        <p:nvPicPr>
          <p:cNvPr id="4" name="Рисунок 4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420643AF-6505-BD8C-541D-87F6D0BB2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571" y="1416192"/>
            <a:ext cx="6757126" cy="5079218"/>
          </a:xfrm>
        </p:spPr>
      </p:pic>
    </p:spTree>
    <p:extLst>
      <p:ext uri="{BB962C8B-B14F-4D97-AF65-F5344CB8AC3E}">
        <p14:creationId xmlns:p14="http://schemas.microsoft.com/office/powerpoint/2010/main" val="2838461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17862-82DA-1F5D-2706-7166AA5B6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32" y="111125"/>
            <a:ext cx="10515600" cy="1325563"/>
          </a:xfrm>
        </p:spPr>
        <p:txBody>
          <a:bodyPr/>
          <a:lstStyle/>
          <a:p>
            <a:r>
              <a:rPr lang="ru-RU" dirty="0">
                <a:cs typeface="Calibri Light"/>
              </a:rPr>
              <a:t>Шкаф для хранения огнеопасных веществ</a:t>
            </a:r>
            <a:endParaRPr lang="ru-RU" dirty="0"/>
          </a:p>
        </p:txBody>
      </p:sp>
      <p:pic>
        <p:nvPicPr>
          <p:cNvPr id="4" name="Рисунок 4" descr="Изображение выглядит как текст, внутренний, полка, открыть&#10;&#10;Автоматически созданное описание">
            <a:extLst>
              <a:ext uri="{FF2B5EF4-FFF2-40B4-BE49-F238E27FC236}">
                <a16:creationId xmlns:a16="http://schemas.microsoft.com/office/drawing/2014/main" id="{ECBBC522-327E-23CA-F3C5-686AD8FC4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7994" y="1344362"/>
            <a:ext cx="8088746" cy="5514389"/>
          </a:xfrm>
        </p:spPr>
      </p:pic>
    </p:spTree>
    <p:extLst>
      <p:ext uri="{BB962C8B-B14F-4D97-AF65-F5344CB8AC3E}">
        <p14:creationId xmlns:p14="http://schemas.microsoft.com/office/powerpoint/2010/main" val="1610412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66807-BEE1-6F75-3D4E-FFD3939F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" y="4178"/>
            <a:ext cx="12186652" cy="697246"/>
          </a:xfrm>
        </p:spPr>
        <p:txBody>
          <a:bodyPr/>
          <a:lstStyle/>
          <a:p>
            <a:pPr algn="ctr"/>
            <a:r>
              <a:rPr lang="ru-RU" dirty="0">
                <a:cs typeface="Calibri Light"/>
              </a:rPr>
              <a:t>Холодильник</a:t>
            </a:r>
          </a:p>
        </p:txBody>
      </p:sp>
      <p:pic>
        <p:nvPicPr>
          <p:cNvPr id="4" name="Рисунок 4" descr="Изображение выглядит как текст, холодильник, открыть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D76C646-CC8D-37BE-1A6C-67F6E1645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6761" y="568994"/>
            <a:ext cx="5699109" cy="6289759"/>
          </a:xfrm>
        </p:spPr>
      </p:pic>
      <p:pic>
        <p:nvPicPr>
          <p:cNvPr id="6" name="Рисунок 6" descr="Изображение выглядит как текст, внутренний, полка, открыть&#10;&#10;Автоматически созданное описание">
            <a:extLst>
              <a:ext uri="{FF2B5EF4-FFF2-40B4-BE49-F238E27FC236}">
                <a16:creationId xmlns:a16="http://schemas.microsoft.com/office/drawing/2014/main" id="{4DF57CE7-0323-B1C0-5BA8-0E3332BEF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768" y="574927"/>
            <a:ext cx="4962357" cy="628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63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BD311D-5F68-97AC-0F96-6094583FE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2" y="4178"/>
            <a:ext cx="12266863" cy="10983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a typeface="+mj-lt"/>
                <a:cs typeface="+mj-lt"/>
              </a:rPr>
              <a:t>Шкафы для хранения </a:t>
            </a:r>
            <a:r>
              <a:rPr lang="ru-RU" dirty="0" err="1">
                <a:ea typeface="+mj-lt"/>
                <a:cs typeface="+mj-lt"/>
              </a:rPr>
              <a:t>парафармацевтической</a:t>
            </a:r>
            <a:r>
              <a:rPr lang="ru-RU" dirty="0">
                <a:ea typeface="+mj-lt"/>
                <a:cs typeface="+mj-lt"/>
              </a:rPr>
              <a:t> продукции</a:t>
            </a:r>
            <a:endParaRPr lang="ru-RU" dirty="0">
              <a:cs typeface="Calibri Light" panose="020F0302020204030204"/>
            </a:endParaRPr>
          </a:p>
        </p:txBody>
      </p:sp>
      <p:pic>
        <p:nvPicPr>
          <p:cNvPr id="4" name="Рисунок 4" descr="Изображение выглядит как текст, шкаф, магазин&#10;&#10;Автоматически созданное описание">
            <a:extLst>
              <a:ext uri="{FF2B5EF4-FFF2-40B4-BE49-F238E27FC236}">
                <a16:creationId xmlns:a16="http://schemas.microsoft.com/office/drawing/2014/main" id="{0E5F117C-2E33-11F4-A742-E380ED89E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3370" y="1103730"/>
            <a:ext cx="4141681" cy="5755022"/>
          </a:xfrm>
        </p:spPr>
      </p:pic>
      <p:pic>
        <p:nvPicPr>
          <p:cNvPr id="5" name="Рисунок 5" descr="Изображение выглядит как текст, бутылка, внутренний, много&#10;&#10;Автоматически созданное описание">
            <a:extLst>
              <a:ext uri="{FF2B5EF4-FFF2-40B4-BE49-F238E27FC236}">
                <a16:creationId xmlns:a16="http://schemas.microsoft.com/office/drawing/2014/main" id="{5D592D48-77BA-37C7-62C2-282A67006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084" y="1106380"/>
            <a:ext cx="4120147" cy="575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28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1ABC6-FF89-684D-C262-2808549D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0" y="-9190"/>
            <a:ext cx="12106442" cy="11384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a typeface="+mj-lt"/>
                <a:cs typeface="+mj-lt"/>
              </a:rPr>
              <a:t>Помещение хранения препаратов, стоящих на предметно-количественном учете</a:t>
            </a:r>
            <a:endParaRPr lang="ru-RU" dirty="0">
              <a:cs typeface="Calibri Light" panose="020F0302020204030204"/>
            </a:endParaRPr>
          </a:p>
        </p:txBody>
      </p:sp>
      <p:pic>
        <p:nvPicPr>
          <p:cNvPr id="4" name="Рисунок 4" descr="Изображение выглядит как внутренний, пол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2BAF2F6F-0DA4-5B15-80EB-5F5D8BAA3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5380" y="1130467"/>
            <a:ext cx="4578924" cy="5741653"/>
          </a:xfrm>
        </p:spPr>
      </p:pic>
    </p:spTree>
    <p:extLst>
      <p:ext uri="{BB962C8B-B14F-4D97-AF65-F5344CB8AC3E}">
        <p14:creationId xmlns:p14="http://schemas.microsoft.com/office/powerpoint/2010/main" val="1645690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5FB22-39A1-DE4F-5121-A198FB23B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1" y="4178"/>
            <a:ext cx="12200021" cy="1325563"/>
          </a:xfrm>
        </p:spPr>
        <p:txBody>
          <a:bodyPr/>
          <a:lstStyle/>
          <a:p>
            <a:pPr algn="ctr"/>
            <a:r>
              <a:rPr lang="ru-RU" dirty="0">
                <a:ea typeface="+mj-lt"/>
                <a:cs typeface="+mj-lt"/>
              </a:rPr>
              <a:t>Карантинные зоны хранения лекарственных препаратов</a:t>
            </a:r>
            <a:endParaRPr lang="ru-RU" dirty="0">
              <a:cs typeface="Calibri Light" panose="020F0302020204030204"/>
            </a:endParaRPr>
          </a:p>
        </p:txBody>
      </p:sp>
      <p:pic>
        <p:nvPicPr>
          <p:cNvPr id="19" name="Рисунок 19" descr="Изображение выглядит как текст, внутренний, электроника, печь&#10;&#10;Автоматически созданное описание">
            <a:extLst>
              <a:ext uri="{FF2B5EF4-FFF2-40B4-BE49-F238E27FC236}">
                <a16:creationId xmlns:a16="http://schemas.microsoft.com/office/drawing/2014/main" id="{546477C4-C50D-D316-ED6D-2AAB06A54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9428" y="1317625"/>
            <a:ext cx="6158933" cy="5541127"/>
          </a:xfrm>
        </p:spPr>
      </p:pic>
    </p:spTree>
    <p:extLst>
      <p:ext uri="{BB962C8B-B14F-4D97-AF65-F5344CB8AC3E}">
        <p14:creationId xmlns:p14="http://schemas.microsoft.com/office/powerpoint/2010/main" val="2413257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7CD6E-222E-068D-4BDA-97FEF9DEB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1" y="17546"/>
            <a:ext cx="12200020" cy="14325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a typeface="+mj-lt"/>
                <a:cs typeface="+mj-lt"/>
              </a:rPr>
              <a:t>Зоны для хранения фальсифицированных, недоброкачественных, контрафактных ЛП, а также ЛП с истекшим сроком годности</a:t>
            </a:r>
            <a:endParaRPr lang="ru-RU" dirty="0">
              <a:cs typeface="Calibri Light" panose="020F0302020204030204"/>
            </a:endParaRPr>
          </a:p>
        </p:txBody>
      </p:sp>
      <p:pic>
        <p:nvPicPr>
          <p:cNvPr id="4" name="Рисунок 4" descr="Изображение выглядит как текст, внутренний, микроволновая печь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C5D6AE8D-B098-4B26-D311-57396E91A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86" y="1732046"/>
            <a:ext cx="7620533" cy="5126706"/>
          </a:xfrm>
        </p:spPr>
      </p:pic>
    </p:spTree>
    <p:extLst>
      <p:ext uri="{BB962C8B-B14F-4D97-AF65-F5344CB8AC3E}">
        <p14:creationId xmlns:p14="http://schemas.microsoft.com/office/powerpoint/2010/main" val="3437496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76D2BE-F5DE-4596-1C1C-F95BD7F8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" y="4179"/>
            <a:ext cx="12026231" cy="790824"/>
          </a:xfrm>
        </p:spPr>
        <p:txBody>
          <a:bodyPr/>
          <a:lstStyle/>
          <a:p>
            <a:pPr algn="ctr"/>
            <a:r>
              <a:rPr lang="ru-RU" dirty="0">
                <a:ea typeface="+mj-lt"/>
                <a:cs typeface="+mj-lt"/>
              </a:rPr>
              <a:t>Тара для сбора медицинских отходов</a:t>
            </a:r>
            <a:endParaRPr lang="ru-RU" dirty="0">
              <a:cs typeface="Calibri Light" panose="020F0302020204030204"/>
            </a:endParaRPr>
          </a:p>
        </p:txBody>
      </p:sp>
      <p:pic>
        <p:nvPicPr>
          <p:cNvPr id="4" name="Рисунок 4" descr="Изображение выглядит как внутренний, кухонный прибор, кухонный комбайн&#10;&#10;Автоматически созданное описание">
            <a:extLst>
              <a:ext uri="{FF2B5EF4-FFF2-40B4-BE49-F238E27FC236}">
                <a16:creationId xmlns:a16="http://schemas.microsoft.com/office/drawing/2014/main" id="{04A95909-E746-D460-F388-B2B5C429A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0077" y="796257"/>
            <a:ext cx="5143003" cy="6062495"/>
          </a:xfrm>
        </p:spPr>
      </p:pic>
    </p:spTree>
    <p:extLst>
      <p:ext uri="{BB962C8B-B14F-4D97-AF65-F5344CB8AC3E}">
        <p14:creationId xmlns:p14="http://schemas.microsoft.com/office/powerpoint/2010/main" val="2259145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F9B27-A479-7F4C-0366-07B383639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Торговый зал</a:t>
            </a:r>
          </a:p>
        </p:txBody>
      </p:sp>
      <p:pic>
        <p:nvPicPr>
          <p:cNvPr id="4" name="Рисунок 4" descr="Изображение выглядит как текст, внутренний, потолок, пол&#10;&#10;Автоматически созданное описание">
            <a:extLst>
              <a:ext uri="{FF2B5EF4-FFF2-40B4-BE49-F238E27FC236}">
                <a16:creationId xmlns:a16="http://schemas.microsoft.com/office/drawing/2014/main" id="{282CF62B-E6DE-2C84-B600-C81A6810E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577" y="1584794"/>
            <a:ext cx="6755085" cy="5274556"/>
          </a:xfrm>
        </p:spPr>
      </p:pic>
      <p:pic>
        <p:nvPicPr>
          <p:cNvPr id="5" name="Рисунок 5" descr="Изображение выглядит как текст, внутренний, пол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EB646B5F-77DB-31D1-B545-D1E39D64A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590414"/>
            <a:ext cx="4440989" cy="528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72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6C627-C938-DE53-8B16-B1732056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текст, внутренний, множество, шкаф&#10;&#10;Автоматически созданное описание">
            <a:extLst>
              <a:ext uri="{FF2B5EF4-FFF2-40B4-BE49-F238E27FC236}">
                <a16:creationId xmlns:a16="http://schemas.microsoft.com/office/drawing/2014/main" id="{A6A66759-04BA-C1DF-4308-A0D24319A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9" y="1170571"/>
            <a:ext cx="6394597" cy="4525128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A9852028-69AA-B591-1723-D441BDB0C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820" y="1164396"/>
            <a:ext cx="5777832" cy="451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97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06402-1601-9821-A06E-736B65925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Рабочее место фармацевта </a:t>
            </a:r>
          </a:p>
        </p:txBody>
      </p:sp>
      <p:pic>
        <p:nvPicPr>
          <p:cNvPr id="7" name="Рисунок 7" descr="Изображение выглядит как текст, внутренний, рабочий стол, офис&#10;&#10;Автоматически созданное описание">
            <a:extLst>
              <a:ext uri="{FF2B5EF4-FFF2-40B4-BE49-F238E27FC236}">
                <a16:creationId xmlns:a16="http://schemas.microsoft.com/office/drawing/2014/main" id="{90CCCF97-8CBF-F06D-6BB2-12E0B5208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933" y="1344362"/>
            <a:ext cx="4145819" cy="5527758"/>
          </a:xfrm>
        </p:spPr>
      </p:pic>
    </p:spTree>
    <p:extLst>
      <p:ext uri="{BB962C8B-B14F-4D97-AF65-F5344CB8AC3E}">
        <p14:creationId xmlns:p14="http://schemas.microsoft.com/office/powerpoint/2010/main" val="4232526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0D94D-9A75-D00A-5D4F-20C94992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Информационный стенд для посетителей</a:t>
            </a:r>
            <a:endParaRPr lang="ru-RU" dirty="0"/>
          </a:p>
        </p:txBody>
      </p:sp>
      <p:pic>
        <p:nvPicPr>
          <p:cNvPr id="4" name="Рисунок 4" descr="Изображение выглядит как текст, футляр&#10;&#10;Автоматически созданное описание">
            <a:extLst>
              <a:ext uri="{FF2B5EF4-FFF2-40B4-BE49-F238E27FC236}">
                <a16:creationId xmlns:a16="http://schemas.microsoft.com/office/drawing/2014/main" id="{0C691205-3FC1-9203-E8EB-E9DE57F17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6265" y="1504782"/>
            <a:ext cx="5186838" cy="4752390"/>
          </a:xfrm>
        </p:spPr>
      </p:pic>
      <p:pic>
        <p:nvPicPr>
          <p:cNvPr id="5" name="Рисунок 5" descr="Изображение выглядит как текст, внутренни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5855E6D1-F245-3111-E032-B489C44FD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" y="1506621"/>
            <a:ext cx="3625515" cy="4753810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BC18376-957C-7A6E-3B63-5F59EAE50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505" y="1506621"/>
            <a:ext cx="3371515" cy="475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1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E6842-988F-7A71-3DE2-ED2FE9326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8"/>
            <a:ext cx="10515600" cy="817563"/>
          </a:xfrm>
        </p:spPr>
        <p:txBody>
          <a:bodyPr>
            <a:normAutofit/>
          </a:bodyPr>
          <a:lstStyle/>
          <a:p>
            <a:r>
              <a:rPr lang="ru-RU" dirty="0">
                <a:latin typeface="calibri light"/>
                <a:cs typeface="Calibri Light"/>
              </a:rPr>
              <a:t>Шкаф для хранения уборочного инвентаря </a:t>
            </a:r>
            <a:endParaRPr lang="ru-RU" dirty="0">
              <a:latin typeface="calibri light"/>
            </a:endParaRPr>
          </a:p>
        </p:txBody>
      </p:sp>
      <p:pic>
        <p:nvPicPr>
          <p:cNvPr id="4" name="Рисунок 4" descr="Изображение выглядит как стена, внутренний, гардероб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55CD35AB-93CA-0A88-6342-B407D21A2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3293" y="716046"/>
            <a:ext cx="5513097" cy="6142706"/>
          </a:xfrm>
        </p:spPr>
      </p:pic>
      <p:pic>
        <p:nvPicPr>
          <p:cNvPr id="5" name="Рисунок 5" descr="Изображение выглядит как стена, внутренний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929DD297-2D7F-9494-F501-C88B06189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768" y="717884"/>
            <a:ext cx="4614778" cy="61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00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34280-D21B-D289-96BF-33FE3547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0" y="4178"/>
            <a:ext cx="12213388" cy="83093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calibri light"/>
                <a:ea typeface="+mj-lt"/>
                <a:cs typeface="+mj-lt"/>
              </a:rPr>
              <a:t>Промаркированный уборочный инвентарь</a:t>
            </a:r>
            <a:endParaRPr lang="ru-RU" dirty="0">
              <a:latin typeface="calibri light"/>
            </a:endParaRPr>
          </a:p>
        </p:txBody>
      </p:sp>
      <p:pic>
        <p:nvPicPr>
          <p:cNvPr id="4" name="Рисунок 4" descr="Изображение выглядит как стена, внутренний, метла&#10;&#10;Автоматически созданное описание">
            <a:extLst>
              <a:ext uri="{FF2B5EF4-FFF2-40B4-BE49-F238E27FC236}">
                <a16:creationId xmlns:a16="http://schemas.microsoft.com/office/drawing/2014/main" id="{227E7B20-29CA-FFDB-620C-F130EDFC5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49" y="903204"/>
            <a:ext cx="4242287" cy="5955548"/>
          </a:xfrm>
        </p:spPr>
      </p:pic>
      <p:pic>
        <p:nvPicPr>
          <p:cNvPr id="5" name="Рисунок 5" descr="Изображение выглядит как бутылка, внутренний, открыть, открыт&#10;&#10;Автоматически созданное описание">
            <a:extLst>
              <a:ext uri="{FF2B5EF4-FFF2-40B4-BE49-F238E27FC236}">
                <a16:creationId xmlns:a16="http://schemas.microsoft.com/office/drawing/2014/main" id="{7D040652-2280-7A96-4731-CB5FE7994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716" y="893217"/>
            <a:ext cx="3799304" cy="596725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738F68D3-594A-59F9-3B8D-1E65C01B2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768" y="891674"/>
            <a:ext cx="4160252" cy="597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77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0153C-4270-3EDC-A231-D83FA1FE1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84" y="4178"/>
            <a:ext cx="10462127" cy="1031458"/>
          </a:xfrm>
        </p:spPr>
        <p:txBody>
          <a:bodyPr/>
          <a:lstStyle/>
          <a:p>
            <a:pPr algn="ctr"/>
            <a:r>
              <a:rPr lang="ru-RU" dirty="0">
                <a:cs typeface="Calibri Light"/>
              </a:rPr>
              <a:t>санузел</a:t>
            </a:r>
          </a:p>
        </p:txBody>
      </p:sp>
      <p:pic>
        <p:nvPicPr>
          <p:cNvPr id="4" name="Рисунок 4" descr="Изображение выглядит как стена, внутренний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885B3534-D984-BB34-04F4-39A9032C0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2353" y="1036888"/>
            <a:ext cx="4399819" cy="5875338"/>
          </a:xfrm>
        </p:spPr>
      </p:pic>
    </p:spTree>
    <p:extLst>
      <p:ext uri="{BB962C8B-B14F-4D97-AF65-F5344CB8AC3E}">
        <p14:creationId xmlns:p14="http://schemas.microsoft.com/office/powerpoint/2010/main" val="1235016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Office Theme</vt:lpstr>
      <vt:lpstr>Тема: "Организация деятельности аптеки и  ее структурных подразделений"</vt:lpstr>
      <vt:lpstr>Вывеска аптеки</vt:lpstr>
      <vt:lpstr>Торговый зал</vt:lpstr>
      <vt:lpstr>Презентация PowerPoint</vt:lpstr>
      <vt:lpstr>Рабочее место фармацевта </vt:lpstr>
      <vt:lpstr>Информационный стенд для посетителей</vt:lpstr>
      <vt:lpstr>Шкаф для хранения уборочного инвентаря </vt:lpstr>
      <vt:lpstr>Промаркированный уборочный инвентарь</vt:lpstr>
      <vt:lpstr>санузел</vt:lpstr>
      <vt:lpstr>Фармацевт в санитарной одежде </vt:lpstr>
      <vt:lpstr>Административно-бытовая зона</vt:lpstr>
      <vt:lpstr>Зона отдыха фармацевта</vt:lpstr>
      <vt:lpstr>Шкаф для санитарной и верхней одежды</vt:lpstr>
      <vt:lpstr>Помещение для хранение аптечных товаров </vt:lpstr>
      <vt:lpstr>Шкафы для хранения наружных лекарственных препаратов, внутренних лекарственных препаратов, лекарственных препаратов для инъекций.</vt:lpstr>
      <vt:lpstr>Презентация PowerPoint</vt:lpstr>
      <vt:lpstr>Шкаф для хранения перевязочного материала </vt:lpstr>
      <vt:lpstr>Шкаф для хранения резиновых изделий</vt:lpstr>
      <vt:lpstr>Шкаф для хранения лекарственного растительного сырья</vt:lpstr>
      <vt:lpstr>Шкаф для хранения огнеопасных веществ</vt:lpstr>
      <vt:lpstr>Холодильник</vt:lpstr>
      <vt:lpstr>Шкафы для хранения парафармацевтической продукции</vt:lpstr>
      <vt:lpstr>Помещение хранения препаратов, стоящих на предметно-количественном учете</vt:lpstr>
      <vt:lpstr>Карантинные зоны хранения лекарственных препаратов</vt:lpstr>
      <vt:lpstr>Зоны для хранения фальсифицированных, недоброкачественных, контрафактных ЛП, а также ЛП с истекшим сроком годности</vt:lpstr>
      <vt:lpstr>Тара для сбора медицинских отходов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365</cp:revision>
  <dcterms:created xsi:type="dcterms:W3CDTF">2022-12-21T10:10:10Z</dcterms:created>
  <dcterms:modified xsi:type="dcterms:W3CDTF">2022-12-24T05:43:00Z</dcterms:modified>
</cp:coreProperties>
</file>