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7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B7FD-65E4-4DCE-ADBB-8E0461D32ABB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9B550188-0CCC-4F89-AFA5-1F0809335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486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B7FD-65E4-4DCE-ADBB-8E0461D32ABB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0188-0CCC-4F89-AFA5-1F0809335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250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B7FD-65E4-4DCE-ADBB-8E0461D32ABB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0188-0CCC-4F89-AFA5-1F0809335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035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B7FD-65E4-4DCE-ADBB-8E0461D32ABB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0188-0CCC-4F89-AFA5-1F0809335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911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DE3B7FD-65E4-4DCE-ADBB-8E0461D32ABB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9B550188-0CCC-4F89-AFA5-1F0809335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154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B7FD-65E4-4DCE-ADBB-8E0461D32ABB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0188-0CCC-4F89-AFA5-1F0809335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361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B7FD-65E4-4DCE-ADBB-8E0461D32ABB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0188-0CCC-4F89-AFA5-1F0809335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395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B7FD-65E4-4DCE-ADBB-8E0461D32ABB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0188-0CCC-4F89-AFA5-1F0809335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9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B7FD-65E4-4DCE-ADBB-8E0461D32ABB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0188-0CCC-4F89-AFA5-1F0809335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318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B7FD-65E4-4DCE-ADBB-8E0461D32ABB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0188-0CCC-4F89-AFA5-1F0809335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860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B7FD-65E4-4DCE-ADBB-8E0461D32ABB}" type="datetimeFigureOut">
              <a:rPr lang="ru-RU" smtClean="0"/>
              <a:t>12.02.2024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0188-0CCC-4F89-AFA5-1F0809335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701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DE3B7FD-65E4-4DCE-ADBB-8E0461D32ABB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9B550188-0CCC-4F89-AFA5-1F0809335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06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 smtClean="0"/>
              <a:t>Экономические учения древнего </a:t>
            </a:r>
            <a:r>
              <a:rPr lang="ru-RU" sz="6000" dirty="0" err="1" smtClean="0"/>
              <a:t>китая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Выполнила: студентка 302-МК, Цыренова Алина </a:t>
            </a:r>
          </a:p>
          <a:p>
            <a:r>
              <a:rPr lang="ru-RU" sz="1800" dirty="0" smtClean="0"/>
              <a:t>Проверила: </a:t>
            </a:r>
            <a:r>
              <a:rPr lang="ru-RU" sz="1800" dirty="0"/>
              <a:t>доцент к</a:t>
            </a:r>
            <a:r>
              <a:rPr lang="ru-RU" sz="1800" dirty="0" smtClean="0"/>
              <a:t>афедры </a:t>
            </a:r>
            <a:r>
              <a:rPr lang="ru-RU" sz="1800" dirty="0"/>
              <a:t>управления и экономики здравоохранения </a:t>
            </a:r>
            <a:r>
              <a:rPr lang="ru-RU" sz="1800" dirty="0" smtClean="0"/>
              <a:t>ИПО, </a:t>
            </a:r>
            <a:r>
              <a:rPr lang="ru-RU" sz="1800" dirty="0" err="1" smtClean="0"/>
              <a:t>Матюнькова</a:t>
            </a:r>
            <a:r>
              <a:rPr lang="ru-RU" sz="1800" dirty="0" smtClean="0"/>
              <a:t> Н.К.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98142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Конфуцианство в экономике Древнего Китая,</a:t>
            </a:r>
          </a:p>
          <a:p>
            <a:r>
              <a:rPr lang="ru-RU" sz="2800" dirty="0"/>
              <a:t>Трактат </a:t>
            </a:r>
            <a:r>
              <a:rPr lang="ru-RU" sz="2800" dirty="0" smtClean="0"/>
              <a:t>«</a:t>
            </a:r>
            <a:r>
              <a:rPr lang="ru-RU" sz="2800" dirty="0" err="1" smtClean="0"/>
              <a:t>Гуань</a:t>
            </a:r>
            <a:r>
              <a:rPr lang="ru-RU" sz="2800" dirty="0" smtClean="0"/>
              <a:t> </a:t>
            </a:r>
            <a:r>
              <a:rPr lang="ru-RU" sz="2800" dirty="0" err="1" smtClean="0"/>
              <a:t>Цзы</a:t>
            </a:r>
            <a:r>
              <a:rPr lang="ru-RU" sz="2800" dirty="0" smtClean="0"/>
              <a:t>»,</a:t>
            </a:r>
          </a:p>
          <a:p>
            <a:r>
              <a:rPr lang="ru-RU" sz="2800" dirty="0" smtClean="0"/>
              <a:t>Мэн </a:t>
            </a:r>
            <a:r>
              <a:rPr lang="ru-RU" sz="2800" dirty="0" err="1" smtClean="0"/>
              <a:t>Цзы</a:t>
            </a:r>
            <a:r>
              <a:rPr lang="ru-RU" sz="2800" dirty="0" smtClean="0"/>
              <a:t>,</a:t>
            </a:r>
          </a:p>
          <a:p>
            <a:r>
              <a:rPr lang="ru-RU" sz="2800" dirty="0" smtClean="0"/>
              <a:t>Мо </a:t>
            </a:r>
            <a:r>
              <a:rPr lang="ru-RU" sz="2800" dirty="0" err="1" smtClean="0"/>
              <a:t>Цзы</a:t>
            </a:r>
            <a:r>
              <a:rPr lang="ru-RU" sz="2800" dirty="0" smtClean="0"/>
              <a:t>,</a:t>
            </a:r>
          </a:p>
          <a:p>
            <a:r>
              <a:rPr lang="ru-RU" sz="2800" dirty="0" smtClean="0"/>
              <a:t>Итоги</a:t>
            </a:r>
          </a:p>
          <a:p>
            <a:endParaRPr lang="ru-RU" sz="2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1033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5547360"/>
            <a:ext cx="10058400" cy="62484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https://i.pinimg.com/originals/fe/58/61/fe586111571031b68e2a5d26a448070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704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83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6180184" cy="1609344"/>
          </a:xfrm>
        </p:spPr>
        <p:txBody>
          <a:bodyPr/>
          <a:lstStyle/>
          <a:p>
            <a:r>
              <a:rPr lang="ru-RU" dirty="0"/>
              <a:t>Конфуций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(около </a:t>
            </a:r>
            <a:r>
              <a:rPr lang="ru-RU" dirty="0"/>
              <a:t>551 года до н. э.) — древний мыслитель и философ Китая. Его учение оказало глубокое влияние на жизнь Китая и Восточной Азии, став основой философской системы, известной как конфуцианство.</a:t>
            </a:r>
          </a:p>
          <a:p>
            <a:r>
              <a:rPr lang="ru-RU" dirty="0"/>
              <a:t>Конфуций основал первый университет и систематизировал летописи, составленные в разных княжествах. Учение Конфуция о правилах поведения князей, чиновников, воинов и крестьян распространялось в Китае так же широко, как учение Будды в Индии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https://delovoi-etiket.ru/wp-content/uploads/2015/06/Konfuciy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590" y="0"/>
            <a:ext cx="51424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037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007" y="532758"/>
            <a:ext cx="7256005" cy="1183747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Трактат «</a:t>
            </a:r>
            <a:r>
              <a:rPr lang="ru-RU" sz="3600" dirty="0" err="1" smtClean="0"/>
              <a:t>гуань</a:t>
            </a:r>
            <a:r>
              <a:rPr lang="ru-RU" sz="3600" dirty="0" smtClean="0"/>
              <a:t> </a:t>
            </a:r>
            <a:r>
              <a:rPr lang="ru-RU" sz="3600" dirty="0" err="1" smtClean="0"/>
              <a:t>цзы</a:t>
            </a:r>
            <a:r>
              <a:rPr lang="ru-RU" sz="3600" dirty="0" smtClean="0"/>
              <a:t>»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64224" y="1572126"/>
            <a:ext cx="5474850" cy="4600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Основные положения: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Незыблемость сословного деления обществом данного Богом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Главная задача – «сделать государство богатым и народ довольным»</a:t>
            </a:r>
            <a:endParaRPr lang="ru-RU" sz="2400" dirty="0"/>
          </a:p>
          <a:p>
            <a:pPr marL="457200" indent="-457200">
              <a:buAutoNum type="arabicPeriod"/>
            </a:pPr>
            <a:r>
              <a:rPr lang="ru-RU" sz="2400" dirty="0" smtClean="0"/>
              <a:t>Государству принадлежит самая активная роль в регулировании экономики.</a:t>
            </a:r>
            <a:endParaRPr lang="ru-RU" sz="2400" dirty="0"/>
          </a:p>
        </p:txBody>
      </p:sp>
      <p:pic>
        <p:nvPicPr>
          <p:cNvPr id="3074" name="Picture 2" descr="http://img1.gtimg.com/rushidao/pics/hv1/25/247/2153/1400618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07" y="1965083"/>
            <a:ext cx="4754563" cy="321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617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Мэн </a:t>
            </a:r>
            <a:r>
              <a:rPr lang="ru-RU" dirty="0" err="1" smtClean="0"/>
              <a:t>цзы</a:t>
            </a:r>
            <a:endParaRPr lang="ru-RU" dirty="0"/>
          </a:p>
        </p:txBody>
      </p:sp>
      <p:pic>
        <p:nvPicPr>
          <p:cNvPr id="4100" name="Picture 4" descr="https://daode.ru/wp-content/uploads/2023/10/%D0%9C%D1%8D%D0%BD-%D1%86%D0%B7%D1%8B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863" y="0"/>
            <a:ext cx="5005137" cy="683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Конфуцианство нашло свое развитие во взглядах Мэн-</a:t>
            </a:r>
            <a:r>
              <a:rPr lang="ru-RU" sz="2400" dirty="0" err="1"/>
              <a:t>цзы</a:t>
            </a:r>
            <a:r>
              <a:rPr lang="ru-RU" sz="2400" dirty="0"/>
              <a:t> (372–289 гг. </a:t>
            </a:r>
            <a:r>
              <a:rPr lang="ru-RU" sz="2400" dirty="0" smtClean="0"/>
              <a:t>до н</a:t>
            </a:r>
            <a:r>
              <a:rPr lang="ru-RU" sz="2400" dirty="0"/>
              <a:t>. э.), связывавшего социальное неравенство с «небесной волей», оправдывавшего </a:t>
            </a:r>
            <a:r>
              <a:rPr lang="ru-RU" sz="2400" dirty="0" smtClean="0"/>
              <a:t>противоположность между </a:t>
            </a:r>
            <a:r>
              <a:rPr lang="ru-RU" sz="2400" dirty="0"/>
              <a:t>умственным и физическим </a:t>
            </a:r>
            <a:r>
              <a:rPr lang="ru-RU" sz="2400" dirty="0" smtClean="0"/>
              <a:t>трудом.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88170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 </a:t>
            </a:r>
            <a:r>
              <a:rPr lang="ru-RU" dirty="0" err="1" smtClean="0"/>
              <a:t>цзы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9848" y="1941095"/>
            <a:ext cx="4754880" cy="468429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600" dirty="0"/>
              <a:t>П</a:t>
            </a:r>
            <a:r>
              <a:rPr lang="ru-RU" sz="2600" dirty="0" smtClean="0"/>
              <a:t>риродное </a:t>
            </a:r>
            <a:r>
              <a:rPr lang="ru-RU" sz="2600" dirty="0"/>
              <a:t>равенство </a:t>
            </a:r>
            <a:r>
              <a:rPr lang="ru-RU" sz="2600" dirty="0" smtClean="0"/>
              <a:t>людей, отрицание сословности, </a:t>
            </a:r>
            <a:r>
              <a:rPr lang="ru-RU" sz="2600" dirty="0"/>
              <a:t>привилегии знати. </a:t>
            </a:r>
            <a:r>
              <a:rPr lang="ru-RU" sz="2600" dirty="0" err="1" smtClean="0"/>
              <a:t>Моисты</a:t>
            </a:r>
            <a:r>
              <a:rPr lang="ru-RU" sz="2600" dirty="0" smtClean="0"/>
              <a:t> </a:t>
            </a:r>
            <a:r>
              <a:rPr lang="ru-RU" sz="2600" dirty="0"/>
              <a:t>обосновывали </a:t>
            </a:r>
            <a:r>
              <a:rPr lang="ru-RU" sz="2600" dirty="0" smtClean="0"/>
              <a:t>необходимость всемерного </a:t>
            </a:r>
            <a:r>
              <a:rPr lang="ru-RU" sz="2600" dirty="0"/>
              <a:t>развития производства для удовлетворения потребностей всего населения, всеобщего участия людей в физическом труде, развития свободной инициативы мелких производителей.</a:t>
            </a:r>
            <a:br>
              <a:rPr lang="ru-RU" sz="26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https://upload.wikimedia.org/wikipedia/commons/a/a4/%D0%A4%D0%B8%D0%BB%D0%BE%D1%81%D0%BE%D1%84_%D0%9C%D0%BE-%D0%A6%D0%B7%D1%8B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" r="7719"/>
          <a:stretch/>
        </p:blipFill>
        <p:spPr bwMode="auto">
          <a:xfrm>
            <a:off x="6416841" y="0"/>
            <a:ext cx="57751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140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Столкновение двух тенденций в социально-экономической жизни: стремление сохранить патриархально-общинные начала, с одной стороны, рост и укрепление позиций рабовладения — с другой, борьба стоявших за ними классов длительное время определяли важнейшую проблематику экономической мысли древнего Китая. Большой остроты достигала проблема взаимоотношения натурального и товарного хозяйства. </a:t>
            </a:r>
          </a:p>
        </p:txBody>
      </p:sp>
    </p:spTree>
    <p:extLst>
      <p:ext uri="{BB962C8B-B14F-4D97-AF65-F5344CB8AC3E}">
        <p14:creationId xmlns:p14="http://schemas.microsoft.com/office/powerpoint/2010/main" val="2480108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4683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48</TotalTime>
  <Words>278</Words>
  <Application>Microsoft Office PowerPoint</Application>
  <PresentationFormat>Широкоэкранный</PresentationFormat>
  <Paragraphs>24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Cambria</vt:lpstr>
      <vt:lpstr>Rockwell</vt:lpstr>
      <vt:lpstr>Rockwell Condensed</vt:lpstr>
      <vt:lpstr>Wingdings</vt:lpstr>
      <vt:lpstr>Дерево</vt:lpstr>
      <vt:lpstr>Экономические учения древнего китая</vt:lpstr>
      <vt:lpstr>План</vt:lpstr>
      <vt:lpstr>Презентация PowerPoint</vt:lpstr>
      <vt:lpstr>Конфуций</vt:lpstr>
      <vt:lpstr>Трактат «гуань цзы»</vt:lpstr>
      <vt:lpstr>Мэн цзы</vt:lpstr>
      <vt:lpstr>Мо цзы</vt:lpstr>
      <vt:lpstr>выводы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Экономические учения древнего китая</dc:title>
  <dc:creator>Алина Цыренова</dc:creator>
  <cp:lastModifiedBy>Алина Цыренова</cp:lastModifiedBy>
  <cp:revision>5</cp:revision>
  <dcterms:created xsi:type="dcterms:W3CDTF">2024-02-11T23:54:37Z</dcterms:created>
  <dcterms:modified xsi:type="dcterms:W3CDTF">2024-02-12T00:43:35Z</dcterms:modified>
</cp:coreProperties>
</file>