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30"/>
  </p:notesMasterIdLst>
  <p:sldIdLst>
    <p:sldId id="268" r:id="rId2"/>
    <p:sldId id="271" r:id="rId3"/>
    <p:sldId id="273" r:id="rId4"/>
    <p:sldId id="256" r:id="rId5"/>
    <p:sldId id="330" r:id="rId6"/>
    <p:sldId id="341" r:id="rId7"/>
    <p:sldId id="342" r:id="rId8"/>
    <p:sldId id="343" r:id="rId9"/>
    <p:sldId id="275" r:id="rId10"/>
    <p:sldId id="332" r:id="rId11"/>
    <p:sldId id="331" r:id="rId12"/>
    <p:sldId id="333" r:id="rId13"/>
    <p:sldId id="334" r:id="rId14"/>
    <p:sldId id="335" r:id="rId15"/>
    <p:sldId id="336" r:id="rId16"/>
    <p:sldId id="344" r:id="rId17"/>
    <p:sldId id="345" r:id="rId18"/>
    <p:sldId id="322" r:id="rId19"/>
    <p:sldId id="278" r:id="rId20"/>
    <p:sldId id="346" r:id="rId21"/>
    <p:sldId id="347" r:id="rId22"/>
    <p:sldId id="324" r:id="rId23"/>
    <p:sldId id="348" r:id="rId24"/>
    <p:sldId id="350" r:id="rId25"/>
    <p:sldId id="349" r:id="rId26"/>
    <p:sldId id="262" r:id="rId27"/>
    <p:sldId id="265" r:id="rId28"/>
    <p:sldId id="32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06" autoAdjust="0"/>
    <p:restoredTop sz="94660"/>
  </p:normalViewPr>
  <p:slideViewPr>
    <p:cSldViewPr>
      <p:cViewPr>
        <p:scale>
          <a:sx n="57" d="100"/>
          <a:sy n="57" d="100"/>
        </p:scale>
        <p:origin x="-6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E634C-F97B-4E27-9103-39BC42FCD6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AD44-5E91-4C01-8474-551CB1363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2A64-DD91-4723-AD2C-C283B76539DA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1E0F8-4618-4B02-81BA-E7178CA80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4C87-2BDC-4E56-AAE4-B8B6242D4669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711E-E241-4AC9-AA5B-2D37A276E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DD1C-8C58-4881-AF15-ED9EBB5A4970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997E-4F9D-4C96-BBB5-69325D794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0366-73F7-4A7D-8B9B-1AD4728BC883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A3E7-E3D7-47B6-82C7-0AF6B9F3F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01D8-852D-40AC-9D6D-CE24442BF3BE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DED3-4DA8-4D49-B48D-D74DDF5F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E34-727A-4E42-BA47-60D21E706FAC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F23A-8354-4076-8715-637B1183E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2615-0840-4F80-92DD-E2872B78F1A2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B55D-7320-41BB-9925-F23DDA517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DE0D-42E7-4AF5-8B01-A05AC40009DD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97F6-30CC-43AF-A0D5-A4E0CDFC4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85B84-1088-457B-8DCD-0E4A8A7A0E28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0719-F3B3-4B6A-A86B-77D59BA18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B7E2-886D-4C8C-BDC3-829697D7EDFB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84012-CE5B-45F9-AF2C-244D64B4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D652-20C7-4BE6-8016-7E0F770391F9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069518-85F9-4249-BD61-7C2F83BF7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  <a:lvl2pPr lvl="1">
              <a:defRPr/>
            </a:lvl2pPr>
          </a:lstStyle>
          <a:p>
            <a:pPr lvl="1">
              <a:defRPr/>
            </a:pPr>
            <a:fld id="{D68DE3B1-CA29-4EFA-B3BD-402ADDF4A371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836712"/>
            <a:ext cx="8424862" cy="5616476"/>
          </a:xfrm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Отчёт 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 проведении Государственной итоговой аттестации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- НОЦ инновационной стоматологии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Ф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ГБОУ ВО «</a:t>
            </a:r>
            <a:r>
              <a:rPr lang="ru-RU" altLang="ru-RU" sz="3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КрасГМУ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им. проф. В.Ф. </a:t>
            </a:r>
            <a:r>
              <a:rPr lang="ru-RU" altLang="ru-RU" sz="3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Войно-Ясенецкого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» Минздрава России 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 2019 г.</a:t>
            </a:r>
            <a:b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Председатель ГЭК специальности 31.05.03 Стоматология </a:t>
            </a:r>
            <a:r>
              <a:rPr lang="ru-RU" alt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к.м.н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. С.А. Моисеенко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</a:b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428604"/>
            <a:ext cx="8080375" cy="796925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425" y="1401764"/>
            <a:ext cx="8594725" cy="187067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5 станций практических навыков, прописанных в маршрутном листе; не более 10 минут на выполнение каждого навыка; контроль выполнения навыка с использованием электронных </a:t>
            </a:r>
            <a:r>
              <a:rPr lang="ru-RU" altLang="ru-RU" sz="2800" b="0" dirty="0" err="1" smtClean="0">
                <a:latin typeface="Times New Roman" pitchFamily="18" charset="0"/>
                <a:cs typeface="Arial" charset="0"/>
              </a:rPr>
              <a:t>чек-листов</a:t>
            </a:r>
            <a:endParaRPr lang="ru-RU" altLang="ru-RU" sz="2400" b="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887574"/>
            <a:ext cx="2931184" cy="3814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r="44724"/>
          <a:stretch/>
        </p:blipFill>
        <p:spPr>
          <a:xfrm>
            <a:off x="4549043" y="2909302"/>
            <a:ext cx="2334672" cy="3845900"/>
          </a:xfrm>
          <a:prstGeom prst="rect">
            <a:avLst/>
          </a:prstGeom>
        </p:spPr>
      </p:pic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3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47248" cy="1133460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71613"/>
            <a:ext cx="7620000" cy="1000132"/>
          </a:xfrm>
        </p:spPr>
        <p:txBody>
          <a:bodyPr lIns="182562" tIns="46038" rIns="182562" bIns="46038"/>
          <a:lstStyle/>
          <a:p>
            <a:pPr eaLnBrk="1" hangingPunct="1">
              <a:lnSpc>
                <a:spcPts val="312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№1: БАЗОВЫЕ РЕАНИМАЦИОННЫЕ МЕРОПРИЯТИЯ</a:t>
            </a: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5424000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01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3232" cy="1133460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7620000" cy="714380"/>
          </a:xfrm>
        </p:spPr>
        <p:txBody>
          <a:bodyPr lIns="182562" tIns="46038" rIns="182562" bIns="46038"/>
          <a:lstStyle/>
          <a:p>
            <a:pPr eaLnBrk="1" hangingPunct="1">
              <a:lnSpc>
                <a:spcPts val="312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№2: ПЕРВИЧНЫЙ ОСМОТР СТОМАТОЛОГИЧЕСКОГО ПАЦИЕНТА</a:t>
            </a:r>
          </a:p>
        </p:txBody>
      </p:sp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76872"/>
            <a:ext cx="5808000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34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5240" cy="1062022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37"/>
            <a:ext cx="7620000" cy="571504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№3: ПЛОМБИРОВАНИЕ  ЗУБОВ</a:t>
            </a: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:\ФОТО ГИА-2019\3-20190621_095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7686400" cy="432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19256" cy="1062022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001056" cy="785818"/>
          </a:xfrm>
        </p:spPr>
        <p:txBody>
          <a:bodyPr lIns="182562" tIns="46038" rIns="182562" bIns="46038"/>
          <a:lstStyle/>
          <a:p>
            <a:pPr eaLnBrk="1" hangingPunct="1">
              <a:lnSpc>
                <a:spcPts val="32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№4: ОДОНТОПРЕПАРИРОВАНИЕ</a:t>
            </a: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E:\ФОТО ГИА-2019\6-20190620_114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936000" cy="44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47248" cy="1133460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7"/>
            <a:ext cx="8329642" cy="587464"/>
          </a:xfrm>
        </p:spPr>
        <p:txBody>
          <a:bodyPr lIns="182562" tIns="46038" rIns="182562" bIns="46038"/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600" dirty="0" smtClean="0">
                <a:latin typeface="Times New Roman" pitchFamily="18" charset="0"/>
                <a:cs typeface="Arial" charset="0"/>
              </a:rPr>
              <a:t>Станция №5: УДАЛЕНИЕ ЗУБА,  АНЕСТЕЗИЯ</a:t>
            </a: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E:\ФОТО ГИА-2019\4-20190620_114142-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7801070" cy="43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1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254145"/>
              </p:ext>
            </p:extLst>
          </p:nvPr>
        </p:nvGraphicFramePr>
        <p:xfrm>
          <a:off x="401032" y="620688"/>
          <a:ext cx="8352929" cy="3096343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77587"/>
                <a:gridCol w="1446016"/>
                <a:gridCol w="1308846"/>
                <a:gridCol w="1579077"/>
                <a:gridCol w="1229235"/>
                <a:gridCol w="1512168"/>
              </a:tblGrid>
              <a:tr h="1330436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8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Результаты практического экзамена</a:t>
                      </a:r>
                      <a:endParaRPr lang="ru-RU" sz="2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удовлетворительно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хорошо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отлично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абс.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число</a:t>
                      </a:r>
                      <a:endParaRPr lang="ru-RU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2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1,25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11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3,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75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68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85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1012765" y="4221088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98,75%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4,84</a:t>
            </a:r>
            <a:endParaRPr kumimoji="0"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1648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500174"/>
            <a:ext cx="7488832" cy="1368549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практического экзамена Государственной итоговой аттестации выпускников Института стоматологии - НОЦ инновационной стоматологии в 2018-2019 годах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629287"/>
              </p:ext>
            </p:extLst>
          </p:nvPr>
        </p:nvGraphicFramePr>
        <p:xfrm>
          <a:off x="928662" y="3857628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r>
                        <a:rPr lang="en-US" sz="2800" dirty="0" smtClean="0"/>
                        <a:t>8,</a:t>
                      </a:r>
                      <a:r>
                        <a:rPr lang="ru-RU" sz="2800" dirty="0" smtClean="0"/>
                        <a:t>1%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98,75%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верх 6"/>
          <p:cNvSpPr/>
          <p:nvPr/>
        </p:nvSpPr>
        <p:spPr>
          <a:xfrm>
            <a:off x="4355976" y="3861048"/>
            <a:ext cx="484632" cy="13681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571612"/>
            <a:ext cx="7593016" cy="1656457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практического экзамена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Государственной итоговой аттестации выпускников Института стоматологии - НОЦ инновационной стоматологии в 2018-2019 годах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369804"/>
              </p:ext>
            </p:extLst>
          </p:nvPr>
        </p:nvGraphicFramePr>
        <p:xfrm>
          <a:off x="785786" y="4000504"/>
          <a:ext cx="7620000" cy="136815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7841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 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07" marB="45707"/>
                </a:tc>
              </a:tr>
              <a:tr h="58396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4,63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4,84</a:t>
                      </a:r>
                      <a:endParaRPr lang="ru-RU" sz="2800" dirty="0"/>
                    </a:p>
                  </a:txBody>
                  <a:tcPr marT="45707" marB="45707"/>
                </a:tc>
              </a:tr>
            </a:tbl>
          </a:graphicData>
        </a:graphic>
      </p:graphicFrame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верх 7"/>
          <p:cNvSpPr/>
          <p:nvPr/>
        </p:nvSpPr>
        <p:spPr>
          <a:xfrm>
            <a:off x="4427984" y="4005064"/>
            <a:ext cx="484632" cy="129614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1"/>
            <a:ext cx="8439150" cy="692695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собеседование</a:t>
            </a:r>
          </a:p>
        </p:txBody>
      </p:sp>
      <p:pic>
        <p:nvPicPr>
          <p:cNvPr id="8194" name="Picture 2" descr="E:\ФОТО ГИА-2019\Собеседование\20190625_085321.jpg"/>
          <p:cNvPicPr>
            <a:picLocks noChangeAspect="1" noChangeArrowheads="1"/>
          </p:cNvPicPr>
          <p:nvPr/>
        </p:nvPicPr>
        <p:blipFill>
          <a:blip r:embed="rId3" cstate="print"/>
          <a:srcRect l="863" t="15986" r="5916" b="12078"/>
          <a:stretch>
            <a:fillRect/>
          </a:stretch>
        </p:blipFill>
        <p:spPr bwMode="auto">
          <a:xfrm>
            <a:off x="755576" y="764704"/>
            <a:ext cx="7776864" cy="2844000"/>
          </a:xfrm>
          <a:prstGeom prst="rect">
            <a:avLst/>
          </a:prstGeom>
          <a:noFill/>
        </p:spPr>
      </p:pic>
      <p:pic>
        <p:nvPicPr>
          <p:cNvPr id="8195" name="Picture 3" descr="E:\ФОТО ГИА-2019\Собеседование\20190625_085524.jpg"/>
          <p:cNvPicPr>
            <a:picLocks noChangeAspect="1" noChangeArrowheads="1"/>
          </p:cNvPicPr>
          <p:nvPr/>
        </p:nvPicPr>
        <p:blipFill>
          <a:blip r:embed="rId4" cstate="print"/>
          <a:srcRect t="9991" r="450" b="21184"/>
          <a:stretch>
            <a:fillRect/>
          </a:stretch>
        </p:blipFill>
        <p:spPr bwMode="auto">
          <a:xfrm>
            <a:off x="755576" y="3573016"/>
            <a:ext cx="777686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0"/>
            <a:ext cx="7861300" cy="760413"/>
          </a:xfrm>
        </p:spPr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документы:</a:t>
            </a:r>
            <a:r>
              <a:rPr lang="ru-RU" altLang="ru-RU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0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52513"/>
            <a:ext cx="8532813" cy="5772150"/>
          </a:xfrm>
        </p:spPr>
        <p:txBody>
          <a:bodyPr lIns="182562" tIns="46038" rIns="182562" bIns="46038" rtlCol="0">
            <a:norm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600" b="0" dirty="0" smtClean="0">
                <a:latin typeface="Times New Roman" pitchFamily="18" charset="0"/>
                <a:cs typeface="Arial" charset="0"/>
              </a:rPr>
              <a:t>      </a:t>
            </a:r>
            <a:endParaRPr lang="ru-RU" altLang="ru-RU" sz="28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340768"/>
            <a:ext cx="8286808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just" fontAlgn="auto"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dirty="0" smtClean="0"/>
              <a:t>Федеральный государственный образовательный стандарт </a:t>
            </a:r>
            <a:r>
              <a:rPr lang="ru-RU" sz="2400" dirty="0"/>
              <a:t>высшего образования по направлению подготовки 31.05.03 Стоматология (уровень </a:t>
            </a:r>
            <a:r>
              <a:rPr lang="ru-RU" sz="2400" dirty="0" err="1"/>
              <a:t>специалитета</a:t>
            </a:r>
            <a:r>
              <a:rPr lang="ru-RU" sz="2400" dirty="0"/>
              <a:t>) утвержденный приказом </a:t>
            </a:r>
            <a:r>
              <a:rPr lang="ru-RU" sz="2400" dirty="0" err="1"/>
              <a:t>Минобрнауки</a:t>
            </a:r>
            <a:r>
              <a:rPr lang="ru-RU" sz="2400" dirty="0"/>
              <a:t> России №96 от 9 февраля 2016 г</a:t>
            </a:r>
            <a:r>
              <a:rPr lang="ru-RU" sz="2400" dirty="0" smtClean="0"/>
              <a:t>.</a:t>
            </a:r>
          </a:p>
          <a:p>
            <a:pPr indent="-609600" algn="just" fontAlgn="auto">
              <a:buSzPct val="150000"/>
              <a:buFont typeface="Arial" panose="020B0604020202020204" pitchFamily="34" charset="0"/>
              <a:buChar char="•"/>
              <a:defRPr/>
            </a:pPr>
            <a:endParaRPr lang="ru-RU" sz="2400" dirty="0"/>
          </a:p>
          <a:p>
            <a:pPr indent="-609600" algn="just" fontAlgn="auto"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Times New Roman" panose="02020603050405020304" pitchFamily="18" charset="0"/>
              </a:rPr>
              <a:t>Приказ Министерства образования и науки Российской Федерации №636 от 29 июня 2015 года «Об утверждении порядка проведения государственной итоговой аттестации по образовательным программам высшего образования, программам </a:t>
            </a:r>
            <a:r>
              <a:rPr lang="ru-RU" sz="2400" dirty="0" err="1"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cs typeface="Times New Roman" panose="02020603050405020304" pitchFamily="18" charset="0"/>
              </a:rPr>
              <a:t>, программам </a:t>
            </a:r>
            <a:r>
              <a:rPr lang="ru-RU" sz="2400" dirty="0" err="1"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cs typeface="Times New Roman" panose="02020603050405020304" pitchFamily="18" charset="0"/>
              </a:rPr>
              <a:t> и программам магистратуры</a:t>
            </a:r>
            <a:r>
              <a:rPr lang="ru-RU" sz="2400" dirty="0" smtClean="0">
                <a:cs typeface="Times New Roman" panose="02020603050405020304" pitchFamily="18" charset="0"/>
              </a:rPr>
              <a:t>»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609600" lvl="0" indent="-609600" algn="just" fontAlgn="auto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14290"/>
            <a:ext cx="8135938" cy="865188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Результаты  собеседования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56727"/>
              </p:ext>
            </p:extLst>
          </p:nvPr>
        </p:nvGraphicFramePr>
        <p:xfrm>
          <a:off x="357158" y="1643050"/>
          <a:ext cx="8280919" cy="2083564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66574"/>
                <a:gridCol w="1433549"/>
                <a:gridCol w="1332325"/>
                <a:gridCol w="1530701"/>
                <a:gridCol w="1277611"/>
                <a:gridCol w="1440159"/>
              </a:tblGrid>
              <a:tr h="6281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Результаты</a:t>
                      </a:r>
                      <a:r>
                        <a:rPr lang="ru-RU" sz="2400" b="1" baseline="0" dirty="0" smtClean="0">
                          <a:effectLst/>
                        </a:rPr>
                        <a:t> с</a:t>
                      </a:r>
                      <a:r>
                        <a:rPr lang="ru-RU" sz="2400" b="1" dirty="0" smtClean="0">
                          <a:effectLst/>
                        </a:rPr>
                        <a:t>обеседования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удовлетворительно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хорошо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отлично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 число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%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6,25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26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32,5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49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61,25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035" name="Прямоугольник 3"/>
          <p:cNvSpPr>
            <a:spLocks noChangeArrowheads="1"/>
          </p:cNvSpPr>
          <p:nvPr/>
        </p:nvSpPr>
        <p:spPr bwMode="auto">
          <a:xfrm>
            <a:off x="827088" y="4508500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93,75%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4,55</a:t>
            </a:r>
            <a:endParaRPr kumimoji="0" lang="ru-RU" altLang="ru-RU" sz="2800" dirty="0"/>
          </a:p>
        </p:txBody>
      </p:sp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1500174"/>
            <a:ext cx="6840759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собеседования Государственной итоговой аттестации выпускников Института стоматологии - НОЦ инновационной стоматологии в 2018-2019 гг.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195807"/>
              </p:ext>
            </p:extLst>
          </p:nvPr>
        </p:nvGraphicFramePr>
        <p:xfrm>
          <a:off x="857224" y="3929066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78,5%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93,75%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83968" y="4005064"/>
            <a:ext cx="484632" cy="129614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500174"/>
            <a:ext cx="7307264" cy="144043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собеседования Государственной итоговой аттестации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2018-2019 годах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379575"/>
              </p:ext>
            </p:extLst>
          </p:nvPr>
        </p:nvGraphicFramePr>
        <p:xfrm>
          <a:off x="714348" y="3643314"/>
          <a:ext cx="7620000" cy="136795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77448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07" marB="45707"/>
                </a:tc>
              </a:tr>
              <a:tr h="5934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4,26</a:t>
                      </a:r>
                      <a:endParaRPr lang="ru-RU" sz="2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4,55</a:t>
                      </a:r>
                      <a:endParaRPr lang="ru-RU" sz="2800" dirty="0"/>
                    </a:p>
                  </a:txBody>
                  <a:tcPr marT="45707" marB="45707"/>
                </a:tc>
              </a:tr>
            </a:tbl>
          </a:graphicData>
        </a:graphic>
      </p:graphicFrame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83968" y="3717032"/>
            <a:ext cx="484632" cy="122413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285728"/>
            <a:ext cx="8135938" cy="865188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Итоговые  Результаты  ГИА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69314"/>
              </p:ext>
            </p:extLst>
          </p:nvPr>
        </p:nvGraphicFramePr>
        <p:xfrm>
          <a:off x="428596" y="2285992"/>
          <a:ext cx="8280919" cy="2190244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266574"/>
                <a:gridCol w="1433549"/>
                <a:gridCol w="1332325"/>
                <a:gridCol w="1530701"/>
                <a:gridCol w="1277611"/>
                <a:gridCol w="1440159"/>
              </a:tblGrid>
              <a:tr h="6281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Итоговая оценка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удовлетворительно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хорошо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отлично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абс</a:t>
                      </a:r>
                      <a:r>
                        <a:rPr lang="ru-RU" sz="2000" b="1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%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абс. число</a:t>
                      </a:r>
                      <a:endParaRPr lang="ru-RU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%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абс</a:t>
                      </a:r>
                      <a:r>
                        <a:rPr lang="ru-RU" sz="20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%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3,75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27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33,75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50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</a:rPr>
                        <a:t>62,50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3035" name="Прямоугольник 3"/>
          <p:cNvSpPr>
            <a:spLocks noChangeArrowheads="1"/>
          </p:cNvSpPr>
          <p:nvPr/>
        </p:nvSpPr>
        <p:spPr bwMode="auto">
          <a:xfrm>
            <a:off x="755576" y="4869160"/>
            <a:ext cx="712946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Общая успеваемость – </a:t>
            </a:r>
            <a:r>
              <a:rPr kumimoji="0" lang="ru-RU" altLang="ru-RU" sz="2800" dirty="0" smtClean="0"/>
              <a:t>100,0%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Качественный показатель – </a:t>
            </a:r>
            <a:r>
              <a:rPr kumimoji="0" lang="ru-RU" altLang="ru-RU" sz="2800" dirty="0" smtClean="0"/>
              <a:t>96,25%</a:t>
            </a:r>
            <a:endParaRPr kumimoji="0" lang="ru-RU" altLang="ru-RU" sz="28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800" dirty="0"/>
              <a:t>Средний балл – </a:t>
            </a:r>
            <a:r>
              <a:rPr kumimoji="0" lang="ru-RU" altLang="ru-RU" sz="2800" dirty="0" smtClean="0"/>
              <a:t>4,59</a:t>
            </a:r>
            <a:endParaRPr kumimoji="0" lang="ru-RU" altLang="ru-RU" sz="2800" dirty="0"/>
          </a:p>
        </p:txBody>
      </p:sp>
      <p:pic>
        <p:nvPicPr>
          <p:cNvPr id="6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1357298"/>
            <a:ext cx="7127081" cy="1512888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итоговых оценок Государственной итоговой аттестации выпускников Института стоматологии - НОЦ инновационной стоматологии в 2018-2019  годах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68139"/>
              </p:ext>
            </p:extLst>
          </p:nvPr>
        </p:nvGraphicFramePr>
        <p:xfrm>
          <a:off x="928662" y="4071942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82,2%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96,25%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83968" y="4077072"/>
            <a:ext cx="484632" cy="129614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857364"/>
            <a:ext cx="7344816" cy="10636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итоговых оценок  Государственной итоговой аттестации </a:t>
            </a:r>
            <a:b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выпускников Института стоматологии - НОЦ инновационной стоматологии в 2018-2019  годах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002332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4,13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4,59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</a:tbl>
          </a:graphicData>
        </a:graphic>
      </p:graphicFrame>
      <p:pic>
        <p:nvPicPr>
          <p:cNvPr id="8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верх 4"/>
          <p:cNvSpPr/>
          <p:nvPr/>
        </p:nvSpPr>
        <p:spPr>
          <a:xfrm>
            <a:off x="4283968" y="4005064"/>
            <a:ext cx="484632" cy="129614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8063" y="214290"/>
            <a:ext cx="8135937" cy="1150938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Государственная экзаменационная комиссия рекомендует: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1571612"/>
            <a:ext cx="8678893" cy="4638688"/>
          </a:xfrm>
        </p:spPr>
        <p:txBody>
          <a:bodyPr lIns="182562" tIns="46038" rIns="182562" bIns="46038"/>
          <a:lstStyle/>
          <a:p>
            <a:pPr indent="360000">
              <a:spcBef>
                <a:spcPts val="0"/>
              </a:spcBef>
              <a:spcAft>
                <a:spcPts val="0"/>
              </a:spcAft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1. Составить сборник новых  ситуационных клинических задач</a:t>
            </a:r>
          </a:p>
          <a:p>
            <a:pPr indent="360000">
              <a:spcBef>
                <a:spcPts val="0"/>
              </a:spcBef>
              <a:spcAft>
                <a:spcPts val="0"/>
              </a:spcAft>
            </a:pPr>
            <a:endParaRPr lang="ru-RU" sz="3200" b="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>
              <a:spcBef>
                <a:spcPts val="0"/>
              </a:spcBef>
              <a:spcAft>
                <a:spcPts val="0"/>
              </a:spcAft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2. Обновить сборник заданий по оказанию неотложной помощи для третьего этапа государственного экзамена</a:t>
            </a: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  <a:p>
            <a:pPr marL="609600" indent="-609600" eaLnBrk="1" hangingPunct="1">
              <a:lnSpc>
                <a:spcPts val="3000"/>
              </a:lnSpc>
              <a:buFont typeface="Wingdings" pitchFamily="2" charset="2"/>
              <a:buAutoNum type="arabicPeriod"/>
            </a:pPr>
            <a:endParaRPr lang="ru-RU" altLang="ru-RU" sz="24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0"/>
            <a:ext cx="8080375" cy="936625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Заключение ГЭК:</a:t>
            </a:r>
            <a:r>
              <a:rPr lang="ru-RU" altLang="ru-RU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8820150" cy="5543550"/>
          </a:xfrm>
        </p:spPr>
        <p:txBody>
          <a:bodyPr lIns="182562" tIns="46038" rIns="182562" bIns="46038"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cs typeface="Arial" charset="0"/>
              </a:rPr>
              <a:t>	</a:t>
            </a: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Качество подготовки выпускников соответствует требованиям, предъявляемым регламентирующими документами, подготовка и проведение Государственной итоговой аттестации в Институте стоматологии - НОЦ инновационной стоматологии в 2019 году осуществлялась на высоком уровне.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	Государственная экзаменационная комиссия высоко оценивает работу, проведенную коллективом университета, руководством Института стоматологии - НОЦ инновационной стоматологии и выпускающими кафедрами-клиниками по подготовке и проведению экзаменов Государственной итоговой аттестации.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700" b="0" dirty="0" smtClean="0">
                <a:latin typeface="Times New Roman" pitchFamily="18" charset="0"/>
                <a:cs typeface="Arial" charset="0"/>
              </a:rPr>
              <a:t>	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Подготовлено</a:t>
            </a:r>
            <a:r>
              <a:rPr lang="ru-RU" altLang="ru-RU" sz="2800" b="0" dirty="0" smtClean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80</a:t>
            </a:r>
            <a:r>
              <a:rPr lang="ru-RU" altLang="ru-RU" sz="2800" b="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выпускников,  из них </a:t>
            </a:r>
            <a:r>
              <a:rPr lang="ru-RU" altLang="ru-RU" sz="280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14</a:t>
            </a:r>
            <a:r>
              <a:rPr lang="ru-RU" altLang="ru-RU" sz="2800" b="0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0" dirty="0" smtClean="0">
                <a:latin typeface="Times New Roman" pitchFamily="18" charset="0"/>
                <a:cs typeface="Arial" charset="0"/>
              </a:rPr>
              <a:t>выпускников получили диплом с отличием.</a:t>
            </a:r>
            <a:endParaRPr lang="ru-RU" altLang="ru-RU" sz="2800" b="0" dirty="0" smtClean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News_2318_1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4763"/>
            <a:ext cx="9144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660" y="5934669"/>
            <a:ext cx="7895368" cy="923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85859"/>
            <a:ext cx="8641655" cy="5618413"/>
          </a:xfrm>
        </p:spPr>
        <p:txBody>
          <a:bodyPr lIns="182562" tIns="46038" rIns="182562" bIns="46038"/>
          <a:lstStyle/>
          <a:p>
            <a:pPr lvl="0" indent="-4572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Положения о порядке проведения государственной итоговой аттестации по образовательным программам высшего образования - программам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программам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и программам магистратуры в ФГБОУ ВО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им. проф. В.Ф.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Минздрава России от 9 июля 2018 года</a:t>
            </a:r>
          </a:p>
          <a:p>
            <a:pPr lvl="0" indent="-45720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      Программа государственной итоговой аттестации по специальности 31.05.03 Стоматология  (2018)</a:t>
            </a:r>
          </a:p>
          <a:p>
            <a:pPr lvl="0" indent="-457200" algn="just" fontAlgn="auto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Приказ и.о. ректора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«Об организации государственной итоговой аттестации выпускников Института стоматологии-НОЦ инновационной стоматологии по специальности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31.05.03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в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 от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295 ст.</a:t>
            </a:r>
            <a:endParaRPr lang="ru-RU" altLang="ru-RU" sz="2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214290"/>
            <a:ext cx="7861300" cy="760413"/>
          </a:xfrm>
          <a:prstGeom prst="rect">
            <a:avLst/>
          </a:prstGeom>
        </p:spPr>
        <p:txBody>
          <a:bodyPr vert="horz" lIns="92075" tIns="46038" rIns="92075" bIns="46038" rtlCol="0"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spc="-6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kumimoji="0"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Регламентирующие документы:</a:t>
            </a:r>
            <a:r>
              <a:rPr kumimoji="0" lang="ru-RU" altLang="ru-RU" sz="3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30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1" y="188913"/>
            <a:ext cx="7958168" cy="1239823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Этапы Государственной итоговой аттестации по специальности </a:t>
            </a:r>
            <a:br>
              <a:rPr lang="ru-RU" altLang="ru-RU" sz="28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31.05.03</a:t>
            </a:r>
            <a:r>
              <a:rPr lang="ru-RU" sz="2800" b="1" dirty="0" smtClean="0"/>
              <a:t> </a:t>
            </a:r>
            <a:r>
              <a:rPr lang="ru-RU" altLang="ru-RU" sz="2800" b="1" dirty="0" smtClean="0">
                <a:solidFill>
                  <a:srgbClr val="CC0000"/>
                </a:solidFill>
                <a:latin typeface="Times New Roman" pitchFamily="18" charset="0"/>
                <a:cs typeface="Arial" charset="0"/>
              </a:rPr>
              <a:t>  Стоматология </a:t>
            </a:r>
            <a:endParaRPr lang="ru-RU" altLang="ru-RU" sz="2800" b="1" dirty="0" smtClean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357157" y="1916832"/>
            <a:ext cx="8358247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dirty="0" smtClean="0">
                <a:solidFill>
                  <a:srgbClr val="CC0000"/>
                </a:solidFill>
              </a:rPr>
              <a:t>Тестирование</a:t>
            </a:r>
          </a:p>
          <a:p>
            <a:pPr algn="ctr"/>
            <a:r>
              <a:rPr kumimoji="0" lang="ru-RU" altLang="ru-RU" sz="3200" b="1" dirty="0" smtClean="0"/>
              <a:t> 18.06.2019 </a:t>
            </a:r>
          </a:p>
          <a:p>
            <a:pPr algn="ctr"/>
            <a:r>
              <a:rPr kumimoji="0" lang="ru-RU" altLang="ru-RU" sz="3200" b="1" dirty="0"/>
              <a:t/>
            </a:r>
            <a:br>
              <a:rPr kumimoji="0" lang="ru-RU" altLang="ru-RU" sz="3200" b="1" dirty="0"/>
            </a:br>
            <a:r>
              <a:rPr kumimoji="0" lang="ru-RU" altLang="ru-RU" sz="3200" b="1" dirty="0">
                <a:solidFill>
                  <a:srgbClr val="CC0000"/>
                </a:solidFill>
              </a:rPr>
              <a:t>Практический экзамен </a:t>
            </a:r>
            <a:r>
              <a:rPr lang="ru-RU" altLang="ru-RU" sz="3600" b="1" dirty="0" smtClean="0"/>
              <a:t> </a:t>
            </a:r>
          </a:p>
          <a:p>
            <a:pPr algn="ctr"/>
            <a:r>
              <a:rPr kumimoji="0" lang="ru-RU" altLang="ru-RU" sz="3200" b="1" dirty="0" smtClean="0"/>
              <a:t>20.06.2019, 21.06.2019 </a:t>
            </a:r>
          </a:p>
          <a:p>
            <a:pPr algn="ctr"/>
            <a:r>
              <a:rPr kumimoji="0" lang="ru-RU" altLang="ru-RU" sz="3600" b="1" dirty="0"/>
              <a:t/>
            </a:r>
            <a:br>
              <a:rPr kumimoji="0" lang="ru-RU" altLang="ru-RU" sz="3600" b="1" dirty="0"/>
            </a:br>
            <a:r>
              <a:rPr kumimoji="0" lang="ru-RU" altLang="ru-RU" sz="3200" b="1" dirty="0">
                <a:solidFill>
                  <a:srgbClr val="CC0000"/>
                </a:solidFill>
              </a:rPr>
              <a:t>Собеседование</a:t>
            </a:r>
            <a:r>
              <a:rPr kumimoji="0" lang="ru-RU" altLang="ru-RU" sz="3200" b="1" dirty="0"/>
              <a:t> </a:t>
            </a:r>
          </a:p>
          <a:p>
            <a:pPr algn="ctr"/>
            <a:r>
              <a:rPr kumimoji="0" lang="ru-RU" altLang="ru-RU" sz="2800" b="1" dirty="0"/>
              <a:t>с выведением единой итоговой оценки </a:t>
            </a:r>
            <a:endParaRPr kumimoji="0" lang="ru-RU" altLang="ru-RU" sz="2800" b="1" dirty="0" smtClean="0"/>
          </a:p>
          <a:p>
            <a:pPr algn="ctr"/>
            <a:r>
              <a:rPr kumimoji="0" lang="ru-RU" altLang="ru-RU" sz="3200" b="1" dirty="0" smtClean="0"/>
              <a:t>24.06.2019, 25.06.2019</a:t>
            </a:r>
            <a:endParaRPr lang="ru-RU" altLang="ru-RU" sz="3200" dirty="0"/>
          </a:p>
        </p:txBody>
      </p:sp>
      <p:pic>
        <p:nvPicPr>
          <p:cNvPr id="5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214291"/>
            <a:ext cx="8080375" cy="694429"/>
          </a:xfrm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 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  тестирование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9143999" cy="1440160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            Дата и время проведения: 18 </a:t>
            </a:r>
            <a:r>
              <a:rPr lang="ru-RU" altLang="ru-RU" sz="2400" b="0" dirty="0">
                <a:latin typeface="Times New Roman" pitchFamily="18" charset="0"/>
                <a:cs typeface="Arial" charset="0"/>
              </a:rPr>
              <a:t>июня </a:t>
            </a: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2019 г. (9.00-15.00)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 Для каждого выпускника компьютером был сгенерирован индивидуальный вариант из 100 вопросов, для ответа на тестовые задания каждому экзаменуемому отводилось 90 минут</a:t>
            </a: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6"/>
            <a:ext cx="1069949" cy="9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E:\ФОТО ГИА-2019\20190618_084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7686400" cy="432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76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4134"/>
              </p:ext>
            </p:extLst>
          </p:nvPr>
        </p:nvGraphicFramePr>
        <p:xfrm>
          <a:off x="285720" y="357166"/>
          <a:ext cx="8425185" cy="4358096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307502"/>
                <a:gridCol w="1479873"/>
                <a:gridCol w="1475669"/>
                <a:gridCol w="1479873"/>
                <a:gridCol w="1572364"/>
                <a:gridCol w="1109904"/>
              </a:tblGrid>
              <a:tr h="72670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3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Результаты тестирования</a:t>
                      </a:r>
                      <a:endParaRPr lang="ru-RU" sz="3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70-79%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удовлетворительно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80-89%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хорошо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</a:rPr>
                        <a:t>90-100%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отлично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1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абс</a:t>
                      </a:r>
                      <a:r>
                        <a:rPr lang="ru-RU" sz="2400" b="1" dirty="0">
                          <a:effectLst/>
                        </a:rPr>
                        <a:t>. число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%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  <a:tr h="12786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1,25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13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16,25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66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</a:rPr>
                        <a:t>82,5</a:t>
                      </a:r>
                      <a:endParaRPr lang="ru-RU" sz="2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5" marR="68585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0034" y="5072074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0" lang="ru-RU" altLang="ru-RU" sz="2000" b="1" dirty="0"/>
              <a:t>Всего – </a:t>
            </a:r>
            <a:r>
              <a:rPr kumimoji="0" lang="ru-RU" altLang="ru-RU" sz="2000" b="1" dirty="0" smtClean="0"/>
              <a:t>80 выпускников</a:t>
            </a:r>
            <a:endParaRPr kumimoji="0" lang="ru-RU" altLang="ru-RU" b="1" dirty="0" smtClean="0"/>
          </a:p>
          <a:p>
            <a:pPr algn="ctr">
              <a:buFont typeface="Wingdings" pitchFamily="2" charset="2"/>
              <a:buNone/>
            </a:pPr>
            <a:r>
              <a:rPr kumimoji="0" lang="ru-RU" altLang="ru-RU" sz="2000" b="1" dirty="0" smtClean="0"/>
              <a:t>Общая </a:t>
            </a:r>
            <a:r>
              <a:rPr kumimoji="0" lang="ru-RU" altLang="ru-RU" sz="2000" b="1" dirty="0"/>
              <a:t>успеваемость – </a:t>
            </a:r>
            <a:r>
              <a:rPr kumimoji="0" lang="ru-RU" altLang="ru-RU" sz="2000" b="1" dirty="0" smtClean="0"/>
              <a:t>100,0%</a:t>
            </a:r>
            <a:endParaRPr kumimoji="0" lang="ru-RU" altLang="ru-RU" sz="20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000" b="1" dirty="0"/>
              <a:t>Качественный показатель </a:t>
            </a:r>
            <a:r>
              <a:rPr kumimoji="0" lang="ru-RU" altLang="ru-RU" dirty="0"/>
              <a:t>–</a:t>
            </a:r>
            <a:r>
              <a:rPr kumimoji="0" lang="ru-RU" altLang="ru-RU" sz="2000" dirty="0"/>
              <a:t> </a:t>
            </a:r>
            <a:r>
              <a:rPr kumimoji="0" lang="ru-RU" altLang="ru-RU" sz="2000" b="1" dirty="0" smtClean="0"/>
              <a:t>98,75%</a:t>
            </a:r>
            <a:endParaRPr kumimoji="0" lang="ru-RU" altLang="ru-RU" sz="2000" dirty="0"/>
          </a:p>
          <a:p>
            <a:pPr algn="ctr">
              <a:buFont typeface="Wingdings" pitchFamily="2" charset="2"/>
              <a:buNone/>
            </a:pPr>
            <a:r>
              <a:rPr kumimoji="0" lang="ru-RU" altLang="ru-RU" sz="2000" b="1" dirty="0"/>
              <a:t>Средний балл</a:t>
            </a:r>
            <a:r>
              <a:rPr kumimoji="0" lang="ru-RU" altLang="ru-RU" sz="2000" dirty="0"/>
              <a:t> – </a:t>
            </a:r>
            <a:r>
              <a:rPr kumimoji="0" lang="ru-RU" altLang="ru-RU" sz="2000" b="1" dirty="0" smtClean="0"/>
              <a:t>4,81</a:t>
            </a:r>
            <a:endParaRPr kumimoji="0"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7249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28670"/>
            <a:ext cx="8172400" cy="1512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Качественный показатель этапа тестирования Государственной итоговой аттестации выпускников Института стоматологии - НОЦ инновационной стоматологии в 2018-2019 годах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44079"/>
              </p:ext>
            </p:extLst>
          </p:nvPr>
        </p:nvGraphicFramePr>
        <p:xfrm>
          <a:off x="857224" y="3357562"/>
          <a:ext cx="7272288" cy="14034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36144"/>
                <a:gridCol w="3636144"/>
              </a:tblGrid>
              <a:tr h="8852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11" marB="45711" anchor="ctr"/>
                </a:tc>
              </a:tr>
              <a:tr h="5180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92,5%</a:t>
                      </a:r>
                      <a:endParaRPr lang="ru-RU" sz="2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98,75%</a:t>
                      </a:r>
                      <a:endParaRPr lang="ru-RU" sz="2800" dirty="0"/>
                    </a:p>
                  </a:txBody>
                  <a:tcPr marT="45711" marB="45711"/>
                </a:tc>
              </a:tr>
            </a:tbl>
          </a:graphicData>
        </a:graphic>
      </p:graphicFrame>
      <p:pic>
        <p:nvPicPr>
          <p:cNvPr id="9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029369" cy="92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верх 9"/>
          <p:cNvSpPr/>
          <p:nvPr/>
        </p:nvSpPr>
        <p:spPr>
          <a:xfrm>
            <a:off x="4355976" y="3356992"/>
            <a:ext cx="484632" cy="14104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060575"/>
            <a:ext cx="7920881" cy="1063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3300"/>
              </a:lnSpc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Средний балл этапа 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тестирования Государственной итоговой аттестации выпускников Института стоматологии - НОЦ инновационной стоматологии</a:t>
            </a:r>
            <a:b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в 2018-2019 годах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905583"/>
              </p:ext>
            </p:extLst>
          </p:nvPr>
        </p:nvGraphicFramePr>
        <p:xfrm>
          <a:off x="755650" y="4005263"/>
          <a:ext cx="7620000" cy="132397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810000"/>
                <a:gridCol w="3810000"/>
              </a:tblGrid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4,64</a:t>
                      </a:r>
                      <a:endParaRPr lang="ru-RU" sz="2800" dirty="0"/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4,81</a:t>
                      </a:r>
                      <a:endParaRPr lang="ru-RU" sz="2800" dirty="0"/>
                    </a:p>
                  </a:txBody>
                  <a:tcPr marT="45707" marB="45707" anchor="ctr"/>
                </a:tc>
              </a:tr>
            </a:tbl>
          </a:graphicData>
        </a:graphic>
      </p:graphicFrame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верх 5"/>
          <p:cNvSpPr/>
          <p:nvPr/>
        </p:nvSpPr>
        <p:spPr>
          <a:xfrm>
            <a:off x="4283968" y="4005064"/>
            <a:ext cx="484632" cy="133844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63272" cy="1062022"/>
          </a:xfrm>
        </p:spPr>
        <p:txBody>
          <a:bodyPr lIns="92075" tIns="46038" rIns="92075" bIns="46038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II </a:t>
            </a: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этап </a:t>
            </a:r>
            <a: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altLang="ru-RU" sz="3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altLang="ru-RU" sz="3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практический экзамен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596" y="1196753"/>
            <a:ext cx="8715404" cy="1440160"/>
          </a:xfrm>
        </p:spPr>
        <p:txBody>
          <a:bodyPr lIns="182562" tIns="46038" rIns="182562" bIns="46038"/>
          <a:lstStyle/>
          <a:p>
            <a:pPr algn="ctr" eaLnBrk="1" hangingPunct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400" b="0" dirty="0">
                <a:latin typeface="Times New Roman" pitchFamily="18" charset="0"/>
                <a:cs typeface="Arial" charset="0"/>
              </a:rPr>
              <a:t>П</a:t>
            </a: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роведен на базе кафедры-центра </a:t>
            </a:r>
            <a:r>
              <a:rPr lang="ru-RU" altLang="ru-RU" sz="2400" b="0" dirty="0" err="1" smtClean="0">
                <a:latin typeface="Times New Roman" pitchFamily="18" charset="0"/>
                <a:cs typeface="Arial" charset="0"/>
              </a:rPr>
              <a:t>симуляционных</a:t>
            </a: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 технологий с использованием </a:t>
            </a:r>
            <a:r>
              <a:rPr lang="ru-RU" altLang="ru-RU" sz="2400" b="0" dirty="0" err="1" smtClean="0">
                <a:latin typeface="Times New Roman" pitchFamily="18" charset="0"/>
                <a:cs typeface="Arial" charset="0"/>
              </a:rPr>
              <a:t>высокотехологичных</a:t>
            </a:r>
            <a:r>
              <a:rPr lang="ru-RU" altLang="ru-RU" sz="2400" b="0" dirty="0" smtClean="0">
                <a:latin typeface="Times New Roman" pitchFamily="18" charset="0"/>
                <a:cs typeface="Arial" charset="0"/>
              </a:rPr>
              <a:t> симуляторов общеврачебных и специальных стоматологических навыков</a:t>
            </a:r>
          </a:p>
        </p:txBody>
      </p:sp>
      <p:pic>
        <p:nvPicPr>
          <p:cNvPr id="7" name="Picture 6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3175"/>
            <a:ext cx="1212826" cy="109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E:\ФОТО ГИА-2019\1-20190621_083650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7865013" cy="44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3082</TotalTime>
  <Words>603</Words>
  <Application>Microsoft Office PowerPoint</Application>
  <PresentationFormat>Экран (4:3)</PresentationFormat>
  <Paragraphs>172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Главная</vt:lpstr>
      <vt:lpstr>Отчёт  о проведении Государственной итоговой аттестации  выпускников института стоматологии - НОЦ инновационной стоматологии ФГБОУ ВО «КрасГМУ им. проф. В.Ф. Войно-Ясенецкого» Минздрава России  в 2019 г.  Председатель ГЭК специальности 31.05.03 Стоматология к.м.н. С.А. Моисеенко </vt:lpstr>
      <vt:lpstr>Регламентирующие документы: </vt:lpstr>
      <vt:lpstr>Презентация PowerPoint</vt:lpstr>
      <vt:lpstr>Этапы Государственной итоговой аттестации по специальности  31.05.03   Стоматология </vt:lpstr>
      <vt:lpstr>I этап   тестирование</vt:lpstr>
      <vt:lpstr>Презентация PowerPoint</vt:lpstr>
      <vt:lpstr>Качественный показатель этапа тестирования Государственной итоговой аттестации выпускников Института стоматологии - НОЦ инновационной стоматологии в 2018-2019 годах</vt:lpstr>
      <vt:lpstr>Средний балл этапа   тестирования Государственной итоговой аттестации выпускников Института стоматологии - НОЦ инновационной стоматологии  в 2018-2019 годах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II этап  практический экзамен</vt:lpstr>
      <vt:lpstr>Презентация PowerPoint</vt:lpstr>
      <vt:lpstr>Качественный показатель практического экзамена Государственной итоговой аттестации выпускников Института стоматологии - НОЦ инновационной стоматологии в 2018-2019 годах</vt:lpstr>
      <vt:lpstr>Средний балл  практического экзамена  Государственной итоговой аттестации выпускников Института стоматологии - НОЦ инновационной стоматологии в 2018-2019 годах</vt:lpstr>
      <vt:lpstr>III этап собеседование</vt:lpstr>
      <vt:lpstr>Результаты  собеседования</vt:lpstr>
      <vt:lpstr>Качественный показатель собеседования Государственной итоговой аттестации выпускников Института стоматологии - НОЦ инновационной стоматологии в 2018-2019 гг.</vt:lpstr>
      <vt:lpstr>Средний балл  собеседования Государственной итоговой аттестации  выпускников Института стоматологии - НОЦ инновационной стоматологии в 2018-2019 годах </vt:lpstr>
      <vt:lpstr>Итоговые  Результаты  ГИА</vt:lpstr>
      <vt:lpstr>Качественный показатель  итоговых оценок Государственной итоговой аттестации выпускников Института стоматологии - НОЦ инновационной стоматологии в 2018-2019  годах</vt:lpstr>
      <vt:lpstr>Средний балл  итоговых оценок  Государственной итоговой аттестации  выпускников Института стоматологии - НОЦ инновационной стоматологии в 2018-2019  годах </vt:lpstr>
      <vt:lpstr>Государственная экзаменационная комиссия рекомендует:</vt:lpstr>
      <vt:lpstr>Заключение ГЭК: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372</cp:revision>
  <dcterms:created xsi:type="dcterms:W3CDTF">2007-06-18T11:46:09Z</dcterms:created>
  <dcterms:modified xsi:type="dcterms:W3CDTF">2019-06-26T10:12:15Z</dcterms:modified>
</cp:coreProperties>
</file>