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257" r:id="rId4"/>
    <p:sldId id="264" r:id="rId5"/>
    <p:sldId id="278" r:id="rId6"/>
    <p:sldId id="285" r:id="rId7"/>
    <p:sldId id="265" r:id="rId8"/>
    <p:sldId id="258" r:id="rId9"/>
    <p:sldId id="260" r:id="rId10"/>
    <p:sldId id="279" r:id="rId11"/>
    <p:sldId id="280" r:id="rId12"/>
    <p:sldId id="262" r:id="rId13"/>
    <p:sldId id="263" r:id="rId14"/>
    <p:sldId id="261" r:id="rId15"/>
    <p:sldId id="286" r:id="rId16"/>
    <p:sldId id="270" r:id="rId17"/>
    <p:sldId id="281" r:id="rId18"/>
    <p:sldId id="276" r:id="rId19"/>
    <p:sldId id="282" r:id="rId20"/>
    <p:sldId id="271" r:id="rId21"/>
    <p:sldId id="273" r:id="rId22"/>
    <p:sldId id="272" r:id="rId23"/>
    <p:sldId id="287" r:id="rId24"/>
    <p:sldId id="259" r:id="rId25"/>
    <p:sldId id="274" r:id="rId26"/>
    <p:sldId id="275" r:id="rId27"/>
    <p:sldId id="288" r:id="rId28"/>
    <p:sldId id="269" r:id="rId29"/>
    <p:sldId id="291" r:id="rId30"/>
    <p:sldId id="292" r:id="rId31"/>
    <p:sldId id="293" r:id="rId32"/>
    <p:sldId id="267" r:id="rId33"/>
    <p:sldId id="289" r:id="rId34"/>
    <p:sldId id="290" r:id="rId35"/>
    <p:sldId id="283" r:id="rId36"/>
    <p:sldId id="27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660"/>
  </p:normalViewPr>
  <p:slideViewPr>
    <p:cSldViewPr snapToGrid="0">
      <p:cViewPr varScale="1">
        <p:scale>
          <a:sx n="68" d="100"/>
          <a:sy n="68" d="100"/>
        </p:scale>
        <p:origin x="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B185-0BFB-4EAA-8471-13DC7B78B7EA}" type="datetimeFigureOut">
              <a:rPr lang="ru-RU" smtClean="0"/>
              <a:t>26.12.2022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DCED-6167-4C55-BFD8-36EB5B641F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8842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B185-0BFB-4EAA-8471-13DC7B78B7EA}" type="datetimeFigureOut">
              <a:rPr lang="ru-RU" smtClean="0"/>
              <a:t>26.12.2022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DCED-6167-4C55-BFD8-36EB5B641F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38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B185-0BFB-4EAA-8471-13DC7B78B7EA}" type="datetimeFigureOut">
              <a:rPr lang="ru-RU" smtClean="0"/>
              <a:t>26.12.2022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DCED-6167-4C55-BFD8-36EB5B641F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986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B185-0BFB-4EAA-8471-13DC7B78B7EA}" type="datetimeFigureOut">
              <a:rPr lang="ru-RU" smtClean="0"/>
              <a:t>26.12.2022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DCED-6167-4C55-BFD8-36EB5B641F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36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B185-0BFB-4EAA-8471-13DC7B78B7EA}" type="datetimeFigureOut">
              <a:rPr lang="ru-RU" smtClean="0"/>
              <a:t>26.12.2022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DCED-6167-4C55-BFD8-36EB5B641F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840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B185-0BFB-4EAA-8471-13DC7B78B7EA}" type="datetimeFigureOut">
              <a:rPr lang="ru-RU" smtClean="0"/>
              <a:t>26.12.2022</a:t>
            </a:fld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DCED-6167-4C55-BFD8-36EB5B641F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053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B185-0BFB-4EAA-8471-13DC7B78B7EA}" type="datetimeFigureOut">
              <a:rPr lang="ru-RU" smtClean="0"/>
              <a:t>26.12.2022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DCED-6167-4C55-BFD8-36EB5B641F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92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B185-0BFB-4EAA-8471-13DC7B78B7EA}" type="datetimeFigureOut">
              <a:rPr lang="ru-RU" smtClean="0"/>
              <a:t>26.12.2022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DCED-6167-4C55-BFD8-36EB5B641F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359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B185-0BFB-4EAA-8471-13DC7B78B7EA}" type="datetimeFigureOut">
              <a:rPr lang="ru-RU" smtClean="0"/>
              <a:t>26.12.2022</a:t>
            </a:fld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DCED-6167-4C55-BFD8-36EB5B641F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79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B185-0BFB-4EAA-8471-13DC7B78B7EA}" type="datetimeFigureOut">
              <a:rPr lang="ru-RU" smtClean="0"/>
              <a:t>26.12.2022</a:t>
            </a:fld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DCED-6167-4C55-BFD8-36EB5B641F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663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B185-0BFB-4EAA-8471-13DC7B78B7EA}" type="datetimeFigureOut">
              <a:rPr lang="ru-RU" smtClean="0"/>
              <a:t>26.12.2022</a:t>
            </a:fld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2DCED-6167-4C55-BFD8-36EB5B641F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3711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157B185-0BFB-4EAA-8471-13DC7B78B7EA}" type="datetimeFigureOut">
              <a:rPr lang="ru-RU" smtClean="0"/>
              <a:t>26.12.2022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AA2DCED-6167-4C55-BFD8-36EB5B641F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417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consultant.ru/document/cons_doc_LAW_140174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hyperlink" Target="https://ortopediya24.ru/%D0%BA%D0%B0%D0%BA-%D0%B2%D1%8B%D0%B1%D1%80%D0%B0%D1%82%D1%8C-%D0%B8%D0%BD%D0%B2%D0%B0%D0%BB%D0%B8%D0%B4%D0%BD%D1%83%D1%8E-%D0%BA%D0%BE%D0%BB%D1%8F%D1%81%D0%BA%D1%83?ysclid=lb3hh9459m637122825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ppt-online.org/239229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lanord.ru/invalidnye-elektrokresla-chistka-i-uxod.html?ysclid=lb3k9ks9xh212128287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100trav.su/populyarnaya-meditsina/invalidnye-kolyaski-s-rychazhnym-privodom-preimushchestva-i-nedostatki.html?ysclid=lb3kj0jhmj148628345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ortopediya24.ru/" TargetMode="External"/><Relationship Id="rId2" Type="http://schemas.openxmlformats.org/officeDocument/2006/relationships/hyperlink" Target="http://www.pfrf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ppt-online.org/239229" TargetMode="External"/><Relationship Id="rId4" Type="http://schemas.openxmlformats.org/officeDocument/2006/relationships/hyperlink" Target="https://100trav.su/populyarnaya-meditsina/invalidnye-kolyaski-s-rychazhnym-privodom-preimushchestva-i-nedostatki.html?ysclid=lb3kj0jhmj148628345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58B88-BE5D-EFF4-CA8A-B6DB9E907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143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+mn-lt"/>
              </a:rPr>
              <a:t>«Технические средства реабилитации. </a:t>
            </a:r>
            <a:br>
              <a:rPr lang="ru-RU" dirty="0">
                <a:latin typeface="+mn-lt"/>
              </a:rPr>
            </a:br>
            <a:r>
              <a:rPr lang="ru-RU" dirty="0">
                <a:latin typeface="+mn-lt"/>
              </a:rPr>
              <a:t>Выбор активной коляски для ребенка»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2686E6-C64D-A541-A778-CBE672C3B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5416062"/>
            <a:ext cx="5832232" cy="117081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900" dirty="0"/>
              <a:t>Выполнили: студенты 504 группы Педиатрического факультета</a:t>
            </a:r>
          </a:p>
          <a:p>
            <a:pPr marL="0" indent="0">
              <a:buNone/>
            </a:pPr>
            <a:r>
              <a:rPr lang="ru-RU" sz="2900" dirty="0"/>
              <a:t>Куратор: КМН Шишкина Елена Викторовна</a:t>
            </a:r>
          </a:p>
          <a:p>
            <a:endParaRPr lang="ru-RU" dirty="0"/>
          </a:p>
        </p:txBody>
      </p:sp>
      <p:sp>
        <p:nvSpPr>
          <p:cNvPr id="32" name="Объект 31">
            <a:extLst>
              <a:ext uri="{FF2B5EF4-FFF2-40B4-BE49-F238E27FC236}">
                <a16:creationId xmlns:a16="http://schemas.microsoft.com/office/drawing/2014/main" id="{73AFDFED-96DA-45E5-F9ED-53B47DBE3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5071" y="230187"/>
            <a:ext cx="8595360" cy="2048779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dirty="0"/>
              <a:t>Ф</a:t>
            </a:r>
            <a:r>
              <a:rPr lang="ru-RU" b="0" i="0" dirty="0">
                <a:effectLst/>
              </a:rPr>
              <a:t>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В.Ф. Войно-Ясенецкого" Министерства здравоохранения Российской Федерации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0" i="0" dirty="0">
                <a:effectLst/>
              </a:rPr>
              <a:t>Кафедра физической и реабилитационной медицины с курсом ПО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542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28365-85C3-86C7-A1BD-A21302A15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2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Абилитация</a:t>
            </a:r>
            <a:r>
              <a:rPr lang="ru-RU" dirty="0"/>
              <a:t> ( от лат. </a:t>
            </a:r>
            <a:r>
              <a:rPr lang="en-US" dirty="0"/>
              <a:t>Habilis-</a:t>
            </a:r>
            <a:r>
              <a:rPr lang="ru-RU" dirty="0"/>
              <a:t> удобный, приспособительный)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365214-197B-1218-B941-39CF3A2DA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97935"/>
            <a:ext cx="5112434" cy="4543865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Комплекс мер (услуг), направленных на формирование новых и усиление имеющихся ресурсов социального, психического и физического развития больного и его семьи.</a:t>
            </a:r>
          </a:p>
          <a:p>
            <a:r>
              <a:rPr lang="ru-RU" dirty="0" err="1"/>
              <a:t>Абилитация</a:t>
            </a:r>
            <a:r>
              <a:rPr lang="ru-RU" dirty="0"/>
              <a:t> направлена на совершенствование ресурсов его саморазвития, а также на развитие тех способностей, которые могли бы компенсировать имеющиеся у него недостатки.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65A9EC-0741-31DE-5156-C8D364A5F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22" t="4104" r="20155" b="31216"/>
          <a:stretch/>
        </p:blipFill>
        <p:spPr>
          <a:xfrm>
            <a:off x="6096000" y="2078824"/>
            <a:ext cx="5838092" cy="357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95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9142E5-6EEB-ABF5-5F22-27BD823BC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49" y="272756"/>
            <a:ext cx="9895449" cy="816561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Нормативно-правовая база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1F60A8-7644-1BD8-2432-A54F4A4BA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8" y="1392702"/>
            <a:ext cx="10227212" cy="5192542"/>
          </a:xfrm>
        </p:spPr>
        <p:txBody>
          <a:bodyPr>
            <a:normAutofit/>
          </a:bodyPr>
          <a:lstStyle/>
          <a:p>
            <a:pPr algn="l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FF0000"/>
                </a:solidFill>
              </a:rPr>
              <a:t>Федеральный закон от 24.11.1995 N 181-ФЗ (ред. от 29.11.2021) "О социальной защите инвалидов в Российской Федерации» </a:t>
            </a:r>
            <a:r>
              <a:rPr lang="ru-RU" sz="2000" i="0" dirty="0">
                <a:solidFill>
                  <a:srgbClr val="FF0000"/>
                </a:solidFill>
                <a:effectLst/>
              </a:rPr>
              <a:t>Статья 10. Федеральный перечень реабилитационных мероприятий, технических средств реабилитации и услуг, предоставляемых инвалиду</a:t>
            </a:r>
          </a:p>
          <a:p>
            <a:pPr indent="0" algn="ctr">
              <a:buNone/>
            </a:pPr>
            <a:r>
              <a:rPr lang="ru-RU" dirty="0"/>
              <a:t> </a:t>
            </a:r>
          </a:p>
          <a:p>
            <a:pPr indent="0" algn="ctr">
              <a:buNone/>
            </a:pPr>
            <a:r>
              <a:rPr lang="ru-RU" i="1" dirty="0"/>
              <a:t>«</a:t>
            </a:r>
            <a:r>
              <a:rPr lang="ru-RU" i="1" dirty="0">
                <a:effectLst/>
              </a:rPr>
              <a:t>Государство гарантирует инвалидам проведение реабилитационных мероприятий, получение технических средств и услуг, предусмотренных федеральным перечнем реабилитационных мероприятий, технических средств реабилитации и услуг, предоставляемых инвалиду за счет средств федерального бюджета.»</a:t>
            </a:r>
          </a:p>
        </p:txBody>
      </p:sp>
    </p:spTree>
    <p:extLst>
      <p:ext uri="{BB962C8B-B14F-4D97-AF65-F5344CB8AC3E}">
        <p14:creationId xmlns:p14="http://schemas.microsoft.com/office/powerpoint/2010/main" val="701033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DF5F3-6B2B-EDF5-913D-50515D31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01" y="253218"/>
            <a:ext cx="5185738" cy="6149818"/>
          </a:xfrm>
        </p:spPr>
        <p:txBody>
          <a:bodyPr>
            <a:normAutofit fontScale="90000"/>
          </a:bodyPr>
          <a:lstStyle/>
          <a:p>
            <a:pPr algn="l"/>
            <a:br>
              <a:rPr lang="ru-RU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ru-RU" sz="2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 закону об образовании все дети , в том числе и дети инвалиды имеют право посещать дошкольные и общеобразовательные учреждения, а также дополнительные занятия, в том числе и занятия адаптивным спортом. Поэтому каждый ребенок должен быть обеспечен техническим средством подобранным в соответствии с его индивидуальными особенностями</a:t>
            </a:r>
            <a:r>
              <a:rPr lang="ru-RU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i="1" strike="noStrike" dirty="0">
                <a:effectLst/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Федеральный закон от 29.12.2012 N 273-ФЗ (ред. от 21.11.2022) "Об образовании в Российской </a:t>
            </a:r>
            <a:r>
              <a:rPr lang="ru-RU" sz="2200" i="1" u="sng" strike="noStrike" dirty="0" err="1">
                <a:effectLst/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Федерации"</a:t>
            </a:r>
            <a:r>
              <a:rPr lang="ru-RU" sz="2200" i="1" dirty="0" err="1">
                <a:effectLst/>
                <a:latin typeface="+mn-lt"/>
              </a:rPr>
              <a:t>Статья</a:t>
            </a:r>
            <a:r>
              <a:rPr lang="ru-RU" sz="2200" i="1" dirty="0">
                <a:effectLst/>
                <a:latin typeface="+mn-lt"/>
              </a:rPr>
              <a:t> 5. Право на образование.</a:t>
            </a:r>
            <a:br>
              <a:rPr lang="ru-RU" sz="2200" i="1" dirty="0">
                <a:effectLst/>
                <a:latin typeface="+mn-lt"/>
              </a:rPr>
            </a:br>
            <a:endParaRPr lang="ru-RU" sz="2200" i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C1AFBEA-1C89-318A-B332-87E59661B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32" r="22307"/>
          <a:stretch/>
        </p:blipFill>
        <p:spPr>
          <a:xfrm>
            <a:off x="5795888" y="461538"/>
            <a:ext cx="6224237" cy="561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50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EDF8C0-8AC1-40C0-D1B7-E4A878FAA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84"/>
          <a:stretch/>
        </p:blipFill>
        <p:spPr>
          <a:xfrm>
            <a:off x="7953040" y="47776"/>
            <a:ext cx="4238960" cy="231559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5C70A-0FF0-B0A9-4219-AF1D1670E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1FEA42-6714-17B4-405A-EC9F7C42CC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248" y="3324555"/>
            <a:ext cx="5303520" cy="353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830AA3E-9EEF-BF65-923E-C51FFA818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768" y="2606073"/>
            <a:ext cx="3821723" cy="430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104AA9-C133-2034-372C-765ECDD757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000"/>
          <a:stretch/>
        </p:blipFill>
        <p:spPr>
          <a:xfrm>
            <a:off x="3271771" y="0"/>
            <a:ext cx="5303520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C46900-F5CF-096F-7475-C3F85EF02F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72" t="16821" r="20106"/>
          <a:stretch/>
        </p:blipFill>
        <p:spPr>
          <a:xfrm>
            <a:off x="-213729" y="2658795"/>
            <a:ext cx="4204384" cy="41992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1FD62A-C5F3-3389-FAD0-BC53734E6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630" y="284254"/>
            <a:ext cx="3038141" cy="20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29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C29A3-EFE9-6183-4BD2-7007558C2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186"/>
            <a:ext cx="10515600" cy="1325563"/>
          </a:xfrm>
        </p:spPr>
        <p:txBody>
          <a:bodyPr/>
          <a:lstStyle/>
          <a:p>
            <a:r>
              <a:rPr lang="ru-RU" dirty="0"/>
              <a:t>Технические средства реабилитации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116734-B64B-0675-8015-71ABCAFF2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39" y="1571749"/>
            <a:ext cx="6969369" cy="492112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• специальные средства для самообслуживания; </a:t>
            </a:r>
          </a:p>
          <a:p>
            <a:pPr marL="0" indent="0">
              <a:buNone/>
            </a:pPr>
            <a:r>
              <a:rPr lang="ru-RU" dirty="0"/>
              <a:t>• специальные средства для ухода; </a:t>
            </a:r>
          </a:p>
          <a:p>
            <a:pPr marL="0" indent="0">
              <a:buNone/>
            </a:pPr>
            <a:r>
              <a:rPr lang="ru-RU" dirty="0"/>
              <a:t>• специальные средства для ориентирования (включая собак-проводников с комплектом снаряжения), общения и обмена информацией; </a:t>
            </a:r>
          </a:p>
          <a:p>
            <a:pPr marL="0" indent="0">
              <a:buNone/>
            </a:pPr>
            <a:r>
              <a:rPr lang="ru-RU" dirty="0"/>
              <a:t>• специальные средства для обучения, образования (включая литературу для слепых) и занятий трудовой деятельностью; </a:t>
            </a:r>
          </a:p>
          <a:p>
            <a:pPr marL="0" indent="0">
              <a:buNone/>
            </a:pPr>
            <a:r>
              <a:rPr lang="ru-RU" dirty="0"/>
              <a:t>• протезные изделия (включая протезно-ортопедические изделия, ортопедическую обувь и специальную одежду, глазные протезы и слуховые аппараты); </a:t>
            </a:r>
          </a:p>
          <a:p>
            <a:pPr marL="0" indent="0">
              <a:buNone/>
            </a:pPr>
            <a:r>
              <a:rPr lang="ru-RU" dirty="0"/>
              <a:t>• специальное тренажерное и спортивное оборудование, спортивный инвентарь;</a:t>
            </a:r>
          </a:p>
          <a:p>
            <a:pPr marL="0" indent="0">
              <a:buNone/>
            </a:pPr>
            <a:r>
              <a:rPr lang="ru-RU" dirty="0"/>
              <a:t> • специальные средства для передвижения (кресла-коляски).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D439F5-392B-C4F9-6F3A-FDA4EB442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808" y="1392875"/>
            <a:ext cx="4339937" cy="30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30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C9EE0-6512-884D-93A1-45403D941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C26CB0-9121-E1A6-2DA3-55B143C8E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659" y="1544271"/>
            <a:ext cx="10515600" cy="466725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Технических средств реабилитации существует множество, но сегодня мы уделим особое внимание одному из них, а именно- инвалидной коляске, как основному средству передвижения ребенка-инвалида.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сегодняшний день рынок предлагает огромное множество инвалидных колясок.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Рассмотрим  какие существуют инвалидные коляски, разберем преимущества и недостатки каждого вида: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5008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08991-8AC5-4B5C-A327-45D53ADAF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u="sng" dirty="0"/>
              <a:t>Классификация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045309F-0335-48D2-960C-3ACD6FC80B34}"/>
              </a:ext>
            </a:extLst>
          </p:cNvPr>
          <p:cNvSpPr/>
          <p:nvPr/>
        </p:nvSpPr>
        <p:spPr>
          <a:xfrm>
            <a:off x="838200" y="1479214"/>
            <a:ext cx="27804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Активный тип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6B11191-9003-405C-98F2-93C8B1A6A8B3}"/>
              </a:ext>
            </a:extLst>
          </p:cNvPr>
          <p:cNvSpPr/>
          <p:nvPr/>
        </p:nvSpPr>
        <p:spPr>
          <a:xfrm>
            <a:off x="8757681" y="1657116"/>
            <a:ext cx="2882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Пассивный тип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DC4A065-08F1-47B3-B1B8-B5975D305831}"/>
              </a:ext>
            </a:extLst>
          </p:cNvPr>
          <p:cNvSpPr/>
          <p:nvPr/>
        </p:nvSpPr>
        <p:spPr>
          <a:xfrm>
            <a:off x="338863" y="2154914"/>
            <a:ext cx="54710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</a:rPr>
              <a:t>Предназначены для обеспечения максимальной автономии. Они позволяют людям с ограниченными физическими возможностями быстро передвигаться самостоятельно и преодолевать узкие пространства после того, как они научились управлять своей инвалидной коляской</a:t>
            </a:r>
            <a:r>
              <a:rPr lang="ru-RU" sz="1600" dirty="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DD9CCDAA-874F-45D5-B4F7-06D61A07B0CE}"/>
              </a:ext>
            </a:extLst>
          </p:cNvPr>
          <p:cNvSpPr/>
          <p:nvPr/>
        </p:nvSpPr>
        <p:spPr>
          <a:xfrm rot="3424898">
            <a:off x="3721656" y="1107543"/>
            <a:ext cx="300006" cy="8039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4D8D4F8-78E4-4529-B721-3E74A3822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874591">
            <a:off x="7933921" y="1192792"/>
            <a:ext cx="737680" cy="566977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615E765-DFF8-4105-81C4-D9AEE02E3510}"/>
              </a:ext>
            </a:extLst>
          </p:cNvPr>
          <p:cNvSpPr/>
          <p:nvPr/>
        </p:nvSpPr>
        <p:spPr>
          <a:xfrm>
            <a:off x="6096000" y="2249461"/>
            <a:ext cx="57153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</a:rPr>
              <a:t>Коляски пассивного типа толкаются третьим лицом и предназначены для перевозки людей с ограниченными возможностями, которые не обладают достаточной силой и способностью передвигаться самостоятельно.</a:t>
            </a:r>
          </a:p>
        </p:txBody>
      </p:sp>
      <p:pic>
        <p:nvPicPr>
          <p:cNvPr id="25" name="Рисунок 24" descr="Человек в кресле-коляске">
            <a:extLst>
              <a:ext uri="{FF2B5EF4-FFF2-40B4-BE49-F238E27FC236}">
                <a16:creationId xmlns:a16="http://schemas.microsoft.com/office/drawing/2014/main" id="{654F9474-1F01-4C33-999D-F30564CA3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77106" y="4542595"/>
            <a:ext cx="1220809" cy="1220809"/>
          </a:xfrm>
          <a:prstGeom prst="rect">
            <a:avLst/>
          </a:prstGeom>
        </p:spPr>
      </p:pic>
      <p:pic>
        <p:nvPicPr>
          <p:cNvPr id="29" name="Рисунок 28" descr="Новая инвалидная коляска">
            <a:extLst>
              <a:ext uri="{FF2B5EF4-FFF2-40B4-BE49-F238E27FC236}">
                <a16:creationId xmlns:a16="http://schemas.microsoft.com/office/drawing/2014/main" id="{9CAD10FA-BFDF-4082-81F9-7F77B9C47B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27981" y="4477184"/>
            <a:ext cx="1525771" cy="1525771"/>
          </a:xfrm>
          <a:prstGeom prst="rect">
            <a:avLst/>
          </a:prstGeom>
        </p:spPr>
      </p:pic>
      <p:pic>
        <p:nvPicPr>
          <p:cNvPr id="33" name="Рисунок 32" descr="Женщина">
            <a:extLst>
              <a:ext uri="{FF2B5EF4-FFF2-40B4-BE49-F238E27FC236}">
                <a16:creationId xmlns:a16="http://schemas.microsoft.com/office/drawing/2014/main" id="{CE9617A3-89AD-4674-A7CD-898750D93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03734" y="4415016"/>
            <a:ext cx="1340832" cy="1340832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724A5E2-5189-4412-993D-9A38E4121512}"/>
              </a:ext>
            </a:extLst>
          </p:cNvPr>
          <p:cNvSpPr/>
          <p:nvPr/>
        </p:nvSpPr>
        <p:spPr>
          <a:xfrm>
            <a:off x="372298" y="6057216"/>
            <a:ext cx="108753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2">
                    <a:lumMod val="60000"/>
                    <a:lumOff val="4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https://ortopediya24.ru/%D0%BA%D0%B0%D0%BA-%D0%B2%D1%8B%D0%B1%D1%80%D0%B0%D1%82%D1%8C-%D0%B8%D0%BD%D0%B2%D0%B0%D0%BB%D0%B8%D0%B4%D0%BD%D1%83%D1%8E-%D0%BA%D0%BE%D0%BB%D1%8F%D1%81%D0%BA%D1%83?ysclid=lb3hh9459m637122825</a:t>
            </a:r>
            <a:endParaRPr lang="ru-RU" sz="1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72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7DA6AF-EB61-141C-DAD5-E4FE62B2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09517" cy="71808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190120-01EB-55C1-0EBC-12900E563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898" y="1420837"/>
            <a:ext cx="6950613" cy="472498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i="0" dirty="0">
                <a:solidFill>
                  <a:srgbClr val="333333"/>
                </a:solidFill>
                <a:effectLst/>
              </a:rPr>
              <a:t>Правильно выбранная коляска может стать мощным стимулом в реабилитации больного, а также в </a:t>
            </a:r>
            <a:r>
              <a:rPr lang="ru-RU" i="0" dirty="0" err="1">
                <a:solidFill>
                  <a:srgbClr val="333333"/>
                </a:solidFill>
                <a:effectLst/>
              </a:rPr>
              <a:t>абилитации</a:t>
            </a:r>
            <a:r>
              <a:rPr lang="ru-RU" i="0" dirty="0">
                <a:solidFill>
                  <a:srgbClr val="333333"/>
                </a:solidFill>
                <a:effectLst/>
              </a:rPr>
              <a:t> инвалидов</a:t>
            </a:r>
          </a:p>
          <a:p>
            <a:pPr marL="0" indent="0">
              <a:buNone/>
            </a:pPr>
            <a:r>
              <a:rPr lang="ru-RU" i="0" dirty="0">
                <a:solidFill>
                  <a:srgbClr val="333333"/>
                </a:solidFill>
                <a:effectLst/>
              </a:rPr>
              <a:t> Например, для детей, которые ведут активный образ жизни, лучше всего подойдет инвалидная коляска активного типа. Она позволяет детям с ограниченными способностями легко и комфортно самостоятельно передвигаться и даже заниматься спортом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89325D-5C9D-F5F4-3A32-34DA7DAEC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1" r="8008"/>
          <a:stretch/>
        </p:blipFill>
        <p:spPr>
          <a:xfrm>
            <a:off x="7310511" y="1667533"/>
            <a:ext cx="4881489" cy="40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82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0BC4322-6662-EBFD-9C29-7EA3A3BA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6" y="154745"/>
            <a:ext cx="4972172" cy="1370843"/>
          </a:xfrm>
        </p:spPr>
        <p:txBody>
          <a:bodyPr>
            <a:normAutofit fontScale="90000"/>
          </a:bodyPr>
          <a:lstStyle/>
          <a:p>
            <a:r>
              <a:rPr lang="ru-RU" dirty="0"/>
              <a:t>Спортивные коляски активного типа:</a:t>
            </a:r>
            <a:br>
              <a:rPr lang="ru-RU" dirty="0"/>
            </a:br>
            <a:r>
              <a:rPr lang="ru-RU" dirty="0"/>
              <a:t>с колесным управлением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66B71DD-D996-D623-FD77-F4325B98B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6192" y="840166"/>
            <a:ext cx="7036338" cy="5205790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8FEE7AC1-1409-95A1-681D-E37695966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1017" y="1710734"/>
            <a:ext cx="2714966" cy="3811588"/>
          </a:xfrm>
        </p:spPr>
        <p:txBody>
          <a:bodyPr>
            <a:noAutofit/>
          </a:bodyPr>
          <a:lstStyle/>
          <a:p>
            <a:r>
              <a:rPr lang="ru-RU" sz="1800" dirty="0"/>
              <a:t>Такой тип коляски идеально подходит для занятий баскетболом у детей с ограниченными возможностями здоровья.</a:t>
            </a:r>
          </a:p>
          <a:p>
            <a:r>
              <a:rPr lang="ru-RU" sz="1800" dirty="0"/>
              <a:t>Активно занимаясь спортом такой ребенок хорошо адаптируется в социуме, учится работать в команде и коммуницировать с другими детьми . А грамотно подобранные физические нагрузки укрепляют тело и приводит мышцы в тонус.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1C5656-532D-645B-CD2F-A3CA22C50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102" y="3035104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75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8D338B-B1F5-B84D-D84C-167A1D58E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528" y="282618"/>
            <a:ext cx="4873951" cy="32403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D20D2F-6ED3-2502-9AE8-C1F689C76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00" y="228587"/>
            <a:ext cx="4873951" cy="34117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57010-F7BA-B565-FA10-519DD3B8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69" y="837028"/>
            <a:ext cx="3932237" cy="1600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BBC2C06-6992-4DBD-82B7-9442ED5D7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8602" y="3696232"/>
            <a:ext cx="5490859" cy="308324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BBEF80A-2977-B9EF-85C4-1F33A3A15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8911" y="3083245"/>
            <a:ext cx="3932237" cy="38115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3E331C-D6A7-FF5F-D122-55B0870B7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529" y="3613204"/>
            <a:ext cx="4873950" cy="32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0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E0A0F47-8640-04C3-40B3-E7922CD3F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894" y="650053"/>
            <a:ext cx="6562578" cy="55578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10822-4DB8-69FA-5B92-557B1ADB5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096086"/>
            <a:ext cx="6846278" cy="1969476"/>
          </a:xfrm>
        </p:spPr>
        <p:txBody>
          <a:bodyPr>
            <a:noAutofit/>
          </a:bodyPr>
          <a:lstStyle/>
          <a:p>
            <a:pPr algn="ctr"/>
            <a:r>
              <a:rPr lang="ru-RU" sz="2800" u="sng" dirty="0"/>
              <a:t>Планета добра</a:t>
            </a:r>
            <a:br>
              <a:rPr lang="ru-RU" sz="2800" dirty="0"/>
            </a:br>
            <a:r>
              <a:rPr lang="ru-RU" sz="2800" i="1" dirty="0"/>
              <a:t>«Развивать, учить, творить</a:t>
            </a:r>
            <a:br>
              <a:rPr lang="ru-RU" sz="2800" i="1" dirty="0"/>
            </a:br>
            <a:r>
              <a:rPr lang="ru-RU" sz="2800" i="1" dirty="0"/>
              <a:t>Жить с душою и любовью,</a:t>
            </a:r>
            <a:br>
              <a:rPr lang="ru-RU" sz="2800" i="1" dirty="0"/>
            </a:br>
            <a:r>
              <a:rPr lang="ru-RU" sz="2800" i="1" dirty="0"/>
              <a:t>Помогать - не навредить!»</a:t>
            </a:r>
          </a:p>
        </p:txBody>
      </p:sp>
    </p:spTree>
    <p:extLst>
      <p:ext uri="{BB962C8B-B14F-4D97-AF65-F5344CB8AC3E}">
        <p14:creationId xmlns:p14="http://schemas.microsoft.com/office/powerpoint/2010/main" val="9851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D414D-A2CF-493D-BA1A-74F0E17AB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817" y="-364390"/>
            <a:ext cx="10058400" cy="1609344"/>
          </a:xfrm>
        </p:spPr>
        <p:txBody>
          <a:bodyPr/>
          <a:lstStyle/>
          <a:p>
            <a:r>
              <a:rPr lang="ru-RU" u="sng" dirty="0"/>
              <a:t>Коляски активного типа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2F63B4-84BF-4754-9B2B-475DDBA99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867" y="1601237"/>
            <a:ext cx="5159227" cy="491210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200" u="sng" dirty="0">
                <a:solidFill>
                  <a:schemeClr val="tx2"/>
                </a:solidFill>
              </a:rPr>
              <a:t>Преимущества:</a:t>
            </a:r>
          </a:p>
          <a:p>
            <a:r>
              <a:rPr lang="ru-RU" sz="3200" dirty="0">
                <a:solidFill>
                  <a:schemeClr val="tx2"/>
                </a:solidFill>
              </a:rPr>
              <a:t>Имеет повышенную прочность; </a:t>
            </a:r>
          </a:p>
          <a:p>
            <a:r>
              <a:rPr lang="ru-RU" sz="3200" dirty="0">
                <a:solidFill>
                  <a:schemeClr val="tx2"/>
                </a:solidFill>
              </a:rPr>
              <a:t>Широкий диапазон регулировок;</a:t>
            </a:r>
          </a:p>
          <a:p>
            <a:r>
              <a:rPr lang="ru-RU" sz="3200" dirty="0">
                <a:solidFill>
                  <a:schemeClr val="tx2"/>
                </a:solidFill>
              </a:rPr>
              <a:t>Складывается и раскладывается без инструментов; </a:t>
            </a:r>
          </a:p>
          <a:p>
            <a:r>
              <a:rPr lang="ru-RU" sz="3200" dirty="0">
                <a:solidFill>
                  <a:schemeClr val="tx2"/>
                </a:solidFill>
              </a:rPr>
              <a:t>Имеет элементы индивидуальной регулировки; </a:t>
            </a:r>
          </a:p>
          <a:p>
            <a:r>
              <a:rPr lang="ru-RU" sz="3200" dirty="0">
                <a:solidFill>
                  <a:schemeClr val="tx2"/>
                </a:solidFill>
              </a:rPr>
              <a:t>Обеспечивает возможность свободного передвижения дома и на улице, быстрой и комфортной езды на дороге с различным покрытием, преодоления сложных препятствий, подъемов и спусков по лестницам; </a:t>
            </a:r>
          </a:p>
          <a:p>
            <a:r>
              <a:rPr lang="ru-RU" sz="3200" dirty="0">
                <a:solidFill>
                  <a:schemeClr val="tx2"/>
                </a:solidFill>
              </a:rPr>
              <a:t>Легко управляемая;</a:t>
            </a:r>
          </a:p>
          <a:p>
            <a:r>
              <a:rPr lang="ru-RU" sz="3200" dirty="0">
                <a:solidFill>
                  <a:schemeClr val="tx2"/>
                </a:solidFill>
              </a:rPr>
              <a:t>Средней ценовой категории.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33CD7D-C3A7-4F30-AE13-C68F3674D79B}"/>
              </a:ext>
            </a:extLst>
          </p:cNvPr>
          <p:cNvSpPr/>
          <p:nvPr/>
        </p:nvSpPr>
        <p:spPr>
          <a:xfrm>
            <a:off x="901817" y="831796"/>
            <a:ext cx="47688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accent2"/>
                </a:solidFill>
              </a:rPr>
              <a:t>Колесные коляски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52BF4D-5382-49A4-9BF8-BB241A3F647B}"/>
              </a:ext>
            </a:extLst>
          </p:cNvPr>
          <p:cNvSpPr/>
          <p:nvPr/>
        </p:nvSpPr>
        <p:spPr>
          <a:xfrm>
            <a:off x="5275385" y="1706273"/>
            <a:ext cx="36354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ru-RU" sz="2000" u="sng" dirty="0">
                <a:solidFill>
                  <a:schemeClr val="tx2"/>
                </a:solidFill>
              </a:rPr>
              <a:t>Недостатки:</a:t>
            </a:r>
            <a:br>
              <a:rPr lang="ru-RU" sz="2000" u="sng" dirty="0">
                <a:solidFill>
                  <a:schemeClr val="tx2"/>
                </a:solidFill>
              </a:rPr>
            </a:br>
            <a:endParaRPr lang="ru-RU" sz="2000" u="sng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2"/>
                </a:solidFill>
              </a:rPr>
              <a:t>Требуются активные движения рук</a:t>
            </a:r>
          </a:p>
          <a:p>
            <a:endParaRPr lang="ru-RU" sz="2000" u="sng" dirty="0">
              <a:solidFill>
                <a:schemeClr val="tx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5129ED-C4F6-4D85-B5D3-6FCC4456E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919" y="407103"/>
            <a:ext cx="3418372" cy="341837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E8F88F4-0E75-43A0-A2AE-BBC000610F4F}"/>
              </a:ext>
            </a:extLst>
          </p:cNvPr>
          <p:cNvSpPr/>
          <p:nvPr/>
        </p:nvSpPr>
        <p:spPr>
          <a:xfrm>
            <a:off x="349084" y="6371619"/>
            <a:ext cx="2522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https://en.ppt-online.org/239229</a:t>
            </a:r>
            <a:endParaRPr lang="ru-RU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60A7E9C-3E1D-45F0-A5B5-8C8253C7F685}"/>
              </a:ext>
            </a:extLst>
          </p:cNvPr>
          <p:cNvSpPr/>
          <p:nvPr/>
        </p:nvSpPr>
        <p:spPr>
          <a:xfrm>
            <a:off x="6006168" y="4286794"/>
            <a:ext cx="6204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Данный вид инвалидных колясок чаще всего используют в практике из-за количества преимуществ, и минимума недостатков.</a:t>
            </a:r>
          </a:p>
        </p:txBody>
      </p:sp>
    </p:spTree>
    <p:extLst>
      <p:ext uri="{BB962C8B-B14F-4D97-AF65-F5344CB8AC3E}">
        <p14:creationId xmlns:p14="http://schemas.microsoft.com/office/powerpoint/2010/main" val="2517238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FF525-89E7-49F2-8E65-372D61FBE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Коляски активного типа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81F4CB-0FEE-4F91-ABAF-EB5CF2FC344B}"/>
              </a:ext>
            </a:extLst>
          </p:cNvPr>
          <p:cNvSpPr/>
          <p:nvPr/>
        </p:nvSpPr>
        <p:spPr>
          <a:xfrm>
            <a:off x="1063752" y="1832366"/>
            <a:ext cx="5100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2"/>
                </a:solidFill>
              </a:rPr>
              <a:t>Коляски с электроприводом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558B31-6F68-4BF2-9D55-8A9117725F5E}"/>
              </a:ext>
            </a:extLst>
          </p:cNvPr>
          <p:cNvSpPr/>
          <p:nvPr/>
        </p:nvSpPr>
        <p:spPr>
          <a:xfrm>
            <a:off x="1063752" y="2355586"/>
            <a:ext cx="411225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solidFill>
                  <a:schemeClr val="tx2"/>
                </a:solidFill>
              </a:rPr>
              <a:t>Преимущества: </a:t>
            </a:r>
          </a:p>
          <a:p>
            <a:endParaRPr lang="ru-RU" sz="2000" u="sng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2"/>
                </a:solidFill>
              </a:rPr>
              <a:t>Предназначены для быстрого самостоятельного передвижения как в помещении, так и на улице;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2"/>
                </a:solidFill>
              </a:rPr>
              <a:t>Могут быть с механическим приводом (когда человек усилием рук приводит в движение задние колеса), а также с электроприводом (когда коляска движется с помощью аккумуляторных батарей); 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2"/>
                </a:solidFill>
              </a:rPr>
              <a:t>Пульт управления находится на подлокотнике;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2"/>
                </a:solidFill>
              </a:rPr>
              <a:t>Существует возможность обеспечения ножного управления и переноса пульта управления: с правого подлокотника на левый.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0444AF-4272-4F35-A2E3-723252E55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309" y="365125"/>
            <a:ext cx="3274419" cy="327441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2287845-FAD2-4520-B352-504B1D5B2D13}"/>
              </a:ext>
            </a:extLst>
          </p:cNvPr>
          <p:cNvSpPr/>
          <p:nvPr/>
        </p:nvSpPr>
        <p:spPr>
          <a:xfrm>
            <a:off x="5521528" y="2355586"/>
            <a:ext cx="370793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solidFill>
                  <a:schemeClr val="tx2"/>
                </a:solidFill>
              </a:rPr>
              <a:t>Недостатки:</a:t>
            </a:r>
          </a:p>
          <a:p>
            <a:endParaRPr lang="ru-RU" sz="2000" u="sng" dirty="0">
              <a:solidFill>
                <a:schemeClr val="tx2"/>
              </a:solidFill>
            </a:endParaRP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2"/>
                </a:solidFill>
              </a:rPr>
              <a:t>Дорогостоящие;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tx2"/>
              </a:solidFill>
            </a:endParaRP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2"/>
                </a:solidFill>
              </a:rPr>
              <a:t>Затруднительно получить бесплатно от государства;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tx2"/>
              </a:solidFill>
            </a:endParaRP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2"/>
                </a:solidFill>
              </a:rPr>
              <a:t>Крупногабаритные, занимают большое пространство для хранения в доме;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tx2"/>
              </a:solidFill>
            </a:endParaRP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2"/>
                </a:solidFill>
              </a:rPr>
              <a:t>Требуют дополнительного ухода (например, проверку технического состояния: соединение аккумулятора; наличие или отсутствие ржавчины на металлических элементах, кабелях и клеммах; быстроту срабатывания джойстика)</a:t>
            </a:r>
          </a:p>
          <a:p>
            <a:endParaRPr lang="ru-RU" sz="1400" u="sng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ru-RU" sz="2000" u="sng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8660C1-6805-48D9-BA78-51971B1E7628}"/>
              </a:ext>
            </a:extLst>
          </p:cNvPr>
          <p:cNvSpPr/>
          <p:nvPr/>
        </p:nvSpPr>
        <p:spPr>
          <a:xfrm>
            <a:off x="7485777" y="6396335"/>
            <a:ext cx="6624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https://lanord.ru/invalidnye-elektrokresla-chistka-i-uxod.html?ysclid=lb3k9ks9xh212128287</a:t>
            </a:r>
            <a:endParaRPr lang="ru-RU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09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8DC44-E310-44EA-9E7C-39EB855E1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34" y="0"/>
            <a:ext cx="10515600" cy="1325563"/>
          </a:xfrm>
        </p:spPr>
        <p:txBody>
          <a:bodyPr/>
          <a:lstStyle/>
          <a:p>
            <a:r>
              <a:rPr lang="ru-RU" dirty="0"/>
              <a:t>Коляски активного типа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DF370C-E65C-4A13-B924-D6CBF63D8CCB}"/>
              </a:ext>
            </a:extLst>
          </p:cNvPr>
          <p:cNvSpPr/>
          <p:nvPr/>
        </p:nvSpPr>
        <p:spPr>
          <a:xfrm>
            <a:off x="559141" y="1744723"/>
            <a:ext cx="419614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solidFill>
                  <a:schemeClr val="tx2"/>
                </a:solidFill>
              </a:rPr>
              <a:t>Преимущества:</a:t>
            </a:r>
          </a:p>
          <a:p>
            <a:endParaRPr lang="ru-RU" sz="2000" u="sng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2"/>
                </a:solidFill>
              </a:rPr>
              <a:t>Рассчитана для преодоления больших расстояний; </a:t>
            </a:r>
            <a:br>
              <a:rPr lang="ru-RU" sz="2000" dirty="0">
                <a:solidFill>
                  <a:schemeClr val="tx2"/>
                </a:solidFill>
              </a:rPr>
            </a:br>
            <a:endParaRPr lang="ru-RU" sz="20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2"/>
                </a:solidFill>
              </a:rPr>
              <a:t>Имеет плавную регулировку положения наклона задней спинки;</a:t>
            </a:r>
            <a:br>
              <a:rPr lang="ru-RU" sz="2000" dirty="0">
                <a:solidFill>
                  <a:schemeClr val="tx2"/>
                </a:solidFill>
              </a:rPr>
            </a:br>
            <a:endParaRPr lang="ru-RU" sz="2000" dirty="0">
              <a:solidFill>
                <a:schemeClr val="tx2"/>
              </a:solidFill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2"/>
                </a:solidFill>
              </a:rPr>
              <a:t>Существует инвалидная коляска для рычажного управления одной рукой: либо правой, либо левой – для людей, имеющих одностороннее ограничение функций тела.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B8B2E2-4C17-4327-8D71-3358AD56E7FE}"/>
              </a:ext>
            </a:extLst>
          </p:cNvPr>
          <p:cNvSpPr/>
          <p:nvPr/>
        </p:nvSpPr>
        <p:spPr>
          <a:xfrm>
            <a:off x="4936285" y="1584177"/>
            <a:ext cx="413577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chemeClr val="tx2"/>
                </a:solidFill>
              </a:rPr>
              <a:t>Недостатки:</a:t>
            </a:r>
          </a:p>
          <a:p>
            <a:endParaRPr lang="ru-RU" u="sng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2"/>
                </a:solidFill>
              </a:rPr>
              <a:t>Трудность управления рычагом детьми инвалидами с наличием спастических параличей;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2"/>
                </a:solidFill>
              </a:rPr>
              <a:t>Не подходят для людей, у которых существенно ослаблена верхняя часть организма, либо только руки;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2"/>
                </a:solidFill>
              </a:rPr>
              <a:t>При одной рабочей руке использование большинства моделей также невозможно;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2"/>
                </a:solidFill>
              </a:rPr>
              <a:t>Являются прогулочными, то есть, предназначены исключительно для езды на улице по асфальту или иному покрытию.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2A97E4-5238-4C62-B880-6B84A5DEB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0" t="8346" r="4810" b="6110"/>
          <a:stretch/>
        </p:blipFill>
        <p:spPr>
          <a:xfrm>
            <a:off x="9253057" y="2379903"/>
            <a:ext cx="2667699" cy="258590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ADADEC-77DC-4595-85EF-95EA5DD6B201}"/>
              </a:ext>
            </a:extLst>
          </p:cNvPr>
          <p:cNvSpPr/>
          <p:nvPr/>
        </p:nvSpPr>
        <p:spPr>
          <a:xfrm>
            <a:off x="560932" y="1018425"/>
            <a:ext cx="5732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2"/>
                </a:solidFill>
              </a:rPr>
              <a:t>Коляски с рычажным приводом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012A184-8987-4615-9DAA-145AACBDABAF}"/>
              </a:ext>
            </a:extLst>
          </p:cNvPr>
          <p:cNvSpPr/>
          <p:nvPr/>
        </p:nvSpPr>
        <p:spPr>
          <a:xfrm>
            <a:off x="197142" y="638154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https://100trav.su/populyarnaya-meditsina/invalidnye-kolyaski-s-rychazhnym-privodom-preimushchestva-i-nedostatki.html?ysclid=lb3kj0jhmj148628345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10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0B6A-67DC-FDBB-3267-500192EB0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Подбор коляски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F25E0A-A2C1-7D92-79A3-B337076CA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765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/>
              <a:t>Как же правильно подобрать коляску для ребенка?</a:t>
            </a:r>
          </a:p>
          <a:p>
            <a:pPr marL="0" indent="0" algn="ctr">
              <a:buNone/>
            </a:pPr>
            <a:r>
              <a:rPr lang="ru-RU" sz="3200" dirty="0"/>
              <a:t>Для этого существует специальная форма записи антропометрических параметров, а также представлено назначение каждого замера, схема для того чтобы правильно произвести замер того или иного параметра. </a:t>
            </a:r>
          </a:p>
        </p:txBody>
      </p:sp>
    </p:spTree>
    <p:extLst>
      <p:ext uri="{BB962C8B-B14F-4D97-AF65-F5344CB8AC3E}">
        <p14:creationId xmlns:p14="http://schemas.microsoft.com/office/powerpoint/2010/main" val="889665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7BEFA-A587-3A5C-A1DC-AFF13F0C0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Требуемые измерения для определения ТСР: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023802"/>
              </p:ext>
            </p:extLst>
          </p:nvPr>
        </p:nvGraphicFramePr>
        <p:xfrm>
          <a:off x="295421" y="1899137"/>
          <a:ext cx="11465170" cy="4375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2585">
                  <a:extLst>
                    <a:ext uri="{9D8B030D-6E8A-4147-A177-3AD203B41FA5}">
                      <a16:colId xmlns:a16="http://schemas.microsoft.com/office/drawing/2014/main" val="298981771"/>
                    </a:ext>
                  </a:extLst>
                </a:gridCol>
                <a:gridCol w="5732585">
                  <a:extLst>
                    <a:ext uri="{9D8B030D-6E8A-4147-A177-3AD203B41FA5}">
                      <a16:colId xmlns:a16="http://schemas.microsoft.com/office/drawing/2014/main" val="1260045505"/>
                    </a:ext>
                  </a:extLst>
                </a:gridCol>
              </a:tblGrid>
              <a:tr h="43617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Замер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Назначение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551598"/>
                  </a:ext>
                </a:extLst>
              </a:tr>
              <a:tr h="562697">
                <a:tc>
                  <a:txBody>
                    <a:bodyPr/>
                    <a:lstStyle/>
                    <a:p>
                      <a:r>
                        <a:rPr lang="ru-RU" dirty="0"/>
                        <a:t>Ширина таза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Ширина сидения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839333"/>
                  </a:ext>
                </a:extLst>
              </a:tr>
              <a:tr h="562697">
                <a:tc>
                  <a:txBody>
                    <a:bodyPr/>
                    <a:lstStyle/>
                    <a:p>
                      <a:r>
                        <a:rPr lang="ru-RU" dirty="0"/>
                        <a:t>Длина</a:t>
                      </a:r>
                      <a:r>
                        <a:rPr lang="ru-RU" baseline="0" dirty="0"/>
                        <a:t> бедра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Глубина</a:t>
                      </a:r>
                      <a:r>
                        <a:rPr lang="ru-RU" baseline="0" dirty="0"/>
                        <a:t> сидения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829009"/>
                  </a:ext>
                </a:extLst>
              </a:tr>
              <a:tr h="562697">
                <a:tc>
                  <a:txBody>
                    <a:bodyPr/>
                    <a:lstStyle/>
                    <a:p>
                      <a:r>
                        <a:rPr lang="ru-RU" dirty="0"/>
                        <a:t>Длина</a:t>
                      </a:r>
                      <a:r>
                        <a:rPr lang="ru-RU" baseline="0" dirty="0"/>
                        <a:t> голени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Высота подножки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99653"/>
                  </a:ext>
                </a:extLst>
              </a:tr>
              <a:tr h="562697">
                <a:tc>
                  <a:txBody>
                    <a:bodyPr/>
                    <a:lstStyle/>
                    <a:p>
                      <a:r>
                        <a:rPr lang="ru-RU" dirty="0"/>
                        <a:t>Высота</a:t>
                      </a:r>
                      <a:r>
                        <a:rPr lang="ru-RU" baseline="0" dirty="0"/>
                        <a:t> спины до лопатки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Высота спинки (активного типа)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903165"/>
                  </a:ext>
                </a:extLst>
              </a:tr>
              <a:tr h="562697">
                <a:tc>
                  <a:txBody>
                    <a:bodyPr/>
                    <a:lstStyle/>
                    <a:p>
                      <a:r>
                        <a:rPr lang="ru-RU" dirty="0"/>
                        <a:t>Высота</a:t>
                      </a:r>
                      <a:r>
                        <a:rPr lang="ru-RU" baseline="0" dirty="0"/>
                        <a:t> спины до плеча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Высота спинки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368385"/>
                  </a:ext>
                </a:extLst>
              </a:tr>
              <a:tr h="562697">
                <a:tc>
                  <a:txBody>
                    <a:bodyPr/>
                    <a:lstStyle/>
                    <a:p>
                      <a:r>
                        <a:rPr lang="ru-RU" dirty="0"/>
                        <a:t>Высота</a:t>
                      </a:r>
                      <a:r>
                        <a:rPr lang="ru-RU" baseline="0" dirty="0"/>
                        <a:t> спины до макушки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Высота спинки или подголовника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137380"/>
                  </a:ext>
                </a:extLst>
              </a:tr>
              <a:tr h="562697">
                <a:tc>
                  <a:txBody>
                    <a:bodyPr/>
                    <a:lstStyle/>
                    <a:p>
                      <a:r>
                        <a:rPr lang="ru-RU" dirty="0"/>
                        <a:t>Ширина</a:t>
                      </a:r>
                      <a:r>
                        <a:rPr lang="ru-RU" baseline="0" dirty="0"/>
                        <a:t> груди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Ширина</a:t>
                      </a:r>
                      <a:r>
                        <a:rPr lang="ru-RU" baseline="0" dirty="0"/>
                        <a:t> между грудными поддержками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268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360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50" y="100971"/>
            <a:ext cx="2569223" cy="4305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26149" y="1430640"/>
            <a:ext cx="4069514" cy="27546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929" y="2253522"/>
            <a:ext cx="3009934" cy="43051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950" y="1712386"/>
            <a:ext cx="2214700" cy="493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1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 выше представленной схеме отображено как  произвести замеры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спины до лопатки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высота спины до плеча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Е- высота спины до макушки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Глубина сидения = длина бедра -2см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сидениям = ширина таза + 2см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А- до промежности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Б- рост до груди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В- рост до плеча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Г-общий рост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Д- ширина груди</a:t>
            </a:r>
          </a:p>
        </p:txBody>
      </p:sp>
    </p:spTree>
    <p:extLst>
      <p:ext uri="{BB962C8B-B14F-4D97-AF65-F5344CB8AC3E}">
        <p14:creationId xmlns:p14="http://schemas.microsoft.com/office/powerpoint/2010/main" val="4110696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42E0B-9886-341E-7EEE-BDD596DDE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223"/>
          </a:xfrm>
        </p:spPr>
        <p:txBody>
          <a:bodyPr>
            <a:normAutofit fontScale="90000"/>
          </a:bodyPr>
          <a:lstStyle/>
          <a:p>
            <a:r>
              <a:rPr lang="ru-RU" dirty="0"/>
              <a:t>То что важно учитывать!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4A7C5F-0556-98D0-7616-AB5799CEA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2363"/>
            <a:ext cx="10515600" cy="5022166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/>
              <a:t>Помимо основных параметров важно учитывать индивидуальные особенности ребенка, для которого будет изготавливаться эта коляска.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/>
              <a:t>Например: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ребенок не способен держать голову, то потребуется подголовник, т. е будем замерять длину шеи от плеча до темечка. А также спинка коляски будет высокой.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ребенок не способен стабильно сидеть и самостоятельно держать торс , то дополнительно понадобятся грудные поддержки , для чего мы будем замерять ширину груди + 2 см  (учет одежды)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681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655304"/>
              </p:ext>
            </p:extLst>
          </p:nvPr>
        </p:nvGraphicFramePr>
        <p:xfrm>
          <a:off x="117231" y="1482779"/>
          <a:ext cx="11957537" cy="5132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88675">
                  <a:extLst>
                    <a:ext uri="{9D8B030D-6E8A-4147-A177-3AD203B41FA5}">
                      <a16:colId xmlns:a16="http://schemas.microsoft.com/office/drawing/2014/main" val="2590369415"/>
                    </a:ext>
                  </a:extLst>
                </a:gridCol>
                <a:gridCol w="1186377">
                  <a:extLst>
                    <a:ext uri="{9D8B030D-6E8A-4147-A177-3AD203B41FA5}">
                      <a16:colId xmlns:a16="http://schemas.microsoft.com/office/drawing/2014/main" val="1445413908"/>
                    </a:ext>
                  </a:extLst>
                </a:gridCol>
                <a:gridCol w="1856936">
                  <a:extLst>
                    <a:ext uri="{9D8B030D-6E8A-4147-A177-3AD203B41FA5}">
                      <a16:colId xmlns:a16="http://schemas.microsoft.com/office/drawing/2014/main" val="1419878199"/>
                    </a:ext>
                  </a:extLst>
                </a:gridCol>
                <a:gridCol w="2427354">
                  <a:extLst>
                    <a:ext uri="{9D8B030D-6E8A-4147-A177-3AD203B41FA5}">
                      <a16:colId xmlns:a16="http://schemas.microsoft.com/office/drawing/2014/main" val="43269543"/>
                    </a:ext>
                  </a:extLst>
                </a:gridCol>
                <a:gridCol w="1117704">
                  <a:extLst>
                    <a:ext uri="{9D8B030D-6E8A-4147-A177-3AD203B41FA5}">
                      <a16:colId xmlns:a16="http://schemas.microsoft.com/office/drawing/2014/main" val="8410862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16922535"/>
                    </a:ext>
                  </a:extLst>
                </a:gridCol>
                <a:gridCol w="1266091">
                  <a:extLst>
                    <a:ext uri="{9D8B030D-6E8A-4147-A177-3AD203B41FA5}">
                      <a16:colId xmlns:a16="http://schemas.microsoft.com/office/drawing/2014/main" val="2738948939"/>
                    </a:ext>
                  </a:extLst>
                </a:gridCol>
              </a:tblGrid>
              <a:tr h="1738124">
                <a:tc>
                  <a:txBody>
                    <a:bodyPr/>
                    <a:lstStyle/>
                    <a:p>
                      <a:r>
                        <a:rPr lang="ru-RU" dirty="0"/>
                        <a:t>Ширина таза, см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34</a:t>
                      </a: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+2 </a:t>
                      </a:r>
                      <a:r>
                        <a:rPr lang="ru-RU" dirty="0"/>
                        <a:t>см= 36см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Длина бедер, см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57</a:t>
                      </a: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-2см</a:t>
                      </a:r>
                      <a:r>
                        <a:rPr lang="ru-RU" dirty="0"/>
                        <a:t>= 55см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Длина</a:t>
                      </a:r>
                      <a:r>
                        <a:rPr lang="ru-RU" baseline="0" dirty="0"/>
                        <a:t> голеней, см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14038600"/>
                  </a:ext>
                </a:extLst>
              </a:tr>
              <a:tr h="784814">
                <a:tc gridSpan="2">
                  <a:txBody>
                    <a:bodyPr/>
                    <a:lstStyle/>
                    <a:p>
                      <a:r>
                        <a:rPr lang="ru-RU" dirty="0"/>
                        <a:t>Длина спины,</a:t>
                      </a:r>
                      <a:r>
                        <a:rPr lang="ru-RU" baseline="0" dirty="0"/>
                        <a:t> см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55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Ширина груди, см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+2</a:t>
                      </a:r>
                      <a:r>
                        <a:rPr lang="ru-RU" dirty="0"/>
                        <a:t>=26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81165"/>
                  </a:ext>
                </a:extLst>
              </a:tr>
              <a:tr h="773700">
                <a:tc gridSpan="2">
                  <a:txBody>
                    <a:bodyPr/>
                    <a:lstStyle/>
                    <a:p>
                      <a:r>
                        <a:rPr lang="ru-RU" dirty="0"/>
                        <a:t>Расстояние от сиденья до макушки, см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Длина</a:t>
                      </a:r>
                      <a:r>
                        <a:rPr lang="ru-RU" baseline="0" dirty="0"/>
                        <a:t> спины до лопатки, см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793475"/>
                  </a:ext>
                </a:extLst>
              </a:tr>
              <a:tr h="804056">
                <a:tc gridSpan="2">
                  <a:txBody>
                    <a:bodyPr/>
                    <a:lstStyle/>
                    <a:p>
                      <a:r>
                        <a:rPr lang="ru-RU" dirty="0"/>
                        <a:t>Рост до груди, см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115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Рост</a:t>
                      </a:r>
                      <a:r>
                        <a:rPr lang="ru-RU" baseline="0" dirty="0"/>
                        <a:t> до промежности, см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092397"/>
                  </a:ext>
                </a:extLst>
              </a:tr>
              <a:tr h="1032058">
                <a:tc gridSpan="2">
                  <a:txBody>
                    <a:bodyPr/>
                    <a:lstStyle/>
                    <a:p>
                      <a:r>
                        <a:rPr lang="ru-RU" dirty="0"/>
                        <a:t>Рост, см      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164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Вес, кг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247364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94192" y="383146"/>
            <a:ext cx="104867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>
                <a:latin typeface="+mj-lt"/>
              </a:rPr>
              <a:t>Вариант записи замеров для подбора ТСР</a:t>
            </a:r>
          </a:p>
        </p:txBody>
      </p:sp>
    </p:spTree>
    <p:extLst>
      <p:ext uri="{BB962C8B-B14F-4D97-AF65-F5344CB8AC3E}">
        <p14:creationId xmlns:p14="http://schemas.microsoft.com/office/powerpoint/2010/main" val="3763388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3D1DF-07B1-33FD-44F0-B9AC4BF23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Пояснение таблицы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2EABD9-6D27-EED2-0EB3-F780C17DC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7" y="193816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Форма заполнена на реальном примере ребенка, это девочка 16 лет, которой потребовалась инвалидная коляска (рост 164см, вес 50кг). Ребенку проведены все необходимые замеры, девочка не нуждается в подголовнике и грудных подставках, так как может самостоятельно держать голову и торс, но для наглядности мы произвели все замеры</a:t>
            </a:r>
          </a:p>
        </p:txBody>
      </p:sp>
    </p:spTree>
    <p:extLst>
      <p:ext uri="{BB962C8B-B14F-4D97-AF65-F5344CB8AC3E}">
        <p14:creationId xmlns:p14="http://schemas.microsoft.com/office/powerpoint/2010/main" val="2891734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81FA6B-393A-97A9-973D-6DF90F329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2EA917-6AA5-EC1A-838B-EC0A17F23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Цели </a:t>
            </a:r>
          </a:p>
          <a:p>
            <a:r>
              <a:rPr lang="ru-RU" dirty="0"/>
              <a:t>Актуальность</a:t>
            </a:r>
          </a:p>
          <a:p>
            <a:r>
              <a:rPr lang="ru-RU" dirty="0"/>
              <a:t>Понятие Инвалидности</a:t>
            </a:r>
          </a:p>
          <a:p>
            <a:r>
              <a:rPr lang="ru-RU" dirty="0"/>
              <a:t>Понятие </a:t>
            </a:r>
            <a:r>
              <a:rPr lang="ru-RU" dirty="0" err="1"/>
              <a:t>Абилитации</a:t>
            </a:r>
            <a:endParaRPr lang="ru-RU" dirty="0"/>
          </a:p>
          <a:p>
            <a:r>
              <a:rPr lang="ru-RU" dirty="0"/>
              <a:t>Нормативно-правовая база</a:t>
            </a:r>
          </a:p>
          <a:p>
            <a:r>
              <a:rPr lang="ru-RU" dirty="0"/>
              <a:t>Технические средства реабилитации</a:t>
            </a:r>
          </a:p>
          <a:p>
            <a:r>
              <a:rPr lang="ru-RU" dirty="0"/>
              <a:t>Классификация инвалидных колясок</a:t>
            </a:r>
          </a:p>
          <a:p>
            <a:r>
              <a:rPr lang="ru-RU" dirty="0"/>
              <a:t>Измерения для подбора ТСР</a:t>
            </a:r>
          </a:p>
          <a:p>
            <a:r>
              <a:rPr lang="ru-RU" dirty="0"/>
              <a:t>Вариант записи замеров для подбора ТСР</a:t>
            </a:r>
          </a:p>
          <a:p>
            <a:r>
              <a:rPr lang="ru-RU" dirty="0"/>
              <a:t>Общий алгоритм подбора  и адаптация кресла- коляски</a:t>
            </a:r>
          </a:p>
          <a:p>
            <a:r>
              <a:rPr lang="ru-RU" dirty="0"/>
              <a:t>Заключение</a:t>
            </a:r>
          </a:p>
          <a:p>
            <a:r>
              <a:rPr lang="ru-RU" dirty="0"/>
              <a:t>Используемые источники и 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530383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3C60A-E221-7DA6-1730-8A01DFBEE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8764"/>
          </a:xfrm>
        </p:spPr>
        <p:txBody>
          <a:bodyPr/>
          <a:lstStyle/>
          <a:p>
            <a:r>
              <a:rPr lang="ru-RU" dirty="0"/>
              <a:t>Пояснение таблицы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0BDBF8-1652-FE06-A709-094CC9130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102" y="1744394"/>
            <a:ext cx="11408898" cy="5373859"/>
          </a:xfrm>
        </p:spPr>
        <p:txBody>
          <a:bodyPr/>
          <a:lstStyle/>
          <a:p>
            <a:r>
              <a:rPr lang="ru-RU" dirty="0"/>
              <a:t>Также вы можете заметить цифры, которые выделены красным, это те параметры на которые нужно добавить или убавить по 2 см на учет одежды или движений</a:t>
            </a:r>
          </a:p>
          <a:p>
            <a:r>
              <a:rPr lang="ru-RU" dirty="0">
                <a:solidFill>
                  <a:srgbClr val="FF0000"/>
                </a:solidFill>
              </a:rPr>
              <a:t>Ширина таза </a:t>
            </a:r>
            <a:r>
              <a:rPr lang="ru-RU" dirty="0"/>
              <a:t>34 и мы </a:t>
            </a:r>
            <a:r>
              <a:rPr lang="ru-RU" dirty="0">
                <a:solidFill>
                  <a:srgbClr val="FF0000"/>
                </a:solidFill>
              </a:rPr>
              <a:t>добавили 2 см, </a:t>
            </a:r>
            <a:r>
              <a:rPr lang="ru-RU" dirty="0"/>
              <a:t>т.к это ширина сиденья ,нам нужен небольшой запас для учета одежды, будь то верхняя одежда или зимние штаны, чтобы ребенку было комфортно и не тесно.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218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374B0-7BEF-642A-B47C-DDBA7A6FE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7749"/>
          </a:xfrm>
        </p:spPr>
        <p:txBody>
          <a:bodyPr>
            <a:normAutofit fontScale="90000"/>
          </a:bodyPr>
          <a:lstStyle/>
          <a:p>
            <a:r>
              <a:rPr lang="ru-RU" dirty="0"/>
              <a:t>Пояснение таблицы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CED0F8-8B9D-6097-FA3C-02CA62F37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9482"/>
            <a:ext cx="10515600" cy="5458265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Длина бедер </a:t>
            </a:r>
            <a:r>
              <a:rPr lang="ru-RU" dirty="0"/>
              <a:t>у нас 57см, здесь мы </a:t>
            </a:r>
            <a:r>
              <a:rPr lang="ru-RU" dirty="0">
                <a:solidFill>
                  <a:srgbClr val="FF0000"/>
                </a:solidFill>
              </a:rPr>
              <a:t>отнимаем 2 см</a:t>
            </a:r>
            <a:r>
              <a:rPr lang="ru-RU" dirty="0"/>
              <a:t>, этот параметр отвечает за глубину сиденья, мы убрали 2 см для того ,чтобы освободить пространство в подколенной ямке, чтобы сиденье не давило и не упиралось в подколенную область.</a:t>
            </a:r>
          </a:p>
          <a:p>
            <a:r>
              <a:rPr lang="ru-RU" dirty="0">
                <a:solidFill>
                  <a:srgbClr val="FF0000"/>
                </a:solidFill>
              </a:rPr>
              <a:t>Ширина груди </a:t>
            </a:r>
            <a:r>
              <a:rPr lang="ru-RU" dirty="0"/>
              <a:t>24см, нам в данном случае она не нужна, но для наглядности мы разберем и этот параметр. Здесь </a:t>
            </a:r>
            <a:r>
              <a:rPr lang="ru-RU" dirty="0">
                <a:solidFill>
                  <a:srgbClr val="FF0000"/>
                </a:solidFill>
              </a:rPr>
              <a:t>добавляется 2 см </a:t>
            </a:r>
            <a:r>
              <a:rPr lang="ru-RU" dirty="0"/>
              <a:t>также на учет одежды, для свободы и комфорта ребенка.</a:t>
            </a:r>
          </a:p>
          <a:p>
            <a:r>
              <a:rPr lang="ru-RU" dirty="0"/>
              <a:t>Ширина груди нужна нам тогда, когда ребенок нуждается в грудных подставках, например когда ребенок не может самостоятельно держать торс, сидеть ровно, в таком случае мы будем использовать этот параметр. </a:t>
            </a:r>
          </a:p>
        </p:txBody>
      </p:sp>
    </p:spTree>
    <p:extLst>
      <p:ext uri="{BB962C8B-B14F-4D97-AF65-F5344CB8AC3E}">
        <p14:creationId xmlns:p14="http://schemas.microsoft.com/office/powerpoint/2010/main" val="380755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23A0C-C98B-B796-F5BF-C5A0ECBB6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Общий алгоритм подбора и адаптации кресла-коляски: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54CBE5-9DEA-9A99-98E3-073291889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914" y="1829434"/>
            <a:ext cx="6280052" cy="4663441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Выбор типа, размера кресла + колёсной базы;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Подбор аксессуаров;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Антропометрическая настройка;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Алгоритм позиционирование в кресле;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Функциональная настройка;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Инструктаж пользователей и/или сопровождающих лиц.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C21850-E482-A439-2691-38DBD4365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351" y="2056707"/>
            <a:ext cx="4412449" cy="339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245AA1-E4D0-192F-02BE-A0576FD4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02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AB92C5-6A5F-F4A5-367A-D96D514AA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8677"/>
            <a:ext cx="10515600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Подводя итог нашего выступления, мы хотим донести , что выбрать инвалидную коляску ребенку не составляет особой трудности. Зная определенные антропометрические параметры и учитывая индивидуальные особенности ребенка можно подобрать техническое средство реабилитации, в котором ребенку будет комфортно.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сможем подобрать инвалидную коляску как для ребенка, который будет просто посещать общеобразовательное учреждение и кружки, но также и для детей, которые будут заниматься адаптивными видами спорта.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73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F0ACC-F79A-DF6C-0D92-D647C941E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698" y="154110"/>
            <a:ext cx="8952914" cy="6899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6BF332-623E-DBBD-F5DC-9B66729A3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ребенок имеет право на свободу передвижения, а особенно ребенок-инвалид.</a:t>
            </a:r>
          </a:p>
          <a:p>
            <a:pPr marL="0" indent="0" algn="ctr">
              <a:buNone/>
            </a:pPr>
            <a: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Активная коляска для такого ребенка- это шанс жить полноценно: передвигаться, учится, заниматься спортом и заводить новых друзей.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0969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12817A-BC84-C5CB-9494-AC1BBC903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6B44B99-E07A-6C0C-F9D6-E3606D0AD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81001"/>
            <a:ext cx="12192000" cy="762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58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Источники литературы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ru-RU" sz="1800" u="sng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Пенсионный фонд Российской Федерации </a:t>
            </a:r>
            <a:r>
              <a:rPr lang="ru-RU" sz="1800" u="sng" dirty="0">
                <a:effectLst/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www.pfrf.ru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Права и льготы ребенка-инвалида и его семьи Совместный проект: ФГБУ «Национальный медицинский исследовательский центр детской гематологии, онкологии и иммунологии им. Дмитрия Рогачева» Минздрава России Некоммерческая организация комплексной поддержки пациентов с онкологическими заболеваниями и их близких «Служба «Ясное утро»</a:t>
            </a:r>
          </a:p>
          <a:p>
            <a:r>
              <a:rPr lang="en-US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https://ortopediya24.ru</a:t>
            </a:r>
            <a:endParaRPr lang="ru-RU" sz="1800" dirty="0"/>
          </a:p>
          <a:p>
            <a:r>
              <a:rPr lang="en-US" sz="1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https://100trav.su/populyarnaya-meditsina/invalidnye-kolyaski-s-rychazhnym-privodom-preimushchestva-i-nedostatki.html?ysclid=lb3kj0jhmj148628345</a:t>
            </a:r>
            <a:endParaRPr lang="ru-RU" sz="1800" dirty="0"/>
          </a:p>
          <a:p>
            <a:r>
              <a:rPr lang="en-US" sz="1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https://en.ppt-online.org/239229</a:t>
            </a:r>
            <a:endParaRPr lang="ru-RU" sz="1800" dirty="0"/>
          </a:p>
          <a:p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818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EDEEE-0417-D264-649F-B9C7A95E3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ru-RU" dirty="0"/>
              <a:t>Цели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B6C9CF-D7AF-BD50-D232-C64AD3F22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8"/>
            <a:ext cx="10515600" cy="53738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Образовательная:</a:t>
            </a:r>
          </a:p>
          <a:p>
            <a:r>
              <a:rPr lang="ru-RU" dirty="0"/>
              <a:t>Изучить антропометрические критерии для подбора коляски ребенку-инвалиду разной возрастной группы. Грамотный подбор ТСР.</a:t>
            </a:r>
          </a:p>
          <a:p>
            <a:pPr marL="0" indent="0">
              <a:buNone/>
            </a:pPr>
            <a:r>
              <a:rPr lang="ru-RU" dirty="0"/>
              <a:t>Профилактическая:</a:t>
            </a:r>
          </a:p>
          <a:p>
            <a:r>
              <a:rPr lang="ru-RU" dirty="0"/>
              <a:t>Заинтересовать и приобщить врачей-реабилитологов, а также родителей детей-инвалидов к более детальному подходу в подборе и  приобретении инвалидной коляски – как основному методу передвижения их детей, во избежание излишнего травматизма.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441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29F45-B700-01B1-3AF9-E709B197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291"/>
            <a:ext cx="10515600" cy="1325563"/>
          </a:xfrm>
        </p:spPr>
        <p:txBody>
          <a:bodyPr/>
          <a:lstStyle/>
          <a:p>
            <a:r>
              <a:rPr lang="ru-RU" dirty="0"/>
              <a:t>Целевая аудитория: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365742-D305-13D3-6FC2-CC197CCD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2713"/>
            <a:ext cx="6575474" cy="2617837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Врачи- реабилитологи, врачи - педиатры</a:t>
            </a:r>
          </a:p>
          <a:p>
            <a:r>
              <a:rPr lang="ru-RU" dirty="0"/>
              <a:t>Родители детей - инвалидов</a:t>
            </a:r>
          </a:p>
          <a:p>
            <a:r>
              <a:rPr lang="ru-RU" dirty="0"/>
              <a:t>Тьюторы детей – инвалидов</a:t>
            </a:r>
          </a:p>
          <a:p>
            <a:r>
              <a:rPr lang="ru-RU" dirty="0"/>
              <a:t>Медицинские работники</a:t>
            </a:r>
          </a:p>
          <a:p>
            <a:r>
              <a:rPr lang="ru-RU" dirty="0"/>
              <a:t>Студенты Медицинских ВУЗов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296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D485B-8D65-7638-0DF4-B9A262677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298" y="104896"/>
            <a:ext cx="10222035" cy="1017417"/>
          </a:xfrm>
        </p:spPr>
        <p:txBody>
          <a:bodyPr/>
          <a:lstStyle/>
          <a:p>
            <a:r>
              <a:rPr lang="ru-RU" dirty="0"/>
              <a:t>Актуальность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2C37B1-2CA0-9815-FA85-5ED5974AF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58462"/>
            <a:ext cx="10515600" cy="4485933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статистике в нашей стране проживает порядка более 700000 детей-инвалидов и к сожалению эта цифра увеличивается с каждым днем.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Каждый ребенок  имеет право на свободу передвижения, в том числе и дети с ограниченными возможностями здоровья.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883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FC81B-E51B-1889-1011-8813A65C0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8609"/>
            <a:ext cx="10515600" cy="1959365"/>
          </a:xfrm>
        </p:spPr>
        <p:txBody>
          <a:bodyPr>
            <a:normAutofit fontScale="90000"/>
          </a:bodyPr>
          <a:lstStyle/>
          <a:p>
            <a:r>
              <a:rPr lang="ru-RU" sz="4800" dirty="0"/>
              <a:t>На данный момент численность детей-инвалидов в РФ составляет 725 178 чел.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4BE46A-9F0E-45EA-D5A2-B36F8866A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0027"/>
            <a:ext cx="10515600" cy="967592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chemeClr val="accent3">
                    <a:lumMod val="50000"/>
                  </a:schemeClr>
                </a:solidFill>
              </a:rPr>
              <a:t>Актуальность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4C16E6D-CBE2-4AA2-AD94-7066F916094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50"/>
            <a:ext cx="6797675" cy="35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554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C43D4-BF25-1870-E785-D3C07A3FB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68CACE-6190-C622-31CA-1F23D02A2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Инвалид-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5EECF6-470A-12A6-04DB-41141580D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79" y="112540"/>
            <a:ext cx="11651641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3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B93F5-94BA-03D4-52D6-723C1CF79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Понятие инвалидности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A3976A-7341-7D86-4133-4DABC10CF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742" y="1916454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ИНВАЛИД — лицо, которое имеет нарушение здоровья со стойким расстройством функций организма, обусловленное заболеваниями, последствиями травм или дефектами, приводящее к ограничению жизнедеятельности и вызывающее необходимость его социальной защиты.</a:t>
            </a:r>
          </a:p>
          <a:p>
            <a:pPr marL="0" indent="0">
              <a:buNone/>
            </a:pPr>
            <a:r>
              <a:rPr lang="ru-RU" dirty="0"/>
              <a:t> Лицам в возрасте до 18 лет устанавливается категория «ребенок-инвалид».</a:t>
            </a:r>
          </a:p>
          <a:p>
            <a:pPr marL="0" indent="0">
              <a:buNone/>
            </a:pPr>
            <a:r>
              <a:rPr lang="ru-RU" dirty="0"/>
              <a:t> Закон Российской Федерации «О социальной защите инвалидов в Российской Федерации» от 24. 11.1995 № 181-ФЗ (Статья 1).</a:t>
            </a:r>
          </a:p>
        </p:txBody>
      </p:sp>
    </p:spTree>
    <p:extLst>
      <p:ext uri="{BB962C8B-B14F-4D97-AF65-F5344CB8AC3E}">
        <p14:creationId xmlns:p14="http://schemas.microsoft.com/office/powerpoint/2010/main" val="2177924280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Знакомство</Template>
  <TotalTime>0</TotalTime>
  <Words>2057</Words>
  <Application>Microsoft Office PowerPoint</Application>
  <PresentationFormat>Широкоэкранный</PresentationFormat>
  <Paragraphs>213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6" baseType="lpstr">
      <vt:lpstr>Arial</vt:lpstr>
      <vt:lpstr>Avenir Next LT Pro</vt:lpstr>
      <vt:lpstr>AvenirNext LT Pro Medium</vt:lpstr>
      <vt:lpstr>Calibri</vt:lpstr>
      <vt:lpstr>Posterama</vt:lpstr>
      <vt:lpstr>PT Sans</vt:lpstr>
      <vt:lpstr>Times New Roman</vt:lpstr>
      <vt:lpstr>Wingdings</vt:lpstr>
      <vt:lpstr>YS Text</vt:lpstr>
      <vt:lpstr>ExploreVTI</vt:lpstr>
      <vt:lpstr>«Технические средства реабилитации.  Выбор активной коляски для ребенка»</vt:lpstr>
      <vt:lpstr>Планета добра «Развивать, учить, творить Жить с душою и любовью, Помогать - не навредить!»</vt:lpstr>
      <vt:lpstr>План</vt:lpstr>
      <vt:lpstr>Цели</vt:lpstr>
      <vt:lpstr>Целевая аудитория:</vt:lpstr>
      <vt:lpstr>Актуальность</vt:lpstr>
      <vt:lpstr>На данный момент численность детей-инвалидов в РФ составляет 725 178 чел.</vt:lpstr>
      <vt:lpstr>Актуальность</vt:lpstr>
      <vt:lpstr>Понятие инвалидности</vt:lpstr>
      <vt:lpstr>Абилитация ( от лат. Habilis- удобный, приспособительный)</vt:lpstr>
      <vt:lpstr>Нормативно-правовая база</vt:lpstr>
      <vt:lpstr> По закону об образовании все дети , в том числе и дети инвалиды имеют право посещать дошкольные и общеобразовательные учреждения, а также дополнительные занятия, в том числе и занятия адаптивным спортом. Поэтому каждый ребенок должен быть обеспечен техническим средством подобранным в соответствии с его индивидуальными особенностями.  Федеральный закон от 29.12.2012 N 273-ФЗ (ред. от 21.11.2022) "Об образовании в Российской Федерации"Статья 5. Право на образование. </vt:lpstr>
      <vt:lpstr>Презентация PowerPoint</vt:lpstr>
      <vt:lpstr>Технические средства реабилитации</vt:lpstr>
      <vt:lpstr>Презентация PowerPoint</vt:lpstr>
      <vt:lpstr>Классификация</vt:lpstr>
      <vt:lpstr>Презентация PowerPoint</vt:lpstr>
      <vt:lpstr>Спортивные коляски активного типа: с колесным управлением</vt:lpstr>
      <vt:lpstr>Презентация PowerPoint</vt:lpstr>
      <vt:lpstr>Коляски активного типа</vt:lpstr>
      <vt:lpstr>Коляски активного типа</vt:lpstr>
      <vt:lpstr>Коляски активного типа</vt:lpstr>
      <vt:lpstr>Подбор коляски</vt:lpstr>
      <vt:lpstr>Требуемые измерения для определения ТСР:</vt:lpstr>
      <vt:lpstr>Презентация PowerPoint</vt:lpstr>
      <vt:lpstr>На выше представленной схеме отображено как  произвести замеры</vt:lpstr>
      <vt:lpstr>То что важно учитывать!</vt:lpstr>
      <vt:lpstr>Презентация PowerPoint</vt:lpstr>
      <vt:lpstr>Пояснение таблицы</vt:lpstr>
      <vt:lpstr>Пояснение таблицы</vt:lpstr>
      <vt:lpstr>Пояснение таблицы</vt:lpstr>
      <vt:lpstr>Общий алгоритм подбора и адаптации кресла-коляски:</vt:lpstr>
      <vt:lpstr>Заключение</vt:lpstr>
      <vt:lpstr>Презентация PowerPoint</vt:lpstr>
      <vt:lpstr>Презентация PowerPoint</vt:lpstr>
      <vt:lpstr>Источники литературы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 Dns</dc:creator>
  <cp:lastModifiedBy>Dns</cp:lastModifiedBy>
  <cp:revision>56</cp:revision>
  <dcterms:created xsi:type="dcterms:W3CDTF">2022-11-30T09:39:33Z</dcterms:created>
  <dcterms:modified xsi:type="dcterms:W3CDTF">2022-12-26T15:49:56Z</dcterms:modified>
</cp:coreProperties>
</file>