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2B6E-73AC-4F00-B5C4-6B4D4B966C1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0EC75-E7A4-4EC6-9479-B7CB9F106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87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7F9E6D-BE9E-4F73-9A6B-C95DE98F431F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  <p:sp>
        <p:nvSpPr>
          <p:cNvPr id="1269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8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AAE58F2-A43F-443B-9CAF-1F47D348A48D}" type="slidenum">
              <a:rPr lang="ru-RU" altLang="ru-RU" sz="1200">
                <a:latin typeface="Calibri" pitchFamily="34" charset="0"/>
              </a:rPr>
              <a:pPr algn="r" eaLnBrk="1" hangingPunct="1"/>
              <a:t>2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3DC00E-6D71-4963-B87E-3DA0FD096109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  <p:sp>
        <p:nvSpPr>
          <p:cNvPr id="1280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4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Либо вместо разобранного газового – разобранное боевое (типа Вальтер РР)</a:t>
            </a:r>
          </a:p>
        </p:txBody>
      </p:sp>
      <p:sp>
        <p:nvSpPr>
          <p:cNvPr id="128005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1AED42-FC92-42E0-8D2D-6EAB97891867}" type="slidenum">
              <a:rPr lang="ru-RU" altLang="ru-RU" sz="1200">
                <a:latin typeface="Calibri" pitchFamily="34" charset="0"/>
              </a:rPr>
              <a:pPr algn="r" eaLnBrk="1" hangingPunct="1"/>
              <a:t>6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C8E91F-F335-4E40-9EF0-B5F810BD3DBA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  <p:sp>
        <p:nvSpPr>
          <p:cNvPr id="1290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8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Хорошо бы схему строения газового патрона. Если найдешь – классно будет!</a:t>
            </a:r>
          </a:p>
        </p:txBody>
      </p:sp>
      <p:sp>
        <p:nvSpPr>
          <p:cNvPr id="12902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6942490-DA3C-4EB4-A7C9-2CC8FA192074}" type="slidenum">
              <a:rPr lang="ru-RU" altLang="ru-RU" sz="1200">
                <a:latin typeface="Calibri" pitchFamily="34" charset="0"/>
              </a:rPr>
              <a:pPr algn="r" eaLnBrk="1" hangingPunct="1"/>
              <a:t>8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167EF7-6E8A-4C25-9AF7-EA669F5FD128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  <p:sp>
        <p:nvSpPr>
          <p:cNvPr id="1300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2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0053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B8F0FD-AE29-4C41-BD78-A37015FC248D}" type="slidenum">
              <a:rPr lang="ru-RU" altLang="ru-RU" sz="1200">
                <a:latin typeface="Calibri" pitchFamily="34" charset="0"/>
              </a:rPr>
              <a:pPr algn="r" eaLnBrk="1" hangingPunct="1"/>
              <a:t>13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E6D81C-F155-4D8D-AA05-A356D2A20D9F}" type="slidenum">
              <a:rPr lang="ru-RU" altLang="ru-RU"/>
              <a:pPr eaLnBrk="1" hangingPunct="1"/>
              <a:t>16</a:t>
            </a:fld>
            <a:endParaRPr lang="ru-RU" altLang="ru-RU"/>
          </a:p>
        </p:txBody>
      </p:sp>
      <p:sp>
        <p:nvSpPr>
          <p:cNvPr id="1310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107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24B9D07-2EE6-4C11-A123-496ED25FF4F2}" type="slidenum">
              <a:rPr lang="ru-RU" altLang="ru-RU" sz="1200">
                <a:latin typeface="Calibri" pitchFamily="34" charset="0"/>
              </a:rPr>
              <a:pPr algn="r" eaLnBrk="1" hangingPunct="1"/>
              <a:t>16</a:t>
            </a:fld>
            <a:endParaRPr lang="ru-RU" alt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91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0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049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71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7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85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29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9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371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2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D176-344C-47DF-B183-92DF27DEF54B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3406A-90F0-414B-9A9B-29DD81ED2F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36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Повреждения из газового оружия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altLang="ru-RU" b="1" dirty="0" smtClean="0">
                <a:latin typeface="Times New Roman" pitchFamily="18" charset="0"/>
              </a:rPr>
              <a:t>Профессор </a:t>
            </a:r>
          </a:p>
          <a:p>
            <a:r>
              <a:rPr lang="ru-RU" altLang="ru-RU" b="1" dirty="0" err="1" smtClean="0">
                <a:latin typeface="Times New Roman" pitchFamily="18" charset="0"/>
              </a:rPr>
              <a:t>Алябьев</a:t>
            </a:r>
            <a:r>
              <a:rPr lang="ru-RU" altLang="ru-RU" b="1" dirty="0" smtClean="0">
                <a:latin typeface="Times New Roman" pitchFamily="18" charset="0"/>
              </a:rPr>
              <a:t> Федор Валерьевич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20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428750"/>
            <a:ext cx="7858125" cy="5072063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Зерна пороха различного вида.</a:t>
            </a:r>
          </a:p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Продукты сгорания пороха в виде черных чешуйчатых, пористых частиц.</a:t>
            </a:r>
          </a:p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Серебристые частицы магния; частицы других металлов (медь, барий, сурьма и др.)</a:t>
            </a:r>
          </a:p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Пластинчатые вытянутые желто-зеленые частицы пластмассового контейнера.</a:t>
            </a:r>
          </a:p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Частицы прокладки, отделяющей пороховую камеру от ирританта (в виде волокнистых блестящих нитей).</a:t>
            </a:r>
          </a:p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Частицы лака.</a:t>
            </a:r>
          </a:p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Прозрачные бесцветные кристаллы ирританта.</a:t>
            </a:r>
          </a:p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Белесоватые и желтовато-белые глыбки силикагеля.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>
                <a:latin typeface="Times New Roman" pitchFamily="18" charset="0"/>
              </a:rPr>
              <a:t>       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altLang="ru-RU" sz="1600" b="1" smtClean="0">
                <a:latin typeface="Times New Roman" pitchFamily="18" charset="0"/>
              </a:rPr>
              <a:t>	</a:t>
            </a:r>
            <a:r>
              <a:rPr lang="ru-RU" altLang="ru-RU" sz="1600" smtClean="0">
                <a:latin typeface="Times New Roman" pitchFamily="18" charset="0"/>
              </a:rPr>
              <a:t>Распространение частиц продуктов выстрела происходит как в направлении траектории выстрела, так и в обратном направлении (оседают на одежде и руках стреляющего).</a:t>
            </a:r>
          </a:p>
          <a:p>
            <a:pPr marL="457200" indent="-45720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endParaRPr lang="ru-RU" altLang="ru-RU" sz="2000" smtClean="0">
              <a:latin typeface="Times New Roman" pitchFamily="18" charset="0"/>
            </a:endParaRPr>
          </a:p>
        </p:txBody>
      </p:sp>
      <p:pic>
        <p:nvPicPr>
          <p:cNvPr id="113667" name="Рисунок 3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8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Содержимое 2"/>
          <p:cNvSpPr>
            <a:spLocks noGrp="1"/>
          </p:cNvSpPr>
          <p:nvPr>
            <p:ph idx="4294967295"/>
          </p:nvPr>
        </p:nvSpPr>
        <p:spPr>
          <a:xfrm>
            <a:off x="714375" y="571500"/>
            <a:ext cx="7786688" cy="614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altLang="ru-RU" sz="2000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b="1" smtClean="0">
                <a:latin typeface="Times New Roman" pitchFamily="18" charset="0"/>
              </a:rPr>
              <a:t>Ирританты</a:t>
            </a:r>
            <a:r>
              <a:rPr lang="ru-RU" altLang="ru-RU" sz="2000" smtClean="0">
                <a:latin typeface="Times New Roman" pitchFamily="18" charset="0"/>
              </a:rPr>
              <a:t> (раздражающие вещества) – быстродействующие вещества с выраженным начальным проявлением интоксикации у пораженного,  быстрым исчезновением симптомов отравления через короткий промежуток времени после окончания контакта с ним.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Ирритант может оказывать механическое, легкое термическое и специальное химическое действие.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>
                <a:latin typeface="Times New Roman" pitchFamily="18" charset="0"/>
              </a:rPr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>
                <a:latin typeface="Times New Roman" pitchFamily="18" charset="0"/>
              </a:rPr>
              <a:t>      Выраженность симптомов </a:t>
            </a:r>
            <a:r>
              <a:rPr lang="ru-RU" altLang="ru-RU" sz="2000" smtClean="0">
                <a:latin typeface="Times New Roman" pitchFamily="18" charset="0"/>
              </a:rPr>
              <a:t>зависит от: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свойств конкретного ирританта;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способа его применения;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концентрации в воздухе или количества, попавшего на кожу или слизистые оболочки;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условий окружающей среды;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продолжительности пребывания человека в зараженной атмосфере;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индивидуальных особенностей организма.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b="1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1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Содержимое 2"/>
          <p:cNvSpPr>
            <a:spLocks noGrp="1"/>
          </p:cNvSpPr>
          <p:nvPr>
            <p:ph idx="4294967295"/>
          </p:nvPr>
        </p:nvSpPr>
        <p:spPr>
          <a:xfrm>
            <a:off x="571500" y="1214438"/>
            <a:ext cx="8086725" cy="542925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b="1" smtClean="0"/>
              <a:t>лакриматоры </a:t>
            </a:r>
            <a:r>
              <a:rPr lang="ru-RU" altLang="ru-RU" sz="2000" smtClean="0"/>
              <a:t>(слезоточивые)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Вещества </a:t>
            </a:r>
            <a:r>
              <a:rPr lang="en-US" altLang="ru-RU" sz="2000" smtClean="0"/>
              <a:t>CN, CA, PS.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2. стерниты </a:t>
            </a:r>
            <a:r>
              <a:rPr lang="ru-RU" altLang="ru-RU" sz="2000" smtClean="0"/>
              <a:t>(чихательные)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Вещества </a:t>
            </a:r>
            <a:r>
              <a:rPr lang="en-US" altLang="ru-RU" sz="2000" smtClean="0"/>
              <a:t>DM, DA, DC.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3. смешанного действия 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Вещества</a:t>
            </a:r>
            <a:r>
              <a:rPr lang="en-US" altLang="ru-RU" sz="2000" smtClean="0"/>
              <a:t> CS, CR, </a:t>
            </a:r>
            <a:r>
              <a:rPr lang="ru-RU" altLang="ru-RU" sz="2000" smtClean="0"/>
              <a:t>капсаицин (алкалоид  жгучего красного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чилийского перца)</a:t>
            </a:r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endParaRPr lang="ru-RU" altLang="ru-RU" sz="2000" smtClean="0"/>
          </a:p>
          <a:p>
            <a:pPr marL="514350" indent="-514350"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Министерством здравоохранения и социального развития РФ разрешены для снаряжения средств</a:t>
            </a:r>
            <a:r>
              <a:rPr lang="en-US" altLang="ru-RU" sz="2000" smtClean="0"/>
              <a:t> </a:t>
            </a:r>
            <a:r>
              <a:rPr lang="ru-RU" altLang="ru-RU" sz="2000" smtClean="0"/>
              <a:t>самообороны: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ru-RU" altLang="ru-RU" sz="2000" smtClean="0"/>
              <a:t>хлорацетофенон (</a:t>
            </a:r>
            <a:r>
              <a:rPr lang="en-US" altLang="ru-RU" sz="2000" smtClean="0"/>
              <a:t>CN</a:t>
            </a:r>
            <a:r>
              <a:rPr lang="ru-RU" altLang="ru-RU" sz="2000" smtClean="0"/>
              <a:t>)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ru-RU" altLang="ru-RU" sz="2000" smtClean="0"/>
              <a:t>ортохлорбензилиденмалонодинитрил (</a:t>
            </a:r>
            <a:r>
              <a:rPr lang="en-US" altLang="ru-RU" sz="2000" smtClean="0"/>
              <a:t>CS</a:t>
            </a:r>
            <a:r>
              <a:rPr lang="ru-RU" altLang="ru-RU" sz="2000" smtClean="0"/>
              <a:t>)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ru-RU" altLang="ru-RU" sz="2000" smtClean="0"/>
              <a:t>дибензоксазепин (</a:t>
            </a:r>
            <a:r>
              <a:rPr lang="en-US" altLang="ru-RU" sz="2000" smtClean="0"/>
              <a:t>CR</a:t>
            </a:r>
            <a:r>
              <a:rPr lang="ru-RU" altLang="ru-RU" sz="2000" smtClean="0"/>
              <a:t>)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ru-RU" altLang="ru-RU" sz="2000" smtClean="0"/>
              <a:t>морфолид пеларгоновой кислоты (МПК)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ru-RU" altLang="ru-RU" sz="2000" smtClean="0"/>
              <a:t>олеорезин капсикум (ОС, капсаицин).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115715" name="Рисунок 4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6" name="Picture 2" descr="D:\Differ\Судмед\Доклады на кружок\травматика\1ee40c44-47b3-4e08-a38a-3606e6d79406_vegetable_chili_pepp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500188"/>
            <a:ext cx="19796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428750"/>
            <a:ext cx="7929562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Симптомы: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жжение, резь, сильная боль, </a:t>
            </a:r>
            <a:br>
              <a:rPr lang="ru-RU" altLang="ru-RU" sz="2000" smtClean="0"/>
            </a:br>
            <a:r>
              <a:rPr lang="ru-RU" altLang="ru-RU" sz="2000" smtClean="0"/>
              <a:t>ощущение инородного тела в глазах;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частое мигание, слезотечение, светобоязнь, конъюнктивит, блефароспазм;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раздражение дыхательных путей: жжение во рту и носоглотке, ринорея, саливация, диспное, кашель, загрудинные боли;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тошнота, рвота;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носовые кровотечения;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жжение и зуд кожных покровов, эритема.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	Симптомы исчезают через 1-2 часа, но в течении ещё 2-3 суток отмечается слезотечение и светобоязнь.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	Способность к активным действиям после воздействия ирританта снижена в течение </a:t>
            </a:r>
            <a:r>
              <a:rPr lang="ru-RU" altLang="ru-RU" sz="2000" b="1" smtClean="0"/>
              <a:t>20-40 минут</a:t>
            </a:r>
            <a:r>
              <a:rPr lang="ru-RU" altLang="ru-RU" sz="200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</p:txBody>
      </p:sp>
      <p:pic>
        <p:nvPicPr>
          <p:cNvPr id="116739" name="Рисунок 4" descr="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9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643063"/>
            <a:ext cx="7786687" cy="505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/>
              <a:t>Симптомы: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жжение и боль в носу, носоглотке, в области лобных пазух, за грудиной, в животе;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головные боли;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тошнота, рвота,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000" smtClean="0"/>
              <a:t> неудержимое чихание, кашель, ринорея, саливация.</a:t>
            </a:r>
          </a:p>
          <a:p>
            <a:pPr eaLnBrk="1" hangingPunct="1">
              <a:lnSpc>
                <a:spcPct val="90000"/>
              </a:lnSpc>
            </a:pPr>
            <a:endParaRPr lang="ru-RU" altLang="ru-RU" sz="20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</a:t>
            </a:r>
            <a:r>
              <a:rPr lang="ru-RU" altLang="ru-RU" sz="2000" b="1" smtClean="0"/>
              <a:t>Скрытый период интоксикации: 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4-30 минут (при высокой концентрации возможно проявление через 30-60 секунд).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</a:t>
            </a:r>
            <a:r>
              <a:rPr lang="ru-RU" altLang="ru-RU" sz="2000" b="1" smtClean="0"/>
              <a:t>Максимальная выраженность симптомов — 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/>
              <a:t>через 30-60 минут.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smtClean="0"/>
              <a:t>    Полное выздоровление наступает через двое суток.</a:t>
            </a:r>
          </a:p>
        </p:txBody>
      </p:sp>
      <p:pic>
        <p:nvPicPr>
          <p:cNvPr id="117763" name="Рисунок 4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5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428750"/>
            <a:ext cx="7786687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900" b="1" dirty="0" smtClean="0"/>
              <a:t>	</a:t>
            </a:r>
            <a:r>
              <a:rPr lang="en-US" altLang="ru-RU" sz="1900" b="1" dirty="0" smtClean="0"/>
              <a:t>CS, CR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900" dirty="0" smtClean="0"/>
              <a:t>При попадании на кожу — зуд, жжение, эритема.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900" dirty="0" smtClean="0"/>
              <a:t>При воздействии на увлажненную кожу – химические ожоги 2-й степени.</a:t>
            </a:r>
          </a:p>
          <a:p>
            <a:pPr eaLnBrk="1" hangingPunct="1">
              <a:lnSpc>
                <a:spcPct val="90000"/>
              </a:lnSpc>
            </a:pPr>
            <a:endParaRPr lang="ru-RU" altLang="ru-RU" sz="1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900" b="1" dirty="0" smtClean="0"/>
              <a:t>	</a:t>
            </a:r>
            <a:r>
              <a:rPr lang="ru-RU" altLang="ru-RU" sz="1900" b="1" dirty="0" err="1" smtClean="0"/>
              <a:t>Капсаицин</a:t>
            </a:r>
            <a:endParaRPr lang="ru-RU" altLang="ru-RU" sz="1900" b="1" dirty="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1900" dirty="0" smtClean="0"/>
              <a:t>При попадании в глаза — мгновенный блефароспазм.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900" dirty="0" smtClean="0"/>
              <a:t>Попадание в дыхательные пути — кашель, задержка дыхания, </a:t>
            </a:r>
            <a:r>
              <a:rPr lang="ru-RU" altLang="ru-RU" sz="1900" dirty="0" err="1" smtClean="0"/>
              <a:t>бронхоспазм</a:t>
            </a:r>
            <a:r>
              <a:rPr lang="ru-RU" altLang="ru-RU" sz="19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900" dirty="0" smtClean="0"/>
              <a:t>При попадании на кожу — </a:t>
            </a:r>
            <a:r>
              <a:rPr lang="ru-RU" altLang="ru-RU" sz="1900" dirty="0" err="1" smtClean="0"/>
              <a:t>гипералгезия</a:t>
            </a:r>
            <a:r>
              <a:rPr lang="ru-RU" altLang="ru-RU" sz="1900" dirty="0" smtClean="0"/>
              <a:t>, расширение сосудов, ожоги.</a:t>
            </a:r>
          </a:p>
          <a:p>
            <a:pPr eaLnBrk="1" hangingPunct="1">
              <a:lnSpc>
                <a:spcPct val="90000"/>
              </a:lnSpc>
            </a:pPr>
            <a:endParaRPr lang="ru-RU" altLang="ru-RU" sz="19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900" dirty="0" smtClean="0"/>
              <a:t>	Пораженный человек теряет способность к активным действиям на 5–30 минут.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1900" dirty="0" smtClean="0"/>
              <a:t>	При высокой концентрации может наступить смерть </a:t>
            </a:r>
            <a:br>
              <a:rPr lang="ru-RU" altLang="ru-RU" sz="1900" dirty="0" smtClean="0"/>
            </a:br>
            <a:r>
              <a:rPr lang="ru-RU" altLang="ru-RU" sz="1900" dirty="0" smtClean="0"/>
              <a:t>от первичной </a:t>
            </a:r>
            <a:r>
              <a:rPr lang="ru-RU" altLang="ru-RU" sz="1900" b="1" dirty="0" smtClean="0"/>
              <a:t>остановки дыхания </a:t>
            </a:r>
            <a:r>
              <a:rPr lang="ru-RU" altLang="ru-RU" sz="1900" dirty="0" smtClean="0"/>
              <a:t>(спазм голосовой щели, отек слизистой оболочки гортани)</a:t>
            </a:r>
          </a:p>
        </p:txBody>
      </p:sp>
      <p:pic>
        <p:nvPicPr>
          <p:cNvPr id="118787" name="Рисунок 4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589088"/>
            <a:ext cx="8229600" cy="5268912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Болевой эффект.</a:t>
            </a:r>
          </a:p>
          <a:p>
            <a:pPr eaLnBrk="1" hangingPunct="1"/>
            <a:r>
              <a:rPr lang="ru-RU" altLang="ru-RU" sz="2000" smtClean="0"/>
              <a:t>Рефлекторные реакции секреторного характера: слезотечение, ринорея, бронхорея.</a:t>
            </a:r>
          </a:p>
          <a:p>
            <a:pPr eaLnBrk="1" hangingPunct="1"/>
            <a:r>
              <a:rPr lang="ru-RU" altLang="ru-RU" sz="2000" smtClean="0"/>
              <a:t>Рефлекторные реакции моторного характера: блефароспазм, чихание, кашель.</a:t>
            </a:r>
          </a:p>
          <a:p>
            <a:pPr eaLnBrk="1" hangingPunct="1"/>
            <a:r>
              <a:rPr lang="ru-RU" altLang="ru-RU" sz="2000" smtClean="0"/>
              <a:t>Головная боль, тошнота, рвота, общая слабость.</a:t>
            </a:r>
          </a:p>
          <a:p>
            <a:pPr eaLnBrk="1" hangingPunct="1"/>
            <a:r>
              <a:rPr lang="ru-RU" altLang="ru-RU" sz="2000" smtClean="0"/>
              <a:t>Боли за грудиной.</a:t>
            </a:r>
          </a:p>
          <a:p>
            <a:pPr eaLnBrk="1" hangingPunct="1"/>
            <a:r>
              <a:rPr lang="ru-RU" altLang="ru-RU" sz="2000" smtClean="0"/>
              <a:t>Нарушение ритма и глубины дыхания.</a:t>
            </a:r>
          </a:p>
          <a:p>
            <a:pPr eaLnBrk="1" hangingPunct="1"/>
            <a:r>
              <a:rPr lang="ru-RU" altLang="ru-RU" sz="2000" smtClean="0"/>
              <a:t>Тахикардия.</a:t>
            </a:r>
          </a:p>
          <a:p>
            <a:pPr eaLnBrk="1" hangingPunct="1"/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smtClean="0"/>
              <a:t>	При многократных воздействиях ирритантов </a:t>
            </a:r>
            <a:br>
              <a:rPr lang="ru-RU" altLang="ru-RU" sz="2000" smtClean="0"/>
            </a:br>
            <a:r>
              <a:rPr lang="ru-RU" altLang="ru-RU" sz="2000" smtClean="0"/>
              <a:t>у пострадавших могут развиваться аллергические реакции (сенсибилизация).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  <p:pic>
        <p:nvPicPr>
          <p:cNvPr id="119811" name="Рисунок 4" descr="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82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428750"/>
            <a:ext cx="7786687" cy="542925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конъюнктивиты, кератиты;</a:t>
            </a:r>
          </a:p>
          <a:p>
            <a:pPr eaLnBrk="1" hangingPunct="1"/>
            <a:r>
              <a:rPr lang="ru-RU" altLang="ru-RU" sz="2000" smtClean="0"/>
              <a:t>трахеиты, бронхиты, пневмонии;</a:t>
            </a:r>
          </a:p>
          <a:p>
            <a:pPr eaLnBrk="1" hangingPunct="1"/>
            <a:r>
              <a:rPr lang="ru-RU" altLang="ru-RU" sz="2000" smtClean="0"/>
              <a:t>отеки и поверхностные некрозы кожи;</a:t>
            </a:r>
          </a:p>
          <a:p>
            <a:pPr eaLnBrk="1" hangingPunct="1"/>
            <a:r>
              <a:rPr lang="ru-RU" altLang="ru-RU" sz="2000" smtClean="0"/>
              <a:t>обострение астматического состояния и др.</a:t>
            </a:r>
          </a:p>
          <a:p>
            <a:pPr eaLnBrk="1" hangingPunct="1">
              <a:buFontTx/>
              <a:buNone/>
            </a:pPr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smtClean="0"/>
              <a:t>	В большинстве случаев течение поражений благоприятное.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	Острые явления стихают в течение 5–30 минут после прекращения контакта с ирритантом.</a:t>
            </a:r>
          </a:p>
          <a:p>
            <a:pPr eaLnBrk="1" hangingPunct="1">
              <a:buFontTx/>
              <a:buNone/>
            </a:pPr>
            <a:r>
              <a:rPr lang="ru-RU" altLang="ru-RU" sz="2000" smtClean="0"/>
              <a:t>	Остаточные признаки поражения могут наблюдаться в течение 2 -3 дней (иногда до 7 суток).</a:t>
            </a:r>
          </a:p>
          <a:p>
            <a:pPr eaLnBrk="1" hangingPunct="1"/>
            <a:endParaRPr lang="ru-RU" altLang="ru-RU" sz="2000" smtClean="0"/>
          </a:p>
          <a:p>
            <a:pPr eaLnBrk="1" hangingPunct="1">
              <a:buFontTx/>
              <a:buNone/>
            </a:pPr>
            <a:r>
              <a:rPr lang="ru-RU" altLang="ru-RU" sz="2000" smtClean="0"/>
              <a:t>	В тяжелых случаях смерть наступает по типу действия удушающих газов с развитием отека легких.</a:t>
            </a:r>
          </a:p>
          <a:p>
            <a:pPr eaLnBrk="1" hangingPunct="1"/>
            <a:endParaRPr lang="ru-RU" altLang="ru-RU" sz="2000" smtClean="0"/>
          </a:p>
          <a:p>
            <a:pPr eaLnBrk="1" hangingPunct="1"/>
            <a:endParaRPr lang="ru-RU" altLang="ru-RU" sz="2000" smtClean="0"/>
          </a:p>
        </p:txBody>
      </p:sp>
      <p:pic>
        <p:nvPicPr>
          <p:cNvPr id="120835" name="Рисунок 4" descr="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9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Содержимое 2"/>
          <p:cNvSpPr>
            <a:spLocks noGrp="1"/>
          </p:cNvSpPr>
          <p:nvPr>
            <p:ph idx="4294967295"/>
          </p:nvPr>
        </p:nvSpPr>
        <p:spPr>
          <a:xfrm>
            <a:off x="714375" y="928688"/>
            <a:ext cx="7786688" cy="5461000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Повреждения, причиняемые выстрелом из ГСО с близкого расстояния, в частности </a:t>
            </a:r>
            <a:r>
              <a:rPr lang="ru-RU" altLang="ru-RU" sz="2000" b="1" smtClean="0"/>
              <a:t>в упор, </a:t>
            </a:r>
            <a:r>
              <a:rPr lang="ru-RU" altLang="ru-RU" sz="2000" smtClean="0"/>
              <a:t>могут приводить к тяжелым ранениям, в том числе со смертельным исходом.</a:t>
            </a:r>
          </a:p>
          <a:p>
            <a:pPr eaLnBrk="1" hangingPunct="1"/>
            <a:r>
              <a:rPr lang="ru-RU" altLang="ru-RU" sz="2000" smtClean="0"/>
              <a:t>При этом повреждения по внешнему виду сходны с повреждениями, возникающими при выстрелах </a:t>
            </a:r>
            <a:br>
              <a:rPr lang="ru-RU" altLang="ru-RU" sz="2000" smtClean="0"/>
            </a:br>
            <a:r>
              <a:rPr lang="ru-RU" altLang="ru-RU" sz="2000" smtClean="0"/>
              <a:t>из </a:t>
            </a:r>
            <a:r>
              <a:rPr lang="ru-RU" altLang="ru-RU" sz="2000" b="1" smtClean="0"/>
              <a:t>боевого оружия холостыми патронами</a:t>
            </a:r>
            <a:r>
              <a:rPr lang="ru-RU" altLang="ru-RU" sz="2000" smtClean="0"/>
              <a:t>.</a:t>
            </a:r>
          </a:p>
          <a:p>
            <a:pPr eaLnBrk="1" hangingPunct="1"/>
            <a:r>
              <a:rPr lang="ru-RU" altLang="ru-RU" sz="2000" smtClean="0"/>
              <a:t>Кроме того, в газовом оружии вместо</a:t>
            </a:r>
            <a:r>
              <a:rPr lang="en-US" altLang="ru-RU" sz="2000" smtClean="0"/>
              <a:t/>
            </a:r>
            <a:br>
              <a:rPr lang="en-US" altLang="ru-RU" sz="2000" smtClean="0"/>
            </a:br>
            <a:r>
              <a:rPr lang="ru-RU" altLang="ru-RU" sz="2000" smtClean="0"/>
              <a:t>зарядов активного вещества </a:t>
            </a:r>
            <a:r>
              <a:rPr lang="en-US" altLang="ru-RU" sz="2000" smtClean="0"/>
              <a:t/>
            </a:r>
            <a:br>
              <a:rPr lang="en-US" altLang="ru-RU" sz="2000" smtClean="0"/>
            </a:br>
            <a:r>
              <a:rPr lang="ru-RU" altLang="ru-RU" sz="2000" smtClean="0"/>
              <a:t>может использоваться </a:t>
            </a:r>
            <a:br>
              <a:rPr lang="ru-RU" altLang="ru-RU" sz="2000" smtClean="0"/>
            </a:br>
            <a:r>
              <a:rPr lang="ru-RU" altLang="ru-RU" sz="2000" b="1" smtClean="0"/>
              <a:t>мелкая дробь</a:t>
            </a:r>
            <a:r>
              <a:rPr lang="ru-RU" altLang="ru-RU" sz="2000" smtClean="0"/>
              <a:t>.</a:t>
            </a:r>
          </a:p>
        </p:txBody>
      </p:sp>
      <p:pic>
        <p:nvPicPr>
          <p:cNvPr id="121859" name="Рисунок 3" descr="guns_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929063"/>
            <a:ext cx="750093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3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solidFill>
                  <a:schemeClr val="accent2"/>
                </a:solidFill>
                <a:latin typeface="Times New Roman" pitchFamily="18" charset="0"/>
              </a:rPr>
              <a:t>Рана округлой или овальной формы с неровными краями, иногда звёздчатая, с «минус-тканью», по краям раны можно проследить фрагменты штанцмарки.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8" charset="0"/>
              </a:rPr>
              <a:t>В раневом канале определяются множественные полусгоревшие и несгоревшие пороховые частицы, другие фрагменты снаряжения патрона. Наиболее часто повреждения локализуются в области головы.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20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8" charset="0"/>
              </a:rPr>
              <a:t>При выстрелах в </a:t>
            </a:r>
            <a:r>
              <a:rPr lang="ru-RU" altLang="ru-RU" sz="2200" b="1" smtClean="0">
                <a:latin typeface="Times New Roman" pitchFamily="18" charset="0"/>
              </a:rPr>
              <a:t>плотный упор </a:t>
            </a:r>
            <a:r>
              <a:rPr lang="ru-RU" altLang="ru-RU" sz="2200" smtClean="0">
                <a:latin typeface="Times New Roman" pitchFamily="18" charset="0"/>
              </a:rPr>
              <a:t>из пистолетов 8 – 9-го калибров часто образуются дырчатые переломы костей черепа, проникающие ранения головы, груди; раны имеют дефект кожи, глубина раневых каналов небольшая.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solidFill>
                  <a:schemeClr val="accent2"/>
                </a:solidFill>
                <a:latin typeface="Times New Roman" pitchFamily="18" charset="0"/>
              </a:rPr>
              <a:t>При выстрелах из пистолетов 8 – 9-го калибров в </a:t>
            </a:r>
            <a:r>
              <a:rPr lang="ru-RU" altLang="ru-RU" sz="2200" b="1" smtClean="0">
                <a:solidFill>
                  <a:schemeClr val="accent2"/>
                </a:solidFill>
                <a:latin typeface="Times New Roman" pitchFamily="18" charset="0"/>
              </a:rPr>
              <a:t>неплотный упор </a:t>
            </a:r>
            <a:r>
              <a:rPr lang="ru-RU" altLang="ru-RU" sz="2200" smtClean="0">
                <a:solidFill>
                  <a:schemeClr val="accent2"/>
                </a:solidFill>
                <a:latin typeface="Times New Roman" pitchFamily="18" charset="0"/>
              </a:rPr>
              <a:t>образуются раны без дефекта кожи, возможно образование линейных переломов костей черепа.</a:t>
            </a:r>
            <a:r>
              <a:rPr lang="ru-RU" altLang="ru-RU" sz="2200" smtClean="0"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latin typeface="Times New Roman" pitchFamily="18" charset="0"/>
              </a:rPr>
              <a:t>При выстрелах с расстояния </a:t>
            </a:r>
            <a:r>
              <a:rPr lang="ru-RU" altLang="ru-RU" sz="2200" b="1" smtClean="0">
                <a:latin typeface="Times New Roman" pitchFamily="18" charset="0"/>
              </a:rPr>
              <a:t>до 2 см </a:t>
            </a:r>
            <a:r>
              <a:rPr lang="ru-RU" altLang="ru-RU" sz="2200" smtClean="0">
                <a:latin typeface="Times New Roman" pitchFamily="18" charset="0"/>
              </a:rPr>
              <a:t>образуются лишь ссадины, а с расстояния </a:t>
            </a:r>
            <a:r>
              <a:rPr lang="ru-RU" altLang="ru-RU" sz="2200" b="1" smtClean="0">
                <a:latin typeface="Times New Roman" pitchFamily="18" charset="0"/>
              </a:rPr>
              <a:t>до 3 см </a:t>
            </a:r>
            <a:r>
              <a:rPr lang="ru-RU" altLang="ru-RU" sz="2200" smtClean="0">
                <a:latin typeface="Times New Roman" pitchFamily="18" charset="0"/>
              </a:rPr>
              <a:t>– кровоподтеки.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solidFill>
                  <a:schemeClr val="accent2"/>
                </a:solidFill>
                <a:latin typeface="Times New Roman" pitchFamily="18" charset="0"/>
              </a:rPr>
              <a:t>Тяжёлые повреждения возникают при выстрелах в рот.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solidFill>
                  <a:srgbClr val="CC0000"/>
                </a:solidFill>
                <a:latin typeface="Times New Roman" pitchFamily="18" charset="0"/>
              </a:rPr>
              <a:t>При выстреле </a:t>
            </a:r>
            <a:r>
              <a:rPr lang="ru-RU" altLang="ru-RU" sz="2200" b="1" smtClean="0">
                <a:solidFill>
                  <a:srgbClr val="CC0000"/>
                </a:solidFill>
                <a:latin typeface="Times New Roman" pitchFamily="18" charset="0"/>
              </a:rPr>
              <a:t>в упор </a:t>
            </a:r>
            <a:r>
              <a:rPr lang="ru-RU" altLang="ru-RU" sz="2200" smtClean="0">
                <a:solidFill>
                  <a:srgbClr val="CC0000"/>
                </a:solidFill>
                <a:latin typeface="Times New Roman" pitchFamily="18" charset="0"/>
              </a:rPr>
              <a:t>из пистолета или револьвера 6-го калибра образуется ссадина, а при выстреле с расстояния </a:t>
            </a:r>
            <a:r>
              <a:rPr lang="ru-RU" altLang="ru-RU" sz="2200" b="1" smtClean="0">
                <a:solidFill>
                  <a:srgbClr val="CC0000"/>
                </a:solidFill>
                <a:latin typeface="Times New Roman" pitchFamily="18" charset="0"/>
              </a:rPr>
              <a:t>до 1 см </a:t>
            </a:r>
            <a:r>
              <a:rPr lang="ru-RU" altLang="ru-RU" sz="2200" smtClean="0">
                <a:solidFill>
                  <a:srgbClr val="CC0000"/>
                </a:solidFill>
                <a:latin typeface="Times New Roman" pitchFamily="18" charset="0"/>
              </a:rPr>
              <a:t>может образоваться кровоподтек.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200" smtClean="0">
                <a:solidFill>
                  <a:srgbClr val="CC0000"/>
                </a:solidFill>
                <a:latin typeface="Times New Roman" pitchFamily="18" charset="0"/>
              </a:rPr>
              <a:t>Образование раны при выстреле из пистолета 6-го калибра, как правило, не происходит, переломы костей не образуются.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200" smtClean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492625"/>
          </a:xfrm>
        </p:spPr>
        <p:txBody>
          <a:bodyPr lIns="0" tIns="0" rIns="0" bIns="0"/>
          <a:lstStyle/>
          <a:p>
            <a:pPr eaLnBrk="1" hangingPunct="1">
              <a:buFontTx/>
              <a:buNone/>
            </a:pPr>
            <a:r>
              <a:rPr lang="ru-RU" altLang="ru-RU" sz="2400" b="1" smtClean="0">
                <a:latin typeface="Times New Roman" pitchFamily="18" charset="0"/>
              </a:rPr>
              <a:t>	К гражданскому  оружию относится оружие, предназначенное для</a:t>
            </a:r>
            <a:r>
              <a:rPr lang="en-US" altLang="ru-RU" sz="2400" b="1" smtClean="0">
                <a:latin typeface="Times New Roman" pitchFamily="18" charset="0"/>
              </a:rPr>
              <a:t> </a:t>
            </a:r>
            <a:r>
              <a:rPr lang="ru-RU" altLang="ru-RU" sz="2400" b="1" smtClean="0">
                <a:latin typeface="Times New Roman" pitchFamily="18" charset="0"/>
              </a:rPr>
              <a:t>использования  в целях самообороны, для занятий спортом и охоты. </a:t>
            </a:r>
          </a:p>
          <a:p>
            <a:pPr eaLnBrk="1" hangingPunct="1">
              <a:buFontTx/>
              <a:buNone/>
            </a:pPr>
            <a:endParaRPr lang="ru-RU" altLang="ru-RU" sz="24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altLang="ru-RU" sz="2400" b="1" smtClean="0">
                <a:latin typeface="Times New Roman" pitchFamily="18" charset="0"/>
              </a:rPr>
              <a:t>    </a:t>
            </a:r>
            <a:r>
              <a:rPr lang="ru-RU" altLang="ru-RU" sz="2400" b="1" smtClean="0">
                <a:latin typeface="Times New Roman" pitchFamily="18" charset="0"/>
              </a:rPr>
              <a:t>Гражданское огнестрельное оружие должно исключать ведение огня</a:t>
            </a:r>
            <a:r>
              <a:rPr lang="en-US" altLang="ru-RU" sz="2400" b="1" smtClean="0">
                <a:latin typeface="Times New Roman" pitchFamily="18" charset="0"/>
              </a:rPr>
              <a:t> </a:t>
            </a:r>
            <a:r>
              <a:rPr lang="ru-RU" altLang="ru-RU" sz="2400" b="1" smtClean="0">
                <a:latin typeface="Times New Roman" pitchFamily="18" charset="0"/>
              </a:rPr>
              <a:t>очередями и иметь емкость магазина </a:t>
            </a:r>
            <a:br>
              <a:rPr lang="ru-RU" altLang="ru-RU" sz="2400" b="1" smtClean="0">
                <a:latin typeface="Times New Roman" pitchFamily="18" charset="0"/>
              </a:rPr>
            </a:br>
            <a:r>
              <a:rPr lang="ru-RU" altLang="ru-RU" sz="2400" b="1" smtClean="0">
                <a:latin typeface="Times New Roman" pitchFamily="18" charset="0"/>
              </a:rPr>
              <a:t>не более 10 патронов.</a:t>
            </a:r>
          </a:p>
          <a:p>
            <a:pPr eaLnBrk="1" hangingPunct="1"/>
            <a:endParaRPr lang="ru-RU" altLang="ru-RU" sz="2400" b="1" smtClean="0">
              <a:latin typeface="Times New Roman" pitchFamily="18" charset="0"/>
            </a:endParaRPr>
          </a:p>
        </p:txBody>
      </p:sp>
      <p:pic>
        <p:nvPicPr>
          <p:cNvPr id="105475" name="Рисунок 6" descr="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142875"/>
            <a:ext cx="7559675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0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Причинено ли повреждение, обнаруженное у пострадавшего, выстрелом из газового оружия?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Из какой модели газового оружия причинены повреждения, каков его калибр?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Какие использовались патроны, каким ирритантом они были снаряжены?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Какое влияние на организм оказал ирритант; возможные последствия; степень тяжести причиненного вреда здоровью?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Сколько выстрелов было произведено, с какого расстояния, в каком направлении?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Какая преграда имелась между дульным срезом и телом пострадавшего?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Каково было взаиморасположение оружия и пострадавшего?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Мог ли пострадавший сам себе причинить имеющиеся у него повреждения?</a:t>
            </a:r>
          </a:p>
          <a:p>
            <a:pPr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100" smtClean="0">
                <a:latin typeface="Times New Roman" pitchFamily="18" charset="0"/>
              </a:rPr>
              <a:t>Могли ли имеющиеся у пострадавшего повреждения образоваться при данных обстоятельствах?</a:t>
            </a:r>
          </a:p>
        </p:txBody>
      </p:sp>
      <p:pic>
        <p:nvPicPr>
          <p:cNvPr id="123907" name="Рисунок 3" descr="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1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Рисунок 4" descr="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3"/>
            <a:ext cx="7564438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00063" y="17145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</a:rPr>
              <a:t>Визуальный осмотр (в том числе в инфракрасных и ультрафиолетовых лучах);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исследовательская фотография повреждений;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</a:rPr>
              <a:t>рентгенография (обзорная, послойная, микрорентгенография), рентгеноструктурный анализ;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электрография;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CC0000"/>
                </a:solidFill>
                <a:latin typeface="Times New Roman" pitchFamily="18" charset="0"/>
              </a:rPr>
              <a:t>метод цветных отпечатков;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эмиссионный анализ;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</a:rPr>
              <a:t>судебно-химическое исследование;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chemeClr val="accent2"/>
                </a:solidFill>
                <a:latin typeface="Times New Roman" pitchFamily="18" charset="0"/>
              </a:rPr>
              <a:t>баллистическое исследование (для определения расстояния выстрела);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solidFill>
                  <a:srgbClr val="CC0000"/>
                </a:solidFill>
                <a:latin typeface="Times New Roman" pitchFamily="18" charset="0"/>
              </a:rPr>
              <a:t>гистологическое исследование (для определения прижизненности и давности повреждений);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судебно-биологическое исследование;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газохроматографический анализ.</a:t>
            </a:r>
          </a:p>
        </p:txBody>
      </p:sp>
    </p:spTree>
    <p:extLst>
      <p:ext uri="{BB962C8B-B14F-4D97-AF65-F5344CB8AC3E}">
        <p14:creationId xmlns:p14="http://schemas.microsoft.com/office/powerpoint/2010/main" val="25670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Содержимое 2"/>
          <p:cNvSpPr>
            <a:spLocks noGrp="1"/>
          </p:cNvSpPr>
          <p:nvPr>
            <p:ph idx="4294967295"/>
          </p:nvPr>
        </p:nvSpPr>
        <p:spPr>
          <a:xfrm>
            <a:off x="642938" y="1500188"/>
            <a:ext cx="7858125" cy="3286125"/>
          </a:xfrm>
        </p:spPr>
        <p:txBody>
          <a:bodyPr/>
          <a:lstStyle/>
          <a:p>
            <a:pPr marL="457200" indent="-457200" eaLnBrk="1" hangingPunct="1"/>
            <a:r>
              <a:rPr lang="ru-RU" altLang="ru-RU" sz="2400" smtClean="0">
                <a:latin typeface="Times New Roman" pitchFamily="18" charset="0"/>
              </a:rPr>
              <a:t>огнестрельное гладкоствольное длинноствольное оружие, в том числе с патронами травматического действия;</a:t>
            </a:r>
          </a:p>
          <a:p>
            <a:pPr marL="457200" indent="-457200" eaLnBrk="1" hangingPunct="1"/>
            <a:r>
              <a:rPr lang="ru-RU" altLang="ru-RU" sz="2400" smtClean="0">
                <a:latin typeface="Times New Roman" pitchFamily="18" charset="0"/>
              </a:rPr>
              <a:t>огнестрельное бесствольное оружие с патронами травматического, газового и светозвукового действия;</a:t>
            </a:r>
          </a:p>
          <a:p>
            <a:pPr marL="457200" indent="-457200" eaLnBrk="1" hangingPunct="1"/>
            <a:r>
              <a:rPr lang="ru-RU" altLang="ru-RU" sz="2400" smtClean="0">
                <a:latin typeface="Times New Roman" pitchFamily="18" charset="0"/>
              </a:rPr>
              <a:t>газовое оружие;</a:t>
            </a:r>
          </a:p>
          <a:p>
            <a:pPr marL="457200" indent="-457200" eaLnBrk="1" hangingPunct="1"/>
            <a:r>
              <a:rPr lang="ru-RU" altLang="ru-RU" sz="2400" smtClean="0">
                <a:latin typeface="Times New Roman" pitchFamily="18" charset="0"/>
              </a:rPr>
              <a:t>электрошоковые устройства</a:t>
            </a:r>
            <a:br>
              <a:rPr lang="ru-RU" altLang="ru-RU" sz="2400" smtClean="0">
                <a:latin typeface="Times New Roman" pitchFamily="18" charset="0"/>
              </a:rPr>
            </a:br>
            <a:r>
              <a:rPr lang="ru-RU" altLang="ru-RU" sz="2400" smtClean="0">
                <a:latin typeface="Times New Roman" pitchFamily="18" charset="0"/>
              </a:rPr>
              <a:t>и искровые разрядники.</a:t>
            </a:r>
          </a:p>
          <a:p>
            <a:pPr marL="457200" indent="-457200" eaLnBrk="1" hangingPunct="1">
              <a:buFontTx/>
              <a:buNone/>
            </a:pPr>
            <a:endParaRPr lang="ru-RU" altLang="ru-RU" sz="2400" smtClean="0">
              <a:latin typeface="Times New Roman" pitchFamily="18" charset="0"/>
            </a:endParaRPr>
          </a:p>
          <a:p>
            <a:pPr marL="457200" indent="-457200" eaLnBrk="1" hangingPunct="1"/>
            <a:endParaRPr lang="ru-RU" altLang="ru-RU" sz="2400" smtClean="0">
              <a:latin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endParaRPr lang="ru-RU" altLang="ru-RU" sz="2400" smtClean="0">
              <a:latin typeface="Times New Roman" pitchFamily="18" charset="0"/>
            </a:endParaRPr>
          </a:p>
        </p:txBody>
      </p:sp>
      <p:pic>
        <p:nvPicPr>
          <p:cNvPr id="106499" name="Рисунок 4" descr="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Рисунок 5" descr="03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643438"/>
            <a:ext cx="80010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Содержимое 2"/>
          <p:cNvSpPr>
            <a:spLocks noGrp="1"/>
          </p:cNvSpPr>
          <p:nvPr>
            <p:ph idx="4294967295"/>
          </p:nvPr>
        </p:nvSpPr>
        <p:spPr>
          <a:xfrm>
            <a:off x="500063" y="1571625"/>
            <a:ext cx="8229600" cy="4911725"/>
          </a:xfrm>
        </p:spPr>
        <p:txBody>
          <a:bodyPr/>
          <a:lstStyle/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Револьверы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Пистолеты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Газовое однозарядное оружие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Газовое стреляющее оружие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Механические распылители</a:t>
            </a:r>
          </a:p>
          <a:p>
            <a:pPr marL="457200" indent="-457200" eaLnBrk="1" hangingPunct="1">
              <a:buFont typeface="Verdana" pitchFamily="34" charset="0"/>
              <a:buAutoNum type="arabicPeriod"/>
            </a:pPr>
            <a:r>
              <a:rPr lang="ru-RU" altLang="ru-RU" sz="2000" b="1" smtClean="0">
                <a:latin typeface="Times New Roman" pitchFamily="18" charset="0"/>
              </a:rPr>
              <a:t>Аэрозольные устройства</a:t>
            </a:r>
            <a:endParaRPr lang="en-US" altLang="ru-RU" sz="2000" b="1" smtClean="0">
              <a:latin typeface="Times New Roman" pitchFamily="18" charset="0"/>
            </a:endParaRPr>
          </a:p>
          <a:p>
            <a:pPr marL="457200" indent="-457200" eaLnBrk="1" hangingPunct="1">
              <a:buFont typeface="Verdana" pitchFamily="34" charset="0"/>
              <a:buAutoNum type="arabicPeriod"/>
            </a:pPr>
            <a:endParaRPr lang="ru-RU" altLang="ru-RU" sz="2000" b="1" smtClean="0">
              <a:latin typeface="Times New Roman" pitchFamily="18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ru-RU" sz="1800" smtClean="0">
                <a:latin typeface="Times New Roman" pitchFamily="18" charset="0"/>
              </a:rPr>
              <a:t>      </a:t>
            </a:r>
            <a:r>
              <a:rPr lang="ru-RU" altLang="ru-RU" sz="1800" smtClean="0">
                <a:latin typeface="Times New Roman" pitchFamily="18" charset="0"/>
              </a:rPr>
              <a:t>Федеральный закон «Об оружии» запрещает на территории РФ оборот газового оружия, </a:t>
            </a:r>
            <a:r>
              <a:rPr lang="ru-RU" altLang="ru-RU" sz="1800" b="1" smtClean="0">
                <a:latin typeface="Times New Roman" pitchFamily="18" charset="0"/>
              </a:rPr>
              <a:t>снаряженного нервнопаралитическими, отравляющими и другими сильнодействующими веществами, а также оружия, способного повлечь поражение средней степени тяжести за счет воздействия слезоточивых раздражающих веществ или причинить телесные повреждения человеку, находящемуся на расстоянии более 0,5 метра.</a:t>
            </a:r>
          </a:p>
        </p:txBody>
      </p:sp>
      <p:pic>
        <p:nvPicPr>
          <p:cNvPr id="107523" name="Рисунок 4" descr="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58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Содержимое 6"/>
          <p:cNvSpPr>
            <a:spLocks noGrp="1"/>
          </p:cNvSpPr>
          <p:nvPr>
            <p:ph idx="4294967295"/>
          </p:nvPr>
        </p:nvSpPr>
        <p:spPr>
          <a:xfrm>
            <a:off x="642938" y="1428750"/>
            <a:ext cx="7858125" cy="51974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000" smtClean="0">
                <a:latin typeface="Times New Roman" pitchFamily="18" charset="0"/>
              </a:rPr>
              <a:t>    </a:t>
            </a:r>
            <a:r>
              <a:rPr lang="ru-RU" altLang="ru-RU" sz="2000" smtClean="0">
                <a:latin typeface="Times New Roman" pitchFamily="18" charset="0"/>
              </a:rPr>
              <a:t>особый тип гражданского оружия, который предназначен для временного физического и психического поражения живой цели путем выбрасывания токсичных веществ из канала ствола энергией пороховых газов или капсюльного состава.</a:t>
            </a:r>
          </a:p>
          <a:p>
            <a:pPr eaLnBrk="1" hangingPunct="1">
              <a:buFontTx/>
              <a:buNone/>
            </a:pPr>
            <a:r>
              <a:rPr lang="ru-RU" altLang="ru-RU" sz="2000" smtClean="0">
                <a:latin typeface="Times New Roman" pitchFamily="18" charset="0"/>
              </a:rPr>
              <a:t/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/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2 основных вида:</a:t>
            </a:r>
          </a:p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>револьверы</a:t>
            </a:r>
            <a:r>
              <a:rPr lang="ru-RU" altLang="ru-RU" sz="2000" smtClean="0">
                <a:latin typeface="Times New Roman" pitchFamily="18" charset="0"/>
              </a:rPr>
              <a:t> – 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портативное оружие, </a:t>
            </a:r>
            <a:r>
              <a:rPr lang="en-US" altLang="ru-RU" sz="2000" smtClean="0">
                <a:latin typeface="Times New Roman" pitchFamily="18" charset="0"/>
              </a:rPr>
              <a:t/>
            </a:r>
            <a:br>
              <a:rPr lang="en-US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имеющее вращающийся 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барабан и один ствол;</a:t>
            </a:r>
          </a:p>
          <a:p>
            <a:pPr eaLnBrk="1" hangingPunct="1"/>
            <a:r>
              <a:rPr lang="ru-RU" altLang="ru-RU" sz="2000" b="1" smtClean="0">
                <a:latin typeface="Times New Roman" pitchFamily="18" charset="0"/>
              </a:rPr>
              <a:t>пистолеты </a:t>
            </a:r>
            <a:r>
              <a:rPr lang="ru-RU" altLang="ru-RU" sz="2000" smtClean="0">
                <a:latin typeface="Times New Roman" pitchFamily="18" charset="0"/>
              </a:rPr>
              <a:t>– портативное оружие </a:t>
            </a:r>
            <a:r>
              <a:rPr lang="en-US" altLang="ru-RU" sz="2000" smtClean="0">
                <a:latin typeface="Times New Roman" pitchFamily="18" charset="0"/>
              </a:rPr>
              <a:t/>
            </a:r>
            <a:br>
              <a:rPr lang="en-US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с одним стволом, без барабана.</a:t>
            </a:r>
          </a:p>
          <a:p>
            <a:pPr eaLnBrk="1" hangingPunct="1"/>
            <a:endParaRPr lang="ru-RU" altLang="ru-RU" sz="2000" b="1" smtClean="0">
              <a:latin typeface="Times New Roman" pitchFamily="18" charset="0"/>
            </a:endParaRPr>
          </a:p>
        </p:txBody>
      </p:sp>
      <p:pic>
        <p:nvPicPr>
          <p:cNvPr id="108547" name="Рисунок 3" descr="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42875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Рисунок 4" descr="05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00500"/>
            <a:ext cx="4346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6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14375" y="1000125"/>
            <a:ext cx="7858125" cy="5324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Газовое ствольное оружие по своей конструкции, внешнему виду и размерам в основном является аналогом известных моделей боевого оружия.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000" i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</a:rPr>
              <a:t>Особенности: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Ствол ГСО не имеет нарезов.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      Исключает возможность использования</a:t>
            </a:r>
            <a:r>
              <a:rPr lang="en-US" sz="2000" smtClean="0">
                <a:latin typeface="Times New Roman" pitchFamily="18" charset="0"/>
              </a:rPr>
              <a:t/>
            </a:r>
            <a:br>
              <a:rPr lang="en-US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для стрельбы метательными зарядами.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В канале ствола имеется </a:t>
            </a:r>
            <a:r>
              <a:rPr lang="ru-RU" sz="2000" b="1" smtClean="0">
                <a:latin typeface="Times New Roman" pitchFamily="18" charset="0"/>
              </a:rPr>
              <a:t>перемычка-рассекатель</a:t>
            </a:r>
            <a:r>
              <a:rPr lang="ru-RU" sz="2000" smtClean="0">
                <a:latin typeface="Times New Roman" pitchFamily="18" charset="0"/>
              </a:rPr>
              <a:t>,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в виде продольной металлической пластины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толщиной 2 – 2.5 мм.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smtClean="0">
                <a:latin typeface="Times New Roman" pitchFamily="18" charset="0"/>
              </a:rPr>
              <a:t>	Препятствует прохождению по стволу пули или картечи, </a:t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но пропускает мелкую дробь.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smtClean="0">
                <a:latin typeface="Times New Roman" pitchFamily="18" charset="0"/>
              </a:rPr>
              <a:t>У некоторых моделей ГСО в дульной части ствола имеется внутренняя резьба для закрепления специальной насадки для запуска сигнальных ракет.</a:t>
            </a:r>
          </a:p>
        </p:txBody>
      </p:sp>
      <p:pic>
        <p:nvPicPr>
          <p:cNvPr id="109571" name="Рисунок 3" descr="guns_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857375"/>
            <a:ext cx="29479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6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Содержимое 2"/>
          <p:cNvSpPr>
            <a:spLocks noGrp="1"/>
          </p:cNvSpPr>
          <p:nvPr>
            <p:ph idx="4294967295"/>
          </p:nvPr>
        </p:nvSpPr>
        <p:spPr>
          <a:xfrm>
            <a:off x="714375" y="620713"/>
            <a:ext cx="7715250" cy="584041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ru-RU" sz="2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b="1" smtClean="0">
                <a:latin typeface="Times New Roman" pitchFamily="18" charset="0"/>
              </a:rPr>
              <a:t>Основной номинальный калибр ГСО </a:t>
            </a:r>
            <a:r>
              <a:rPr lang="ru-RU" altLang="ru-RU" sz="2000" smtClean="0">
                <a:latin typeface="Times New Roman" pitchFamily="18" charset="0"/>
              </a:rPr>
              <a:t>— 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/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диаметр канала патронника 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</a:rPr>
              <a:t>или наружный диаметр гильзы патрона. </a:t>
            </a:r>
            <a:br>
              <a:rPr lang="ru-RU" altLang="ru-RU" sz="2000" smtClean="0">
                <a:latin typeface="Times New Roman" pitchFamily="18" charset="0"/>
              </a:rPr>
            </a:br>
            <a:r>
              <a:rPr lang="ru-RU" altLang="ru-RU" sz="2000" smtClean="0">
                <a:latin typeface="Times New Roman" pitchFamily="18" charset="0"/>
                <a:cs typeface="Arial" charset="0"/>
              </a:rPr>
              <a:t>Наиболее распространено ГСО </a:t>
            </a:r>
            <a:br>
              <a:rPr lang="ru-RU" altLang="ru-RU" sz="2000" smtClean="0">
                <a:latin typeface="Times New Roman" pitchFamily="18" charset="0"/>
                <a:cs typeface="Arial" charset="0"/>
              </a:rPr>
            </a:br>
            <a:r>
              <a:rPr lang="ru-RU" altLang="ru-RU" sz="2000" smtClean="0">
                <a:latin typeface="Times New Roman" pitchFamily="18" charset="0"/>
                <a:cs typeface="Arial" charset="0"/>
              </a:rPr>
              <a:t>с калибром 2; 2,6; 7,4; 8; 9; 11,43 мм.</a:t>
            </a:r>
          </a:p>
          <a:p>
            <a:pPr eaLnBrk="1" hangingPunct="1">
              <a:buFontTx/>
              <a:buNone/>
            </a:pPr>
            <a:endParaRPr lang="ru-RU" altLang="ru-RU" sz="2000" b="1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altLang="ru-RU" sz="2000" b="1" smtClean="0">
                <a:latin typeface="Times New Roman" pitchFamily="18" charset="0"/>
              </a:rPr>
              <a:t>Патроны к ГСО подразделяются на:</a:t>
            </a:r>
            <a:br>
              <a:rPr lang="ru-RU" altLang="ru-RU" sz="2000" b="1" smtClean="0">
                <a:latin typeface="Times New Roman" pitchFamily="18" charset="0"/>
              </a:rPr>
            </a:br>
            <a:endParaRPr lang="ru-RU" altLang="ru-RU" sz="2000" b="1" smtClean="0">
              <a:latin typeface="Times New Roman" pitchFamily="18" charset="0"/>
            </a:endParaRPr>
          </a:p>
          <a:p>
            <a:pPr eaLnBrk="1" hangingPunct="1"/>
            <a:r>
              <a:rPr lang="ru-RU" altLang="ru-RU" sz="2000" smtClean="0">
                <a:latin typeface="Times New Roman" pitchFamily="18" charset="0"/>
              </a:rPr>
              <a:t>газовые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</a:rPr>
              <a:t>шумовые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</a:rPr>
              <a:t>сигнальные</a:t>
            </a:r>
          </a:p>
          <a:p>
            <a:pPr eaLnBrk="1" hangingPunct="1"/>
            <a:r>
              <a:rPr lang="ru-RU" altLang="ru-RU" sz="2000" smtClean="0">
                <a:latin typeface="Times New Roman" pitchFamily="18" charset="0"/>
              </a:rPr>
              <a:t>испытательные.</a:t>
            </a:r>
          </a:p>
          <a:p>
            <a:pPr eaLnBrk="1" hangingPunct="1"/>
            <a:endParaRPr lang="ru-RU" altLang="ru-RU" sz="200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altLang="ru-RU" sz="2000" smtClean="0">
              <a:latin typeface="Times New Roman" pitchFamily="18" charset="0"/>
            </a:endParaRPr>
          </a:p>
        </p:txBody>
      </p:sp>
      <p:pic>
        <p:nvPicPr>
          <p:cNvPr id="110595" name="Рисунок 4" descr="07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714750"/>
            <a:ext cx="34385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1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28750"/>
            <a:ext cx="8229600" cy="52863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000" smtClean="0">
                <a:latin typeface="Times New Roman" pitchFamily="18" charset="0"/>
              </a:rPr>
              <a:t>Гильза с капсюлем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000" smtClean="0">
                <a:latin typeface="Times New Roman" pitchFamily="18" charset="0"/>
              </a:rPr>
              <a:t>Пороховой заряд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ru-RU" altLang="ru-RU" sz="2000" smtClean="0">
                <a:latin typeface="Times New Roman" pitchFamily="18" charset="0"/>
              </a:rPr>
              <a:t>Вещество раздражающего действия (</a:t>
            </a:r>
            <a:r>
              <a:rPr lang="ru-RU" altLang="ru-RU" sz="2000" b="1" smtClean="0">
                <a:latin typeface="Times New Roman" pitchFamily="18" charset="0"/>
              </a:rPr>
              <a:t>ирритант)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ru-RU" altLang="ru-RU" sz="1800" b="1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altLang="ru-RU" sz="1800" b="1" smtClean="0">
                <a:latin typeface="Times New Roman" pitchFamily="18" charset="0"/>
              </a:rPr>
              <a:t>Патроны Флобера, </a:t>
            </a:r>
            <a:r>
              <a:rPr lang="ru-RU" altLang="ru-RU" sz="1800" smtClean="0">
                <a:latin typeface="Times New Roman" pitchFamily="18" charset="0"/>
              </a:rPr>
              <a:t>предназначенные для револьверов калибра</a:t>
            </a:r>
            <a:endParaRPr lang="en-US" altLang="ru-RU" sz="180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>
                <a:latin typeface="Times New Roman" pitchFamily="18" charset="0"/>
              </a:rPr>
              <a:t>6 мм, порохового заряда не имеют. Выброс ирританта</a:t>
            </a:r>
            <a:endParaRPr lang="en-US" altLang="ru-RU" sz="180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>
                <a:latin typeface="Times New Roman" pitchFamily="18" charset="0"/>
              </a:rPr>
              <a:t>осуществляется за счёт газов, образующихся при кольцевом</a:t>
            </a:r>
            <a:endParaRPr lang="en-US" altLang="ru-RU" sz="1800" smtClean="0">
              <a:latin typeface="Times New Roman" pitchFamily="18" charset="0"/>
            </a:endParaRP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r>
              <a:rPr lang="ru-RU" altLang="ru-RU" sz="1800" smtClean="0">
                <a:latin typeface="Times New Roman" pitchFamily="18" charset="0"/>
              </a:rPr>
              <a:t>воспламенении и сгорании капсюльного состава.</a:t>
            </a:r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ru-RU" altLang="ru-RU" sz="1800" b="1" smtClean="0">
              <a:latin typeface="Times New Roman" pitchFamily="18" charset="0"/>
            </a:endParaRPr>
          </a:p>
          <a:p>
            <a:pPr marL="457200" indent="-457200" algn="ctr" eaLnBrk="1" hangingPunct="1">
              <a:lnSpc>
                <a:spcPct val="90000"/>
              </a:lnSpc>
              <a:buFontTx/>
              <a:buNone/>
            </a:pPr>
            <a:r>
              <a:rPr lang="ru-RU" altLang="ru-RU" sz="2000" b="1" smtClean="0">
                <a:latin typeface="Times New Roman" pitchFamily="18" charset="0"/>
              </a:rPr>
              <a:t>Маркировка патронов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B0F0"/>
                </a:solidFill>
                <a:latin typeface="Times New Roman" pitchFamily="18" charset="0"/>
              </a:rPr>
              <a:t>Голубой цвет </a:t>
            </a:r>
            <a:r>
              <a:rPr lang="ru-RU" altLang="ru-RU" sz="2000" smtClean="0">
                <a:latin typeface="Times New Roman" pitchFamily="18" charset="0"/>
              </a:rPr>
              <a:t>– вещество </a:t>
            </a:r>
            <a:r>
              <a:rPr lang="en-US" altLang="ru-RU" sz="2000" smtClean="0">
                <a:latin typeface="Times New Roman" pitchFamily="18" charset="0"/>
              </a:rPr>
              <a:t>CN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FEB80A"/>
                </a:solidFill>
                <a:latin typeface="Times New Roman" pitchFamily="18" charset="0"/>
              </a:rPr>
              <a:t>Желтый цвет </a:t>
            </a:r>
            <a:r>
              <a:rPr lang="ru-RU" altLang="ru-RU" sz="2000" smtClean="0">
                <a:latin typeface="Times New Roman" pitchFamily="18" charset="0"/>
              </a:rPr>
              <a:t>– вещество </a:t>
            </a:r>
            <a:r>
              <a:rPr lang="en-US" altLang="ru-RU" sz="2000" smtClean="0">
                <a:latin typeface="Times New Roman" pitchFamily="18" charset="0"/>
              </a:rPr>
              <a:t>CS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FF0000"/>
                </a:solidFill>
                <a:latin typeface="Times New Roman" pitchFamily="18" charset="0"/>
              </a:rPr>
              <a:t>Красный цвет </a:t>
            </a:r>
            <a:r>
              <a:rPr lang="ru-RU" altLang="ru-RU" sz="2000" smtClean="0">
                <a:latin typeface="Times New Roman" pitchFamily="18" charset="0"/>
              </a:rPr>
              <a:t>– вещество </a:t>
            </a:r>
            <a:r>
              <a:rPr lang="en-US" altLang="ru-RU" sz="2000" smtClean="0">
                <a:latin typeface="Times New Roman" pitchFamily="18" charset="0"/>
              </a:rPr>
              <a:t>CR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altLang="ru-RU" sz="2000" smtClean="0">
                <a:solidFill>
                  <a:srgbClr val="00B050"/>
                </a:solidFill>
                <a:latin typeface="Times New Roman" pitchFamily="18" charset="0"/>
              </a:rPr>
              <a:t>Зеленый цвет </a:t>
            </a:r>
            <a:r>
              <a:rPr lang="ru-RU" altLang="ru-RU" sz="2000" smtClean="0">
                <a:latin typeface="Times New Roman" pitchFamily="18" charset="0"/>
              </a:rPr>
              <a:t>– шумовой патрон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Белый цвет – испытательный патрон</a:t>
            </a:r>
          </a:p>
        </p:txBody>
      </p:sp>
      <p:pic>
        <p:nvPicPr>
          <p:cNvPr id="111619" name="Рисунок 3" descr="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0" name="Рисунок 4" descr="08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572000"/>
            <a:ext cx="25527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6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643063"/>
            <a:ext cx="8229600" cy="4681537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</a:rPr>
              <a:t>Взрыв капсюльного состава, воспламенение пороха.</a:t>
            </a:r>
          </a:p>
          <a:p>
            <a:pPr marL="514350" indent="-51435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endParaRPr lang="ru-RU" altLang="ru-RU" sz="2000" smtClean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</a:rPr>
              <a:t>Под воздействием высокой температуры кристаллы ирританта переходят в газообразное состояние.</a:t>
            </a:r>
          </a:p>
          <a:p>
            <a:pPr marL="514350" indent="-51435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endParaRPr lang="ru-RU" altLang="ru-RU" sz="2000" smtClean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</a:rPr>
              <a:t>Из канала ствола выбрасывается струя газообразной фазы ирританта, которая рассеивается в пространстве, образуя облако аэрозоля.</a:t>
            </a:r>
          </a:p>
          <a:p>
            <a:pPr marL="514350" indent="-514350" eaLnBrk="1" hangingPunct="1">
              <a:lnSpc>
                <a:spcPct val="90000"/>
              </a:lnSpc>
              <a:buFont typeface="Verdana" pitchFamily="34" charset="0"/>
              <a:buAutoNum type="arabicPeriod"/>
            </a:pPr>
            <a:endParaRPr lang="ru-RU" altLang="ru-RU" sz="2000" smtClean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Verdana" pitchFamily="34" charset="0"/>
              <a:buNone/>
            </a:pPr>
            <a:r>
              <a:rPr lang="ru-RU" altLang="ru-RU" sz="2000" smtClean="0">
                <a:latin typeface="Times New Roman" pitchFamily="18" charset="0"/>
              </a:rPr>
              <a:t>	Эффективная дальность поражения химическим агентом составляет 2-3 метра.</a:t>
            </a:r>
          </a:p>
          <a:p>
            <a:pPr marL="514350" indent="-514350" eaLnBrk="1" hangingPunct="1">
              <a:lnSpc>
                <a:spcPct val="90000"/>
              </a:lnSpc>
            </a:pPr>
            <a:endParaRPr lang="ru-RU" altLang="ru-RU" sz="2000" smtClean="0">
              <a:latin typeface="Times New Roman" pitchFamily="18" charset="0"/>
            </a:endParaRPr>
          </a:p>
          <a:p>
            <a:pPr marL="514350" indent="-514350" eaLnBrk="1" hangingPunct="1">
              <a:lnSpc>
                <a:spcPct val="90000"/>
              </a:lnSpc>
            </a:pPr>
            <a:r>
              <a:rPr lang="ru-RU" altLang="ru-RU" sz="2000" smtClean="0">
                <a:latin typeface="Times New Roman" pitchFamily="18" charset="0"/>
              </a:rPr>
              <a:t>На более близком расстоянии повреждающим действием обладает не только ирритант, но и дополнительные факторы выстрела.</a:t>
            </a:r>
          </a:p>
        </p:txBody>
      </p:sp>
      <p:pic>
        <p:nvPicPr>
          <p:cNvPr id="112643" name="Рисунок 3" descr="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14313"/>
            <a:ext cx="75644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48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899</Words>
  <Application>Microsoft Office PowerPoint</Application>
  <PresentationFormat>Экран (4:3)</PresentationFormat>
  <Paragraphs>196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Повреждения из газового оружия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Повреждения из газового оружия</dc:title>
  <dc:creator>Zver</dc:creator>
  <cp:lastModifiedBy>Zver</cp:lastModifiedBy>
  <cp:revision>2</cp:revision>
  <dcterms:created xsi:type="dcterms:W3CDTF">2020-02-11T08:46:29Z</dcterms:created>
  <dcterms:modified xsi:type="dcterms:W3CDTF">2020-02-11T08:48:21Z</dcterms:modified>
</cp:coreProperties>
</file>