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318" r:id="rId7"/>
    <p:sldId id="263" r:id="rId8"/>
    <p:sldId id="264" r:id="rId9"/>
    <p:sldId id="265" r:id="rId10"/>
    <p:sldId id="266" r:id="rId11"/>
    <p:sldId id="268" r:id="rId12"/>
    <p:sldId id="269" r:id="rId13"/>
    <p:sldId id="282" r:id="rId14"/>
    <p:sldId id="319" r:id="rId15"/>
    <p:sldId id="320" r:id="rId16"/>
    <p:sldId id="321" r:id="rId17"/>
    <p:sldId id="322" r:id="rId18"/>
    <p:sldId id="323" r:id="rId19"/>
    <p:sldId id="324" r:id="rId20"/>
    <p:sldId id="283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325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303" r:id="rId41"/>
    <p:sldId id="292" r:id="rId42"/>
    <p:sldId id="293" r:id="rId43"/>
    <p:sldId id="294" r:id="rId44"/>
    <p:sldId id="295" r:id="rId45"/>
    <p:sldId id="297" r:id="rId46"/>
    <p:sldId id="298" r:id="rId47"/>
    <p:sldId id="299" r:id="rId48"/>
    <p:sldId id="300" r:id="rId49"/>
    <p:sldId id="301" r:id="rId50"/>
    <p:sldId id="302" r:id="rId51"/>
    <p:sldId id="304" r:id="rId52"/>
    <p:sldId id="305" r:id="rId53"/>
    <p:sldId id="306" r:id="rId54"/>
    <p:sldId id="307" r:id="rId55"/>
    <p:sldId id="308" r:id="rId56"/>
    <p:sldId id="309" r:id="rId57"/>
    <p:sldId id="314" r:id="rId58"/>
    <p:sldId id="310" r:id="rId59"/>
    <p:sldId id="311" r:id="rId60"/>
    <p:sldId id="312" r:id="rId61"/>
    <p:sldId id="313" r:id="rId62"/>
    <p:sldId id="315" r:id="rId63"/>
    <p:sldId id="316" r:id="rId64"/>
    <p:sldId id="317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5446A4-A2AD-410F-9069-2C9B3EA1857B}">
          <p14:sldIdLst>
            <p14:sldId id="256"/>
            <p14:sldId id="257"/>
            <p14:sldId id="258"/>
            <p14:sldId id="259"/>
            <p14:sldId id="260"/>
            <p14:sldId id="318"/>
            <p14:sldId id="263"/>
            <p14:sldId id="264"/>
            <p14:sldId id="265"/>
            <p14:sldId id="266"/>
            <p14:sldId id="268"/>
            <p14:sldId id="269"/>
            <p14:sldId id="282"/>
            <p14:sldId id="319"/>
            <p14:sldId id="320"/>
            <p14:sldId id="321"/>
            <p14:sldId id="322"/>
            <p14:sldId id="323"/>
            <p14:sldId id="324"/>
            <p14:sldId id="283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325"/>
            <p14:sldId id="285"/>
            <p14:sldId id="286"/>
            <p14:sldId id="287"/>
            <p14:sldId id="288"/>
            <p14:sldId id="289"/>
            <p14:sldId id="290"/>
            <p14:sldId id="291"/>
            <p14:sldId id="303"/>
            <p14:sldId id="292"/>
            <p14:sldId id="293"/>
            <p14:sldId id="294"/>
            <p14:sldId id="295"/>
            <p14:sldId id="297"/>
            <p14:sldId id="298"/>
            <p14:sldId id="299"/>
            <p14:sldId id="300"/>
            <p14:sldId id="301"/>
            <p14:sldId id="302"/>
            <p14:sldId id="304"/>
            <p14:sldId id="305"/>
            <p14:sldId id="306"/>
            <p14:sldId id="307"/>
            <p14:sldId id="308"/>
            <p14:sldId id="309"/>
            <p14:sldId id="314"/>
            <p14:sldId id="310"/>
            <p14:sldId id="311"/>
            <p14:sldId id="312"/>
            <p14:sldId id="313"/>
            <p14:sldId id="315"/>
            <p14:sldId id="316"/>
            <p14:sldId id="317"/>
          </p14:sldIdLst>
        </p14:section>
        <p14:section name="Раздел без заголовка" id="{9500E7F9-CFD8-4AFB-A161-32A4D1FC7026}">
          <p14:sldIdLst/>
        </p14:section>
        <p14:section name="Раздел без заголовка" id="{5C2A0973-0279-4243-A542-430A4BE7D63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DD4A-1563-45ED-A546-6EDBFE89CD0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007B0A3-63BB-49BF-9E88-4FD02B564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6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DD4A-1563-45ED-A546-6EDBFE89CD0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07B0A3-63BB-49BF-9E88-4FD02B564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7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DD4A-1563-45ED-A546-6EDBFE89CD0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07B0A3-63BB-49BF-9E88-4FD02B5648B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9814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DD4A-1563-45ED-A546-6EDBFE89CD0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07B0A3-63BB-49BF-9E88-4FD02B564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60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DD4A-1563-45ED-A546-6EDBFE89CD0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07B0A3-63BB-49BF-9E88-4FD02B5648B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7967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DD4A-1563-45ED-A546-6EDBFE89CD0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07B0A3-63BB-49BF-9E88-4FD02B564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570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DD4A-1563-45ED-A546-6EDBFE89CD0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B0A3-63BB-49BF-9E88-4FD02B564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90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DD4A-1563-45ED-A546-6EDBFE89CD0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B0A3-63BB-49BF-9E88-4FD02B564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24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DD4A-1563-45ED-A546-6EDBFE89CD0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B0A3-63BB-49BF-9E88-4FD02B564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66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DD4A-1563-45ED-A546-6EDBFE89CD0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07B0A3-63BB-49BF-9E88-4FD02B564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2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DD4A-1563-45ED-A546-6EDBFE89CD0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07B0A3-63BB-49BF-9E88-4FD02B564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5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DD4A-1563-45ED-A546-6EDBFE89CD0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07B0A3-63BB-49BF-9E88-4FD02B564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6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DD4A-1563-45ED-A546-6EDBFE89CD0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B0A3-63BB-49BF-9E88-4FD02B564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8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DD4A-1563-45ED-A546-6EDBFE89CD0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B0A3-63BB-49BF-9E88-4FD02B564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97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DD4A-1563-45ED-A546-6EDBFE89CD0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B0A3-63BB-49BF-9E88-4FD02B564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2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DD4A-1563-45ED-A546-6EDBFE89CD0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07B0A3-63BB-49BF-9E88-4FD02B564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24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4DD4A-1563-45ED-A546-6EDBFE89CD0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07B0A3-63BB-49BF-9E88-4FD02B564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55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F6A40-89C7-47EE-80FC-A23ADCC6B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791" y="485800"/>
            <a:ext cx="9884898" cy="165576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dirty="0"/>
              <a:t>Федеральное государственное бюджетное</a:t>
            </a:r>
            <a:br>
              <a:rPr lang="ru-RU" sz="1600" dirty="0"/>
            </a:br>
            <a:r>
              <a:rPr lang="ru-RU" sz="1600" dirty="0"/>
              <a:t>образовательное учреждение высшего образования</a:t>
            </a:r>
            <a:br>
              <a:rPr lang="ru-RU" sz="1600" dirty="0"/>
            </a:br>
            <a:r>
              <a:rPr lang="ru-RU" sz="1600" dirty="0"/>
              <a:t>«Красноярский государственный медицинский университет</a:t>
            </a:r>
            <a:br>
              <a:rPr lang="ru-RU" sz="1600" dirty="0"/>
            </a:br>
            <a:r>
              <a:rPr lang="ru-RU" sz="1600" dirty="0"/>
              <a:t>имени профессора В.Ф. Войно-Ясенецкого»</a:t>
            </a:r>
            <a:br>
              <a:rPr lang="ru-RU" sz="1600" dirty="0"/>
            </a:br>
            <a:r>
              <a:rPr lang="ru-RU" sz="1600" dirty="0"/>
              <a:t>Министерства здравоохранения Российской Федерации</a:t>
            </a:r>
            <a:br>
              <a:rPr lang="ru-RU" sz="1600" dirty="0"/>
            </a:br>
            <a:r>
              <a:rPr lang="ru-RU" sz="1600" dirty="0"/>
              <a:t>Медико-психолого-фармацевтический факультет</a:t>
            </a:r>
            <a:br>
              <a:rPr lang="ru-RU" sz="1600" dirty="0"/>
            </a:br>
            <a:r>
              <a:rPr lang="ru-RU" sz="1600" dirty="0"/>
              <a:t>Кафедра педагогики и психологии  с курсом ПО</a:t>
            </a:r>
            <a:br>
              <a:rPr lang="ru-RU" sz="1600" dirty="0"/>
            </a:br>
            <a:r>
              <a:rPr lang="ru-RU" sz="1600" dirty="0"/>
              <a:t>Учебно-методическое управление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4C8BE6-408F-4EDC-B2E0-FC8559D43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Тема: «Психолого-педагогическое сопровождение пациентов с сахарным диабетом»</a:t>
            </a:r>
          </a:p>
        </p:txBody>
      </p:sp>
    </p:spTree>
    <p:extLst>
      <p:ext uri="{BB962C8B-B14F-4D97-AF65-F5344CB8AC3E}">
        <p14:creationId xmlns:p14="http://schemas.microsoft.com/office/powerpoint/2010/main" val="3385372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2EE38-6A94-45AA-8DF1-2CDD3576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«Теория функциональных систем»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566C1F-B22C-4B5B-90FE-B8CA83151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7668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модель, описывающая структуру поведения, созданная П.К. Анохиным, объединяет частные механизмы организма в целостную систему.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Выделяются два типа функциональных систем: Системы первого типа обеспечивают гомеостаз за счёт внутренних уже имеющихся ресурсов организма, не выходя за его пределы (например, кровяное давление)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Системы второго типа поддерживают гомеостаз за счёт изменения поведения, взаимодействия с внешним миром, и лежат в основе различных типов поведения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44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F5C1C-F360-4E98-BD8C-FA297902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Основные положения концепции: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E5691B-E54C-46AC-AFF2-239056EE2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108" y="1589649"/>
            <a:ext cx="10027504" cy="52683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100" b="1" dirty="0">
                <a:solidFill>
                  <a:schemeClr val="tx1"/>
                </a:solidFill>
              </a:rPr>
              <a:t>1. Поисковая активность </a:t>
            </a:r>
            <a:r>
              <a:rPr lang="ru-RU" sz="2100" dirty="0">
                <a:solidFill>
                  <a:schemeClr val="tx1"/>
                </a:solidFill>
              </a:rPr>
              <a:t>– это активность, направленная на изменение ситуации (или изменение отношения к ней) без определенного прогноза результатов, но при постоянном их учете. Сам процесс поисковой активности независимо от результата повышает резистентность и стрессоустойчивость организма.</a:t>
            </a:r>
          </a:p>
          <a:p>
            <a:pPr marL="0" indent="0">
              <a:buNone/>
            </a:pPr>
            <a:endParaRPr lang="ru-RU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</a:rPr>
              <a:t>2. </a:t>
            </a:r>
            <a:r>
              <a:rPr lang="ru-RU" sz="2100" b="1" dirty="0">
                <a:solidFill>
                  <a:schemeClr val="tx1"/>
                </a:solidFill>
              </a:rPr>
              <a:t>Отказ от поиска </a:t>
            </a:r>
            <a:r>
              <a:rPr lang="ru-RU" sz="2100" dirty="0">
                <a:solidFill>
                  <a:schemeClr val="tx1"/>
                </a:solidFill>
              </a:rPr>
              <a:t>создает предпосылки к снижении стрессоустойчивости и развитию заболеваний.</a:t>
            </a:r>
          </a:p>
          <a:p>
            <a:pPr marL="0" indent="0">
              <a:buNone/>
            </a:pPr>
            <a:endParaRPr lang="ru-RU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</a:rPr>
              <a:t>3. </a:t>
            </a:r>
            <a:r>
              <a:rPr lang="ru-RU" sz="2100" b="1" dirty="0">
                <a:solidFill>
                  <a:schemeClr val="tx1"/>
                </a:solidFill>
              </a:rPr>
              <a:t>Быстрый (парадоксальный) сон </a:t>
            </a:r>
            <a:r>
              <a:rPr lang="ru-RU" sz="2100" dirty="0">
                <a:solidFill>
                  <a:schemeClr val="tx1"/>
                </a:solidFill>
              </a:rPr>
              <a:t>способствует восстановлению поисковой активности, по крайней мере на уровне психической деятельности в сновидениях, и компенсирует состояние отказа от поиска.</a:t>
            </a:r>
          </a:p>
          <a:p>
            <a:pPr marL="0" indent="0">
              <a:buNone/>
            </a:pPr>
            <a:endParaRPr lang="ru-RU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</a:rPr>
              <a:t>4. </a:t>
            </a:r>
            <a:r>
              <a:rPr lang="ru-RU" sz="2100" b="1" dirty="0">
                <a:solidFill>
                  <a:schemeClr val="tx1"/>
                </a:solidFill>
              </a:rPr>
              <a:t>Поведение в бодрствовании</a:t>
            </a:r>
            <a:r>
              <a:rPr lang="ru-RU" sz="2100" dirty="0">
                <a:solidFill>
                  <a:schemeClr val="tx1"/>
                </a:solidFill>
              </a:rPr>
              <a:t>, включающее выраженную поисковую активность, снижает потребность организма в быстром сне, тогда как отказ от поиска повышает потребность организма в этой фазе сна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219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E1BC4-FDD0-4256-8234-3781EFAD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Таким образом: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D3492-214D-4F9A-BDBF-AE95E9549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972"/>
            <a:ext cx="10515600" cy="54090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Психосоматика добилась значительного успеха в изучении данных заболеваний за последние сто лет. При этом стоит отметить ряд исторических закономерностей: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1) Отмечается наличие большого количества часто противоречащих друг другу теорий и концепций, прежде всего западных, которые объясняющих природу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2) Отечественные теории долгое время развивались в рамках условно рефлекторной теории Павлова.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3) Несмотря на все затруднения, современные психосоматические теории основаны на </a:t>
            </a:r>
            <a:r>
              <a:rPr lang="ru-RU" sz="2400" dirty="0" err="1">
                <a:solidFill>
                  <a:schemeClr val="tx1"/>
                </a:solidFill>
              </a:rPr>
              <a:t>биопсихосоциальной</a:t>
            </a:r>
            <a:r>
              <a:rPr lang="ru-RU" sz="2400" dirty="0">
                <a:solidFill>
                  <a:schemeClr val="tx1"/>
                </a:solidFill>
              </a:rPr>
              <a:t> модели.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1577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08DFA-B585-4463-9E40-8328E537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План лекции: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BFEB2-9F4E-47FF-B316-54413C636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702"/>
            <a:ext cx="10515600" cy="5303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Теоретический раздел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1.Основы психосоматической медицины( психосоматики). История. Направления. Отечественная психосоматическая медицина.</a:t>
            </a:r>
          </a:p>
          <a:p>
            <a:pPr marL="0" indent="0">
              <a:buNone/>
            </a:pPr>
            <a:r>
              <a:rPr lang="ru-RU" sz="2000" u="sng" dirty="0">
                <a:solidFill>
                  <a:schemeClr val="tx1"/>
                </a:solidFill>
              </a:rPr>
              <a:t>2. Изменения психической деятельности при хронических соматических заболеваниях. Соматические нарушения.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3.Эмоции и чувства. Поведение. Эмоциональный стресс и психотравма. Психические защиты и </a:t>
            </a:r>
            <a:r>
              <a:rPr lang="ru-RU" sz="2000" dirty="0" err="1">
                <a:solidFill>
                  <a:schemeClr val="tx1"/>
                </a:solidFill>
              </a:rPr>
              <a:t>копинг</a:t>
            </a:r>
            <a:r>
              <a:rPr lang="ru-RU" sz="2000" dirty="0">
                <a:solidFill>
                  <a:schemeClr val="tx1"/>
                </a:solidFill>
              </a:rPr>
              <a:t>-стратеги и особенности </a:t>
            </a:r>
            <a:r>
              <a:rPr lang="ru-RU" sz="2000" dirty="0" err="1">
                <a:solidFill>
                  <a:schemeClr val="tx1"/>
                </a:solidFill>
              </a:rPr>
              <a:t>копинга</a:t>
            </a:r>
            <a:r>
              <a:rPr lang="ru-RU" sz="2000" dirty="0">
                <a:solidFill>
                  <a:schemeClr val="tx1"/>
                </a:solidFill>
              </a:rPr>
              <a:t> у больных диабетом.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Практический раздел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1.Методы исследования эмоциональной сферы. Эмоциональные свойства, типы, экспрессия. Какие подходят для больных СД. Диагностика типов реагирования на стресс. Методы исследования </a:t>
            </a:r>
            <a:r>
              <a:rPr lang="ru-RU" sz="2000" dirty="0" err="1">
                <a:solidFill>
                  <a:schemeClr val="tx1"/>
                </a:solidFill>
              </a:rPr>
              <a:t>копинг</a:t>
            </a:r>
            <a:r>
              <a:rPr lang="ru-RU" sz="2000" dirty="0">
                <a:solidFill>
                  <a:schemeClr val="tx1"/>
                </a:solidFill>
              </a:rPr>
              <a:t>-стратегий.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2. Психологическая работа по улучшению </a:t>
            </a:r>
            <a:r>
              <a:rPr lang="ru-RU" sz="2000" dirty="0" err="1">
                <a:solidFill>
                  <a:schemeClr val="tx1"/>
                </a:solidFill>
              </a:rPr>
              <a:t>копинг</a:t>
            </a:r>
            <a:r>
              <a:rPr lang="ru-RU" sz="2000" dirty="0">
                <a:solidFill>
                  <a:schemeClr val="tx1"/>
                </a:solidFill>
              </a:rPr>
              <a:t>-стратегий у больных СД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375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0467B-6C78-4C93-A100-6D17515F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2. Изменения психической деятельности при хронических соматических заболеваниях. Соматические нарушения.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FFE27-8CC0-4A96-A325-80E30F6D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055" y="3052688"/>
            <a:ext cx="9830557" cy="362946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Ситуация хронического соматического заболевания провоцирует изменения психического развития человека.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Любое заболевание, а особенно хроническое помимо физиологических изменений в организме влечет за собой изменения психологические, человек начинает задумываться о последствиях заболевания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61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31418-4F9C-4FF7-89D2-8810D00E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Патогенное воздействие болезни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19FC79-F689-4BED-B9AE-A641325D2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длительная интоксикация, нарушение обменных процессов, истощение приводят к изменению протекания психических процессов, к снижению операционально-технических возможностей пациентов.</a:t>
            </a:r>
          </a:p>
        </p:txBody>
      </p:sp>
    </p:spTree>
    <p:extLst>
      <p:ext uri="{BB962C8B-B14F-4D97-AF65-F5344CB8AC3E}">
        <p14:creationId xmlns:p14="http://schemas.microsoft.com/office/powerpoint/2010/main" val="1309604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21DC1-5681-4CF2-A193-447CE2E5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Изменение личности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6C5DD8-5B7A-43E4-BB2E-E9B9CEA3E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59988"/>
            <a:ext cx="8915400" cy="425123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Основном изменением личности при хронической патологии выступает перестройка иерархии мотивов – теперь ведущий и основной мотив деятельности человека это — сохранение жизни и восстановления здоровья, что, по сути, невозможно назвать мотивом, ибо жить и быть здоровым это средства для достижения чего-то большего.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Круг отношений человека с миром, сужается, сужаются и обедняются интересы. Отмечается нарушение степени критичности и самоконтроля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249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8AEB2-4FBD-4B74-A615-E0E24E373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Психические нарушения при СД и особенности личности пациента.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41E7B1-96BA-41CF-9BAC-5DED39891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905" y="2133600"/>
            <a:ext cx="10069707" cy="43656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Среди больных СД часто встречаются такие черты как: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· эгоцентризм;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· раздражительность;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· капризность;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· несдержанность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980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25AB1-ABB4-4028-AF26-F6DC650F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Первыми звоночками о возможном развитии у пациента СД могут послужить такие личностные особенности как: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AB8B4-C39B-410E-BC76-42E816897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431" y="2133599"/>
            <a:ext cx="10168181" cy="447821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· явная или скрытая тревожность;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· беспокойство;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· черты нервозности;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· обсессивно-</a:t>
            </a:r>
            <a:r>
              <a:rPr lang="ru-RU" sz="2400" dirty="0" err="1">
                <a:solidFill>
                  <a:schemeClr val="tx1"/>
                </a:solidFill>
              </a:rPr>
              <a:t>компульсивные</a:t>
            </a:r>
            <a:r>
              <a:rPr lang="ru-RU" sz="2400" dirty="0">
                <a:solidFill>
                  <a:schemeClr val="tx1"/>
                </a:solidFill>
              </a:rPr>
              <a:t> качества (повторяющиеся навязчивые действия или мысли от которых больной не в состоянии избавиться).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38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04613-46F4-4158-B8A3-2CA2A2B0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Одним из важных изменений, происходящих с психическим состоянием больных сахарным диабетом, является гипогликемическое состояние, которое сопровождается: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ABD44C-6C16-4FA2-B8C2-BF26C9F5D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348" y="2555630"/>
            <a:ext cx="9985301" cy="4084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· </a:t>
            </a:r>
            <a:r>
              <a:rPr lang="ru-RU" sz="2800" dirty="0" err="1">
                <a:solidFill>
                  <a:schemeClr val="tx1"/>
                </a:solidFill>
              </a:rPr>
              <a:t>делириозным</a:t>
            </a:r>
            <a:r>
              <a:rPr lang="ru-RU" sz="2800" dirty="0">
                <a:solidFill>
                  <a:schemeClr val="tx1"/>
                </a:solidFill>
              </a:rPr>
              <a:t> расстройством сознания;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· </a:t>
            </a:r>
            <a:r>
              <a:rPr lang="ru-RU" sz="2800" dirty="0" err="1">
                <a:solidFill>
                  <a:schemeClr val="tx1"/>
                </a:solidFill>
              </a:rPr>
              <a:t>деперсонализационно</a:t>
            </a:r>
            <a:r>
              <a:rPr lang="ru-RU" sz="2800" dirty="0">
                <a:solidFill>
                  <a:schemeClr val="tx1"/>
                </a:solidFill>
              </a:rPr>
              <a:t> – </a:t>
            </a:r>
            <a:r>
              <a:rPr lang="ru-RU" sz="2800" dirty="0" err="1">
                <a:solidFill>
                  <a:schemeClr val="tx1"/>
                </a:solidFill>
              </a:rPr>
              <a:t>дереализационными</a:t>
            </a:r>
            <a:r>
              <a:rPr lang="ru-RU" sz="2800" dirty="0">
                <a:solidFill>
                  <a:schemeClr val="tx1"/>
                </a:solidFill>
              </a:rPr>
              <a:t> феноменами;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· галлюцинаторно-параноидными эпизодами,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· эйфорией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· недостаточным осмыслением окружающего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· аномальной перцепцией;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78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08DFA-B585-4463-9E40-8328E537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План лекции: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BFEB2-9F4E-47FF-B316-54413C636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702"/>
            <a:ext cx="10515600" cy="5303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chemeClr val="tx1"/>
                </a:solidFill>
              </a:rPr>
              <a:t>Теоретический раздел</a:t>
            </a:r>
          </a:p>
          <a:p>
            <a:pPr marL="0" indent="0">
              <a:buNone/>
            </a:pPr>
            <a:r>
              <a:rPr lang="ru-RU" sz="2200" u="sng" dirty="0">
                <a:solidFill>
                  <a:schemeClr val="tx1"/>
                </a:solidFill>
              </a:rPr>
              <a:t>1.Основы психосоматической медицины( психосоматики). История. Направления. Отечественная психосоматическая медицина.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2. Изменения психической деятельности при хронических соматических заболеваниях. Соматические нарушения.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3.Эмоции и чувства. Поведение. Эмоциональный стресс и психотравма. Психические защиты и </a:t>
            </a:r>
            <a:r>
              <a:rPr lang="ru-RU" sz="2200" dirty="0" err="1">
                <a:solidFill>
                  <a:schemeClr val="tx1"/>
                </a:solidFill>
              </a:rPr>
              <a:t>копинг</a:t>
            </a:r>
            <a:r>
              <a:rPr lang="ru-RU" sz="2200" dirty="0">
                <a:solidFill>
                  <a:schemeClr val="tx1"/>
                </a:solidFill>
              </a:rPr>
              <a:t>-стратеги и особенности </a:t>
            </a:r>
            <a:r>
              <a:rPr lang="ru-RU" sz="2200" dirty="0" err="1">
                <a:solidFill>
                  <a:schemeClr val="tx1"/>
                </a:solidFill>
              </a:rPr>
              <a:t>копинга</a:t>
            </a:r>
            <a:r>
              <a:rPr lang="ru-RU" sz="2200" dirty="0">
                <a:solidFill>
                  <a:schemeClr val="tx1"/>
                </a:solidFill>
              </a:rPr>
              <a:t> у больных диабетом.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tx1"/>
                </a:solidFill>
              </a:rPr>
              <a:t>Практический раздел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1.Методы исследования эмоциональной сферы. Эмоциональные свойства, типы, экспрессия. Какие подходят для больных СД. Диагностика типов реагирования на стресс. Методы исследования </a:t>
            </a:r>
            <a:r>
              <a:rPr lang="ru-RU" sz="2200" dirty="0" err="1">
                <a:solidFill>
                  <a:schemeClr val="tx1"/>
                </a:solidFill>
              </a:rPr>
              <a:t>копинг</a:t>
            </a:r>
            <a:r>
              <a:rPr lang="ru-RU" sz="2200" dirty="0">
                <a:solidFill>
                  <a:schemeClr val="tx1"/>
                </a:solidFill>
              </a:rPr>
              <a:t>-стратегий.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2. Психологическая работа по улучшению </a:t>
            </a:r>
            <a:r>
              <a:rPr lang="ru-RU" sz="2200" dirty="0" err="1">
                <a:solidFill>
                  <a:schemeClr val="tx1"/>
                </a:solidFill>
              </a:rPr>
              <a:t>копинг</a:t>
            </a:r>
            <a:r>
              <a:rPr lang="ru-RU" sz="2200" dirty="0">
                <a:solidFill>
                  <a:schemeClr val="tx1"/>
                </a:solidFill>
              </a:rPr>
              <a:t>-стратегий у больных СД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405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08DFA-B585-4463-9E40-8328E537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План лекции: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BFEB2-9F4E-47FF-B316-54413C636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702"/>
            <a:ext cx="10515600" cy="5303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Теоретический раздел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1.Основы психосоматической медицины( психосоматики). История. Направления. Отечественная психосоматическая медицина.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2. Изменения психической деятельности при хронических соматических заболеваниях. Соматические нарушения.</a:t>
            </a:r>
          </a:p>
          <a:p>
            <a:pPr marL="0" indent="0">
              <a:buNone/>
            </a:pPr>
            <a:r>
              <a:rPr lang="ru-RU" sz="2000" u="sng" dirty="0">
                <a:solidFill>
                  <a:schemeClr val="tx1"/>
                </a:solidFill>
              </a:rPr>
              <a:t>3.Эмоции и чувства. Поведение. Эмоциональный стресс и психотравма. Психические защиты и </a:t>
            </a:r>
            <a:r>
              <a:rPr lang="ru-RU" sz="2000" u="sng" dirty="0" err="1">
                <a:solidFill>
                  <a:schemeClr val="tx1"/>
                </a:solidFill>
              </a:rPr>
              <a:t>копинг</a:t>
            </a:r>
            <a:r>
              <a:rPr lang="ru-RU" sz="2000" u="sng" dirty="0">
                <a:solidFill>
                  <a:schemeClr val="tx1"/>
                </a:solidFill>
              </a:rPr>
              <a:t>-стратеги и особенности </a:t>
            </a:r>
            <a:r>
              <a:rPr lang="ru-RU" sz="2000" u="sng" dirty="0" err="1">
                <a:solidFill>
                  <a:schemeClr val="tx1"/>
                </a:solidFill>
              </a:rPr>
              <a:t>копинга</a:t>
            </a:r>
            <a:r>
              <a:rPr lang="ru-RU" sz="2000" u="sng" dirty="0">
                <a:solidFill>
                  <a:schemeClr val="tx1"/>
                </a:solidFill>
              </a:rPr>
              <a:t> у больных диабетом.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Практический раздел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1.Методы исследования эмоциональной сферы. Эмоциональные свойства, типы, экспрессия. Какие подходят для больных СД. Диагностика типов реагирования на стресс. Методы исследования </a:t>
            </a:r>
            <a:r>
              <a:rPr lang="ru-RU" sz="2000" dirty="0" err="1">
                <a:solidFill>
                  <a:schemeClr val="tx1"/>
                </a:solidFill>
              </a:rPr>
              <a:t>копинг</a:t>
            </a:r>
            <a:r>
              <a:rPr lang="ru-RU" sz="2000" dirty="0">
                <a:solidFill>
                  <a:schemeClr val="tx1"/>
                </a:solidFill>
              </a:rPr>
              <a:t>-стратегий.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2. Психологическая работа по улучшению </a:t>
            </a:r>
            <a:r>
              <a:rPr lang="ru-RU" sz="2000" dirty="0" err="1">
                <a:solidFill>
                  <a:schemeClr val="tx1"/>
                </a:solidFill>
              </a:rPr>
              <a:t>копинг</a:t>
            </a:r>
            <a:r>
              <a:rPr lang="ru-RU" sz="2000" dirty="0">
                <a:solidFill>
                  <a:schemeClr val="tx1"/>
                </a:solidFill>
              </a:rPr>
              <a:t>-стратегий у больных СД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456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50EAB-6AC1-4F23-A863-A04D1EA7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3.Эмоции и чувства. Поведение. Эмоциональный стресс и психотравма. Психические защиты и </a:t>
            </a:r>
            <a:r>
              <a:rPr lang="ru-RU" sz="2800" b="1" dirty="0" err="1"/>
              <a:t>копинг</a:t>
            </a:r>
            <a:r>
              <a:rPr lang="ru-RU" sz="2800" b="1" dirty="0"/>
              <a:t>-стратеги и особенности </a:t>
            </a:r>
            <a:r>
              <a:rPr lang="ru-RU" sz="2800" b="1" dirty="0" err="1"/>
              <a:t>копинга</a:t>
            </a:r>
            <a:r>
              <a:rPr lang="ru-RU" sz="2800" b="1" dirty="0"/>
              <a:t> у больных диабетом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3E396E-BD55-4384-AADE-3F984DD00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Гнев, разочарование, безнадежность, страх, чувство вины и стыда — такие эмоции часто возникают у людей, страдающих диабетом</a:t>
            </a:r>
          </a:p>
        </p:txBody>
      </p:sp>
    </p:spTree>
    <p:extLst>
      <p:ext uri="{BB962C8B-B14F-4D97-AF65-F5344CB8AC3E}">
        <p14:creationId xmlns:p14="http://schemas.microsoft.com/office/powerpoint/2010/main" val="3573773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48C56-D142-40B4-8922-DD3B6C76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Ученые выделили  группу отрицательных эмоций: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F71E6D-A1C2-4089-BAA4-690E0B4F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1825625"/>
            <a:ext cx="107910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B2702B-E1B6-4C80-AAA8-307E386244E4}"/>
              </a:ext>
            </a:extLst>
          </p:cNvPr>
          <p:cNvSpPr/>
          <p:nvPr/>
        </p:nvSpPr>
        <p:spPr>
          <a:xfrm>
            <a:off x="1097280" y="2194560"/>
            <a:ext cx="2377440" cy="661182"/>
          </a:xfrm>
          <a:prstGeom prst="rect">
            <a:avLst/>
          </a:prstGeom>
          <a:solidFill>
            <a:srgbClr val="ED61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FFC50-508B-407C-8775-41A4EF16C310}"/>
              </a:ext>
            </a:extLst>
          </p:cNvPr>
          <p:cNvSpPr txBox="1"/>
          <p:nvPr/>
        </p:nvSpPr>
        <p:spPr>
          <a:xfrm>
            <a:off x="1223889" y="2194560"/>
            <a:ext cx="2138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ГНЕВ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80A632-8BCE-4C22-8FDF-DC2D0AEE5199}"/>
              </a:ext>
            </a:extLst>
          </p:cNvPr>
          <p:cNvSpPr/>
          <p:nvPr/>
        </p:nvSpPr>
        <p:spPr>
          <a:xfrm>
            <a:off x="4604824" y="2216011"/>
            <a:ext cx="2142978" cy="661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страх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34263E-7FA0-43C8-AC1B-A5444C085032}"/>
              </a:ext>
            </a:extLst>
          </p:cNvPr>
          <p:cNvSpPr/>
          <p:nvPr/>
        </p:nvSpPr>
        <p:spPr>
          <a:xfrm>
            <a:off x="7877907" y="2194560"/>
            <a:ext cx="2142978" cy="6611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вина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C4B743-F93D-4483-9643-7C90E1DE9C60}"/>
              </a:ext>
            </a:extLst>
          </p:cNvPr>
          <p:cNvSpPr/>
          <p:nvPr/>
        </p:nvSpPr>
        <p:spPr>
          <a:xfrm>
            <a:off x="4206239" y="3650217"/>
            <a:ext cx="2940148" cy="6611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2EEE9F-7717-4F88-8821-F8516A2C615B}"/>
              </a:ext>
            </a:extLst>
          </p:cNvPr>
          <p:cNvSpPr txBox="1"/>
          <p:nvPr/>
        </p:nvSpPr>
        <p:spPr>
          <a:xfrm>
            <a:off x="4271889" y="3678128"/>
            <a:ext cx="287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Депрессия</a:t>
            </a:r>
          </a:p>
        </p:txBody>
      </p:sp>
    </p:spTree>
    <p:extLst>
      <p:ext uri="{BB962C8B-B14F-4D97-AF65-F5344CB8AC3E}">
        <p14:creationId xmlns:p14="http://schemas.microsoft.com/office/powerpoint/2010/main" val="36138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1001A-F33A-40C4-A9F2-3D7512E4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Гнев.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79572-09D3-469C-B814-F28A3C224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77108"/>
            <a:ext cx="8915400" cy="4434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Гнев вызывает стрессовое состояние организма, это приводит к повышению уровня сахара в крови, а также увеличению кровяного давления и частоты сердечных сокращений.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9888FB-B691-47DC-859F-CFB9EEF9F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2" y="3135679"/>
            <a:ext cx="4783015" cy="31762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9A0AFC-2187-4B0A-9BB9-47D4A0274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39" y="3341077"/>
            <a:ext cx="5630061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60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E3A92-BE70-4A1D-AB80-6A7FFADD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Страх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AD84EE-5960-4423-829F-65E1A65F1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22363"/>
            <a:ext cx="8915400" cy="4588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Страх – это не только боязнь чего-либо, но и беспокойство о том, как ваше заболевание воспримут друзья, коллеги, близкие люди. У людей с диабетом 2 типа самый большой страх, как выяснилось, заключается в наборе веса и диете.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61994F-F90C-4AAA-A06E-AD36061A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71" y="3100802"/>
            <a:ext cx="2810021" cy="339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14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1A47B-533B-4347-9EA2-B15187C6A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54BC35-1CFE-47CD-A9A8-235A3D602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77108"/>
            <a:ext cx="8915400" cy="4434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 Мы чувствуем себя виноватыми, когда съедаем что-то не то, когда не получается достигнуть желаемых результатов, когда от нас ждут чего-то невыполнимого. Неконтролируемое чувство вины может привести к замкнутости и проблемам с психикой.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58375C-8B9A-4DA3-B3F7-22B562E89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80" y="3429000"/>
            <a:ext cx="5634697" cy="309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80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1759B-4983-4D54-B158-64315F46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Депрессия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8A2DF-0076-491E-AA30-8C9495C8D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Исследования этого эмоционального недуга показывают, что состояние человека улучшается в том случае, когда снижается уровень HbA1С. Предполагается, что лечение депрессии может не только улучшить качество жизни, но и значительно снизить риск возникновения осложнений.</a:t>
            </a:r>
          </a:p>
        </p:txBody>
      </p:sp>
    </p:spTree>
    <p:extLst>
      <p:ext uri="{BB962C8B-B14F-4D97-AF65-F5344CB8AC3E}">
        <p14:creationId xmlns:p14="http://schemas.microsoft.com/office/powerpoint/2010/main" val="1982428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367DE-B998-476E-8052-FAD0575A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AB2B4F-D070-46A1-A4DD-45C5FD85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Поведение - Присущее живым существам сложное взаимодействие с окружающей средой, опосредствованное их внешней (двигательной) и внутренней (психической) активностью. Другими словами, поведение - определенным образом организованная деятельность, осуществляющая связь организма с окружающей средой.</a:t>
            </a:r>
          </a:p>
        </p:txBody>
      </p:sp>
    </p:spTree>
    <p:extLst>
      <p:ext uri="{BB962C8B-B14F-4D97-AF65-F5344CB8AC3E}">
        <p14:creationId xmlns:p14="http://schemas.microsoft.com/office/powerpoint/2010/main" val="2411229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B71CE-52FD-4971-B570-E44180AB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Акты поведения делятся на 3 типа: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11E7A4-053F-4F6E-AFD0-22CA4F5E1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 инстинктивное поведение,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 навыки и привычки,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 разумное поведение.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118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B1C02-FB8C-4BBE-9834-5F41F3F19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В рамках психосоматики, поведение разделяется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223214-14B9-4A80-8E34-7BC4B77CE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C7A6DC-003D-41A9-AC36-4EA8934FCF61}"/>
              </a:ext>
            </a:extLst>
          </p:cNvPr>
          <p:cNvSpPr/>
          <p:nvPr/>
        </p:nvSpPr>
        <p:spPr>
          <a:xfrm>
            <a:off x="1012874" y="1895939"/>
            <a:ext cx="4557932" cy="4351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62554F-F705-4806-9505-52A4627546DD}"/>
              </a:ext>
            </a:extLst>
          </p:cNvPr>
          <p:cNvSpPr/>
          <p:nvPr/>
        </p:nvSpPr>
        <p:spPr>
          <a:xfrm>
            <a:off x="6274191" y="1895939"/>
            <a:ext cx="4712677" cy="4351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DE834-B574-4FE3-AFF6-52009BE52F4E}"/>
              </a:ext>
            </a:extLst>
          </p:cNvPr>
          <p:cNvSpPr txBox="1"/>
          <p:nvPr/>
        </p:nvSpPr>
        <p:spPr>
          <a:xfrm>
            <a:off x="1012874" y="1895939"/>
            <a:ext cx="4557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адаптивное - целесообразное, чаще всего разумное поведение человека, которое позволяет ему наилучшим образом приспосабливаться к ситуации или к жизненным обстоятельствам.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C9289-9281-4F01-AC30-9ACCBD194CB7}"/>
              </a:ext>
            </a:extLst>
          </p:cNvPr>
          <p:cNvSpPr txBox="1"/>
          <p:nvPr/>
        </p:nvSpPr>
        <p:spPr>
          <a:xfrm>
            <a:off x="6386732" y="1895939"/>
            <a:ext cx="46001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Неадаптивное (девиантное) - поведение человека, существенно отклоняющееся от принятых в обществе социальных, моральных или этических норм, явно нарушающих их</a:t>
            </a:r>
          </a:p>
        </p:txBody>
      </p:sp>
    </p:spTree>
    <p:extLst>
      <p:ext uri="{BB962C8B-B14F-4D97-AF65-F5344CB8AC3E}">
        <p14:creationId xmlns:p14="http://schemas.microsoft.com/office/powerpoint/2010/main" val="94418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3F657-0928-44B5-A961-C980A5DA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543"/>
            <a:ext cx="10515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Теоретический раздел</a:t>
            </a:r>
            <a:br>
              <a:rPr lang="ru-RU" sz="3200" dirty="0"/>
            </a:br>
            <a:r>
              <a:rPr lang="ru-RU" sz="3200" b="1" u="sng" dirty="0"/>
              <a:t>1.  Основы психосоматической медицины( психосоматики). История. Направления. Отечественная психосоматическая медицина.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EE1AA4-9FEA-4D15-A296-6445950D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3" y="2133600"/>
            <a:ext cx="9816489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Термин </a:t>
            </a:r>
            <a:r>
              <a:rPr lang="ru-RU" sz="2400" b="1" dirty="0">
                <a:solidFill>
                  <a:schemeClr val="tx1"/>
                </a:solidFill>
              </a:rPr>
              <a:t>«психосоматика» </a:t>
            </a:r>
            <a:r>
              <a:rPr lang="ru-RU" sz="2400" dirty="0">
                <a:solidFill>
                  <a:schemeClr val="tx1"/>
                </a:solidFill>
              </a:rPr>
              <a:t>появился в 1818 г. Он был предложен </a:t>
            </a:r>
            <a:r>
              <a:rPr lang="ru-RU" sz="2400" b="1" dirty="0">
                <a:solidFill>
                  <a:schemeClr val="tx1"/>
                </a:solidFill>
              </a:rPr>
              <a:t>Р. </a:t>
            </a:r>
            <a:r>
              <a:rPr lang="ru-RU" sz="2400" b="1" dirty="0" err="1">
                <a:solidFill>
                  <a:schemeClr val="tx1"/>
                </a:solidFill>
              </a:rPr>
              <a:t>Хейнротом</a:t>
            </a:r>
            <a:r>
              <a:rPr lang="ru-RU" sz="2400" dirty="0">
                <a:solidFill>
                  <a:schemeClr val="tx1"/>
                </a:solidFill>
              </a:rPr>
              <a:t>, и до настоящего времени трактуется неоднозначно.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Психосоматическая медицина </a:t>
            </a:r>
            <a:r>
              <a:rPr lang="ru-RU" sz="2400" dirty="0">
                <a:solidFill>
                  <a:schemeClr val="tx1"/>
                </a:solidFill>
              </a:rPr>
              <a:t>представляет собой определенную концепцию, общую ориентировку здравоохранения в целом, когда учитываются комплексные </a:t>
            </a:r>
            <a:r>
              <a:rPr lang="ru-RU" sz="2400" dirty="0" err="1">
                <a:solidFill>
                  <a:schemeClr val="tx1"/>
                </a:solidFill>
              </a:rPr>
              <a:t>соматопсихосоциальные</a:t>
            </a:r>
            <a:r>
              <a:rPr lang="ru-RU" sz="2400" dirty="0">
                <a:solidFill>
                  <a:schemeClr val="tx1"/>
                </a:solidFill>
              </a:rPr>
              <a:t> взаимодействия при возникновении, течении и терапии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3513375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272CB-F725-4B87-875A-46AEF20D2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Психосоматические синдромы при СД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108436-29A8-4011-8362-B58BAD235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C0DD72-3C78-47EE-AF65-445DD5CA1148}"/>
              </a:ext>
            </a:extLst>
          </p:cNvPr>
          <p:cNvSpPr/>
          <p:nvPr/>
        </p:nvSpPr>
        <p:spPr>
          <a:xfrm>
            <a:off x="886264" y="1730327"/>
            <a:ext cx="3151164" cy="4446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45A4F-B9AC-43F1-851F-C7A1AF9901B8}"/>
              </a:ext>
            </a:extLst>
          </p:cNvPr>
          <p:cNvSpPr txBox="1"/>
          <p:nvPr/>
        </p:nvSpPr>
        <p:spPr>
          <a:xfrm>
            <a:off x="838200" y="1825625"/>
            <a:ext cx="31992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Невротический. Во время сахарного диабета часто наблюдаются невротические расстройства, в том числе плохое настроение, отсутствие радости, растерянность, неприятный тревожный тик, неустойчивость эмоций. Такие диабетики обидчивы, чувствительны и раздражительны</a:t>
            </a:r>
            <a:r>
              <a:rPr lang="ru-RU" sz="2000" dirty="0"/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C0DFEC-6F8E-4756-AADA-C5ACC048F3A1}"/>
              </a:ext>
            </a:extLst>
          </p:cNvPr>
          <p:cNvSpPr/>
          <p:nvPr/>
        </p:nvSpPr>
        <p:spPr>
          <a:xfrm>
            <a:off x="4614203" y="1730327"/>
            <a:ext cx="3151164" cy="4446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D20EE-109C-4175-A94E-DDC12ADE2717}"/>
              </a:ext>
            </a:extLst>
          </p:cNvPr>
          <p:cNvSpPr txBox="1"/>
          <p:nvPr/>
        </p:nvSpPr>
        <p:spPr>
          <a:xfrm>
            <a:off x="4614203" y="1730327"/>
            <a:ext cx="3151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Астенический синдром проявляется чрезмерной возбудимостью, которой характерна агрессивность, конфликтность, гневливость, недовольство собой.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7A4341A-5E7D-4221-9938-53F3FBCCFA60}"/>
              </a:ext>
            </a:extLst>
          </p:cNvPr>
          <p:cNvSpPr/>
          <p:nvPr/>
        </p:nvSpPr>
        <p:spPr>
          <a:xfrm>
            <a:off x="7990449" y="1711353"/>
            <a:ext cx="3151164" cy="4465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3CE513-CEB2-420D-BAB2-F438CC81E605}"/>
              </a:ext>
            </a:extLst>
          </p:cNvPr>
          <p:cNvSpPr txBox="1"/>
          <p:nvPr/>
        </p:nvSpPr>
        <p:spPr>
          <a:xfrm>
            <a:off x="8154574" y="1730327"/>
            <a:ext cx="29870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Депрессивный синдром часто становится компонентом первых двух разновидностей, однако в редких случаях он также встречается самостоятельно </a:t>
            </a:r>
          </a:p>
        </p:txBody>
      </p:sp>
    </p:spTree>
    <p:extLst>
      <p:ext uri="{BB962C8B-B14F-4D97-AF65-F5344CB8AC3E}">
        <p14:creationId xmlns:p14="http://schemas.microsoft.com/office/powerpoint/2010/main" val="1607150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9596F-9FFA-4600-9790-7C183229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Все возможные изменения психики диабетика обусловлены рядом факторов: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240E45-31EF-4124-BFD7-F2F304D9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436" y="2456268"/>
            <a:ext cx="8915400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-</a:t>
            </a:r>
            <a:r>
              <a:rPr lang="ru-RU" sz="2400" dirty="0">
                <a:solidFill>
                  <a:schemeClr val="tx1"/>
                </a:solidFill>
              </a:rPr>
              <a:t>недостаток кислорода в крови, спровоцированный поражением церебральных сосудов, приводит к кислородному голоданию головного мозга;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-гипогликемия;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-поражение мозговых тканей;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-интоксикация, спровоцированная поражением почек и печени;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980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8D02B-95CC-45F3-A704-B958752B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Эмоциональный стресс и психотравма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EC82DE-D646-4F4D-BE1E-C88C6F883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2191" y="2133599"/>
            <a:ext cx="9802421" cy="4492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Психические расстройства при сахарном диабете встречаются у 17,4-84% больных. В патогенезе этих расстройств, придается значение следующим факторам: гипоксия головного мозга при поражении церебральных сосудов, гипогликемия, интоксикация вследствие поражения печени и почек, непосредственное поражение ткани мозга. </a:t>
            </a:r>
          </a:p>
        </p:txBody>
      </p:sp>
    </p:spTree>
    <p:extLst>
      <p:ext uri="{BB962C8B-B14F-4D97-AF65-F5344CB8AC3E}">
        <p14:creationId xmlns:p14="http://schemas.microsoft.com/office/powerpoint/2010/main" val="699090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DED31-5E2C-4119-B372-606019B8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«диабетическая личность» (Щербак А.В., 1986).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E9D8FC-849A-4CA2-8270-EE8706E54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Ей свойственны эмоциональная неустойчивость, невротические </a:t>
            </a:r>
            <a:r>
              <a:rPr lang="ru-RU" sz="2400" dirty="0" err="1">
                <a:solidFill>
                  <a:schemeClr val="tx1"/>
                </a:solidFill>
              </a:rPr>
              <a:t>реакции,амбивалентность</a:t>
            </a:r>
            <a:r>
              <a:rPr lang="ru-RU" sz="2400" dirty="0">
                <a:solidFill>
                  <a:schemeClr val="tx1"/>
                </a:solidFill>
              </a:rPr>
              <a:t>, зависимость, безразличие, заострение </a:t>
            </a:r>
            <a:r>
              <a:rPr lang="ru-RU" sz="2400" dirty="0" err="1">
                <a:solidFill>
                  <a:schemeClr val="tx1"/>
                </a:solidFill>
              </a:rPr>
              <a:t>преморбидных</a:t>
            </a:r>
            <a:r>
              <a:rPr lang="ru-RU" sz="2400" dirty="0">
                <a:solidFill>
                  <a:schemeClr val="tx1"/>
                </a:solidFill>
              </a:rPr>
              <a:t> особенностей характера, лабильность настроения, мнительность, тревожность. </a:t>
            </a:r>
          </a:p>
        </p:txBody>
      </p:sp>
    </p:spTree>
    <p:extLst>
      <p:ext uri="{BB962C8B-B14F-4D97-AF65-F5344CB8AC3E}">
        <p14:creationId xmlns:p14="http://schemas.microsoft.com/office/powerpoint/2010/main" val="1512731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1F51F-5ABC-4A98-8B45-3FBCA5C6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Реакция личности на болезнь у лиц, страдающих сахарным диабетом, возможна следующая: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CF7A1-A656-4E12-8D93-9785819E4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1) реакция игнорирования болезни;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2) невротический тип реакции с тревожно-</a:t>
            </a:r>
            <a:r>
              <a:rPr lang="ru-RU" sz="2400" dirty="0" err="1">
                <a:solidFill>
                  <a:schemeClr val="tx1"/>
                </a:solidFill>
              </a:rPr>
              <a:t>фобическим</a:t>
            </a:r>
            <a:r>
              <a:rPr lang="ru-RU" sz="2400" dirty="0">
                <a:solidFill>
                  <a:schemeClr val="tx1"/>
                </a:solidFill>
              </a:rPr>
              <a:t> отношением к болезни;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3) эмоциональный тип реакции, при котором отношение к болезни завуалировано преобладанием раздражительности, эмоциональной лабильности.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159230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9765E-CFE5-474D-99F6-571AE15AF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патопсихологические феномены при СД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6268AD-24BE-4996-94DC-2F11417C6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более выраженные в начальный период диабета, чем у длительно болеющих 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рассматриваются в плане психологической адаптации пациента к заболеванию, а также по всем обстоятельствам, связанным с ним, и четко вписываются в рамки </a:t>
            </a:r>
            <a:r>
              <a:rPr lang="ru-RU" sz="2400" b="1" dirty="0">
                <a:solidFill>
                  <a:schemeClr val="tx1"/>
                </a:solidFill>
              </a:rPr>
              <a:t>МКБ-10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u="sng" dirty="0">
                <a:solidFill>
                  <a:schemeClr val="tx1"/>
                </a:solidFill>
              </a:rPr>
              <a:t>Другие психические расстройства обусловлены повреждением либо дисфункцией головного мозга или соматическим заболеванием (F06) 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05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8FBCC-0ABA-4F1C-AB6D-D3566FC6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Психические защиты и </a:t>
            </a:r>
            <a:r>
              <a:rPr lang="ru-RU" b="1" dirty="0" err="1"/>
              <a:t>копинг</a:t>
            </a:r>
            <a:r>
              <a:rPr lang="ru-RU" b="1" dirty="0"/>
              <a:t>-стратегии, особенности </a:t>
            </a:r>
            <a:r>
              <a:rPr lang="ru-RU" b="1" dirty="0" err="1"/>
              <a:t>копинга</a:t>
            </a:r>
            <a:r>
              <a:rPr lang="ru-RU" b="1" dirty="0"/>
              <a:t> у больных диабетом.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B75006-F132-4CAE-9FE6-822DBB4D8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672862"/>
            <a:ext cx="8915400" cy="3238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 err="1">
                <a:solidFill>
                  <a:schemeClr val="tx1"/>
                </a:solidFill>
              </a:rPr>
              <a:t>Копинг</a:t>
            </a:r>
            <a:r>
              <a:rPr lang="ru-RU" sz="2400" b="1" u="sng" dirty="0">
                <a:solidFill>
                  <a:schemeClr val="tx1"/>
                </a:solidFill>
              </a:rPr>
              <a:t>, </a:t>
            </a:r>
            <a:r>
              <a:rPr lang="ru-RU" sz="2400" b="1" u="sng" dirty="0" err="1">
                <a:solidFill>
                  <a:schemeClr val="tx1"/>
                </a:solidFill>
              </a:rPr>
              <a:t>копинговые</a:t>
            </a:r>
            <a:r>
              <a:rPr lang="ru-RU" sz="2400" b="1" u="sng" dirty="0">
                <a:solidFill>
                  <a:schemeClr val="tx1"/>
                </a:solidFill>
              </a:rPr>
              <a:t> стратегии </a:t>
            </a:r>
            <a:r>
              <a:rPr lang="ru-RU" sz="2400" dirty="0">
                <a:solidFill>
                  <a:schemeClr val="tx1"/>
                </a:solidFill>
              </a:rPr>
              <a:t>-- это то, что делает человек, чтобы справиться со стрессом. Понятие объединяет когнитивные, эмоциональные и поведенческие стратегии, которые используются, чтобы справиться с запросами обыденной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2896725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A37D8-80F8-44B9-99EC-AEF0FD0B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Необходимость в </a:t>
            </a:r>
            <a:r>
              <a:rPr lang="ru-RU" b="1" dirty="0" err="1"/>
              <a:t>копинге</a:t>
            </a:r>
            <a:r>
              <a:rPr lang="ru-RU" b="1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5B3003-7A94-4301-BE74-9D2755501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возникает тогда, когда человек сталкивается с препятствиями на пути реализации его мотивов и достижения стоящих перед ним целей.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b="1" u="sng" dirty="0" err="1">
                <a:solidFill>
                  <a:schemeClr val="tx1"/>
                </a:solidFill>
              </a:rPr>
              <a:t>Копинг</a:t>
            </a:r>
            <a:r>
              <a:rPr lang="ru-RU" sz="2400" b="1" u="sng" dirty="0">
                <a:solidFill>
                  <a:schemeClr val="tx1"/>
                </a:solidFill>
              </a:rPr>
              <a:t>-стратегии (КС), или стратегии </a:t>
            </a:r>
            <a:r>
              <a:rPr lang="ru-RU" sz="2400" b="1" u="sng" dirty="0" err="1">
                <a:solidFill>
                  <a:schemeClr val="tx1"/>
                </a:solidFill>
              </a:rPr>
              <a:t>совладания</a:t>
            </a:r>
            <a:r>
              <a:rPr lang="ru-RU" sz="2400" b="1" u="sng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— это типичные для человека способы, при помощи которых он добивается стоящих перед ним целей и справляется с возникающими трудностями.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63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F090D-8CC6-4B21-85F4-80EEC168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Методики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58D37B-BBBB-4571-BC41-A98475DD5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378" y="2133600"/>
            <a:ext cx="9971234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Для изучения КС у больных СД в ФГБУ «Эндокринологический научный центр» Минздрава России было проведено исследование с включением пациентов с СД1 и СД2 на инсулинотерапии. </a:t>
            </a:r>
          </a:p>
        </p:txBody>
      </p:sp>
    </p:spTree>
    <p:extLst>
      <p:ext uri="{BB962C8B-B14F-4D97-AF65-F5344CB8AC3E}">
        <p14:creationId xmlns:p14="http://schemas.microsoft.com/office/powerpoint/2010/main" val="1983879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98712-B46C-4BB0-894C-242079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149" y="161778"/>
            <a:ext cx="8911687" cy="67011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Оценка </a:t>
            </a:r>
            <a:r>
              <a:rPr lang="ru-RU" b="1" dirty="0" err="1"/>
              <a:t>копинг</a:t>
            </a:r>
            <a:r>
              <a:rPr lang="ru-RU" b="1" dirty="0"/>
              <a:t>-стратегии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CC7A54-B2FF-46AA-A174-522072676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972" y="970671"/>
            <a:ext cx="10494498" cy="5887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применялась методика «Стратегии преодоления стрессовых ситуаций» С. </a:t>
            </a:r>
            <a:r>
              <a:rPr lang="ru-RU" sz="2800" dirty="0" err="1">
                <a:solidFill>
                  <a:schemeClr val="tx1"/>
                </a:solidFill>
              </a:rPr>
              <a:t>Хобфолла</a:t>
            </a:r>
            <a:r>
              <a:rPr lang="ru-RU" sz="2800" dirty="0">
                <a:solidFill>
                  <a:schemeClr val="tx1"/>
                </a:solidFill>
              </a:rPr>
              <a:t> в адаптации Н.Е. Водопьяновой и Е.С. </a:t>
            </a:r>
            <a:r>
              <a:rPr lang="ru-RU" sz="2800" dirty="0" err="1">
                <a:solidFill>
                  <a:schemeClr val="tx1"/>
                </a:solidFill>
              </a:rPr>
              <a:t>Старченковой</a:t>
            </a:r>
            <a:r>
              <a:rPr lang="ru-RU" sz="2800" dirty="0">
                <a:solidFill>
                  <a:schemeClr val="tx1"/>
                </a:solidFill>
              </a:rPr>
              <a:t> (СПСС). В модели, разработанной С. </a:t>
            </a:r>
            <a:r>
              <a:rPr lang="ru-RU" sz="2800" dirty="0" err="1">
                <a:solidFill>
                  <a:schemeClr val="tx1"/>
                </a:solidFill>
              </a:rPr>
              <a:t>Хобфоллом</a:t>
            </a:r>
            <a:r>
              <a:rPr lang="ru-RU" sz="2800" dirty="0">
                <a:solidFill>
                  <a:schemeClr val="tx1"/>
                </a:solidFill>
              </a:rPr>
              <a:t>, выделяются следующие КС.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1) </a:t>
            </a:r>
            <a:r>
              <a:rPr lang="ru-RU" sz="2800" dirty="0" err="1">
                <a:solidFill>
                  <a:schemeClr val="tx1"/>
                </a:solidFill>
              </a:rPr>
              <a:t>Ассертивные</a:t>
            </a:r>
            <a:r>
              <a:rPr lang="ru-RU" sz="2800" dirty="0">
                <a:solidFill>
                  <a:schemeClr val="tx1"/>
                </a:solidFill>
              </a:rPr>
              <a:t> действия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2) Поиск социальной поддержки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3) Осторожные действия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4) Избегание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5) Непрямые действия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1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505F-F451-455D-BF22-382CB8268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Становление психологической медицины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B225ED-7752-45CC-9F23-2AA46E5D4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5063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связывают с именами таких ученых, как:  </a:t>
            </a:r>
          </a:p>
          <a:p>
            <a:pPr marL="0" indent="0">
              <a:buNone/>
            </a:pPr>
            <a:r>
              <a:rPr lang="ru-RU" dirty="0"/>
              <a:t>                              Фрейд                                         Павлов                                                          </a:t>
            </a:r>
            <a:r>
              <a:rPr lang="ru-RU" dirty="0" err="1"/>
              <a:t>Кеннон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59F9F6-B8A3-4CC5-85A9-C8084D66A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" y="2286794"/>
            <a:ext cx="2591096" cy="3428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7F656B-D585-41A2-B72F-B5D86BBDF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87" y="2390237"/>
            <a:ext cx="2377513" cy="33255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2C423A-5FF8-4E16-A0D7-4C9AE5DA2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18" y="2286794"/>
            <a:ext cx="2655387" cy="332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481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08DFA-B585-4463-9E40-8328E537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План лекции: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BFEB2-9F4E-47FF-B316-54413C636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702"/>
            <a:ext cx="10515600" cy="5303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Теоретический раздел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1.Основы психосоматической медицины( психосоматики). История. Направления. Отечественная психосоматическая медицина.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2 Изменения психической деятельности при хронических соматических заболеваниях. Соматические нарушения.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3.Эмоции и чувства. Поведение. Эмоциональный стресс и психотравма. Психические защиты и </a:t>
            </a:r>
            <a:r>
              <a:rPr lang="ru-RU" sz="2000" dirty="0" err="1">
                <a:solidFill>
                  <a:schemeClr val="tx1"/>
                </a:solidFill>
              </a:rPr>
              <a:t>копинг</a:t>
            </a:r>
            <a:r>
              <a:rPr lang="ru-RU" sz="2000" dirty="0">
                <a:solidFill>
                  <a:schemeClr val="tx1"/>
                </a:solidFill>
              </a:rPr>
              <a:t>-стратеги и особенности </a:t>
            </a:r>
            <a:r>
              <a:rPr lang="ru-RU" sz="2000" dirty="0" err="1">
                <a:solidFill>
                  <a:schemeClr val="tx1"/>
                </a:solidFill>
              </a:rPr>
              <a:t>копинга</a:t>
            </a:r>
            <a:r>
              <a:rPr lang="ru-RU" sz="2000" dirty="0">
                <a:solidFill>
                  <a:schemeClr val="tx1"/>
                </a:solidFill>
              </a:rPr>
              <a:t> у больных диабетом.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Практический раздел</a:t>
            </a:r>
          </a:p>
          <a:p>
            <a:pPr marL="0" indent="0">
              <a:buNone/>
            </a:pPr>
            <a:r>
              <a:rPr lang="ru-RU" sz="2000" u="sng" dirty="0">
                <a:solidFill>
                  <a:schemeClr val="tx1"/>
                </a:solidFill>
              </a:rPr>
              <a:t>1.Методы исследования эмоциональной сферы. Эмоциональные свойства, типы, экспрессия. Какие подходят для больных СД. Диагностика типов реагирования на стресс. Методы исследования </a:t>
            </a:r>
            <a:r>
              <a:rPr lang="ru-RU" sz="2000" u="sng" dirty="0" err="1">
                <a:solidFill>
                  <a:schemeClr val="tx1"/>
                </a:solidFill>
              </a:rPr>
              <a:t>копинг</a:t>
            </a:r>
            <a:r>
              <a:rPr lang="ru-RU" sz="2000" u="sng" dirty="0">
                <a:solidFill>
                  <a:schemeClr val="tx1"/>
                </a:solidFill>
              </a:rPr>
              <a:t>-стратегий.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2. Психологическая работа по улучшению </a:t>
            </a:r>
            <a:r>
              <a:rPr lang="ru-RU" sz="2000" dirty="0" err="1">
                <a:solidFill>
                  <a:schemeClr val="tx1"/>
                </a:solidFill>
              </a:rPr>
              <a:t>копинг</a:t>
            </a:r>
            <a:r>
              <a:rPr lang="ru-RU" sz="2000" dirty="0">
                <a:solidFill>
                  <a:schemeClr val="tx1"/>
                </a:solidFill>
              </a:rPr>
              <a:t>-стратегий у больных СД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541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B22EF-16FB-4366-BE04-52AC0922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2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dirty="0"/>
              <a:t>Практический раздел</a:t>
            </a:r>
            <a:br>
              <a:rPr lang="ru-RU" sz="2700" u="sng" dirty="0"/>
            </a:br>
            <a:r>
              <a:rPr lang="ru-RU" sz="2700" b="1" dirty="0"/>
              <a:t>1.Методы исследования эмоциональной сферы. Эмоциональные свойства, типы, экспрессия. Какие подходят для больных СД. Диагностика типов реагирования на стресс. Методы исследования </a:t>
            </a:r>
            <a:r>
              <a:rPr lang="ru-RU" sz="2700" b="1" dirty="0" err="1"/>
              <a:t>копинг</a:t>
            </a:r>
            <a:r>
              <a:rPr lang="ru-RU" sz="2700" b="1" dirty="0"/>
              <a:t>-стратегий.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84CD3-3067-46F9-817A-84A45D8C6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8456"/>
            <a:ext cx="10515600" cy="35885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Некоторые авторы (К. </a:t>
            </a:r>
            <a:r>
              <a:rPr lang="ru-RU" sz="2400" dirty="0" err="1">
                <a:solidFill>
                  <a:schemeClr val="tx1"/>
                </a:solidFill>
              </a:rPr>
              <a:t>Изард</a:t>
            </a:r>
            <a:r>
              <a:rPr lang="ru-RU" sz="2400" dirty="0">
                <a:solidFill>
                  <a:schemeClr val="tx1"/>
                </a:solidFill>
              </a:rPr>
              <a:t>, Ильин) делят людей на эмоциональные типы. Как пишет К. </a:t>
            </a:r>
            <a:r>
              <a:rPr lang="ru-RU" sz="2400" dirty="0" err="1">
                <a:solidFill>
                  <a:schemeClr val="tx1"/>
                </a:solidFill>
              </a:rPr>
              <a:t>Изард</a:t>
            </a:r>
            <a:r>
              <a:rPr lang="ru-RU" sz="2400" dirty="0">
                <a:solidFill>
                  <a:schemeClr val="tx1"/>
                </a:solidFill>
              </a:rPr>
              <a:t>, люди обладают эмоциональными чертами (под ними он понимает склонность индивида к переживанию того или иного эмоционального состояния).</a:t>
            </a:r>
          </a:p>
        </p:txBody>
      </p:sp>
    </p:spTree>
    <p:extLst>
      <p:ext uri="{BB962C8B-B14F-4D97-AF65-F5344CB8AC3E}">
        <p14:creationId xmlns:p14="http://schemas.microsoft.com/office/powerpoint/2010/main" val="2435900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9EFA-2374-4AFF-B0CC-FC2CCDFD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 П. В. Симонову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36ECBA-3C01-4B05-A876-23CD2B6D4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 каждый тип темперамента связан с определенной группой эмоций. У холерика, с его чертами преодоления, борьбы, агрессивности, преобладают эмоции гнева и ярости. Для меланхолика с его нерешительностью и тяготением к обороне типичны страх, робость. </a:t>
            </a:r>
          </a:p>
        </p:txBody>
      </p:sp>
    </p:spTree>
    <p:extLst>
      <p:ext uri="{BB962C8B-B14F-4D97-AF65-F5344CB8AC3E}">
        <p14:creationId xmlns:p14="http://schemas.microsoft.com/office/powerpoint/2010/main" val="954383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C0D70-547C-4BBE-8C06-85BD21AB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  </a:t>
            </a:r>
            <a:r>
              <a:rPr lang="ru-RU" b="1" dirty="0"/>
              <a:t>По Б. И. Додонову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1C461C-F7B7-4CDA-B136-F13A7280C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Хотя он и говорит об общей эмоциональной направленности людей (ОЭН), определяемой в зависимости от переживания, которое человек любит больше всего испытывать, на самом деле речь у него идет о том, в какой сфере активности человек чаще всего испытывает радость: при оказании помощи другому (альтруистический тип), при достижении успеха в работе (</a:t>
            </a:r>
            <a:r>
              <a:rPr lang="ru-RU" sz="2400" dirty="0" err="1">
                <a:solidFill>
                  <a:schemeClr val="tx1"/>
                </a:solidFill>
              </a:rPr>
              <a:t>праксический</a:t>
            </a:r>
            <a:r>
              <a:rPr lang="ru-RU" sz="2400" dirty="0">
                <a:solidFill>
                  <a:schemeClr val="tx1"/>
                </a:solidFill>
              </a:rPr>
              <a:t> тип), при познании нового, подтверждении своих догадок и предположений (гностический тип).</a:t>
            </a:r>
          </a:p>
        </p:txBody>
      </p:sp>
    </p:spTree>
    <p:extLst>
      <p:ext uri="{BB962C8B-B14F-4D97-AF65-F5344CB8AC3E}">
        <p14:creationId xmlns:p14="http://schemas.microsoft.com/office/powerpoint/2010/main" val="3111535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F39F1-A558-4A53-82B3-E5DE2F77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эмоциональный фон у больных с СД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D919B-1092-45F0-B35B-3F8C1FC54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754" y="2133600"/>
            <a:ext cx="10308858" cy="4365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 - </a:t>
            </a:r>
            <a:r>
              <a:rPr lang="ru-RU" sz="2000" b="1" dirty="0">
                <a:solidFill>
                  <a:schemeClr val="tx1"/>
                </a:solidFill>
              </a:rPr>
              <a:t>Застенчивость</a:t>
            </a:r>
            <a:r>
              <a:rPr lang="ru-RU" sz="2000" dirty="0">
                <a:solidFill>
                  <a:schemeClr val="tx1"/>
                </a:solidFill>
              </a:rPr>
              <a:t>. У застенчивых людей часто встречается самосознание, центрированное на производимом впечатлении и на социальных оценках.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 - </a:t>
            </a:r>
            <a:r>
              <a:rPr lang="ru-RU" sz="2000" b="1" dirty="0">
                <a:solidFill>
                  <a:schemeClr val="tx1"/>
                </a:solidFill>
              </a:rPr>
              <a:t>Тревожность</a:t>
            </a:r>
            <a:r>
              <a:rPr lang="ru-RU" sz="2000" dirty="0">
                <a:solidFill>
                  <a:schemeClr val="tx1"/>
                </a:solidFill>
              </a:rPr>
              <a:t>. У многих людей имеется высокая тревожность, т. е выраженное эмоциональное свойство личности, предрасполагающее к частым проявлениям состояния тревоги (беспокойства) в самых различных жизненных ситуациях, в том числе и таких, которые к этому не предрасполагают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- </a:t>
            </a:r>
            <a:r>
              <a:rPr lang="ru-RU" sz="2000" b="1" dirty="0">
                <a:solidFill>
                  <a:schemeClr val="tx1"/>
                </a:solidFill>
              </a:rPr>
              <a:t>Эмоциональная лабильность</a:t>
            </a:r>
            <a:r>
              <a:rPr lang="ru-RU" sz="2000" dirty="0">
                <a:solidFill>
                  <a:schemeClr val="tx1"/>
                </a:solidFill>
              </a:rPr>
              <a:t>. Эмоциональная устойчивость характеризуется эмоциональной невозмутимостью,  </a:t>
            </a:r>
            <a:r>
              <a:rPr lang="ru-RU" sz="2000" dirty="0" err="1">
                <a:solidFill>
                  <a:schemeClr val="tx1"/>
                </a:solidFill>
              </a:rPr>
              <a:t>невпечатлительностью</a:t>
            </a:r>
            <a:r>
              <a:rPr lang="ru-RU" sz="2000" dirty="0">
                <a:solidFill>
                  <a:schemeClr val="tx1"/>
                </a:solidFill>
              </a:rPr>
              <a:t>, т. е. </a:t>
            </a:r>
            <a:r>
              <a:rPr lang="ru-RU" sz="2000" dirty="0" err="1">
                <a:solidFill>
                  <a:schemeClr val="tx1"/>
                </a:solidFill>
              </a:rPr>
              <a:t>нереагированием</a:t>
            </a:r>
            <a:r>
              <a:rPr lang="ru-RU" sz="2000" dirty="0">
                <a:solidFill>
                  <a:schemeClr val="tx1"/>
                </a:solidFill>
              </a:rPr>
              <a:t> человека на </a:t>
            </a:r>
            <a:r>
              <a:rPr lang="ru-RU" sz="2000" dirty="0" err="1">
                <a:solidFill>
                  <a:schemeClr val="tx1"/>
                </a:solidFill>
              </a:rPr>
              <a:t>эмоциогенные</a:t>
            </a:r>
            <a:r>
              <a:rPr lang="ru-RU" sz="2000" dirty="0">
                <a:solidFill>
                  <a:schemeClr val="tx1"/>
                </a:solidFill>
              </a:rPr>
              <a:t> раздражители, ситуации. Эмоциональная неустойчивость, наоборот, характеризуется впечатлительностью и ранимостью.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694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2FDFB-B717-42FD-A9B2-3B282367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Методы исследования эмоциональной сферы.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CECA83-512D-4A19-89E4-E9FB68994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ru-RU" sz="2400" u="sng" dirty="0">
                <a:solidFill>
                  <a:schemeClr val="tx1"/>
                </a:solidFill>
              </a:rPr>
              <a:t>Методы диагностики эмоций по лицевой экспрессии.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Строится на предъявлении слайдов, на которых запечатлена реакция человека, рассматривающего различные по содержанию сцены из окружающей жизни. Испытуемый должен распознать, рассматривая слайд, какую сцену наблюдает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3706326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700C2-8FB6-48FB-88FE-546475B2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2. Использование цветового теста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89A72-45A3-4669-85BF-AFDE066CA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В ряде исследований была предпринята попытка установить связь различных эмоциональных свойств человека (застенчивости, тревожности) с предпочтением им различных цветов, однако получены противоречивые результаты.</a:t>
            </a:r>
          </a:p>
        </p:txBody>
      </p:sp>
    </p:spTree>
    <p:extLst>
      <p:ext uri="{BB962C8B-B14F-4D97-AF65-F5344CB8AC3E}">
        <p14:creationId xmlns:p14="http://schemas.microsoft.com/office/powerpoint/2010/main" val="33589182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BE2DC-2726-43CC-8CDC-6AB512E6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3. </a:t>
            </a:r>
            <a:r>
              <a:rPr lang="ru-RU" b="1" dirty="0" err="1"/>
              <a:t>Торонтская</a:t>
            </a:r>
            <a:r>
              <a:rPr lang="ru-RU" b="1" dirty="0"/>
              <a:t> </a:t>
            </a:r>
            <a:r>
              <a:rPr lang="ru-RU" b="1" dirty="0" err="1"/>
              <a:t>алекситимическая</a:t>
            </a:r>
            <a:r>
              <a:rPr lang="ru-RU" b="1" dirty="0"/>
              <a:t> шкала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DFE8E6-2F20-4738-B4FA-5437B47FE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err="1">
                <a:solidFill>
                  <a:schemeClr val="tx1"/>
                </a:solidFill>
              </a:rPr>
              <a:t>Алекситимия</a:t>
            </a:r>
            <a:r>
              <a:rPr lang="ru-RU" sz="2400" dirty="0">
                <a:solidFill>
                  <a:schemeClr val="tx1"/>
                </a:solidFill>
              </a:rPr>
              <a:t> рассматривается как некая совокупность признаков, характеризующих психический склад индивидов, предрасполагающий их к специфически психосоматическим заболеваниям. В последние годы ее рассматривают как фактор риска развития многих заболеваний.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267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78452-EBA7-411F-B80D-CA8AECAF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4. Личностный опросник </a:t>
            </a:r>
            <a:r>
              <a:rPr lang="ru-RU" b="1" dirty="0" err="1"/>
              <a:t>Айзенка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29C936-6912-4087-A4C2-D1E7B0224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Данная методика используется для выявления особенностей характера, которые получили название «экстраверсия», «интроверсия» и «</a:t>
            </a:r>
            <a:r>
              <a:rPr lang="ru-RU" sz="2400" dirty="0" err="1">
                <a:solidFill>
                  <a:schemeClr val="tx1"/>
                </a:solidFill>
              </a:rPr>
              <a:t>нейротизм</a:t>
            </a:r>
            <a:r>
              <a:rPr lang="ru-RU" sz="2400" dirty="0">
                <a:solidFill>
                  <a:schemeClr val="tx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2687181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478F5-AE7C-4C12-8793-EB2AE9BE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5. Методика измерения уровня тревожности Тейлора и 6. </a:t>
            </a:r>
            <a:r>
              <a:rPr lang="ru-RU" sz="4000" b="1" dirty="0" err="1"/>
              <a:t>Гиссенский</a:t>
            </a:r>
            <a:r>
              <a:rPr lang="ru-RU" sz="4000" b="1" dirty="0"/>
              <a:t> опросник соматических жалоб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4D457F-8550-41CA-9EF1-926C40D79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277772"/>
            <a:ext cx="8915400" cy="2633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chemeClr val="tx1"/>
                </a:solidFill>
              </a:rPr>
              <a:t>Гиссенский</a:t>
            </a:r>
            <a:r>
              <a:rPr lang="ru-RU" sz="2400" dirty="0">
                <a:solidFill>
                  <a:schemeClr val="tx1"/>
                </a:solidFill>
              </a:rPr>
              <a:t> опросник соматических жалоб выявляет интенсивность эмоционально окрашенных жалоб по поводу состояния физического здоровья, которая высоко коррелирует с маскированной депрессией.</a:t>
            </a:r>
          </a:p>
        </p:txBody>
      </p:sp>
    </p:spTree>
    <p:extLst>
      <p:ext uri="{BB962C8B-B14F-4D97-AF65-F5344CB8AC3E}">
        <p14:creationId xmlns:p14="http://schemas.microsoft.com/office/powerpoint/2010/main" val="308626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10912-B30C-493E-B523-F4600207B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Теория «символического языка органов»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14A28-E980-42CC-9169-6708DB020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согласно которой асоциальные стремления, мысли и фантазии вытесняются в область бессознательного и затем проявляются в расстройствах функций внутренних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33662575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0A32E-F2A1-47E4-8716-CEE7E912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Диагностическая беседа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AE8A5C-E158-4F9B-8225-44B7E399D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Диагностическая беседа дает возможность собрать психосоматический анамнез, чтобы привести не осмысленные пациентом соматические симптомы в понятную смысловую связь с внешней и внутренней историей его жизни.</a:t>
            </a:r>
          </a:p>
        </p:txBody>
      </p:sp>
    </p:spTree>
    <p:extLst>
      <p:ext uri="{BB962C8B-B14F-4D97-AF65-F5344CB8AC3E}">
        <p14:creationId xmlns:p14="http://schemas.microsoft.com/office/powerpoint/2010/main" val="35329847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585C3-E742-46E5-AF4A-DFA875D5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Диагностика типов реагирования на стресс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A55EB2-2ABB-4E44-9695-79CCDE3CB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Опросник, определяющий склонность к развитию стресса (по </a:t>
            </a:r>
            <a:r>
              <a:rPr lang="ru-RU" sz="2400" dirty="0" err="1">
                <a:solidFill>
                  <a:schemeClr val="tx1"/>
                </a:solidFill>
              </a:rPr>
              <a:t>т.А</a:t>
            </a:r>
            <a:r>
              <a:rPr lang="ru-RU" sz="2400" dirty="0">
                <a:solidFill>
                  <a:schemeClr val="tx1"/>
                </a:solidFill>
              </a:rPr>
              <a:t>. Немчину и Тейлору).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Опросник «Утомление - </a:t>
            </a:r>
            <a:r>
              <a:rPr lang="ru-RU" sz="2400" dirty="0" err="1">
                <a:solidFill>
                  <a:schemeClr val="tx1"/>
                </a:solidFill>
              </a:rPr>
              <a:t>Монотония</a:t>
            </a:r>
            <a:r>
              <a:rPr lang="ru-RU" sz="2400" dirty="0">
                <a:solidFill>
                  <a:schemeClr val="tx1"/>
                </a:solidFill>
              </a:rPr>
              <a:t> - Пресыщение - Стресс»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Шкала организационного стресса Маклина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712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9AAF8-0CE2-4DD8-8FC4-50C0EB860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Шкала организационного стресса Маклина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84D201-E5C2-462A-A4F3-F01F052DA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Данная шкала измеряет толерантность (стрессоустойчивость) к организационному стрессу, которая связывается с умением общаться, адекватно оценивать ситуацию, без ущерба для своего здоровья и работоспособности активно и интересно отдыхать, быстро восстанавливая свои силы.</a:t>
            </a:r>
          </a:p>
        </p:txBody>
      </p:sp>
    </p:spTree>
    <p:extLst>
      <p:ext uri="{BB962C8B-B14F-4D97-AF65-F5344CB8AC3E}">
        <p14:creationId xmlns:p14="http://schemas.microsoft.com/office/powerpoint/2010/main" val="20778347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4A6C5-A46F-461D-9241-86C255DB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Методика определения нервно-психической устойчивости, риска дезадаптации в стрессе «Прогноз».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1132A7-E383-4248-A27A-D6904820B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461846"/>
            <a:ext cx="8915400" cy="3449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Описание методики. Методика разработана в Санкт-Петербургской военно-медицинской академии им. С.М. Кирова и направлена на определение нервно-психической устойчивости, риска дезадаптации в стрессе. Рекомендуется при подборе лиц, пригодных для работы в экстремальных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17043040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8AF86-6AA7-4674-810E-347D8495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Методы исследования </a:t>
            </a:r>
            <a:r>
              <a:rPr lang="ru-RU" b="1" dirty="0" err="1"/>
              <a:t>копинг</a:t>
            </a:r>
            <a:r>
              <a:rPr lang="ru-RU" b="1" dirty="0"/>
              <a:t>-стратегий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FB3C9B-2597-4AAE-A9A2-8A4228372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Тест жизнестойкости. С. </a:t>
            </a:r>
            <a:r>
              <a:rPr lang="ru-RU" sz="2000" dirty="0" err="1">
                <a:solidFill>
                  <a:schemeClr val="tx1"/>
                </a:solidFill>
              </a:rPr>
              <a:t>Мадди</a:t>
            </a:r>
            <a:r>
              <a:rPr lang="ru-RU" sz="2000" dirty="0">
                <a:solidFill>
                  <a:schemeClr val="tx1"/>
                </a:solidFill>
              </a:rPr>
              <a:t>. Адаптация Д. А. Леонтьева, Е. И. </a:t>
            </a:r>
            <a:r>
              <a:rPr lang="ru-RU" sz="2000" dirty="0" err="1">
                <a:solidFill>
                  <a:schemeClr val="tx1"/>
                </a:solidFill>
              </a:rPr>
              <a:t>Рассказовой</a:t>
            </a:r>
            <a:r>
              <a:rPr lang="ru-RU" sz="2000" dirty="0">
                <a:solidFill>
                  <a:schemeClr val="tx1"/>
                </a:solidFill>
              </a:rPr>
              <a:t>. Направлен на диагностику психол. факторов успешного </a:t>
            </a:r>
            <a:r>
              <a:rPr lang="ru-RU" sz="2000" dirty="0" err="1">
                <a:solidFill>
                  <a:schemeClr val="tx1"/>
                </a:solidFill>
              </a:rPr>
              <a:t>совладания</a:t>
            </a:r>
            <a:r>
              <a:rPr lang="ru-RU" sz="2000" dirty="0">
                <a:solidFill>
                  <a:schemeClr val="tx1"/>
                </a:solidFill>
              </a:rPr>
              <a:t> со стрессом, а также снижения и предупреждения </a:t>
            </a:r>
            <a:r>
              <a:rPr lang="ru-RU" sz="2000" dirty="0" err="1">
                <a:solidFill>
                  <a:schemeClr val="tx1"/>
                </a:solidFill>
              </a:rPr>
              <a:t>внутр</a:t>
            </a:r>
            <a:r>
              <a:rPr lang="ru-RU" sz="2000" dirty="0">
                <a:solidFill>
                  <a:schemeClr val="tx1"/>
                </a:solidFill>
              </a:rPr>
              <a:t>. напряжения в стрессовой ситуации. Согласно теории С. </a:t>
            </a:r>
            <a:r>
              <a:rPr lang="ru-RU" sz="2000" dirty="0" err="1">
                <a:solidFill>
                  <a:schemeClr val="tx1"/>
                </a:solidFill>
              </a:rPr>
              <a:t>Мадди</a:t>
            </a:r>
            <a:r>
              <a:rPr lang="ru-RU" sz="2000" dirty="0">
                <a:solidFill>
                  <a:schemeClr val="tx1"/>
                </a:solidFill>
              </a:rPr>
              <a:t>, жизнестойкость (</a:t>
            </a:r>
            <a:r>
              <a:rPr lang="ru-RU" sz="2000" dirty="0" err="1">
                <a:solidFill>
                  <a:schemeClr val="tx1"/>
                </a:solidFill>
              </a:rPr>
              <a:t>hardiness</a:t>
            </a:r>
            <a:r>
              <a:rPr lang="ru-RU" sz="2000" dirty="0">
                <a:solidFill>
                  <a:schemeClr val="tx1"/>
                </a:solidFill>
              </a:rPr>
              <a:t>) представляет собой систему убеждений о себе, мире, отношениях с ним. Эта диспозиция включает в себя 3 сравнительно автономных компонента: вовлеченность, контроль, принятие риска. Выраженность этих компонентов и жизнестойкости в целом препятствует возникновению </a:t>
            </a:r>
            <a:r>
              <a:rPr lang="ru-RU" sz="2000" dirty="0" err="1">
                <a:solidFill>
                  <a:schemeClr val="tx1"/>
                </a:solidFill>
              </a:rPr>
              <a:t>внутр</a:t>
            </a:r>
            <a:r>
              <a:rPr lang="ru-RU" sz="2000" dirty="0">
                <a:solidFill>
                  <a:schemeClr val="tx1"/>
                </a:solidFill>
              </a:rPr>
              <a:t>. напряжения в стрессовых ситуациях за счет стойкого </a:t>
            </a:r>
            <a:r>
              <a:rPr lang="ru-RU" sz="2000" dirty="0" err="1">
                <a:solidFill>
                  <a:schemeClr val="tx1"/>
                </a:solidFill>
              </a:rPr>
              <a:t>совладания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hardy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coping</a:t>
            </a:r>
            <a:r>
              <a:rPr lang="ru-RU" sz="2000" dirty="0">
                <a:solidFill>
                  <a:schemeClr val="tx1"/>
                </a:solidFill>
              </a:rPr>
              <a:t>) со стрессами и восприятия их как менее значимых (отличие от сходных конструктов будет обосновано ниже).</a:t>
            </a:r>
          </a:p>
        </p:txBody>
      </p:sp>
    </p:spTree>
    <p:extLst>
      <p:ext uri="{BB962C8B-B14F-4D97-AF65-F5344CB8AC3E}">
        <p14:creationId xmlns:p14="http://schemas.microsoft.com/office/powerpoint/2010/main" val="247814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B4A0D-326B-4459-8B6D-04E9EE6D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Диагностика </a:t>
            </a:r>
            <a:r>
              <a:rPr lang="ru-RU" b="1" dirty="0" err="1"/>
              <a:t>копинг</a:t>
            </a:r>
            <a:r>
              <a:rPr lang="ru-RU" b="1" dirty="0"/>
              <a:t>-поведения в стрессовых ситуациях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8CA35D-873E-4BC6-8E11-596D5E8F8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175" y="2133600"/>
            <a:ext cx="10013437" cy="4562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Индикатор стратегий преодоления стресса (</a:t>
            </a:r>
            <a:r>
              <a:rPr lang="ru-RU" sz="2400" dirty="0" err="1">
                <a:solidFill>
                  <a:schemeClr val="tx1"/>
                </a:solidFill>
              </a:rPr>
              <a:t>The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Coping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Strategy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Indication</a:t>
            </a:r>
            <a:r>
              <a:rPr lang="ru-RU" sz="2400" dirty="0">
                <a:solidFill>
                  <a:schemeClr val="tx1"/>
                </a:solidFill>
              </a:rPr>
              <a:t>, CSI). Дж. Амирхан. Адаптация Н. А. Сирота, В. М. </a:t>
            </a:r>
            <a:r>
              <a:rPr lang="ru-RU" sz="2400" dirty="0" err="1">
                <a:solidFill>
                  <a:schemeClr val="tx1"/>
                </a:solidFill>
              </a:rPr>
              <a:t>Ялтонского</a:t>
            </a:r>
            <a:r>
              <a:rPr lang="ru-RU" sz="2400" dirty="0">
                <a:solidFill>
                  <a:schemeClr val="tx1"/>
                </a:solidFill>
              </a:rPr>
              <a:t>. Предназначен для диагностики доминирующих </a:t>
            </a:r>
            <a:r>
              <a:rPr lang="ru-RU" sz="2400" dirty="0" err="1">
                <a:solidFill>
                  <a:schemeClr val="tx1"/>
                </a:solidFill>
              </a:rPr>
              <a:t>копинг</a:t>
            </a:r>
            <a:r>
              <a:rPr lang="ru-RU" sz="2400" dirty="0">
                <a:solidFill>
                  <a:schemeClr val="tx1"/>
                </a:solidFill>
              </a:rPr>
              <a:t>-стратегий личности. В теории </a:t>
            </a:r>
            <a:r>
              <a:rPr lang="ru-RU" sz="2400" dirty="0" err="1">
                <a:solidFill>
                  <a:schemeClr val="tx1"/>
                </a:solidFill>
              </a:rPr>
              <a:t>копинг</a:t>
            </a:r>
            <a:r>
              <a:rPr lang="ru-RU" sz="2400" dirty="0">
                <a:solidFill>
                  <a:schemeClr val="tx1"/>
                </a:solidFill>
              </a:rPr>
              <a:t>-поведения выделяются следующие базисные стратегии: «разрешение проблем», «поиск социальной поддержки», «избегание».</a:t>
            </a:r>
          </a:p>
        </p:txBody>
      </p:sp>
    </p:spTree>
    <p:extLst>
      <p:ext uri="{BB962C8B-B14F-4D97-AF65-F5344CB8AC3E}">
        <p14:creationId xmlns:p14="http://schemas.microsoft.com/office/powerpoint/2010/main" val="1382697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17CC0-D676-439E-ABD1-CF9546CB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Диагностика </a:t>
            </a:r>
            <a:r>
              <a:rPr lang="ru-RU" b="1" dirty="0" err="1"/>
              <a:t>копинг</a:t>
            </a:r>
            <a:r>
              <a:rPr lang="ru-RU" b="1" dirty="0"/>
              <a:t>-стратегий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8F480C-5CDA-4566-9B3C-8B6829500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394" y="2133600"/>
            <a:ext cx="9760218" cy="45344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Методика COPE. Ч. </a:t>
            </a:r>
            <a:r>
              <a:rPr lang="ru-RU" sz="2400" dirty="0" err="1">
                <a:solidFill>
                  <a:schemeClr val="tx1"/>
                </a:solidFill>
              </a:rPr>
              <a:t>Карвер</a:t>
            </a:r>
            <a:r>
              <a:rPr lang="ru-RU" sz="2400" dirty="0">
                <a:solidFill>
                  <a:schemeClr val="tx1"/>
                </a:solidFill>
              </a:rPr>
              <a:t>, М. </a:t>
            </a:r>
            <a:r>
              <a:rPr lang="ru-RU" sz="2400" dirty="0" err="1">
                <a:solidFill>
                  <a:schemeClr val="tx1"/>
                </a:solidFill>
              </a:rPr>
              <a:t>Шайер</a:t>
            </a:r>
            <a:r>
              <a:rPr lang="ru-RU" sz="2400" dirty="0">
                <a:solidFill>
                  <a:schemeClr val="tx1"/>
                </a:solidFill>
              </a:rPr>
              <a:t>, Дж. К. </a:t>
            </a:r>
            <a:r>
              <a:rPr lang="ru-RU" sz="2400" dirty="0" err="1">
                <a:solidFill>
                  <a:schemeClr val="tx1"/>
                </a:solidFill>
              </a:rPr>
              <a:t>Вайнтрауб</a:t>
            </a:r>
            <a:r>
              <a:rPr lang="ru-RU" sz="2400" dirty="0">
                <a:solidFill>
                  <a:schemeClr val="tx1"/>
                </a:solidFill>
              </a:rPr>
              <a:t>. Перевод с англ. яз. Р. С. </a:t>
            </a:r>
            <a:r>
              <a:rPr lang="ru-RU" sz="2400" dirty="0" err="1">
                <a:solidFill>
                  <a:schemeClr val="tx1"/>
                </a:solidFill>
              </a:rPr>
              <a:t>Шилко</a:t>
            </a:r>
            <a:r>
              <a:rPr lang="ru-RU" sz="2400" dirty="0">
                <a:solidFill>
                  <a:schemeClr val="tx1"/>
                </a:solidFill>
              </a:rPr>
              <a:t>. Предназначена для выявления </a:t>
            </a:r>
            <a:r>
              <a:rPr lang="ru-RU" sz="2400" dirty="0" err="1">
                <a:solidFill>
                  <a:schemeClr val="tx1"/>
                </a:solidFill>
              </a:rPr>
              <a:t>копинг</a:t>
            </a:r>
            <a:r>
              <a:rPr lang="ru-RU" sz="2400" dirty="0">
                <a:solidFill>
                  <a:schemeClr val="tx1"/>
                </a:solidFill>
              </a:rPr>
              <a:t>-стратегий в стрессовых ситуациях.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 Также подходит краткий вариант методики СОРЕ.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Методика «Способы </a:t>
            </a:r>
            <a:r>
              <a:rPr lang="ru-RU" sz="2400" dirty="0" err="1">
                <a:solidFill>
                  <a:schemeClr val="tx1"/>
                </a:solidFill>
              </a:rPr>
              <a:t>совладания</a:t>
            </a:r>
            <a:r>
              <a:rPr lang="ru-RU" sz="2400" dirty="0">
                <a:solidFill>
                  <a:schemeClr val="tx1"/>
                </a:solidFill>
              </a:rPr>
              <a:t>». С. </a:t>
            </a:r>
            <a:r>
              <a:rPr lang="ru-RU" sz="2400" dirty="0" err="1">
                <a:solidFill>
                  <a:schemeClr val="tx1"/>
                </a:solidFill>
              </a:rPr>
              <a:t>Фолкман</a:t>
            </a:r>
            <a:r>
              <a:rPr lang="ru-RU" sz="2400" dirty="0">
                <a:solidFill>
                  <a:schemeClr val="tx1"/>
                </a:solidFill>
              </a:rPr>
              <a:t> (S. </a:t>
            </a:r>
            <a:r>
              <a:rPr lang="ru-RU" sz="2400" dirty="0" err="1">
                <a:solidFill>
                  <a:schemeClr val="tx1"/>
                </a:solidFill>
              </a:rPr>
              <a:t>Folkman</a:t>
            </a:r>
            <a:r>
              <a:rPr lang="ru-RU" sz="2400" dirty="0">
                <a:solidFill>
                  <a:schemeClr val="tx1"/>
                </a:solidFill>
              </a:rPr>
              <a:t>), Р. </a:t>
            </a:r>
            <a:r>
              <a:rPr lang="ru-RU" sz="2400" dirty="0" err="1">
                <a:solidFill>
                  <a:schemeClr val="tx1"/>
                </a:solidFill>
              </a:rPr>
              <a:t>Лазарус</a:t>
            </a:r>
            <a:r>
              <a:rPr lang="ru-RU" sz="2400" dirty="0">
                <a:solidFill>
                  <a:schemeClr val="tx1"/>
                </a:solidFill>
              </a:rPr>
              <a:t> (R. </a:t>
            </a:r>
            <a:r>
              <a:rPr lang="ru-RU" sz="2400" dirty="0" err="1">
                <a:solidFill>
                  <a:schemeClr val="tx1"/>
                </a:solidFill>
              </a:rPr>
              <a:t>Lazarus</a:t>
            </a:r>
            <a:r>
              <a:rPr lang="ru-RU" sz="2400" dirty="0">
                <a:solidFill>
                  <a:schemeClr val="tx1"/>
                </a:solidFill>
              </a:rPr>
              <a:t>) и др. Перевод с англ. яз. Р. С. </a:t>
            </a:r>
            <a:r>
              <a:rPr lang="ru-RU" sz="2400" dirty="0" err="1">
                <a:solidFill>
                  <a:schemeClr val="tx1"/>
                </a:solidFill>
              </a:rPr>
              <a:t>Шилко</a:t>
            </a:r>
            <a:r>
              <a:rPr lang="ru-RU" sz="2400" dirty="0">
                <a:solidFill>
                  <a:schemeClr val="tx1"/>
                </a:solidFill>
              </a:rPr>
              <a:t>. Эмпирическим путем разработанный опросник направлен на выявление специфических приемов, с помощью которых человек может совладать со стрессовой ситуацией.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Методика «Способы </a:t>
            </a:r>
            <a:r>
              <a:rPr lang="ru-RU" sz="2400" dirty="0" err="1">
                <a:solidFill>
                  <a:schemeClr val="tx1"/>
                </a:solidFill>
              </a:rPr>
              <a:t>совладания</a:t>
            </a:r>
            <a:r>
              <a:rPr lang="ru-RU" sz="2400" dirty="0">
                <a:solidFill>
                  <a:schemeClr val="tx1"/>
                </a:solidFill>
              </a:rPr>
              <a:t>» С. </a:t>
            </a:r>
            <a:r>
              <a:rPr lang="ru-RU" sz="2400" dirty="0" err="1">
                <a:solidFill>
                  <a:schemeClr val="tx1"/>
                </a:solidFill>
              </a:rPr>
              <a:t>Фолкман</a:t>
            </a:r>
            <a:r>
              <a:rPr lang="ru-RU" sz="2400" dirty="0">
                <a:solidFill>
                  <a:schemeClr val="tx1"/>
                </a:solidFill>
              </a:rPr>
              <a:t> (S. </a:t>
            </a:r>
            <a:r>
              <a:rPr lang="ru-RU" sz="2400" dirty="0" err="1">
                <a:solidFill>
                  <a:schemeClr val="tx1"/>
                </a:solidFill>
              </a:rPr>
              <a:t>Folkman</a:t>
            </a:r>
            <a:r>
              <a:rPr lang="ru-RU" sz="2400" dirty="0">
                <a:solidFill>
                  <a:schemeClr val="tx1"/>
                </a:solidFill>
              </a:rPr>
              <a:t>), Р. </a:t>
            </a:r>
            <a:r>
              <a:rPr lang="ru-RU" sz="2400" dirty="0" err="1">
                <a:solidFill>
                  <a:schemeClr val="tx1"/>
                </a:solidFill>
              </a:rPr>
              <a:t>Лазарус</a:t>
            </a:r>
            <a:r>
              <a:rPr lang="ru-RU" sz="2400" dirty="0">
                <a:solidFill>
                  <a:schemeClr val="tx1"/>
                </a:solidFill>
              </a:rPr>
              <a:t> (R. </a:t>
            </a:r>
            <a:r>
              <a:rPr lang="ru-RU" sz="2400" dirty="0" err="1">
                <a:solidFill>
                  <a:schemeClr val="tx1"/>
                </a:solidFill>
              </a:rPr>
              <a:t>Lazarus</a:t>
            </a:r>
            <a:r>
              <a:rPr lang="ru-RU" sz="2400" dirty="0">
                <a:solidFill>
                  <a:schemeClr val="tx1"/>
                </a:solidFill>
              </a:rPr>
              <a:t>) и др. Адаптация Е. В. </a:t>
            </a:r>
            <a:r>
              <a:rPr lang="ru-RU" sz="2400" dirty="0" err="1">
                <a:solidFill>
                  <a:schemeClr val="tx1"/>
                </a:solidFill>
              </a:rPr>
              <a:t>Битюцкой</a:t>
            </a:r>
            <a:r>
              <a:rPr lang="ru-RU" sz="2400" dirty="0">
                <a:solidFill>
                  <a:schemeClr val="tx1"/>
                </a:solidFill>
              </a:rPr>
              <a:t>. Короткий опросник для изучения </a:t>
            </a:r>
            <a:r>
              <a:rPr lang="ru-RU" sz="2400" dirty="0" err="1">
                <a:solidFill>
                  <a:schemeClr val="tx1"/>
                </a:solidFill>
              </a:rPr>
              <a:t>копинг</a:t>
            </a:r>
            <a:r>
              <a:rPr lang="ru-RU" sz="2400" dirty="0">
                <a:solidFill>
                  <a:schemeClr val="tx1"/>
                </a:solidFill>
              </a:rPr>
              <a:t>-стратегий в нескольких ситуациях, различающихся по содержанию.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918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08DFA-B585-4463-9E40-8328E537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План лекции: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BFEB2-9F4E-47FF-B316-54413C636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012" y="1406769"/>
            <a:ext cx="10515600" cy="5303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Теоретический раздел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1.Основы психосоматической медицины( психосоматики). История. Направления. Отечественная психосоматическая медицина.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2. Изменения психической деятельности при хронических соматических заболеваниях. Соматические нарушения.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3.Эмоции и чувства. Поведение. Эмоциональный стресс и психотравма. Психические защиты и </a:t>
            </a:r>
            <a:r>
              <a:rPr lang="ru-RU" sz="2000" dirty="0" err="1">
                <a:solidFill>
                  <a:schemeClr val="tx1"/>
                </a:solidFill>
              </a:rPr>
              <a:t>копинг</a:t>
            </a:r>
            <a:r>
              <a:rPr lang="ru-RU" sz="2000" dirty="0">
                <a:solidFill>
                  <a:schemeClr val="tx1"/>
                </a:solidFill>
              </a:rPr>
              <a:t>-стратеги и особенности </a:t>
            </a:r>
            <a:r>
              <a:rPr lang="ru-RU" sz="2000" dirty="0" err="1">
                <a:solidFill>
                  <a:schemeClr val="tx1"/>
                </a:solidFill>
              </a:rPr>
              <a:t>копинга</a:t>
            </a:r>
            <a:r>
              <a:rPr lang="ru-RU" sz="2000" dirty="0">
                <a:solidFill>
                  <a:schemeClr val="tx1"/>
                </a:solidFill>
              </a:rPr>
              <a:t> у больных диабетом.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Практический раздел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1.Методы исследования эмоциональной сферы. Эмоциональные свойства, типы, экспрессия. Какие подходят для больных СД. Диагностика типов реагирования на стресс. Методы исследования </a:t>
            </a:r>
            <a:r>
              <a:rPr lang="ru-RU" sz="2000" dirty="0" err="1">
                <a:solidFill>
                  <a:schemeClr val="tx1"/>
                </a:solidFill>
              </a:rPr>
              <a:t>копинг</a:t>
            </a:r>
            <a:r>
              <a:rPr lang="ru-RU" sz="2000" dirty="0">
                <a:solidFill>
                  <a:schemeClr val="tx1"/>
                </a:solidFill>
              </a:rPr>
              <a:t>-стратегий.</a:t>
            </a:r>
          </a:p>
          <a:p>
            <a:pPr marL="0" indent="0">
              <a:buNone/>
            </a:pPr>
            <a:r>
              <a:rPr lang="ru-RU" sz="2000" u="sng" dirty="0">
                <a:solidFill>
                  <a:schemeClr val="tx1"/>
                </a:solidFill>
              </a:rPr>
              <a:t>2. Психологическая работа по улучшению </a:t>
            </a:r>
            <a:r>
              <a:rPr lang="ru-RU" sz="2000" u="sng" dirty="0" err="1">
                <a:solidFill>
                  <a:schemeClr val="tx1"/>
                </a:solidFill>
              </a:rPr>
              <a:t>копинг</a:t>
            </a:r>
            <a:r>
              <a:rPr lang="ru-RU" sz="2000" u="sng" dirty="0">
                <a:solidFill>
                  <a:schemeClr val="tx1"/>
                </a:solidFill>
              </a:rPr>
              <a:t>-стратегий у больных СД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7547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6686B-ED3A-4307-A3BB-30905047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Психологическая работа по улучшению </a:t>
            </a:r>
            <a:r>
              <a:rPr lang="ru-RU" b="1" dirty="0" err="1"/>
              <a:t>копинг</a:t>
            </a:r>
            <a:r>
              <a:rPr lang="ru-RU" b="1" dirty="0"/>
              <a:t>-стратегий у больных СД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234A9E-F46D-41D7-B09B-4E06E5A0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732" y="1561514"/>
            <a:ext cx="9539068" cy="50643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Методической основой психологического сопровождения являются :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Тесты, опросники, включающие в себя Шкалу оценки уровня реактивной и личностной тревожности (Ч.Д. Спилберг, Ю.Л. Ханин);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Тест </a:t>
            </a:r>
            <a:r>
              <a:rPr lang="ru-RU" sz="1600" dirty="0" err="1">
                <a:solidFill>
                  <a:schemeClr val="tx1"/>
                </a:solidFill>
              </a:rPr>
              <a:t>Кеттелла</a:t>
            </a:r>
            <a:r>
              <a:rPr lang="ru-RU" sz="1600" dirty="0">
                <a:solidFill>
                  <a:schemeClr val="tx1"/>
                </a:solidFill>
              </a:rPr>
              <a:t> 16 PF;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«Уровень субъективного контроля»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(УСК);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Опросник САН;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Методика «</a:t>
            </a:r>
            <a:r>
              <a:rPr lang="ru-RU" sz="1600" dirty="0" err="1">
                <a:solidFill>
                  <a:schemeClr val="tx1"/>
                </a:solidFill>
              </a:rPr>
              <a:t>Копинг</a:t>
            </a:r>
            <a:r>
              <a:rPr lang="ru-RU" sz="1600" dirty="0">
                <a:solidFill>
                  <a:schemeClr val="tx1"/>
                </a:solidFill>
              </a:rPr>
              <a:t>-поведение в стрессовых ситуациях» (КПСС) (адаптированный Т. Л. Крюковой вариант методики Н. </a:t>
            </a:r>
            <a:r>
              <a:rPr lang="ru-RU" sz="1600" dirty="0" err="1">
                <a:solidFill>
                  <a:schemeClr val="tx1"/>
                </a:solidFill>
              </a:rPr>
              <a:t>Эндлера</a:t>
            </a:r>
            <a:r>
              <a:rPr lang="ru-RU" sz="1600" dirty="0">
                <a:solidFill>
                  <a:schemeClr val="tx1"/>
                </a:solidFill>
              </a:rPr>
              <a:t> и Д. Паркера) (</a:t>
            </a:r>
            <a:r>
              <a:rPr lang="ru-RU" sz="1600" dirty="0" err="1">
                <a:solidFill>
                  <a:schemeClr val="tx1"/>
                </a:solidFill>
              </a:rPr>
              <a:t>Coping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Inventory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for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Stressful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Situations</a:t>
            </a:r>
            <a:r>
              <a:rPr lang="ru-RU" sz="1600" dirty="0">
                <a:solidFill>
                  <a:schemeClr val="tx1"/>
                </a:solidFill>
              </a:rPr>
              <a:t> (CISS)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Методика «Опросник о способах </a:t>
            </a:r>
            <a:r>
              <a:rPr lang="ru-RU" sz="1600" dirty="0" err="1">
                <a:solidFill>
                  <a:schemeClr val="tx1"/>
                </a:solidFill>
              </a:rPr>
              <a:t>совладания</a:t>
            </a:r>
            <a:r>
              <a:rPr lang="ru-RU" sz="1600" dirty="0">
                <a:solidFill>
                  <a:schemeClr val="tx1"/>
                </a:solidFill>
              </a:rPr>
              <a:t> (ОСС)»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(адаптированный Т. Л. Крюковой вариант методики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P. </a:t>
            </a:r>
            <a:r>
              <a:rPr lang="ru-RU" sz="1600" dirty="0" err="1">
                <a:solidFill>
                  <a:schemeClr val="tx1"/>
                </a:solidFill>
              </a:rPr>
              <a:t>Лазарус</a:t>
            </a:r>
            <a:r>
              <a:rPr lang="ru-RU" sz="1600" dirty="0">
                <a:solidFill>
                  <a:schemeClr val="tx1"/>
                </a:solidFill>
              </a:rPr>
              <a:t> и С. </a:t>
            </a:r>
            <a:r>
              <a:rPr lang="ru-RU" sz="1600" dirty="0" err="1">
                <a:solidFill>
                  <a:schemeClr val="tx1"/>
                </a:solidFill>
              </a:rPr>
              <a:t>Фолкман</a:t>
            </a:r>
            <a:r>
              <a:rPr lang="ru-RU" sz="1600" dirty="0">
                <a:solidFill>
                  <a:schemeClr val="tx1"/>
                </a:solidFill>
              </a:rPr>
              <a:t> (1988)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«</a:t>
            </a:r>
            <a:r>
              <a:rPr lang="ru-RU" sz="1600" dirty="0" err="1">
                <a:solidFill>
                  <a:schemeClr val="tx1"/>
                </a:solidFill>
              </a:rPr>
              <a:t>Way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of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Coping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Questionnaire</a:t>
            </a:r>
            <a:r>
              <a:rPr lang="ru-RU" sz="1600" dirty="0">
                <a:solidFill>
                  <a:schemeClr val="tx1"/>
                </a:solidFill>
              </a:rPr>
              <a:t> (WCQ)»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Копинг</a:t>
            </a:r>
            <a:r>
              <a:rPr lang="ru-RU" sz="1600" dirty="0">
                <a:solidFill>
                  <a:schemeClr val="tx1"/>
                </a:solidFill>
              </a:rPr>
              <a:t> – стратеги, состоящие из блока занятий и домашних заданий.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Упражнения на снятие нервно психического напряжения.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987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31125-6D99-4B4B-BBD0-6B7E42D0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Вывод по теме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048D7D-CBB7-4939-9254-346B0E92D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77" y="1547446"/>
            <a:ext cx="9535135" cy="4363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Таким образом, мы узнали, что термин «психосоматика» появился в 1818 г. Он был предложен Р. </a:t>
            </a:r>
            <a:r>
              <a:rPr lang="ru-RU" dirty="0" err="1">
                <a:solidFill>
                  <a:schemeClr val="tx1"/>
                </a:solidFill>
              </a:rPr>
              <a:t>Хейнротом</a:t>
            </a:r>
            <a:r>
              <a:rPr lang="ru-RU" dirty="0">
                <a:solidFill>
                  <a:schemeClr val="tx1"/>
                </a:solidFill>
              </a:rPr>
              <a:t>, и до настоящего времени трактуется неоднозначно.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Значительный прогресс в изучении психосоматических заболеваний внес К. М. Быков . КОРТИКО-ВИСЦЕРАЛЬНАЯ ТЕОРИЯ (</a:t>
            </a:r>
            <a:r>
              <a:rPr lang="ru-RU" dirty="0" err="1">
                <a:solidFill>
                  <a:schemeClr val="tx1"/>
                </a:solidFill>
              </a:rPr>
              <a:t>кортико</a:t>
            </a:r>
            <a:r>
              <a:rPr lang="ru-RU" dirty="0">
                <a:solidFill>
                  <a:schemeClr val="tx1"/>
                </a:solidFill>
              </a:rPr>
              <a:t>- + лат. </a:t>
            </a:r>
            <a:r>
              <a:rPr lang="ru-RU" dirty="0" err="1">
                <a:solidFill>
                  <a:schemeClr val="tx1"/>
                </a:solidFill>
              </a:rPr>
              <a:t>viscus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visceris</a:t>
            </a:r>
            <a:r>
              <a:rPr lang="ru-RU" dirty="0">
                <a:solidFill>
                  <a:schemeClr val="tx1"/>
                </a:solidFill>
              </a:rPr>
              <a:t> внутренность) — теория, вскрывающая взаимоотношения внешней и внутренней среды организма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Сахарный диабет является хроническим соматическим заболеванием, имеющим свои особенности. Огромную роль в течении болезни играет личность больного, его отношение к болезни, его психологические особенности.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Поэтому помимо медикаментозной терапии больные с сахарным диабетом нуждаются дополнительно в психологическом сопровождении.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8502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06FA2-AF0E-40DC-8555-E04E6154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Вегеативные</a:t>
            </a:r>
            <a:r>
              <a:rPr lang="ru-RU" b="1" dirty="0"/>
              <a:t> неврозы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F553DE-62C9-4064-8B52-AAA60972E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889" y="2133600"/>
            <a:ext cx="10280723" cy="4100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Врач и психоаналитик </a:t>
            </a:r>
            <a:r>
              <a:rPr lang="ru-RU" sz="2400" b="1" dirty="0">
                <a:solidFill>
                  <a:schemeClr val="tx1"/>
                </a:solidFill>
              </a:rPr>
              <a:t>Александер</a:t>
            </a:r>
            <a:r>
              <a:rPr lang="ru-RU" sz="2400" dirty="0">
                <a:solidFill>
                  <a:schemeClr val="tx1"/>
                </a:solidFill>
              </a:rPr>
              <a:t> выделил группу психогенных расстройств в вегетативных системах организма и назвал их </a:t>
            </a:r>
            <a:r>
              <a:rPr lang="ru-RU" sz="2400" u="sng" dirty="0">
                <a:solidFill>
                  <a:schemeClr val="tx1"/>
                </a:solidFill>
              </a:rPr>
              <a:t>вегетативными неврозами</a:t>
            </a:r>
            <a:r>
              <a:rPr lang="ru-RU" sz="2400" dirty="0">
                <a:solidFill>
                  <a:schemeClr val="tx1"/>
                </a:solidFill>
              </a:rPr>
              <a:t>. Любая эмоциональная реакция, не нашедшая выхода в данный момент, имеет свой относительно четко очерченный соматический эквивалент. Специфичность заболевания, по его мнению, следует искать в конфликтной ситуации. Его модель поэтому часто называют «теорией специфических для болезни психодинамических конфликтов» или «концепцией специфического эмоционального конфликта»</a:t>
            </a:r>
          </a:p>
        </p:txBody>
      </p:sp>
    </p:spTree>
    <p:extLst>
      <p:ext uri="{BB962C8B-B14F-4D97-AF65-F5344CB8AC3E}">
        <p14:creationId xmlns:p14="http://schemas.microsoft.com/office/powerpoint/2010/main" val="36621012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4DAC3-BA09-4AD6-A00D-1A6EAF5B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Вопросы по теме лекции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C4D2DD-9F83-425F-B310-9A11CD222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В каком году появился термин «психосоматика» и кем впервые был предложен?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В чем заключается теория «символического языка органов»?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В чем суть КОРТИКО-ВИСЦЕРАЛЬНОЙ ТЕОРИИ?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Какие эмоции входят в группу отрицательных?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На какие три типа разделяют поведенческие акты?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Что есть </a:t>
            </a:r>
            <a:r>
              <a:rPr lang="ru-RU" sz="2000" dirty="0" err="1">
                <a:solidFill>
                  <a:schemeClr val="tx1"/>
                </a:solidFill>
              </a:rPr>
              <a:t>копинг</a:t>
            </a:r>
            <a:r>
              <a:rPr lang="ru-RU" sz="2000" dirty="0">
                <a:solidFill>
                  <a:schemeClr val="tx1"/>
                </a:solidFill>
              </a:rPr>
              <a:t>-поведение?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Каковы методы исследования эмоциональной сферы?</a:t>
            </a:r>
          </a:p>
        </p:txBody>
      </p:sp>
    </p:spTree>
    <p:extLst>
      <p:ext uri="{BB962C8B-B14F-4D97-AF65-F5344CB8AC3E}">
        <p14:creationId xmlns:p14="http://schemas.microsoft.com/office/powerpoint/2010/main" val="16622458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C973-6B06-4E25-8E2B-E47123DA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C6C44-13E6-40E1-98BF-EA8883512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b="1" u="sng" dirty="0"/>
          </a:p>
          <a:p>
            <a:pPr marL="0" indent="0" algn="ctr">
              <a:buNone/>
            </a:pPr>
            <a:endParaRPr lang="ru-RU" b="1" u="sng" dirty="0"/>
          </a:p>
          <a:p>
            <a:pPr marL="0" indent="0" algn="ctr">
              <a:buNone/>
            </a:pPr>
            <a:r>
              <a:rPr lang="ru-RU" sz="2000" b="1" u="sng" dirty="0">
                <a:solidFill>
                  <a:schemeClr val="tx1"/>
                </a:solidFill>
              </a:rPr>
              <a:t>Самостоятельно изучить методическое пособие </a:t>
            </a:r>
            <a:r>
              <a:rPr lang="ru-RU" sz="2000" dirty="0">
                <a:solidFill>
                  <a:schemeClr val="tx1"/>
                </a:solidFill>
              </a:rPr>
              <a:t>«ПСИХОКОРРЕКЦИОННАЯ РАБОТА С БОЛЬНЫМИ САХАРНЫМ ДИАБЕТОМ»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0653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0A877-EDB3-4CDA-860E-9F846271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BA1FE-E4D6-4D8E-9431-6CEEFC97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529" y="1505243"/>
            <a:ext cx="9732083" cy="4405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900" u="sng" dirty="0">
                <a:solidFill>
                  <a:schemeClr val="tx1"/>
                </a:solidFill>
              </a:rPr>
              <a:t>Изучить рекомендованную дополнительную литературу: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</a:rPr>
              <a:t>1.Абабков В. А., </a:t>
            </a:r>
            <a:r>
              <a:rPr lang="ru-RU" sz="1900" dirty="0" err="1">
                <a:solidFill>
                  <a:schemeClr val="tx1"/>
                </a:solidFill>
              </a:rPr>
              <a:t>Перре</a:t>
            </a:r>
            <a:r>
              <a:rPr lang="ru-RU" sz="1900" dirty="0">
                <a:solidFill>
                  <a:schemeClr val="tx1"/>
                </a:solidFill>
              </a:rPr>
              <a:t> «АДАПТАЦИЯ К СТРЕССУ» М.- ОСНОВЫ ТЕОРИИ&gt; Диагностики, </a:t>
            </a:r>
            <a:r>
              <a:rPr lang="ru-RU" sz="1900" dirty="0" err="1">
                <a:solidFill>
                  <a:schemeClr val="tx1"/>
                </a:solidFill>
              </a:rPr>
              <a:t>герапии</a:t>
            </a:r>
            <a:r>
              <a:rPr lang="ru-RU" sz="1900" dirty="0">
                <a:solidFill>
                  <a:schemeClr val="tx1"/>
                </a:solidFill>
              </a:rPr>
              <a:t>. — СПб. : Речь, 2004. - 166 с.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</a:rPr>
              <a:t>ISBN 5-9268-0267-9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</a:rPr>
              <a:t>2. Л.И. Вассерман «Методика для психологической диагностики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</a:rPr>
              <a:t>способов </a:t>
            </a:r>
            <a:r>
              <a:rPr lang="ru-RU" sz="1900" dirty="0" err="1">
                <a:solidFill>
                  <a:schemeClr val="tx1"/>
                </a:solidFill>
              </a:rPr>
              <a:t>совладания</a:t>
            </a:r>
            <a:r>
              <a:rPr lang="ru-RU" sz="1900" dirty="0">
                <a:solidFill>
                  <a:schemeClr val="tx1"/>
                </a:solidFill>
              </a:rPr>
              <a:t> со стрессовыми и проблемными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</a:rPr>
              <a:t>для личности ситуациями» -  Санкт-Петербург 2009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</a:rPr>
              <a:t>3.Ильин Е. </a:t>
            </a:r>
            <a:r>
              <a:rPr lang="ru-RU" sz="1900" dirty="0" err="1">
                <a:solidFill>
                  <a:schemeClr val="tx1"/>
                </a:solidFill>
              </a:rPr>
              <a:t>П.Эмоции</a:t>
            </a:r>
            <a:r>
              <a:rPr lang="ru-RU" sz="1900" dirty="0">
                <a:solidFill>
                  <a:schemeClr val="tx1"/>
                </a:solidFill>
              </a:rPr>
              <a:t> и чувства. — СПб: Питер, 2001. — 752 с: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</a:rPr>
              <a:t>4.В. Д. Менделевич, С. Л. Соловьева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</a:rPr>
              <a:t>НЕВРОЗОЛОГИЯИ ПСИХОСОМАТИЧЕСКАЯ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</a:rPr>
              <a:t>МЕДИЦИНА - Москва2002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5543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71C93-B8B8-49F2-8245-9B9BA42AA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49B6D9-A6C9-49A7-9F81-B7A6A49BA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2133600"/>
            <a:ext cx="10041572" cy="4724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1.Абабков В. А., </a:t>
            </a:r>
            <a:r>
              <a:rPr lang="ru-RU" dirty="0" err="1">
                <a:solidFill>
                  <a:schemeClr val="tx1"/>
                </a:solidFill>
              </a:rPr>
              <a:t>Перре</a:t>
            </a:r>
            <a:r>
              <a:rPr lang="ru-RU" dirty="0">
                <a:solidFill>
                  <a:schemeClr val="tx1"/>
                </a:solidFill>
              </a:rPr>
              <a:t> «АДАПТАЦИЯ К СТРЕССУ» М.- ОСНОВЫ ТЕОРИИ&gt; Диагностики, </a:t>
            </a:r>
            <a:r>
              <a:rPr lang="ru-RU" dirty="0" err="1">
                <a:solidFill>
                  <a:schemeClr val="tx1"/>
                </a:solidFill>
              </a:rPr>
              <a:t>герапии</a:t>
            </a:r>
            <a:r>
              <a:rPr lang="ru-RU" dirty="0">
                <a:solidFill>
                  <a:schemeClr val="tx1"/>
                </a:solidFill>
              </a:rPr>
              <a:t>. — СПб. : Речь, 2004. - 166 с.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ISBN 5-9268-0267-9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2. Л.И. Вассерман «Методика для психологической диагностики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способов </a:t>
            </a:r>
            <a:r>
              <a:rPr lang="ru-RU" dirty="0" err="1">
                <a:solidFill>
                  <a:schemeClr val="tx1"/>
                </a:solidFill>
              </a:rPr>
              <a:t>совладания</a:t>
            </a:r>
            <a:r>
              <a:rPr lang="ru-RU" dirty="0">
                <a:solidFill>
                  <a:schemeClr val="tx1"/>
                </a:solidFill>
              </a:rPr>
              <a:t> со стрессовыми и проблемными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для личности ситуациями» -  Санкт-Петербург 2009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3.Ильин Е. </a:t>
            </a:r>
            <a:r>
              <a:rPr lang="ru-RU" dirty="0" err="1">
                <a:solidFill>
                  <a:schemeClr val="tx1"/>
                </a:solidFill>
              </a:rPr>
              <a:t>П.Эмоции</a:t>
            </a:r>
            <a:r>
              <a:rPr lang="ru-RU" dirty="0">
                <a:solidFill>
                  <a:schemeClr val="tx1"/>
                </a:solidFill>
              </a:rPr>
              <a:t> и чувства. — СПб: Питер, 2001. — 752 с: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4. Исаев Д. Н. Эмоциональный стресс, психосоматические и </a:t>
            </a:r>
            <a:r>
              <a:rPr lang="ru-RU" dirty="0" err="1">
                <a:solidFill>
                  <a:schemeClr val="tx1"/>
                </a:solidFill>
              </a:rPr>
              <a:t>соматопсихические</a:t>
            </a:r>
            <a:r>
              <a:rPr lang="ru-RU" dirty="0">
                <a:solidFill>
                  <a:schemeClr val="tx1"/>
                </a:solidFill>
              </a:rPr>
              <a:t> расстройства у детей . —— СПб.: Речь, 2005. — 400 с.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5 .Клиническая эндокринология: руководство (3-е издание)/ Под ред. Н. Т. Старковой. - СПб: Питер, 2002. - 576с.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6.В. Д. Менделевич, С. Л. Соловьева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НЕВРОЗОЛОГИЯИ ПСИХОСОМАТИЧЕСКАЯ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МЕДИЦИНА - Москва2002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7.Павлова Л.Б. «ВЛИЯНИЕ ГИПОГЛИКЕМИЧЕСКИХ СОСТОЯНИЙ НАЛИЧНОСТНЫЕ ОСОБЕННОСТИ И СИСТЕМУ ОТНОШЕНИЙ ДЕТЕЙ ПРЕПУБЕРТАТНОГО ВОЗРАСТА И ПОДРОСТКОВ» - Санкт – Петербург 2009 г.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3452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5B192C-1B25-47A9-BA8A-95593C928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354"/>
            <a:ext cx="10515600" cy="589560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dirty="0"/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09794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3132F-0856-4216-8795-C8FC0A507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Александер Ф. выделяет три основные формы психогенных заболеваний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66DF80-E0DB-40C8-964F-5C0D9EDE2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истерические конверсии </a:t>
            </a:r>
          </a:p>
          <a:p>
            <a:r>
              <a:rPr lang="ru-RU" sz="3200" dirty="0"/>
              <a:t>вегетативные неврозы </a:t>
            </a:r>
          </a:p>
          <a:p>
            <a:r>
              <a:rPr lang="ru-RU" sz="3200" dirty="0"/>
              <a:t>психосоматические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6062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D2C59-0C6E-4948-A7AA-63860B3E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теория – «профиля личности», предложенная </a:t>
            </a:r>
            <a:r>
              <a:rPr lang="ru-RU" b="1" dirty="0" err="1"/>
              <a:t>Х.Ф.Данбар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D730E0-E261-4A55-94DA-EA6279CCA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800" dirty="0"/>
              <a:t>люди, страдающие определенной болезнью, похожи по личностным особенностям, и что именно эти особенности их отвечают за возникновение болезни.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484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1778D-07E6-4DE8-AB70-E032EE43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К. М. Быков . КОРТИКО-ВИСЦЕРАЛЬНАЯ ТЕОРИЯ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DF2C09-846C-42D0-96FF-E467E4ABA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теория, вскрывающая взаимоотношения внешней и внутренней среды организма; разработана К.М. Быковым, который развил учение И. П. Павлова о влиянии внешних факторов через </a:t>
            </a:r>
            <a:r>
              <a:rPr lang="ru-RU" sz="2400" dirty="0" err="1"/>
              <a:t>кору</a:t>
            </a:r>
            <a:r>
              <a:rPr lang="ru-RU" sz="2400" dirty="0"/>
              <a:t> головного мозга на все без исключения процессы, протекающие в организме. Он постулировал, что деятельность любого внутреннего органа подчиняется </a:t>
            </a:r>
            <a:r>
              <a:rPr lang="ru-RU" sz="2400" dirty="0" err="1"/>
              <a:t>условнорефлекторной</a:t>
            </a:r>
            <a:r>
              <a:rPr lang="ru-RU" sz="2400" dirty="0"/>
              <a:t> регуляции, благодаря чему внешняя среда оказывается в неразрывной связи с внутренней средой организма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905744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215</TotalTime>
  <Words>3732</Words>
  <Application>Microsoft Office PowerPoint</Application>
  <PresentationFormat>Широкоэкранный</PresentationFormat>
  <Paragraphs>298</Paragraphs>
  <Slides>64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8" baseType="lpstr">
      <vt:lpstr>Arial</vt:lpstr>
      <vt:lpstr>Century Gothic</vt:lpstr>
      <vt:lpstr>Wingdings 3</vt:lpstr>
      <vt:lpstr>Легкий дым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Медико-психолого-фармацевтический факультет Кафедра педагогики и психологии  с курсом ПО Учебно-методическое управление</vt:lpstr>
      <vt:lpstr>План лекции:</vt:lpstr>
      <vt:lpstr>Теоретический раздел 1.  Основы психосоматической медицины( психосоматики). История. Направления. Отечественная психосоматическая медицина. </vt:lpstr>
      <vt:lpstr>Становление психологической медицины </vt:lpstr>
      <vt:lpstr>Теория «символического языка органов»</vt:lpstr>
      <vt:lpstr>Вегеативные неврозы</vt:lpstr>
      <vt:lpstr>Александер Ф. выделяет три основные формы психогенных заболеваний</vt:lpstr>
      <vt:lpstr>теория – «профиля личности», предложенная Х.Ф.Данбар</vt:lpstr>
      <vt:lpstr>К. М. Быков . КОРТИКО-ВИСЦЕРАЛЬНАЯ ТЕОРИЯ </vt:lpstr>
      <vt:lpstr>«Теория функциональных систем»</vt:lpstr>
      <vt:lpstr>Основные положения концепции:</vt:lpstr>
      <vt:lpstr>Таким образом:</vt:lpstr>
      <vt:lpstr>План лекции:</vt:lpstr>
      <vt:lpstr>2. Изменения психической деятельности при хронических соматических заболеваниях. Соматические нарушения. </vt:lpstr>
      <vt:lpstr>Патогенное воздействие болезни </vt:lpstr>
      <vt:lpstr>Изменение личности</vt:lpstr>
      <vt:lpstr>Психические нарушения при СД и особенности личности пациента.</vt:lpstr>
      <vt:lpstr>Первыми звоночками о возможном развитии у пациента СД могут послужить такие личностные особенности как:</vt:lpstr>
      <vt:lpstr>Одним из важных изменений, происходящих с психическим состоянием больных сахарным диабетом, является гипогликемическое состояние, которое сопровождается:</vt:lpstr>
      <vt:lpstr>План лекции:</vt:lpstr>
      <vt:lpstr>3.Эмоции и чувства. Поведение. Эмоциональный стресс и психотравма. Психические защиты и копинг-стратеги и особенности копинга у больных диабетом</vt:lpstr>
      <vt:lpstr>Ученые выделили  группу отрицательных эмоций: </vt:lpstr>
      <vt:lpstr>Гнев.</vt:lpstr>
      <vt:lpstr>Страх</vt:lpstr>
      <vt:lpstr>Вина</vt:lpstr>
      <vt:lpstr>Депрессия</vt:lpstr>
      <vt:lpstr>Поведение</vt:lpstr>
      <vt:lpstr>Акты поведения делятся на 3 типа:</vt:lpstr>
      <vt:lpstr>В рамках психосоматики, поведение разделяется</vt:lpstr>
      <vt:lpstr>Психосоматические синдромы при СД</vt:lpstr>
      <vt:lpstr>Все возможные изменения психики диабетика обусловлены рядом факторов:</vt:lpstr>
      <vt:lpstr>Эмоциональный стресс и психотравма</vt:lpstr>
      <vt:lpstr>«диабетическая личность» (Щербак А.В., 1986). </vt:lpstr>
      <vt:lpstr>Реакция личности на болезнь у лиц, страдающих сахарным диабетом, возможна следующая: </vt:lpstr>
      <vt:lpstr>патопсихологические феномены при СД</vt:lpstr>
      <vt:lpstr>Психические защиты и копинг-стратегии, особенности копинга у больных диабетом.</vt:lpstr>
      <vt:lpstr>Необходимость в копинге </vt:lpstr>
      <vt:lpstr>Методики исследования</vt:lpstr>
      <vt:lpstr>Оценка копинг-стратегии </vt:lpstr>
      <vt:lpstr>План лекции:</vt:lpstr>
      <vt:lpstr>Практический раздел 1.Методы исследования эмоциональной сферы. Эмоциональные свойства, типы, экспрессия. Какие подходят для больных СД. Диагностика типов реагирования на стресс. Методы исследования копинг-стратегий. </vt:lpstr>
      <vt:lpstr>По П. В. Симонову </vt:lpstr>
      <vt:lpstr>   По Б. И. Додонову </vt:lpstr>
      <vt:lpstr>эмоциональный фон у больных с СД</vt:lpstr>
      <vt:lpstr>Методы исследования эмоциональной сферы.</vt:lpstr>
      <vt:lpstr>2. Использование цветового теста</vt:lpstr>
      <vt:lpstr>3. Торонтская алекситимическая шкала</vt:lpstr>
      <vt:lpstr>4. Личностный опросник Айзенка</vt:lpstr>
      <vt:lpstr>5. Методика измерения уровня тревожности Тейлора и 6. Гиссенский опросник соматических жалоб </vt:lpstr>
      <vt:lpstr>Диагностическая беседа</vt:lpstr>
      <vt:lpstr>Диагностика типов реагирования на стресс</vt:lpstr>
      <vt:lpstr>Шкала организационного стресса Маклина</vt:lpstr>
      <vt:lpstr>Методика определения нервно-психической устойчивости, риска дезадаптации в стрессе «Прогноз».</vt:lpstr>
      <vt:lpstr>Методы исследования копинг-стратегий</vt:lpstr>
      <vt:lpstr>Диагностика копинг-поведения в стрессовых ситуациях</vt:lpstr>
      <vt:lpstr>Диагностика копинг-стратегий</vt:lpstr>
      <vt:lpstr>План лекции:</vt:lpstr>
      <vt:lpstr>Психологическая работа по улучшению копинг-стратегий у больных СД</vt:lpstr>
      <vt:lpstr>Вывод по теме</vt:lpstr>
      <vt:lpstr>Вопросы по теме лекции</vt:lpstr>
      <vt:lpstr>Домашнее задание</vt:lpstr>
      <vt:lpstr>Домашнее задание</vt:lpstr>
      <vt:lpstr>Список литературы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Медико-психолого-фармацевтический факультет Кафедра педагогики и психологии  с курсом ПО Учебно-методическое управление</dc:title>
  <dc:creator>Aradia Megido</dc:creator>
  <cp:lastModifiedBy>Aradia Megido</cp:lastModifiedBy>
  <cp:revision>24</cp:revision>
  <dcterms:created xsi:type="dcterms:W3CDTF">2019-06-10T13:52:20Z</dcterms:created>
  <dcterms:modified xsi:type="dcterms:W3CDTF">2019-06-10T19:52:12Z</dcterms:modified>
</cp:coreProperties>
</file>