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27" r:id="rId2"/>
    <p:sldId id="454" r:id="rId3"/>
    <p:sldId id="462" r:id="rId4"/>
    <p:sldId id="455" r:id="rId5"/>
    <p:sldId id="456" r:id="rId6"/>
    <p:sldId id="463" r:id="rId7"/>
    <p:sldId id="464" r:id="rId8"/>
    <p:sldId id="465" r:id="rId9"/>
    <p:sldId id="466" r:id="rId10"/>
    <p:sldId id="458" r:id="rId11"/>
    <p:sldId id="467" r:id="rId12"/>
    <p:sldId id="459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57" r:id="rId22"/>
    <p:sldId id="4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4286" autoAdjust="0"/>
  </p:normalViewPr>
  <p:slideViewPr>
    <p:cSldViewPr snapToGrid="0">
      <p:cViewPr varScale="1">
        <p:scale>
          <a:sx n="84" d="100"/>
          <a:sy n="84" d="100"/>
        </p:scale>
        <p:origin x="16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52D2-D100-438B-85CF-4E5BA6277A9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8E85-5188-4244-BA33-CA5C246B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9F945BD-1A87-4D15-89C9-94C30A99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2AC2EE6E-DA28-4A82-A780-F85ACCE05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95FE834F-B3EE-4D77-805E-1087EA5A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67415B-CB0A-41F2-B892-C41376B270E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СЭ легких все чаще встречается после кардиохирургических вмешательств, а также при иных </a:t>
            </a:r>
            <a:r>
              <a:rPr lang="ru-RU" dirty="0" err="1"/>
              <a:t>внекардиальных</a:t>
            </a:r>
            <a:r>
              <a:rPr lang="ru-RU" dirty="0"/>
              <a:t> источниках гнойного процесса.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1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9F945BD-1A87-4D15-89C9-94C30A99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2AC2EE6E-DA28-4A82-A780-F85ACCE05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95FE834F-B3EE-4D77-805E-1087EA5A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67415B-CB0A-41F2-B892-C41376B270E9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02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Бактериемия (наличие живых микроорганизмов в крови) не является абсолютным диагностическим критерием, так как даже при максимально правильном заборе материала с использованием современных </a:t>
            </a:r>
            <a:r>
              <a:rPr lang="ru-RU" dirty="0" err="1"/>
              <a:t>культуральных</a:t>
            </a:r>
            <a:r>
              <a:rPr lang="ru-RU" dirty="0"/>
              <a:t> технологий положительные результаты получают лишь в 40–60%</a:t>
            </a:r>
          </a:p>
          <a:p>
            <a:r>
              <a:rPr lang="ru-RU" dirty="0"/>
              <a:t>Встречаемость СЭ при ИЭ у наркоманов – до 72,8%, данное осложнение явилось наиболее частой причиной госпитализации → легочная симптоматика при ИЭ встречается в 80,2% в виде двусторонней септической пневмонии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1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OpenSans-R"/>
              </a:rPr>
              <a:t>Второй фазой динамического контрастирования - </a:t>
            </a:r>
            <a:r>
              <a:rPr lang="ru-RU" b="1" i="0" dirty="0">
                <a:solidFill>
                  <a:srgbClr val="222222"/>
                </a:solidFill>
                <a:effectLst/>
                <a:latin typeface="OpenSans-R"/>
              </a:rPr>
              <a:t>венозная</a:t>
            </a:r>
            <a:r>
              <a:rPr lang="ru-RU" b="0" i="0" dirty="0">
                <a:solidFill>
                  <a:srgbClr val="222222"/>
                </a:solidFill>
                <a:effectLst/>
                <a:latin typeface="OpenSans-R"/>
              </a:rPr>
              <a:t>, которая начинается через 40-60 секунд от начала введения КВ. Эта важная фаза контрастирования, позволяющая выявлять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OpenSans-R"/>
              </a:rPr>
              <a:t>гиповаскулярные</a:t>
            </a:r>
            <a:r>
              <a:rPr lang="ru-RU" b="0" i="0" dirty="0">
                <a:solidFill>
                  <a:srgbClr val="222222"/>
                </a:solidFill>
                <a:effectLst/>
                <a:latin typeface="OpenSans-R"/>
              </a:rPr>
              <a:t> образования: метастазы различных первичных опухолей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0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222222"/>
                </a:solidFill>
                <a:effectLst/>
                <a:latin typeface="OpenSans-R"/>
              </a:rPr>
              <a:t>Второй фазой динамического контрастирования - </a:t>
            </a:r>
            <a:r>
              <a:rPr lang="ru-RU" b="1" i="0" dirty="0">
                <a:solidFill>
                  <a:srgbClr val="222222"/>
                </a:solidFill>
                <a:effectLst/>
                <a:latin typeface="OpenSans-R"/>
              </a:rPr>
              <a:t>венозная</a:t>
            </a:r>
            <a:r>
              <a:rPr lang="ru-RU" b="0" i="0" dirty="0">
                <a:solidFill>
                  <a:srgbClr val="222222"/>
                </a:solidFill>
                <a:effectLst/>
                <a:latin typeface="OpenSans-R"/>
              </a:rPr>
              <a:t>, которая начинается через 40-60 секунд от начала введения КВ. Эта важная фаза контрастирования, позволяющая выявлять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OpenSans-R"/>
              </a:rPr>
              <a:t>гиповаскулярные</a:t>
            </a:r>
            <a:r>
              <a:rPr lang="ru-RU" b="0" i="0" dirty="0">
                <a:solidFill>
                  <a:srgbClr val="222222"/>
                </a:solidFill>
                <a:effectLst/>
                <a:latin typeface="OpenSans-R"/>
              </a:rPr>
              <a:t> образования: метастазы различных первичных опухолей</a:t>
            </a:r>
            <a:br>
              <a:rPr lang="ru-RU" dirty="0"/>
            </a:br>
            <a:r>
              <a:rPr lang="ru-RU" dirty="0"/>
              <a:t>Симптом гало -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Участок снижения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пневматизации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 типу «матового стекла», окруженный концентрической или серповидной зоной консолидации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8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от 15.10.21, ряд б от 24.10.21, ряд в от 31.10.21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8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Фиброзные изменения в легких в исходе СЭ обнаруживают у 45,8% пациентов (выборка пациентов, употребляющих наркотические препараты)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3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Участок снижения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пневматизации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 типу «матового стекла», окруженный концентрической или серповидной зоной консолидации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0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Фиброзные изменения в легких в исходе СЭ обнаруживают у 45,8% пациентов (выборка пациентов, употребляющих наркотические препараты)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5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9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B20CF-6C92-42D9-9836-F6815205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EF71D7-6FEB-4A96-8564-749C460F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D41B6-04C9-4BA8-A1A9-40CA56D4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66FAE-802B-43BC-BC3F-99BC0185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7A47F-8226-4F5C-8D7B-559D383B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4670A-8072-46B7-9FD7-91D4E546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D831C2-C324-4D37-9CE3-884E2AF7A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CBDD8-0A74-444E-A055-5808E20C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308FF-7061-4D47-8FAF-4CBE46B3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80CD7-9E28-447C-8A93-46DC3C4C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5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D9F64F-DE3D-4DC6-ADA8-83A95A28E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5077D1-CA18-4103-ADD2-7A37584B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6DC46-AA3B-4265-81F1-6F7EE537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EE702-C13D-48C8-B69D-181CFC6D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3B855-8422-48C1-A7D4-F4A63FF3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11E94-F1F7-4845-B911-077E7E84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E6E4F-9A63-4955-9A63-66A4ADAD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80AA8-B1D2-4A1D-A2DE-347D5D4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82ACF-6E11-46B9-AC2B-39A3C637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6A249-C90C-4353-907A-3C95C96D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9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A6F2-B0DE-4937-97E9-5FE1BDD6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5E30D-E4D1-4B4D-9602-2F341596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CE1F1-2C79-4E4D-BB8D-01E62EAC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04A76-7603-4548-89C6-2178B16C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F12614-B050-4D47-922D-A1418DDB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0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C6F79-641A-46DC-B08F-068BAEF8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6CA01-ACB8-4F1C-836F-322648A28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C4AE8-BB53-473B-9BD2-40A1AFDDA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C4139-4A70-44BA-BD42-6444B0F4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78DE6-B5F5-4455-AC31-709917C2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4BE08-80B3-4064-985C-AD4A043B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2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010A2-68F7-482F-9421-257216FE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1C3D7-E0F2-4DD6-8C0A-8A601215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9532A-7FF4-4E6A-907A-D1FB44E2B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B719EE-4772-40FC-9723-8835FEE51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3C7DEE-3ED3-4E98-9A87-2981970FD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1D162F-326C-47DA-BECA-9FF8D53A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5FCF8C-B64B-4BBC-9F02-B42DBE9E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24F5D-65FF-4249-99D0-7CC810E8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8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F4CC-47FD-47F6-9C35-7AEA3A54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5154CB-1146-44B3-BE8E-380B6318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4D8103-D88B-4863-9085-0BA5DC6B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757733-6BA4-4868-AF82-D4DC7F95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112539-5B63-4030-AB78-52C963AF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F39BF1-D6FC-427E-9092-D19C2F4F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17DE1-38E0-4216-8AFA-777E6CB3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2CFC5-52FB-4B71-99F3-58F5615C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8197D-026F-4AEA-940C-684D2CFF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7ABC1-C6AF-45EC-BE17-EFBB432E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17A22-4E1B-4725-9D4F-6DFB830F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7B582-AF4A-4C39-920D-233DD72B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37AC6-B735-4C9C-B5E7-17623F2D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6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8E68F-AB01-4F1A-A9D2-DBB9BDED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965F8E-DFA5-495A-BE85-31101BC8B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D41376-03F9-4D8D-8B69-32684A11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05F23-1D3B-4FC1-8814-55A1A305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6A549F-96A8-45A9-A0F9-EE8319E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B081-2507-4E73-BAF3-14D6313F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8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B03D5-4287-4313-97DA-B59904C8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24779-7714-4CC8-AA16-5C07193F0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25580-BD84-4F7E-B1B3-DA3B5EB52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71800-8D72-4EB9-81E2-D98D83B1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D1DF5-3819-4E0C-95F1-ABD5C78AB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F409F-B92F-46BF-AD9A-57D09200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88" y="2177098"/>
            <a:ext cx="8296275" cy="1646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Современные аспекты лучевой диагностики септической эмболии легких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3D9F2C5-EA4C-4ECF-8EEB-35C7BBFD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700" y="4370388"/>
            <a:ext cx="4010025" cy="1765300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Выполнил: врач-ординатор</a:t>
            </a:r>
            <a:r>
              <a:rPr lang="en-US" altLang="ru-RU" dirty="0"/>
              <a:t> 2</a:t>
            </a:r>
            <a:r>
              <a:rPr lang="ru-RU" altLang="ru-RU" dirty="0"/>
              <a:t>-го</a:t>
            </a:r>
            <a:r>
              <a:rPr lang="en-US" altLang="ru-RU" dirty="0"/>
              <a:t> </a:t>
            </a:r>
            <a:r>
              <a:rPr lang="ru-RU" altLang="ru-RU" dirty="0"/>
              <a:t>года кафедры лучевой диагностики ИПО</a:t>
            </a:r>
          </a:p>
          <a:p>
            <a:pPr algn="r" eaLnBrk="1" hangingPunct="1"/>
            <a:r>
              <a:rPr lang="ru-RU" altLang="ru-RU" dirty="0" err="1"/>
              <a:t>Юлмухаметов</a:t>
            </a:r>
            <a:r>
              <a:rPr lang="ru-RU" altLang="ru-RU" dirty="0"/>
              <a:t> З.Р.</a:t>
            </a:r>
            <a:r>
              <a:rPr lang="ru-RU" altLang="ru-RU" b="1" dirty="0"/>
              <a:t> </a:t>
            </a: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36ADEA6E-2366-4486-8089-3E8BF8E5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33363"/>
            <a:ext cx="11495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altLang="ru-RU" sz="2400"/>
            </a:br>
            <a:r>
              <a:rPr lang="ru-RU" altLang="ru-RU" sz="2400"/>
              <a:t> Кафедра лучевой диагностики ИПО </a:t>
            </a:r>
          </a:p>
        </p:txBody>
      </p:sp>
      <p:sp>
        <p:nvSpPr>
          <p:cNvPr id="3077" name="Подзаголовок 2">
            <a:extLst>
              <a:ext uri="{FF2B5EF4-FFF2-40B4-BE49-F238E27FC236}">
                <a16:creationId xmlns:a16="http://schemas.microsoft.com/office/drawing/2014/main" id="{B01FB891-D002-426D-8E00-44991E3C4E05}"/>
              </a:ext>
            </a:extLst>
          </p:cNvPr>
          <p:cNvSpPr txBox="1">
            <a:spLocks/>
          </p:cNvSpPr>
          <p:nvPr/>
        </p:nvSpPr>
        <p:spPr bwMode="auto">
          <a:xfrm>
            <a:off x="4622800" y="6281738"/>
            <a:ext cx="30543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Красноярск 202</a:t>
            </a:r>
            <a:r>
              <a:rPr lang="en-US" altLang="ru-RU" sz="2400" dirty="0"/>
              <a:t>3</a:t>
            </a:r>
            <a:endParaRPr lang="ru-RU" alt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0D540-18CA-4381-98F4-8B0F2A4B8C3C}"/>
              </a:ext>
            </a:extLst>
          </p:cNvPr>
          <p:cNvSpPr txBox="1"/>
          <p:nvPr/>
        </p:nvSpPr>
        <p:spPr>
          <a:xfrm>
            <a:off x="161608" y="4430079"/>
            <a:ext cx="60979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Винокуров А.С., Беленькая О.И., Юдин А.Л. Современные аспекты лучевой диагностики</a:t>
            </a:r>
            <a:r>
              <a:rPr lang="en-US" sz="2000" dirty="0"/>
              <a:t> </a:t>
            </a:r>
            <a:r>
              <a:rPr lang="ru-RU" sz="2000" dirty="0"/>
              <a:t>септической эмболии легких. Медицинская визуализация. 2022; 26 (4): 44–59.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https://doi.org/10.24835/1607-0763-1107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72323B-025D-4B3B-91BA-849F8131F642}"/>
              </a:ext>
            </a:extLst>
          </p:cNvPr>
          <p:cNvSpPr/>
          <p:nvPr/>
        </p:nvSpPr>
        <p:spPr>
          <a:xfrm>
            <a:off x="161608" y="4347528"/>
            <a:ext cx="5359082" cy="176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B99646-DD5D-449B-826A-AA7B59BC8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1275" y="4486275"/>
            <a:ext cx="9610725" cy="23717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2C6C7F-773B-4E61-BAB4-B3C7180F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500562"/>
            <a:ext cx="9677400" cy="2371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CDB571-9D23-4FB7-A922-0D800C8C8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0" y="4500562"/>
            <a:ext cx="9620250" cy="23431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6C4D357-5E8B-401E-BF0C-04F518AC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Инфекционный эндокардит трехстворчатого клапана. КТ органов грудной клетки в аксиальной проекции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3CDCCC7-A8B9-4017-964F-4736A895E6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Появление за 9 дней на фоне остаточных изменений после вирусного повреждения </a:t>
            </a:r>
            <a:r>
              <a:rPr lang="ru-RU" b="1" dirty="0"/>
              <a:t>двусторонних </a:t>
            </a:r>
            <a:r>
              <a:rPr lang="ru-RU" b="1" dirty="0" err="1"/>
              <a:t>субплевральных</a:t>
            </a:r>
            <a:r>
              <a:rPr lang="ru-RU" b="1" dirty="0"/>
              <a:t> инфильтратов</a:t>
            </a:r>
            <a:r>
              <a:rPr lang="ru-RU" dirty="0"/>
              <a:t> и их дальнейшее преобразование с </a:t>
            </a:r>
            <a:r>
              <a:rPr lang="ru-RU" b="1" dirty="0"/>
              <a:t>формированием распадов</a:t>
            </a:r>
          </a:p>
          <a:p>
            <a:r>
              <a:rPr lang="ru-RU" dirty="0"/>
              <a:t>Еще через неделю (31.10.21): </a:t>
            </a:r>
            <a:r>
              <a:rPr lang="ru-RU" b="1" dirty="0"/>
              <a:t>Нарастание плеврального выпота</a:t>
            </a:r>
            <a:r>
              <a:rPr lang="ru-RU" dirty="0"/>
              <a:t> Искусственный водитель ритма удален</a:t>
            </a:r>
          </a:p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E00CE58-8FCC-42D5-B592-E6B518EA609F}"/>
              </a:ext>
            </a:extLst>
          </p:cNvPr>
          <p:cNvSpPr txBox="1">
            <a:spLocks/>
          </p:cNvSpPr>
          <p:nvPr/>
        </p:nvSpPr>
        <p:spPr>
          <a:xfrm>
            <a:off x="0" y="5342573"/>
            <a:ext cx="3291840" cy="16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Ряд </a:t>
            </a:r>
            <a:r>
              <a:rPr lang="ru-RU" sz="2400" b="1" dirty="0"/>
              <a:t>а</a:t>
            </a:r>
            <a:r>
              <a:rPr lang="ru-RU" sz="2400" dirty="0"/>
              <a:t> от 15.10.21</a:t>
            </a:r>
          </a:p>
          <a:p>
            <a:r>
              <a:rPr lang="ru-RU" sz="2400" dirty="0"/>
              <a:t>Ряд </a:t>
            </a:r>
            <a:r>
              <a:rPr lang="ru-RU" sz="2400" b="1" dirty="0"/>
              <a:t>б</a:t>
            </a:r>
            <a:r>
              <a:rPr lang="ru-RU" sz="2400" dirty="0"/>
              <a:t> от 24.10.21</a:t>
            </a:r>
          </a:p>
          <a:p>
            <a:r>
              <a:rPr lang="ru-RU" sz="2400" dirty="0"/>
              <a:t>Ряд </a:t>
            </a:r>
            <a:r>
              <a:rPr lang="ru-RU" sz="2400" b="1" dirty="0"/>
              <a:t>в</a:t>
            </a:r>
            <a:r>
              <a:rPr lang="ru-RU" sz="2400" dirty="0"/>
              <a:t> от 31.10.21</a:t>
            </a:r>
          </a:p>
        </p:txBody>
      </p:sp>
    </p:spTree>
    <p:extLst>
      <p:ext uri="{BB962C8B-B14F-4D97-AF65-F5344CB8AC3E}">
        <p14:creationId xmlns:p14="http://schemas.microsoft.com/office/powerpoint/2010/main" val="6341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063-364E-4E55-9F23-93D2C87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в динамике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714C-906B-436B-A95A-B0D3DD08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380"/>
            <a:ext cx="10515600" cy="4279583"/>
          </a:xfrm>
        </p:spPr>
        <p:txBody>
          <a:bodyPr>
            <a:normAutofit/>
          </a:bodyPr>
          <a:lstStyle/>
          <a:p>
            <a:r>
              <a:rPr lang="ru-RU" dirty="0"/>
              <a:t>Инфильтраты с нечеткими контурами разрешаются за </a:t>
            </a:r>
            <a:r>
              <a:rPr lang="ru-RU" b="1" dirty="0"/>
              <a:t>7–14 дней</a:t>
            </a:r>
          </a:p>
          <a:p>
            <a:r>
              <a:rPr lang="ru-RU" dirty="0"/>
              <a:t>Очаговые изменения разрешаются более длительно – </a:t>
            </a:r>
            <a:r>
              <a:rPr lang="ru-RU" b="1" dirty="0"/>
              <a:t>от 14 до 60 дней</a:t>
            </a:r>
          </a:p>
          <a:p>
            <a:r>
              <a:rPr lang="ru-RU" dirty="0"/>
              <a:t>Полости и иные изменения в легких окончательно разрешаются через </a:t>
            </a:r>
            <a:r>
              <a:rPr lang="ru-RU" b="1" dirty="0"/>
              <a:t>14 недель</a:t>
            </a:r>
            <a:r>
              <a:rPr lang="ru-RU" dirty="0"/>
              <a:t> после начала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49579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5D779-EAD6-444C-86F3-A750FFD7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Септическая эмболия. КТ органов грудной клетки в аксиальной проекции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92ACB-7595-44D3-AD57-7DBB0023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010"/>
            <a:ext cx="10515600" cy="24098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нижней доле слева можно видеть </a:t>
            </a:r>
            <a:r>
              <a:rPr lang="ru-RU" b="1" dirty="0"/>
              <a:t>уплотнения</a:t>
            </a:r>
            <a:r>
              <a:rPr lang="ru-RU" dirty="0"/>
              <a:t> по типу </a:t>
            </a:r>
            <a:r>
              <a:rPr lang="ru-RU" b="1" dirty="0"/>
              <a:t>“обратного гало”</a:t>
            </a:r>
            <a:r>
              <a:rPr lang="ru-RU" dirty="0"/>
              <a:t>.</a:t>
            </a:r>
          </a:p>
          <a:p>
            <a:r>
              <a:rPr lang="ru-RU" dirty="0"/>
              <a:t>Причина СЭ у данного пациента: травма 1 грудинно-реберного сочленения справа (е) с его разрывом, нагноением прилежащей гематомы и </a:t>
            </a:r>
            <a:r>
              <a:rPr lang="ru-RU" dirty="0" err="1"/>
              <a:t>абсцедированием</a:t>
            </a:r>
            <a:r>
              <a:rPr lang="ru-RU" dirty="0"/>
              <a:t> (г, д).</a:t>
            </a:r>
          </a:p>
          <a:p>
            <a:r>
              <a:rPr lang="ru-RU" dirty="0"/>
              <a:t>В верхней полой вене дополнительно к зоне </a:t>
            </a:r>
            <a:r>
              <a:rPr lang="ru-RU" dirty="0" err="1"/>
              <a:t>абсцедирования</a:t>
            </a:r>
            <a:r>
              <a:rPr lang="ru-RU" dirty="0"/>
              <a:t> имеется </a:t>
            </a:r>
            <a:r>
              <a:rPr lang="ru-RU" b="1" dirty="0"/>
              <a:t>тромб с флотацией </a:t>
            </a:r>
            <a:r>
              <a:rPr lang="ru-RU" dirty="0"/>
              <a:t>(г)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6F041-ECB6-4ACD-B793-7FD5D42B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3632835"/>
            <a:ext cx="12001500" cy="3295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4B99DB-E9DC-498E-BA44-1DDB2A879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3657600"/>
            <a:ext cx="12058650" cy="320040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BE49430-77B7-4368-87BF-5BE1F044F81F}"/>
              </a:ext>
            </a:extLst>
          </p:cNvPr>
          <p:cNvCxnSpPr/>
          <p:nvPr/>
        </p:nvCxnSpPr>
        <p:spPr>
          <a:xfrm flipH="1">
            <a:off x="1943100" y="3429000"/>
            <a:ext cx="2045970" cy="116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25DF1C3-C215-4EF7-95C9-C277D4A5870F}"/>
              </a:ext>
            </a:extLst>
          </p:cNvPr>
          <p:cNvCxnSpPr/>
          <p:nvPr/>
        </p:nvCxnSpPr>
        <p:spPr>
          <a:xfrm flipH="1">
            <a:off x="5440680" y="2731770"/>
            <a:ext cx="274320" cy="186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4930029-648D-4265-94AF-2B4864883EB2}"/>
              </a:ext>
            </a:extLst>
          </p:cNvPr>
          <p:cNvCxnSpPr/>
          <p:nvPr/>
        </p:nvCxnSpPr>
        <p:spPr>
          <a:xfrm>
            <a:off x="4263390" y="2440305"/>
            <a:ext cx="4377690" cy="137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1A7523B-C4A7-4176-8666-DF041F9FF08C}"/>
              </a:ext>
            </a:extLst>
          </p:cNvPr>
          <p:cNvCxnSpPr>
            <a:cxnSpLocks/>
          </p:cNvCxnSpPr>
          <p:nvPr/>
        </p:nvCxnSpPr>
        <p:spPr>
          <a:xfrm>
            <a:off x="1748790" y="1828800"/>
            <a:ext cx="5566410" cy="3531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E8AA693-1E49-42DF-BA94-E5980C5D0646}"/>
              </a:ext>
            </a:extLst>
          </p:cNvPr>
          <p:cNvCxnSpPr>
            <a:cxnSpLocks/>
          </p:cNvCxnSpPr>
          <p:nvPr/>
        </p:nvCxnSpPr>
        <p:spPr>
          <a:xfrm>
            <a:off x="1943100" y="1783080"/>
            <a:ext cx="7715250" cy="281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063-364E-4E55-9F23-93D2C87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65"/>
            <a:ext cx="10515600" cy="1325563"/>
          </a:xfrm>
        </p:spPr>
        <p:txBody>
          <a:bodyPr/>
          <a:lstStyle/>
          <a:p>
            <a:r>
              <a:rPr lang="ru-RU" dirty="0"/>
              <a:t>Исследование в динамике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714C-906B-436B-A95A-B0D3DD08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BCD0BD34-5ED1-4F1F-A2DE-F962635A0A4E}"/>
              </a:ext>
            </a:extLst>
          </p:cNvPr>
          <p:cNvSpPr/>
          <p:nvPr/>
        </p:nvSpPr>
        <p:spPr>
          <a:xfrm>
            <a:off x="300990" y="1299686"/>
            <a:ext cx="5071110" cy="490347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Положительная динамика: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новые очаги, инфильтраты и полости не появляются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ранее имевшиеся очаги не увеличиваются в размерах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санация содержимого из полостей с образованием типичных “кольцевидных” полостей с дальнейшим их закрытием в течение 1–3 </a:t>
            </a:r>
            <a:r>
              <a:rPr lang="ru-RU" sz="2400" dirty="0" err="1">
                <a:solidFill>
                  <a:schemeClr val="tx1"/>
                </a:solidFill>
              </a:rPr>
              <a:t>мес</a:t>
            </a:r>
            <a:r>
              <a:rPr lang="ru-RU" sz="2400" dirty="0">
                <a:solidFill>
                  <a:schemeClr val="tx1"/>
                </a:solidFill>
              </a:rPr>
              <a:t> в зависимости от размера.</a:t>
            </a: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0AFB50C8-021D-4070-8EFA-EFADC71D4F06}"/>
              </a:ext>
            </a:extLst>
          </p:cNvPr>
          <p:cNvSpPr/>
          <p:nvPr/>
        </p:nvSpPr>
        <p:spPr>
          <a:xfrm>
            <a:off x="5554980" y="1273493"/>
            <a:ext cx="6435090" cy="490347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Отрицательная динамика: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новые очаги и инфильтраты с их дальнейшим взаимопревращением в полости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уже имеющиеся полости увеличиваются в размерах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несколько полостей могут сливаться друг с другом.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В тяжелых случаях осложненного течения</a:t>
            </a:r>
            <a:r>
              <a:rPr lang="ru-RU" sz="2400" dirty="0">
                <a:solidFill>
                  <a:schemeClr val="tx1"/>
                </a:solidFill>
              </a:rPr>
              <a:t>: прорыв в плевральную полость с формированием эмпиемы, пневмоторакса (реже острый дистресс-синдром)</a:t>
            </a:r>
          </a:p>
        </p:txBody>
      </p:sp>
    </p:spTree>
    <p:extLst>
      <p:ext uri="{BB962C8B-B14F-4D97-AF65-F5344CB8AC3E}">
        <p14:creationId xmlns:p14="http://schemas.microsoft.com/office/powerpoint/2010/main" val="88685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A7BC9F-665C-43A0-B4DD-B1264A4E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" y="1825624"/>
            <a:ext cx="5543550" cy="4940935"/>
          </a:xfrm>
        </p:spPr>
        <p:txBody>
          <a:bodyPr/>
          <a:lstStyle/>
          <a:p>
            <a:r>
              <a:rPr lang="ru-RU" dirty="0"/>
              <a:t>Во всех отделах легких – </a:t>
            </a:r>
            <a:r>
              <a:rPr lang="ru-RU" b="1" dirty="0"/>
              <a:t>очаги</a:t>
            </a:r>
            <a:r>
              <a:rPr lang="ru-RU" dirty="0"/>
              <a:t>, </a:t>
            </a:r>
            <a:r>
              <a:rPr lang="ru-RU" b="1" dirty="0"/>
              <a:t>плотные инфильтраты </a:t>
            </a:r>
            <a:r>
              <a:rPr lang="ru-RU" dirty="0"/>
              <a:t>и </a:t>
            </a:r>
            <a:r>
              <a:rPr lang="ru-RU" b="1" dirty="0"/>
              <a:t>тонкостенные </a:t>
            </a:r>
            <a:r>
              <a:rPr lang="ru-RU" b="1" dirty="0" err="1"/>
              <a:t>субплевральные</a:t>
            </a:r>
            <a:r>
              <a:rPr lang="ru-RU" b="1" dirty="0"/>
              <a:t> полости</a:t>
            </a:r>
            <a:r>
              <a:rPr lang="ru-RU" dirty="0"/>
              <a:t>, сгруппированные в верхушке справа.</a:t>
            </a:r>
          </a:p>
          <a:p>
            <a:r>
              <a:rPr lang="ru-RU" dirty="0"/>
              <a:t>Гнойный источник – </a:t>
            </a:r>
            <a:r>
              <a:rPr lang="ru-RU" b="1" dirty="0"/>
              <a:t>артрит грудино-ключичного сочленения справа</a:t>
            </a:r>
            <a:r>
              <a:rPr lang="ru-RU" dirty="0"/>
              <a:t> (сагиттальный срез)</a:t>
            </a:r>
          </a:p>
          <a:p>
            <a:r>
              <a:rPr lang="ru-RU" dirty="0"/>
              <a:t>Двусторонний плевральный выпот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C8CA4-6357-4F9D-9AF2-0A86C80E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1593790"/>
            <a:ext cx="6387464" cy="52642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795E43-6537-4B3D-B24A-AA43F5BE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948" y="1593790"/>
            <a:ext cx="4246687" cy="526421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D62B89-9A0D-4F62-A9D0-5DD9FF47585F}"/>
              </a:ext>
            </a:extLst>
          </p:cNvPr>
          <p:cNvSpPr txBox="1">
            <a:spLocks/>
          </p:cNvSpPr>
          <p:nvPr/>
        </p:nvSpPr>
        <p:spPr>
          <a:xfrm>
            <a:off x="180974" y="0"/>
            <a:ext cx="11066145" cy="182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Инфекционный эндокардит трехстворчатого клапана. КТ органов грудной клетки в аксиальной и сагиттальной проекции</a:t>
            </a:r>
          </a:p>
        </p:txBody>
      </p:sp>
    </p:spTree>
    <p:extLst>
      <p:ext uri="{BB962C8B-B14F-4D97-AF65-F5344CB8AC3E}">
        <p14:creationId xmlns:p14="http://schemas.microsoft.com/office/powerpoint/2010/main" val="3832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AE081-5A37-4504-B4EC-AAAA33BD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Инфекционный эндокардит. КТ органов грудной клетки в аксиальной проекции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20339-54C8-4EB3-8926-A95ED180B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14450"/>
            <a:ext cx="4640580" cy="570357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Очаги </a:t>
            </a:r>
            <a:r>
              <a:rPr lang="ru-RU" dirty="0"/>
              <a:t>хаотичного характера, как </a:t>
            </a:r>
            <a:r>
              <a:rPr lang="ru-RU" b="1" dirty="0"/>
              <a:t>солидного типа</a:t>
            </a:r>
            <a:r>
              <a:rPr lang="ru-RU" dirty="0"/>
              <a:t>, так и плотности </a:t>
            </a:r>
            <a:r>
              <a:rPr lang="ru-RU" b="1" dirty="0"/>
              <a:t>“матового стекла”</a:t>
            </a:r>
            <a:r>
              <a:rPr lang="ru-RU" dirty="0"/>
              <a:t>, сливающихся в небольшие инфильтраты в легких с двух сторон с нарастанием к базальным отделам.</a:t>
            </a:r>
          </a:p>
          <a:p>
            <a:r>
              <a:rPr lang="ru-RU" dirty="0"/>
              <a:t>В одном из инфильтратов в нижней доле справа имеется </a:t>
            </a:r>
            <a:r>
              <a:rPr lang="ru-RU" b="1" dirty="0"/>
              <a:t>распад</a:t>
            </a:r>
            <a:endParaRPr lang="ru-RU" dirty="0"/>
          </a:p>
          <a:p>
            <a:r>
              <a:rPr lang="ru-RU" b="1" dirty="0"/>
              <a:t>Гематогенный </a:t>
            </a:r>
            <a:r>
              <a:rPr lang="ru-RU" b="1" dirty="0" err="1"/>
              <a:t>периваскулярный</a:t>
            </a:r>
            <a:r>
              <a:rPr lang="ru-RU" b="1" dirty="0"/>
              <a:t> очаг.</a:t>
            </a:r>
          </a:p>
          <a:p>
            <a:r>
              <a:rPr lang="ru-RU" dirty="0"/>
              <a:t>Данная КТ-картина характерна для </a:t>
            </a:r>
            <a:r>
              <a:rPr lang="ru-RU" b="1" dirty="0"/>
              <a:t>начальной стадии при септической эмболии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CB89A-1274-427E-BCBB-53EB7C32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30" y="1472740"/>
            <a:ext cx="7406640" cy="538526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FD82CFB-73A7-4A57-A614-604DAB5F2C5F}"/>
              </a:ext>
            </a:extLst>
          </p:cNvPr>
          <p:cNvCxnSpPr>
            <a:cxnSpLocks/>
          </p:cNvCxnSpPr>
          <p:nvPr/>
        </p:nvCxnSpPr>
        <p:spPr>
          <a:xfrm>
            <a:off x="1668780" y="4503420"/>
            <a:ext cx="8035290" cy="116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1827285-4716-44F4-83C8-43A742F5963C}"/>
              </a:ext>
            </a:extLst>
          </p:cNvPr>
          <p:cNvCxnSpPr>
            <a:cxnSpLocks/>
          </p:cNvCxnSpPr>
          <p:nvPr/>
        </p:nvCxnSpPr>
        <p:spPr>
          <a:xfrm flipV="1">
            <a:off x="3834765" y="5143500"/>
            <a:ext cx="6932295" cy="12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28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9DC115-573C-4660-9368-707AE11D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" y="1531620"/>
            <a:ext cx="5311140" cy="4645343"/>
          </a:xfrm>
        </p:spPr>
        <p:txBody>
          <a:bodyPr/>
          <a:lstStyle/>
          <a:p>
            <a:r>
              <a:rPr lang="ru-RU" b="1" dirty="0"/>
              <a:t>Появление распадов </a:t>
            </a:r>
            <a:r>
              <a:rPr lang="ru-RU" dirty="0"/>
              <a:t>на фоне участка по типу “</a:t>
            </a:r>
            <a:r>
              <a:rPr lang="ru-RU" b="1" dirty="0"/>
              <a:t>обратного гало” </a:t>
            </a:r>
            <a:r>
              <a:rPr lang="ru-RU" dirty="0"/>
              <a:t>справа</a:t>
            </a:r>
          </a:p>
          <a:p>
            <a:r>
              <a:rPr lang="ru-RU" b="1" dirty="0"/>
              <a:t>Появление распадов </a:t>
            </a:r>
            <a:r>
              <a:rPr lang="ru-RU" dirty="0"/>
              <a:t>на фоне </a:t>
            </a:r>
            <a:r>
              <a:rPr lang="ru-RU" b="1" dirty="0"/>
              <a:t>“гало” </a:t>
            </a:r>
            <a:r>
              <a:rPr lang="ru-RU" dirty="0"/>
              <a:t>слева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8BA7E-CE81-401C-9071-395092ED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348740"/>
            <a:ext cx="6427470" cy="550926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EC64FE-F46D-4772-B4A3-8412E7DA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Септическая эмболия. КТ органов грудной клетки в аксиальной проекции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47F240D-DB5A-4D09-9255-03EFFADA3A45}"/>
              </a:ext>
            </a:extLst>
          </p:cNvPr>
          <p:cNvSpPr txBox="1">
            <a:spLocks/>
          </p:cNvSpPr>
          <p:nvPr/>
        </p:nvSpPr>
        <p:spPr>
          <a:xfrm>
            <a:off x="3147060" y="5862954"/>
            <a:ext cx="2762250" cy="104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24.10.21 (а, б)</a:t>
            </a:r>
          </a:p>
          <a:p>
            <a:r>
              <a:rPr lang="ru-RU" dirty="0"/>
              <a:t>31.10.21 (в, г)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6DA5C34-56F3-455C-8EA4-09FD216068CC}"/>
              </a:ext>
            </a:extLst>
          </p:cNvPr>
          <p:cNvCxnSpPr/>
          <p:nvPr/>
        </p:nvCxnSpPr>
        <p:spPr>
          <a:xfrm>
            <a:off x="2446020" y="2503170"/>
            <a:ext cx="4137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6124E09-3D9A-4BF2-B02A-4A22C44E7D11}"/>
              </a:ext>
            </a:extLst>
          </p:cNvPr>
          <p:cNvCxnSpPr/>
          <p:nvPr/>
        </p:nvCxnSpPr>
        <p:spPr>
          <a:xfrm flipV="1">
            <a:off x="2457450" y="2777490"/>
            <a:ext cx="7406640" cy="65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85BA45D-32BA-4782-901F-595E49278CDE}"/>
              </a:ext>
            </a:extLst>
          </p:cNvPr>
          <p:cNvCxnSpPr/>
          <p:nvPr/>
        </p:nvCxnSpPr>
        <p:spPr>
          <a:xfrm>
            <a:off x="6983730" y="3188970"/>
            <a:ext cx="0" cy="194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4DF8C3A-BD54-4748-8E6E-D053F0C08CBC}"/>
              </a:ext>
            </a:extLst>
          </p:cNvPr>
          <p:cNvCxnSpPr/>
          <p:nvPr/>
        </p:nvCxnSpPr>
        <p:spPr>
          <a:xfrm>
            <a:off x="10469880" y="3103245"/>
            <a:ext cx="0" cy="201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DA54E3-6AA2-4877-9A93-ACCCAF8D0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25563"/>
            <a:ext cx="11079480" cy="25796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Сопутствующие заболевания: цирроз печени, флегмона шеи.</a:t>
            </a:r>
          </a:p>
          <a:p>
            <a:r>
              <a:rPr lang="ru-RU" dirty="0"/>
              <a:t>Проявление СЭ: инфаркты легких, с двух сторон </a:t>
            </a:r>
            <a:r>
              <a:rPr lang="ru-RU" b="1" dirty="0" err="1"/>
              <a:t>субплевральные</a:t>
            </a:r>
            <a:r>
              <a:rPr lang="ru-RU" b="1" dirty="0"/>
              <a:t> уплотнения с четкими контурами</a:t>
            </a:r>
            <a:r>
              <a:rPr lang="ru-RU" dirty="0"/>
              <a:t>, часть из которых имеет вид симптома “</a:t>
            </a:r>
            <a:r>
              <a:rPr lang="ru-RU" b="1" dirty="0"/>
              <a:t>обратного гало</a:t>
            </a:r>
            <a:r>
              <a:rPr lang="ru-RU" dirty="0"/>
              <a:t>”.</a:t>
            </a:r>
          </a:p>
          <a:p>
            <a:r>
              <a:rPr lang="ru-RU" dirty="0"/>
              <a:t>В ветвях легочной артерии имеются </a:t>
            </a:r>
            <a:r>
              <a:rPr lang="ru-RU" b="1" dirty="0"/>
              <a:t>тромботические массы</a:t>
            </a:r>
            <a:r>
              <a:rPr lang="ru-RU" dirty="0"/>
              <a:t>.</a:t>
            </a:r>
          </a:p>
          <a:p>
            <a:r>
              <a:rPr lang="ru-RU" dirty="0"/>
              <a:t>Двусторонний плевральный выпот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BF502-54B8-404C-94E7-6ADDE2C9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905250"/>
            <a:ext cx="12039600" cy="2952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BC416F-6196-460F-9259-E066B8B2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24300"/>
            <a:ext cx="12039600" cy="29337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1CD543B-FE76-4AD2-95FE-E8DFCD4D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Септическая эмболия. КТ органов грудной клетки в аксиальной проекции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B4921FC-E643-4A4F-83D3-FB23E2728FC1}"/>
              </a:ext>
            </a:extLst>
          </p:cNvPr>
          <p:cNvCxnSpPr/>
          <p:nvPr/>
        </p:nvCxnSpPr>
        <p:spPr>
          <a:xfrm flipH="1">
            <a:off x="1383030" y="3211830"/>
            <a:ext cx="5166360" cy="272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FC11495-8810-4166-8BE2-DC08D619BA20}"/>
              </a:ext>
            </a:extLst>
          </p:cNvPr>
          <p:cNvCxnSpPr/>
          <p:nvPr/>
        </p:nvCxnSpPr>
        <p:spPr>
          <a:xfrm>
            <a:off x="2857500" y="2754630"/>
            <a:ext cx="2148840" cy="1851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E0A78B9-FA48-4976-AC83-D1B838A8FA68}"/>
              </a:ext>
            </a:extLst>
          </p:cNvPr>
          <p:cNvCxnSpPr/>
          <p:nvPr/>
        </p:nvCxnSpPr>
        <p:spPr>
          <a:xfrm>
            <a:off x="2971800" y="2651126"/>
            <a:ext cx="6777990" cy="268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4D728A-018B-410F-8AF6-BCBA2D3F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5563"/>
            <a:ext cx="11540490" cy="192436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Плотные инфильтраты в виде </a:t>
            </a:r>
            <a:r>
              <a:rPr lang="ru-RU" b="1" dirty="0"/>
              <a:t>консолидаций </a:t>
            </a:r>
            <a:r>
              <a:rPr lang="ru-RU" dirty="0"/>
              <a:t>с четкими контурами</a:t>
            </a:r>
          </a:p>
          <a:p>
            <a:r>
              <a:rPr lang="ru-RU" dirty="0"/>
              <a:t>Формирующиеся и уже оформившиеся </a:t>
            </a:r>
            <a:r>
              <a:rPr lang="ru-RU" b="1" dirty="0"/>
              <a:t>полости</a:t>
            </a:r>
            <a:r>
              <a:rPr lang="ru-RU" dirty="0"/>
              <a:t>.</a:t>
            </a:r>
          </a:p>
          <a:p>
            <a:r>
              <a:rPr lang="ru-RU" dirty="0"/>
              <a:t>Двусторонний плевральный выпот.</a:t>
            </a:r>
          </a:p>
          <a:p>
            <a:r>
              <a:rPr lang="ru-RU" dirty="0"/>
              <a:t>При появлении подобных изменений в легких обязательно требуется исключение внелегочного гнойного источника </a:t>
            </a:r>
            <a:r>
              <a:rPr lang="ru-RU" dirty="0" err="1"/>
              <a:t>эмболов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E0C05A-53D8-40A9-8A4B-09FC8A08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249930"/>
            <a:ext cx="12077700" cy="33528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666E063-9B74-4F27-923C-04F61857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COVID-19</a:t>
            </a:r>
            <a:r>
              <a:rPr lang="ru-RU" b="1" dirty="0"/>
              <a:t>. Стадия начального разрешения. КТ органов грудной клетки в аксиальной проекции</a:t>
            </a:r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BC3EF1B-F3A7-4C22-82B4-474A24D3F8BC}"/>
              </a:ext>
            </a:extLst>
          </p:cNvPr>
          <p:cNvCxnSpPr/>
          <p:nvPr/>
        </p:nvCxnSpPr>
        <p:spPr>
          <a:xfrm flipH="1">
            <a:off x="4972050" y="1611630"/>
            <a:ext cx="1123950" cy="232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E11FF2B-4130-465A-A88D-FDF51547EEEB}"/>
              </a:ext>
            </a:extLst>
          </p:cNvPr>
          <p:cNvCxnSpPr/>
          <p:nvPr/>
        </p:nvCxnSpPr>
        <p:spPr>
          <a:xfrm>
            <a:off x="6663690" y="1623060"/>
            <a:ext cx="1028700" cy="315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9C7C063-8124-4FF9-AF8E-1A0F10211CD6}"/>
              </a:ext>
            </a:extLst>
          </p:cNvPr>
          <p:cNvCxnSpPr/>
          <p:nvPr/>
        </p:nvCxnSpPr>
        <p:spPr>
          <a:xfrm>
            <a:off x="7372350" y="2057400"/>
            <a:ext cx="1965960" cy="331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87AEC0E-39E5-4678-A90D-0915F7F8AF3A}"/>
              </a:ext>
            </a:extLst>
          </p:cNvPr>
          <p:cNvCxnSpPr/>
          <p:nvPr/>
        </p:nvCxnSpPr>
        <p:spPr>
          <a:xfrm flipH="1">
            <a:off x="3829050" y="2019300"/>
            <a:ext cx="2564130" cy="2556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4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78945F-25FF-41E0-B84A-F8BFAC4B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6724"/>
            <a:ext cx="3920062" cy="4148296"/>
          </a:xfrm>
        </p:spPr>
        <p:txBody>
          <a:bodyPr/>
          <a:lstStyle/>
          <a:p>
            <a:r>
              <a:rPr lang="ru-RU" dirty="0"/>
              <a:t>Множественные </a:t>
            </a:r>
            <a:r>
              <a:rPr lang="ru-RU" b="1" dirty="0"/>
              <a:t>полости распада </a:t>
            </a:r>
            <a:r>
              <a:rPr lang="ru-RU" dirty="0"/>
              <a:t>в различной стадии формирования преимущественно в плащевых зонах обоих легких.</a:t>
            </a:r>
          </a:p>
          <a:p>
            <a:r>
              <a:rPr lang="ru-RU" dirty="0"/>
              <a:t>Небольшой </a:t>
            </a:r>
            <a:r>
              <a:rPr lang="ru-RU" b="1" dirty="0"/>
              <a:t>плевральный выпот </a:t>
            </a:r>
            <a:r>
              <a:rPr lang="ru-RU" dirty="0"/>
              <a:t>слева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C0A6C-4754-4E8A-8E27-225F037F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2" y="1726724"/>
            <a:ext cx="8271938" cy="454914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52EEB6E-16A0-45FB-81C0-21EB11A0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923270" cy="154447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Септическая эмболия. КТ органов грудной клетки в аксиальной и корональной проекциях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4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7EFEF-A533-4EC1-9922-58B80D5A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3727C-10CA-4528-BB4B-0857F427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Инфекционные заболевания занимают лидирующие позиции по распространенности как в России, так и в мире.</a:t>
            </a:r>
          </a:p>
          <a:p>
            <a:r>
              <a:rPr lang="ru-RU" dirty="0"/>
              <a:t>Диагностика и терапия первичной инфекции, а также ее генерализация в виде септического процесса до сих пор представляют собой известные сложности</a:t>
            </a:r>
          </a:p>
          <a:p>
            <a:r>
              <a:rPr lang="ru-RU" dirty="0"/>
              <a:t>Встречается при инфекционном эндокардите у больных наркоманией в 52-72%</a:t>
            </a:r>
          </a:p>
        </p:txBody>
      </p:sp>
    </p:spTree>
    <p:extLst>
      <p:ext uri="{BB962C8B-B14F-4D97-AF65-F5344CB8AC3E}">
        <p14:creationId xmlns:p14="http://schemas.microsoft.com/office/powerpoint/2010/main" val="177891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A9DBD-7E4E-4700-8514-2ECAB44B7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547972"/>
            <a:ext cx="10157460" cy="18588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Разнонаправленная динамика СЭ:</a:t>
            </a:r>
          </a:p>
          <a:p>
            <a:r>
              <a:rPr lang="ru-RU" dirty="0"/>
              <a:t>закрытие </a:t>
            </a:r>
            <a:r>
              <a:rPr lang="ru-RU" b="1" dirty="0"/>
              <a:t>небольших полостей </a:t>
            </a:r>
            <a:r>
              <a:rPr lang="ru-RU" dirty="0"/>
              <a:t>с </a:t>
            </a:r>
            <a:r>
              <a:rPr lang="ru-RU" b="1" dirty="0"/>
              <a:t>образованием уплотнений</a:t>
            </a:r>
          </a:p>
          <a:p>
            <a:r>
              <a:rPr lang="ru-RU" dirty="0"/>
              <a:t>появление небольших распадов в инфильтратах, </a:t>
            </a:r>
            <a:r>
              <a:rPr lang="ru-RU" b="1" dirty="0"/>
              <a:t>новых уплотнений</a:t>
            </a:r>
            <a:r>
              <a:rPr lang="ru-RU" dirty="0"/>
              <a:t> и плеврального выпота.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DD93C8-7A8D-400B-B79D-7C5ED146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952875"/>
            <a:ext cx="12020550" cy="2905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04269-58D3-4DF8-B452-3F55A52F5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3954918"/>
            <a:ext cx="12020550" cy="294322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0C84F4B-4176-4F12-B53F-C4C297D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Септическая эмболия. КТ органов грудной клетки в аксиальной проекции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22E4111-C488-49DF-898C-70285822BF8E}"/>
              </a:ext>
            </a:extLst>
          </p:cNvPr>
          <p:cNvSpPr txBox="1">
            <a:spLocks/>
          </p:cNvSpPr>
          <p:nvPr/>
        </p:nvSpPr>
        <p:spPr>
          <a:xfrm>
            <a:off x="9204960" y="3391120"/>
            <a:ext cx="2941320" cy="62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Через 2 недели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C302D71-52F8-41B1-8282-9CA8EBC6BC03}"/>
              </a:ext>
            </a:extLst>
          </p:cNvPr>
          <p:cNvCxnSpPr/>
          <p:nvPr/>
        </p:nvCxnSpPr>
        <p:spPr>
          <a:xfrm>
            <a:off x="3566160" y="2354580"/>
            <a:ext cx="160020" cy="3303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2AC6A04-1EAC-4397-9824-58737E436817}"/>
              </a:ext>
            </a:extLst>
          </p:cNvPr>
          <p:cNvCxnSpPr/>
          <p:nvPr/>
        </p:nvCxnSpPr>
        <p:spPr>
          <a:xfrm flipH="1">
            <a:off x="4565333" y="2477373"/>
            <a:ext cx="1835467" cy="310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F2723E0-2303-404C-AF7D-B581873B30AB}"/>
              </a:ext>
            </a:extLst>
          </p:cNvPr>
          <p:cNvCxnSpPr/>
          <p:nvPr/>
        </p:nvCxnSpPr>
        <p:spPr>
          <a:xfrm>
            <a:off x="2594610" y="3211830"/>
            <a:ext cx="8301990" cy="117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A330ACF-FE17-4A44-9F60-F20C9429C221}"/>
              </a:ext>
            </a:extLst>
          </p:cNvPr>
          <p:cNvCxnSpPr/>
          <p:nvPr/>
        </p:nvCxnSpPr>
        <p:spPr>
          <a:xfrm>
            <a:off x="2308860" y="3223260"/>
            <a:ext cx="1051560" cy="218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DA4FD-D1E8-492C-A5EE-DC8AB0A7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44F66-8EB0-4CE2-90D2-7BA331A6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910"/>
            <a:ext cx="10515600" cy="461105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Наряду с этиологической диагностикой </a:t>
            </a:r>
            <a:r>
              <a:rPr lang="ru-RU" b="1" dirty="0"/>
              <a:t>лучевые методы </a:t>
            </a:r>
            <a:r>
              <a:rPr lang="ru-RU" dirty="0"/>
              <a:t>играют важнейшую роль в </a:t>
            </a:r>
            <a:r>
              <a:rPr lang="ru-RU" b="1" dirty="0"/>
              <a:t>поиске</a:t>
            </a:r>
            <a:r>
              <a:rPr lang="ru-RU" dirty="0"/>
              <a:t> как </a:t>
            </a:r>
            <a:r>
              <a:rPr lang="ru-RU" b="1" dirty="0"/>
              <a:t>непосредственного источника</a:t>
            </a:r>
            <a:r>
              <a:rPr lang="ru-RU" dirty="0"/>
              <a:t>, так и </a:t>
            </a:r>
            <a:r>
              <a:rPr lang="ru-RU" b="1" dirty="0"/>
              <a:t>осложнений септического процесса</a:t>
            </a:r>
            <a:r>
              <a:rPr lang="ru-RU" dirty="0"/>
              <a:t>.</a:t>
            </a:r>
          </a:p>
          <a:p>
            <a:r>
              <a:rPr lang="ru-RU" dirty="0"/>
              <a:t>Метод диагностики: </a:t>
            </a:r>
            <a:r>
              <a:rPr lang="ru-RU" b="1" dirty="0" err="1"/>
              <a:t>компьтерная</a:t>
            </a:r>
            <a:r>
              <a:rPr lang="ru-RU" b="1" dirty="0"/>
              <a:t> томография </a:t>
            </a:r>
            <a:r>
              <a:rPr lang="ru-RU" dirty="0"/>
              <a:t>(в том числе с контрастным усилением), которая позволяет выявить самые ранние изменения и отслеживать динамику на фоне лечения, диагностировать возможные осложнения.</a:t>
            </a:r>
          </a:p>
          <a:p>
            <a:r>
              <a:rPr lang="ru-RU" dirty="0"/>
              <a:t>Септическая эмболия является вторичным процессом → правильная и своевременная интерпретация КТ-картины инициирует </a:t>
            </a:r>
            <a:r>
              <a:rPr lang="ru-RU" b="1" dirty="0"/>
              <a:t>поиск первичного гнойного источника эмболии </a:t>
            </a:r>
            <a:r>
              <a:rPr lang="ru-RU" dirty="0"/>
              <a:t>в организме</a:t>
            </a:r>
            <a:r>
              <a:rPr lang="en-US" dirty="0"/>
              <a:t>;</a:t>
            </a:r>
            <a:endParaRPr lang="ru-RU" dirty="0"/>
          </a:p>
          <a:p>
            <a:r>
              <a:rPr lang="ru-RU" b="1" dirty="0"/>
              <a:t>Наблюдение в динамике </a:t>
            </a:r>
            <a:r>
              <a:rPr lang="ru-RU" dirty="0"/>
              <a:t>(особенно при инфекционном эндокардите) позволяет дополнительно оценивать эффективность проводимой терапии.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9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F409F-B92F-46BF-AD9A-57D09200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88" y="2177098"/>
            <a:ext cx="8296275" cy="1646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Современные аспекты лучевой диагностики септической эмболии легких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3D9F2C5-EA4C-4ECF-8EEB-35C7BBFD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700" y="4370388"/>
            <a:ext cx="4010025" cy="1765300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Выполнил: врач-ординатор</a:t>
            </a:r>
            <a:r>
              <a:rPr lang="en-US" altLang="ru-RU" dirty="0"/>
              <a:t> 2</a:t>
            </a:r>
            <a:r>
              <a:rPr lang="ru-RU" altLang="ru-RU" dirty="0"/>
              <a:t>-го</a:t>
            </a:r>
            <a:r>
              <a:rPr lang="en-US" altLang="ru-RU" dirty="0"/>
              <a:t> </a:t>
            </a:r>
            <a:r>
              <a:rPr lang="ru-RU" altLang="ru-RU" dirty="0"/>
              <a:t>года кафедры лучевой диагностики ИПО</a:t>
            </a:r>
          </a:p>
          <a:p>
            <a:pPr algn="r" eaLnBrk="1" hangingPunct="1"/>
            <a:r>
              <a:rPr lang="ru-RU" altLang="ru-RU" dirty="0" err="1"/>
              <a:t>Юлмухаметов</a:t>
            </a:r>
            <a:r>
              <a:rPr lang="ru-RU" altLang="ru-RU" dirty="0"/>
              <a:t> З.Р.</a:t>
            </a:r>
            <a:r>
              <a:rPr lang="ru-RU" altLang="ru-RU" b="1" dirty="0"/>
              <a:t> </a:t>
            </a: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36ADEA6E-2366-4486-8089-3E8BF8E5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33363"/>
            <a:ext cx="11495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altLang="ru-RU" sz="2400"/>
            </a:br>
            <a:r>
              <a:rPr lang="ru-RU" altLang="ru-RU" sz="2400"/>
              <a:t> Кафедра лучевой диагностики ИПО </a:t>
            </a:r>
          </a:p>
        </p:txBody>
      </p:sp>
      <p:sp>
        <p:nvSpPr>
          <p:cNvPr id="3077" name="Подзаголовок 2">
            <a:extLst>
              <a:ext uri="{FF2B5EF4-FFF2-40B4-BE49-F238E27FC236}">
                <a16:creationId xmlns:a16="http://schemas.microsoft.com/office/drawing/2014/main" id="{B01FB891-D002-426D-8E00-44991E3C4E05}"/>
              </a:ext>
            </a:extLst>
          </p:cNvPr>
          <p:cNvSpPr txBox="1">
            <a:spLocks/>
          </p:cNvSpPr>
          <p:nvPr/>
        </p:nvSpPr>
        <p:spPr bwMode="auto">
          <a:xfrm>
            <a:off x="4622800" y="6281738"/>
            <a:ext cx="30543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Красноярск 202</a:t>
            </a:r>
            <a:r>
              <a:rPr lang="en-US" altLang="ru-RU" sz="2400" dirty="0"/>
              <a:t>3</a:t>
            </a:r>
            <a:endParaRPr lang="ru-RU" alt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EFC612-0AB8-4294-81B0-8E712E47D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5810"/>
            <a:ext cx="6594893" cy="11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3175B-02C8-40D7-97C9-CD5510F8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E0280-C743-4EB5-8C7C-B4B0051F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Сформировать современное понимание вопроса</a:t>
            </a:r>
            <a:r>
              <a:rPr lang="ru-RU" dirty="0"/>
              <a:t> </a:t>
            </a:r>
            <a:r>
              <a:rPr lang="ru-RU" b="1" dirty="0"/>
              <a:t>септической эмболии </a:t>
            </a:r>
            <a:r>
              <a:rPr lang="ru-RU" dirty="0"/>
              <a:t>легких в свете терминологических, морфологических и клинических аспектов → </a:t>
            </a:r>
            <a:r>
              <a:rPr lang="ru-RU" b="1" dirty="0"/>
              <a:t>представить методологию лучевого обследования таких больных </a:t>
            </a:r>
            <a:r>
              <a:rPr lang="ru-RU" dirty="0"/>
              <a:t>→ </a:t>
            </a:r>
            <a:r>
              <a:rPr lang="ru-RU" b="1" dirty="0"/>
              <a:t>систематизировать и проиллюстрировать основные и редкие КТ-симптомы </a:t>
            </a:r>
            <a:r>
              <a:rPr lang="ru-RU" dirty="0"/>
              <a:t>септической эмболии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9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93BD4-6F62-416A-82DA-6E6FCA27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240C4-886C-4ED0-89C1-C9581AC0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Проанализированы данные </a:t>
            </a:r>
            <a:r>
              <a:rPr lang="ru-RU" dirty="0"/>
              <a:t>отечественных и зарубежных научных публикаций за 2001-2021 гг. на платформах </a:t>
            </a:r>
            <a:r>
              <a:rPr lang="ru-RU" dirty="0" err="1"/>
              <a:t>PubMed</a:t>
            </a:r>
            <a:r>
              <a:rPr lang="ru-RU" dirty="0"/>
              <a:t>, </a:t>
            </a:r>
            <a:r>
              <a:rPr lang="ru-RU" dirty="0" err="1"/>
              <a:t>Elibrary</a:t>
            </a:r>
            <a:r>
              <a:rPr lang="ru-RU" dirty="0"/>
              <a:t> и др., а также более ранних “классических” работ в отношении сепсиса, инфекционного эндокардита и септической эмболии легких.</a:t>
            </a:r>
          </a:p>
          <a:p>
            <a:r>
              <a:rPr lang="ru-RU" dirty="0"/>
              <a:t>Также </a:t>
            </a:r>
            <a:r>
              <a:rPr lang="ru-RU" b="1" dirty="0"/>
              <a:t>представлен собственный опыт работы с подобными пациентами</a:t>
            </a:r>
            <a:r>
              <a:rPr lang="ru-RU" dirty="0"/>
              <a:t> в многопрофильных стационарах и характерные иллюстративные случаи с учетом более 5 лет опыта работы по данной теме в отделениях лучевой диагностики во взаимодействии с со смежными специалистами (кардиологи, терапевты, гнойные хирурги, морфологи)</a:t>
            </a:r>
          </a:p>
        </p:txBody>
      </p:sp>
    </p:spTree>
    <p:extLst>
      <p:ext uri="{BB962C8B-B14F-4D97-AF65-F5344CB8AC3E}">
        <p14:creationId xmlns:p14="http://schemas.microsoft.com/office/powerpoint/2010/main" val="404408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895E-3F6C-41CC-91AD-6FA64632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68BA-1D20-4D14-8912-4A51AA18E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 162 имеющихся публикаций выбраны 52 наиболее актуальных научных источника.</a:t>
            </a:r>
          </a:p>
          <a:p>
            <a:r>
              <a:rPr lang="ru-RU" dirty="0"/>
              <a:t>По результатам составлен обзор по особенностям терминологии, эпидемиологии, причин, клинической картины, а также методов диагностики септической эмболии легких, КТ-семиотики в рамках верифицированных наблюдений при первичном сканировании, а также в динамике, что является крайне важным в дифференциальной диагностике.</a:t>
            </a:r>
          </a:p>
          <a:p>
            <a:r>
              <a:rPr lang="ru-RU" dirty="0"/>
              <a:t>Блок с патологической анатомией септической эмболии позволяет лучше понять КТ-семиотику и отличие данного процесса от обычной пневмонии</a:t>
            </a:r>
          </a:p>
        </p:txBody>
      </p:sp>
    </p:spTree>
    <p:extLst>
      <p:ext uri="{BB962C8B-B14F-4D97-AF65-F5344CB8AC3E}">
        <p14:creationId xmlns:p14="http://schemas.microsoft.com/office/powerpoint/2010/main" val="155959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1056A-9C21-43FF-BEFE-D4F3EBDD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характеристики сепсиса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3F096-E44A-477C-8F7A-AC3CC0860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признаки синдрома системной воспалительной реакции (ССВР – 2 и более критерия)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бактериемия (тест положительной </a:t>
            </a:r>
            <a:r>
              <a:rPr lang="ru-RU" dirty="0" err="1"/>
              <a:t>гемокультуры</a:t>
            </a:r>
            <a:r>
              <a:rPr lang="ru-RU" dirty="0"/>
              <a:t>) и/или наличие инфекционного очага</a:t>
            </a:r>
          </a:p>
          <a:p>
            <a:pPr marL="0" indent="0">
              <a:buNone/>
            </a:pPr>
            <a:r>
              <a:rPr lang="ru-RU" dirty="0"/>
              <a:t>Критерии </a:t>
            </a:r>
            <a:r>
              <a:rPr lang="ru-RU" b="1" dirty="0"/>
              <a:t>синдрома системного воспалительного ответа </a:t>
            </a:r>
            <a:r>
              <a:rPr lang="ru-RU" dirty="0"/>
              <a:t>являются:</a:t>
            </a:r>
          </a:p>
          <a:p>
            <a:r>
              <a:rPr lang="ru-RU" dirty="0"/>
              <a:t>температура тела </a:t>
            </a:r>
            <a:r>
              <a:rPr lang="ru-RU" b="1" dirty="0"/>
              <a:t>&lt;36,0 °C</a:t>
            </a:r>
            <a:r>
              <a:rPr lang="ru-RU" dirty="0"/>
              <a:t> или </a:t>
            </a:r>
            <a:r>
              <a:rPr lang="ru-RU" b="1" dirty="0"/>
              <a:t>&gt;38 °C</a:t>
            </a:r>
            <a:r>
              <a:rPr lang="ru-RU" dirty="0"/>
              <a:t>;</a:t>
            </a:r>
          </a:p>
          <a:p>
            <a:r>
              <a:rPr lang="ru-RU" dirty="0"/>
              <a:t>частота дыхания </a:t>
            </a:r>
            <a:r>
              <a:rPr lang="ru-RU" b="1" dirty="0"/>
              <a:t>&gt;20 в минуту </a:t>
            </a:r>
            <a:r>
              <a:rPr lang="ru-RU" dirty="0"/>
              <a:t>или </a:t>
            </a:r>
            <a:r>
              <a:rPr lang="ru-RU" b="1" dirty="0"/>
              <a:t>paCO2 &lt; 32 мм </a:t>
            </a:r>
            <a:r>
              <a:rPr lang="ru-RU" b="1" dirty="0" err="1"/>
              <a:t>рт.ст</a:t>
            </a:r>
            <a:r>
              <a:rPr lang="ru-RU" b="1" dirty="0"/>
              <a:t>.</a:t>
            </a:r>
            <a:r>
              <a:rPr lang="ru-RU" dirty="0"/>
              <a:t>;</a:t>
            </a:r>
            <a:endParaRPr lang="ru-RU" b="1" dirty="0"/>
          </a:p>
          <a:p>
            <a:r>
              <a:rPr lang="ru-RU" dirty="0"/>
              <a:t>частота сердечных сокращений </a:t>
            </a:r>
            <a:r>
              <a:rPr lang="ru-RU" b="1" dirty="0"/>
              <a:t>&gt; 90 в минуту</a:t>
            </a:r>
            <a:r>
              <a:rPr lang="ru-RU" dirty="0"/>
              <a:t>;</a:t>
            </a:r>
          </a:p>
          <a:p>
            <a:r>
              <a:rPr lang="ru-RU" dirty="0"/>
              <a:t>количество лейкоцитов </a:t>
            </a:r>
            <a:r>
              <a:rPr lang="ru-RU" b="1" dirty="0"/>
              <a:t>&lt; 4000/мл </a:t>
            </a:r>
            <a:r>
              <a:rPr lang="ru-RU" dirty="0"/>
              <a:t>или </a:t>
            </a:r>
            <a:r>
              <a:rPr lang="ru-RU" b="1" dirty="0"/>
              <a:t>&gt; 1200/мл </a:t>
            </a:r>
            <a:r>
              <a:rPr lang="ru-RU" dirty="0"/>
              <a:t>или </a:t>
            </a:r>
            <a:r>
              <a:rPr lang="ru-RU" b="1" dirty="0"/>
              <a:t>более 10% незрелых форм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F7938DAD-C27E-47F4-8AA9-ACC70D59DF9C}"/>
              </a:ext>
            </a:extLst>
          </p:cNvPr>
          <p:cNvCxnSpPr/>
          <p:nvPr/>
        </p:nvCxnSpPr>
        <p:spPr>
          <a:xfrm rot="16200000" flipH="1">
            <a:off x="-209550" y="2598420"/>
            <a:ext cx="1611630" cy="483870"/>
          </a:xfrm>
          <a:prstGeom prst="bentConnector3">
            <a:avLst>
              <a:gd name="adj1" fmla="val 996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A419FC1-BC68-408F-B640-02CDE2D6D249}"/>
              </a:ext>
            </a:extLst>
          </p:cNvPr>
          <p:cNvCxnSpPr/>
          <p:nvPr/>
        </p:nvCxnSpPr>
        <p:spPr>
          <a:xfrm flipH="1">
            <a:off x="354329" y="2034540"/>
            <a:ext cx="483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7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C2810-22EB-42AD-9CAF-0E611F50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Бактериемия (тест положительной </a:t>
            </a:r>
            <a:r>
              <a:rPr lang="ru-RU" b="1" dirty="0" err="1"/>
              <a:t>гемокультуры</a:t>
            </a:r>
            <a:r>
              <a:rPr lang="ru-RU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EBCDE-DDAD-473A-8FA1-5A2CABEF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подозрении на любой септический процесс целесообразно выполнить </a:t>
            </a:r>
            <a:r>
              <a:rPr lang="ru-RU" dirty="0">
                <a:solidFill>
                  <a:srgbClr val="FF0000"/>
                </a:solidFill>
              </a:rPr>
              <a:t>посев </a:t>
            </a:r>
            <a:r>
              <a:rPr lang="ru-RU" dirty="0" err="1">
                <a:solidFill>
                  <a:srgbClr val="FF0000"/>
                </a:solidFill>
              </a:rPr>
              <a:t>гемокультуры</a:t>
            </a:r>
            <a:r>
              <a:rPr lang="ru-RU" dirty="0"/>
              <a:t>, но, по современным данным, около 10–20% результатов будут отрицательны в связи с </a:t>
            </a:r>
            <a:r>
              <a:rPr lang="ru-RU" u="sng" dirty="0"/>
              <a:t>предшествующей антибиотикотерапией и особенностями культивации некоторых редких микроорганизмов</a:t>
            </a:r>
            <a:r>
              <a:rPr lang="ru-RU" dirty="0"/>
              <a:t>.</a:t>
            </a:r>
          </a:p>
          <a:p>
            <a:r>
              <a:rPr lang="ru-RU" dirty="0"/>
              <a:t>Наряду с достаточно большим числом отрицательных результатов посев имеет и иные недостатки – длительность роста организмов (обычно </a:t>
            </a:r>
            <a:r>
              <a:rPr lang="ru-RU" dirty="0">
                <a:solidFill>
                  <a:srgbClr val="FF0000"/>
                </a:solidFill>
              </a:rPr>
              <a:t>не менее 120 ч</a:t>
            </a:r>
            <a:r>
              <a:rPr lang="ru-RU" dirty="0"/>
              <a:t>), зависимость от питательных сред и условий.</a:t>
            </a:r>
          </a:p>
          <a:p>
            <a:r>
              <a:rPr lang="ru-RU" dirty="0"/>
              <a:t>Поэтому сейчас используют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ПЦР</a:t>
            </a:r>
          </a:p>
        </p:txBody>
      </p:sp>
    </p:spTree>
    <p:extLst>
      <p:ext uri="{BB962C8B-B14F-4D97-AF65-F5344CB8AC3E}">
        <p14:creationId xmlns:p14="http://schemas.microsoft.com/office/powerpoint/2010/main" val="98828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0408E-2958-4CE8-BC43-6266554C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КТ-диагностика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486AE-1559-4088-9B3F-29079DED1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 органов грудной клетки - основной инструмент в диагностике септической эмболии (СЭ):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dirty="0">
                <a:highlight>
                  <a:srgbClr val="00FF00"/>
                </a:highlight>
              </a:rPr>
              <a:t>Оценка лучевой морфологии изменений при СЭ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dirty="0">
                <a:highlight>
                  <a:srgbClr val="00FF00"/>
                </a:highlight>
              </a:rPr>
              <a:t>Отслеживание в динамике</a:t>
            </a:r>
          </a:p>
          <a:p>
            <a:r>
              <a:rPr lang="ru-RU" dirty="0"/>
              <a:t>Чувствительность классической рентгенографии = </a:t>
            </a:r>
            <a:r>
              <a:rPr lang="ru-RU" dirty="0">
                <a:solidFill>
                  <a:srgbClr val="FF0000"/>
                </a:solidFill>
              </a:rPr>
              <a:t>32%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5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0408E-2958-4CE8-BC43-6266554C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КТ-диагностика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486AE-1559-4088-9B3F-29079DED1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54635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КТ-картина септической эмболии в лёгких: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b="1" dirty="0"/>
              <a:t>Гематогенные очаги </a:t>
            </a:r>
            <a:r>
              <a:rPr lang="ru-RU" sz="2800" dirty="0"/>
              <a:t>(наиболее мелкие формы поражения, находятся по ходу сосудистых пучков или в плащевых зонах легких. Очаги преимущественно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солидные с четкими контурами, округлой </a:t>
            </a:r>
            <a:r>
              <a:rPr lang="ru-RU" sz="2800" dirty="0"/>
              <a:t>или близкой к ней форме, на ранних стадиях </a:t>
            </a:r>
            <a:r>
              <a:rPr lang="ru-RU" sz="2800" b="1" dirty="0"/>
              <a:t>по типу матового стекла</a:t>
            </a:r>
            <a:r>
              <a:rPr lang="ru-RU" sz="28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b="1" dirty="0"/>
              <a:t>Инфильтраты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800" b="1" dirty="0"/>
              <a:t>Полости распада </a:t>
            </a:r>
            <a:r>
              <a:rPr lang="ru-RU" sz="2800" dirty="0"/>
              <a:t>(септические абсцессы, часто с горизонтальным уровнем. Почти всегда правильной округлой формы с тонкой стенкой 1–3 мм → утончается в динамике)</a:t>
            </a:r>
          </a:p>
          <a:p>
            <a:pPr marL="457200" lvl="1" indent="0">
              <a:buNone/>
            </a:pPr>
            <a:r>
              <a:rPr lang="ru-RU" sz="2800" dirty="0"/>
              <a:t>Расположение: </a:t>
            </a:r>
            <a:r>
              <a:rPr lang="ru-RU" sz="2800" b="1" dirty="0"/>
              <a:t>чаще всего по периферии</a:t>
            </a:r>
          </a:p>
          <a:p>
            <a:pPr marL="457200" lvl="1" indent="0">
              <a:buNone/>
            </a:pPr>
            <a:r>
              <a:rPr lang="ru-RU" sz="2800" dirty="0"/>
              <a:t>Односторонний процесс: </a:t>
            </a:r>
            <a:r>
              <a:rPr lang="ru-RU" sz="2800" b="1" dirty="0"/>
              <a:t>редко</a:t>
            </a:r>
          </a:p>
          <a:p>
            <a:pPr marL="457200" lvl="1" indent="0">
              <a:buNone/>
            </a:pPr>
            <a:r>
              <a:rPr lang="ru-RU" sz="2800" dirty="0" err="1"/>
              <a:t>Кальцинаты</a:t>
            </a:r>
            <a:r>
              <a:rPr lang="ru-RU" sz="2800" dirty="0"/>
              <a:t>: </a:t>
            </a:r>
            <a:r>
              <a:rPr lang="ru-RU" sz="2800" b="1" dirty="0"/>
              <a:t>отсутствуют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415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1573</Words>
  <Application>Microsoft Office PowerPoint</Application>
  <PresentationFormat>Широкоэкранный</PresentationFormat>
  <Paragraphs>131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OpenSans-R</vt:lpstr>
      <vt:lpstr>Тема Office</vt:lpstr>
      <vt:lpstr>Современные аспекты лучевой диагностики септической эмболии легких</vt:lpstr>
      <vt:lpstr>Введение</vt:lpstr>
      <vt:lpstr>Цель</vt:lpstr>
      <vt:lpstr>Материалы и методы</vt:lpstr>
      <vt:lpstr>Результаты</vt:lpstr>
      <vt:lpstr>Основные характеристики сепсиса</vt:lpstr>
      <vt:lpstr>Бактериемия (тест положительной гемокультуры)</vt:lpstr>
      <vt:lpstr>КТ-диагностика</vt:lpstr>
      <vt:lpstr>КТ-диагностика</vt:lpstr>
      <vt:lpstr>Инфекционный эндокардит трехстворчатого клапана. КТ органов грудной клетки в аксиальной проекции</vt:lpstr>
      <vt:lpstr>Исследование в динамике</vt:lpstr>
      <vt:lpstr>Септическая эмболия. КТ органов грудной клетки в аксиальной проекции</vt:lpstr>
      <vt:lpstr>Исследование в динамике</vt:lpstr>
      <vt:lpstr>Презентация PowerPoint</vt:lpstr>
      <vt:lpstr>Инфекционный эндокардит. КТ органов грудной клетки в аксиальной проекции</vt:lpstr>
      <vt:lpstr>Септическая эмболия. КТ органов грудной клетки в аксиальной проекции</vt:lpstr>
      <vt:lpstr>Септическая эмболия. КТ органов грудной клетки в аксиальной проекции</vt:lpstr>
      <vt:lpstr>COVID-19. Стадия начального разрешения. КТ органов грудной клетки в аксиальной проекции</vt:lpstr>
      <vt:lpstr>Септическая эмболия. КТ органов грудной клетки в аксиальной и корональной проекциях</vt:lpstr>
      <vt:lpstr>Септическая эмболия. КТ органов грудной клетки в аксиальной проекции</vt:lpstr>
      <vt:lpstr>Заключение</vt:lpstr>
      <vt:lpstr>Современные аспекты лучевой диагностики септической эмболии легких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Yulmukhametov Zakhar</dc:creator>
  <cp:lastModifiedBy>Zakhar Iulmukhametov</cp:lastModifiedBy>
  <cp:revision>121</cp:revision>
  <dcterms:created xsi:type="dcterms:W3CDTF">2023-04-12T02:00:27Z</dcterms:created>
  <dcterms:modified xsi:type="dcterms:W3CDTF">2023-05-25T01:53:22Z</dcterms:modified>
</cp:coreProperties>
</file>