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3"/>
  </p:notesMasterIdLst>
  <p:sldIdLst>
    <p:sldId id="341" r:id="rId2"/>
    <p:sldId id="258" r:id="rId3"/>
    <p:sldId id="261" r:id="rId4"/>
    <p:sldId id="262" r:id="rId5"/>
    <p:sldId id="299" r:id="rId6"/>
    <p:sldId id="263" r:id="rId7"/>
    <p:sldId id="265" r:id="rId8"/>
    <p:sldId id="316" r:id="rId9"/>
    <p:sldId id="346" r:id="rId10"/>
    <p:sldId id="326" r:id="rId11"/>
    <p:sldId id="318" r:id="rId12"/>
    <p:sldId id="349" r:id="rId13"/>
    <p:sldId id="350" r:id="rId14"/>
    <p:sldId id="351" r:id="rId15"/>
    <p:sldId id="366" r:id="rId16"/>
    <p:sldId id="364" r:id="rId17"/>
    <p:sldId id="365" r:id="rId18"/>
    <p:sldId id="352" r:id="rId19"/>
    <p:sldId id="353" r:id="rId20"/>
    <p:sldId id="356" r:id="rId21"/>
    <p:sldId id="357" r:id="rId22"/>
    <p:sldId id="358" r:id="rId23"/>
    <p:sldId id="359" r:id="rId24"/>
    <p:sldId id="360" r:id="rId25"/>
    <p:sldId id="361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5" r:id="rId44"/>
    <p:sldId id="384" r:id="rId45"/>
    <p:sldId id="386" r:id="rId46"/>
    <p:sldId id="391" r:id="rId47"/>
    <p:sldId id="392" r:id="rId48"/>
    <p:sldId id="393" r:id="rId49"/>
    <p:sldId id="394" r:id="rId50"/>
    <p:sldId id="395" r:id="rId51"/>
    <p:sldId id="396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3" r:id="rId67"/>
    <p:sldId id="425" r:id="rId68"/>
    <p:sldId id="426" r:id="rId69"/>
    <p:sldId id="427" r:id="rId70"/>
    <p:sldId id="428" r:id="rId71"/>
    <p:sldId id="429" r:id="rId72"/>
    <p:sldId id="430" r:id="rId73"/>
    <p:sldId id="431" r:id="rId74"/>
    <p:sldId id="438" r:id="rId75"/>
    <p:sldId id="439" r:id="rId76"/>
    <p:sldId id="449" r:id="rId77"/>
    <p:sldId id="450" r:id="rId78"/>
    <p:sldId id="451" r:id="rId79"/>
    <p:sldId id="458" r:id="rId80"/>
    <p:sldId id="459" r:id="rId81"/>
    <p:sldId id="337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2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F6408-EDF2-4424-BED1-2B41266B78B7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40FE0-CF84-4755-A166-D84524AA1F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3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22363-E351-4153-8AEB-BC7F0CB6982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5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14414" y="142852"/>
            <a:ext cx="7715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/>
              <a:t>Красноярский государственный медицинский университет</a:t>
            </a:r>
          </a:p>
          <a:p>
            <a:pPr algn="ctr">
              <a:spcBef>
                <a:spcPct val="50000"/>
              </a:spcBef>
            </a:pPr>
            <a:r>
              <a:rPr lang="ru-RU" sz="2000" dirty="0" smtClean="0"/>
              <a:t> им. В.Ф. </a:t>
            </a:r>
            <a:r>
              <a:rPr lang="ru-RU" sz="2000" dirty="0" err="1" smtClean="0"/>
              <a:t>Войно-Ясенецкого</a:t>
            </a:r>
            <a:endParaRPr lang="ru-RU" sz="2000" dirty="0" smtClean="0"/>
          </a:p>
          <a:p>
            <a:pPr algn="ctr">
              <a:spcBef>
                <a:spcPct val="50000"/>
              </a:spcBef>
            </a:pPr>
            <a:r>
              <a:rPr lang="ru-RU" sz="2000" dirty="0" smtClean="0"/>
              <a:t>Кафедра Биологии с экологией и курсом фармакогнозии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643314"/>
            <a:ext cx="7786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Лекция № </a:t>
            </a:r>
            <a:r>
              <a:rPr lang="ru-RU" b="1" dirty="0" smtClean="0">
                <a:solidFill>
                  <a:srgbClr val="002060"/>
                </a:solidFill>
              </a:rPr>
              <a:t>7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для специальности 060609 – «Медицинская кибернетика»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(очная форма обучения)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к.б.н. Ермакова И.Г.</a:t>
            </a:r>
            <a:r>
              <a:rPr lang="ru-RU" dirty="0" smtClean="0"/>
              <a:t> 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Красноярск </a:t>
            </a:r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1571612"/>
            <a:ext cx="8229600" cy="1404343"/>
          </a:xfrm>
        </p:spPr>
        <p:txBody>
          <a:bodyPr>
            <a:noAutofit/>
          </a:bodyPr>
          <a:lstStyle/>
          <a:p>
            <a:r>
              <a:rPr lang="ru-RU" sz="4400" b="1" smtClean="0">
                <a:solidFill>
                  <a:schemeClr val="bg1"/>
                </a:solidFill>
              </a:rPr>
              <a:t>Сцепленное наследование.</a:t>
            </a:r>
            <a:br>
              <a:rPr lang="ru-RU" sz="4400" b="1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Изменчивость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28604"/>
            <a:ext cx="8533612" cy="61167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правило, при этом один из полов определяется наличием пары одинаковых половых хромосом (</a:t>
            </a:r>
            <a:r>
              <a:rPr lang="ru-RU" sz="2800" b="1" dirty="0" err="1" smtClean="0"/>
              <a:t>гомогаметный</a:t>
            </a:r>
            <a:r>
              <a:rPr lang="ru-RU" sz="2800" dirty="0" smtClean="0"/>
              <a:t> пол, </a:t>
            </a:r>
            <a:r>
              <a:rPr lang="ru-RU" sz="2800" b="1" dirty="0" smtClean="0"/>
              <a:t>XX</a:t>
            </a:r>
            <a:r>
              <a:rPr lang="ru-RU" sz="2800" dirty="0" smtClean="0"/>
              <a:t> или </a:t>
            </a:r>
            <a:r>
              <a:rPr lang="ru-RU" sz="2800" b="1" dirty="0" smtClean="0"/>
              <a:t>ZZ</a:t>
            </a:r>
            <a:r>
              <a:rPr lang="ru-RU" sz="2800" dirty="0" smtClean="0"/>
              <a:t>), а другой — комбинацией двух непарных хромосом или наличием только одной половой хромосомы (</a:t>
            </a:r>
            <a:r>
              <a:rPr lang="ru-RU" sz="2800" b="1" dirty="0" err="1" smtClean="0"/>
              <a:t>гетерогаметный</a:t>
            </a:r>
            <a:r>
              <a:rPr lang="ru-RU" sz="2800" dirty="0" smtClean="0"/>
              <a:t> пол, </a:t>
            </a:r>
            <a:r>
              <a:rPr lang="ru-RU" sz="2800" b="1" dirty="0" smtClean="0"/>
              <a:t>XY, ZW, X0, Z0</a:t>
            </a:r>
            <a:r>
              <a:rPr lang="ru-RU" sz="2800" dirty="0" smtClean="0"/>
              <a:t>). </a:t>
            </a:r>
          </a:p>
          <a:p>
            <a:r>
              <a:rPr lang="ru-RU" sz="2800" dirty="0" smtClean="0"/>
              <a:t>У птиц </a:t>
            </a:r>
            <a:r>
              <a:rPr lang="ru-RU" sz="2800" dirty="0" err="1" smtClean="0"/>
              <a:t>гетерогаметный</a:t>
            </a:r>
            <a:r>
              <a:rPr lang="ru-RU" sz="2800" dirty="0" smtClean="0"/>
              <a:t> пол — женский (ZW), а </a:t>
            </a:r>
            <a:r>
              <a:rPr lang="ru-RU" sz="2800" dirty="0" err="1" smtClean="0"/>
              <a:t>гомогаметный</a:t>
            </a:r>
            <a:r>
              <a:rPr lang="ru-RU" sz="2800" dirty="0" smtClean="0"/>
              <a:t> — мужской (ZZ). </a:t>
            </a:r>
          </a:p>
          <a:p>
            <a:pPr lvl="1"/>
            <a:r>
              <a:rPr lang="ru-RU" dirty="0" smtClean="0"/>
              <a:t>В некоторых случаях (у утконоса) пол определяется не одной, а пятью парами половых хромосом. </a:t>
            </a:r>
          </a:p>
          <a:p>
            <a:pPr lvl="1"/>
            <a:r>
              <a:rPr lang="ru-RU" dirty="0" smtClean="0"/>
              <a:t>Насколько распространены подобные схемы, не ясно, поскольку до недавнего времени были известны только случаи с одной парой половых хромосом.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01122" cy="440056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Хромосомное определение пола у человека</a:t>
            </a:r>
            <a:r>
              <a:rPr lang="ru-RU" sz="2800" dirty="0" smtClean="0"/>
              <a:t> происходит </a:t>
            </a:r>
            <a:r>
              <a:rPr lang="ru-RU" sz="2800" b="1" dirty="0" smtClean="0">
                <a:solidFill>
                  <a:srgbClr val="002060"/>
                </a:solidFill>
              </a:rPr>
              <a:t>по XY-механизму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ru-RU" sz="3200" b="1" dirty="0" smtClean="0">
                <a:solidFill>
                  <a:srgbClr val="002060"/>
                </a:solidFill>
              </a:rPr>
              <a:t>При этом </a:t>
            </a:r>
            <a:r>
              <a:rPr lang="ru-RU" sz="3200" b="1" dirty="0" err="1" smtClean="0">
                <a:solidFill>
                  <a:srgbClr val="002060"/>
                </a:solidFill>
              </a:rPr>
              <a:t>гетерогаметным</a:t>
            </a:r>
            <a:r>
              <a:rPr lang="ru-RU" sz="3200" b="1" dirty="0" smtClean="0">
                <a:solidFill>
                  <a:srgbClr val="002060"/>
                </a:solidFill>
              </a:rPr>
              <a:t> полом является мужской, </a:t>
            </a:r>
            <a:r>
              <a:rPr lang="ru-RU" sz="3200" b="1" dirty="0" err="1" smtClean="0">
                <a:solidFill>
                  <a:srgbClr val="002060"/>
                </a:solidFill>
              </a:rPr>
              <a:t>гомогаметным</a:t>
            </a:r>
            <a:r>
              <a:rPr lang="ru-RU" sz="3200" b="1" dirty="0" smtClean="0">
                <a:solidFill>
                  <a:srgbClr val="002060"/>
                </a:solidFill>
              </a:rPr>
              <a:t> — женский.</a:t>
            </a:r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002060"/>
                </a:solidFill>
              </a:rPr>
              <a:t>Пол человека формируется в три этапа:</a:t>
            </a:r>
            <a:r>
              <a:rPr lang="ru-RU" sz="3200" dirty="0" smtClean="0"/>
              <a:t> </a:t>
            </a:r>
            <a:r>
              <a:rPr lang="ru-RU" sz="3200" b="1" dirty="0" smtClean="0"/>
              <a:t>хромосомный, </a:t>
            </a:r>
            <a:r>
              <a:rPr lang="ru-RU" sz="3200" b="1" dirty="0" err="1" smtClean="0"/>
              <a:t>гонадный</a:t>
            </a:r>
            <a:r>
              <a:rPr lang="ru-RU" sz="3200" b="1" dirty="0" smtClean="0"/>
              <a:t> и фенотипический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Сцепленное наследование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429684" cy="3829064"/>
          </a:xfrm>
        </p:spPr>
        <p:txBody>
          <a:bodyPr>
            <a:normAutofit/>
          </a:bodyPr>
          <a:lstStyle/>
          <a:p>
            <a:r>
              <a:rPr lang="ru-RU" dirty="0" smtClean="0"/>
              <a:t>Гены, локализованные в одной хромосоме образуют одну группу сцепления — передача потомкам одного признака сопровождается передачей другого </a:t>
            </a:r>
            <a:r>
              <a:rPr lang="ru-RU" b="1" dirty="0" smtClean="0"/>
              <a:t>-  закон сцепленного наследования, закон Моргана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Сцепление нарушается в результате кроссинговера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635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Предположим, что два гена — </a:t>
            </a:r>
            <a:r>
              <a:rPr lang="ru-RU" sz="2000" i="1" dirty="0" smtClean="0"/>
              <a:t>А </a:t>
            </a:r>
            <a:r>
              <a:rPr lang="ru-RU" sz="2000" dirty="0" smtClean="0"/>
              <a:t>и </a:t>
            </a:r>
            <a:r>
              <a:rPr lang="ru-RU" sz="2000" i="1" dirty="0" smtClean="0"/>
              <a:t>В </a:t>
            </a:r>
            <a:r>
              <a:rPr lang="ru-RU" sz="2000" dirty="0" smtClean="0"/>
              <a:t>находятся в одной хромосоме и организм, взятый для скрещивания, </a:t>
            </a:r>
            <a:r>
              <a:rPr lang="ru-RU" sz="2000" dirty="0" err="1" smtClean="0"/>
              <a:t>гетерозиготен</a:t>
            </a:r>
            <a:r>
              <a:rPr lang="ru-RU" sz="2000" dirty="0" smtClean="0"/>
              <a:t> по этим генам</a:t>
            </a:r>
            <a:endParaRPr lang="ru-RU" sz="2000" dirty="0"/>
          </a:p>
        </p:txBody>
      </p:sp>
      <p:pic>
        <p:nvPicPr>
          <p:cNvPr id="81922" name="Picture 2" descr="http://schools.keldysh.ru/sch1952/pages/timokhina204/szepl.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1" y="214290"/>
            <a:ext cx="2214578" cy="22145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2643182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анафазе I </a:t>
            </a:r>
            <a:r>
              <a:rPr lang="ru-RU" sz="2400" dirty="0" err="1" smtClean="0"/>
              <a:t>мейотического</a:t>
            </a:r>
            <a:r>
              <a:rPr lang="ru-RU" sz="2400" dirty="0" smtClean="0"/>
              <a:t> деления гомологичные хромосомы расходятся к разным полюсам. </a:t>
            </a:r>
            <a:r>
              <a:rPr lang="ru-RU" sz="2400" b="1" dirty="0" smtClean="0"/>
              <a:t>Образуются два типа гамет </a:t>
            </a:r>
            <a:r>
              <a:rPr lang="ru-RU" sz="2400" dirty="0" smtClean="0"/>
              <a:t>вместо четырех, как должно быть при </a:t>
            </a:r>
            <a:r>
              <a:rPr lang="ru-RU" sz="2400" dirty="0" err="1" smtClean="0"/>
              <a:t>дигибридном</a:t>
            </a:r>
            <a:r>
              <a:rPr lang="ru-RU" sz="2400" dirty="0" smtClean="0"/>
              <a:t> скрещивании в соответствии с третьим законом Менделя.</a:t>
            </a:r>
            <a:endParaRPr lang="ru-RU" sz="2400" dirty="0"/>
          </a:p>
        </p:txBody>
      </p:sp>
      <p:pic>
        <p:nvPicPr>
          <p:cNvPr id="81924" name="Picture 4" descr="http://schools.keldysh.ru/sch1952/pages/timokhina204/szepl.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643182"/>
            <a:ext cx="3714776" cy="1585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786190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скрещивании </a:t>
            </a:r>
            <a:r>
              <a:rPr lang="ru-RU" sz="2400" dirty="0" err="1" smtClean="0"/>
              <a:t>гетерозиготы</a:t>
            </a:r>
            <a:r>
              <a:rPr lang="ru-RU" sz="2400" dirty="0" smtClean="0"/>
              <a:t> с организмом, рецессивным по обоим генам </a:t>
            </a:r>
            <a:r>
              <a:rPr lang="ru-RU" sz="2400" i="1" dirty="0" err="1" smtClean="0"/>
              <a:t>aabb</a:t>
            </a:r>
            <a:r>
              <a:rPr lang="ru-RU" sz="2400" i="1" dirty="0" smtClean="0"/>
              <a:t>, </a:t>
            </a:r>
            <a:r>
              <a:rPr lang="ru-RU" sz="2400" dirty="0" smtClean="0"/>
              <a:t>получается расщепление 1:1 вместо ожидаемого при </a:t>
            </a:r>
            <a:r>
              <a:rPr lang="ru-RU" sz="2400" dirty="0" err="1" smtClean="0"/>
              <a:t>дигибридном</a:t>
            </a:r>
            <a:r>
              <a:rPr lang="ru-RU" sz="2400" dirty="0" smtClean="0"/>
              <a:t> анализирующем скрещивании 1:1:1:1. </a:t>
            </a:r>
          </a:p>
          <a:p>
            <a:r>
              <a:rPr lang="ru-RU" sz="2400" dirty="0" smtClean="0"/>
              <a:t>Такое отклонение от независимого распределения означает, что гены, локализованные в одной хромосоме, наследуются совместно.</a:t>
            </a:r>
            <a:endParaRPr lang="ru-RU" sz="2400" dirty="0"/>
          </a:p>
        </p:txBody>
      </p:sp>
      <p:pic>
        <p:nvPicPr>
          <p:cNvPr id="83970" name="Picture 2" descr="http://schools.keldysh.ru/sch1952/pages/timokhina204/szepl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5851125" cy="3440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972452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de-DE" dirty="0" smtClean="0"/>
              <a:t>A — </a:t>
            </a:r>
            <a:r>
              <a:rPr lang="ru-RU" dirty="0" smtClean="0"/>
              <a:t>светлая окраска, </a:t>
            </a:r>
            <a:r>
              <a:rPr lang="de-DE" dirty="0" smtClean="0"/>
              <a:t>a — </a:t>
            </a:r>
            <a:r>
              <a:rPr lang="ru-RU" dirty="0" smtClean="0"/>
              <a:t>темная окраска, </a:t>
            </a:r>
          </a:p>
          <a:p>
            <a:pPr>
              <a:buNone/>
            </a:pPr>
            <a:r>
              <a:rPr lang="de-DE" dirty="0" smtClean="0"/>
              <a:t>B — </a:t>
            </a:r>
            <a:r>
              <a:rPr lang="ru-RU" dirty="0" smtClean="0"/>
              <a:t>нормальные крылья, </a:t>
            </a:r>
            <a:r>
              <a:rPr lang="de-DE" dirty="0" smtClean="0"/>
              <a:t>b — </a:t>
            </a:r>
            <a:r>
              <a:rPr lang="ru-RU" dirty="0" smtClean="0"/>
              <a:t>зачаточные  крылья</a:t>
            </a:r>
          </a:p>
          <a:p>
            <a:pPr>
              <a:buNone/>
            </a:pPr>
            <a:r>
              <a:rPr lang="de-DE" dirty="0" err="1" smtClean="0"/>
              <a:t>AAbb</a:t>
            </a:r>
            <a:r>
              <a:rPr lang="de-DE" dirty="0" smtClean="0"/>
              <a:t>*</a:t>
            </a:r>
            <a:r>
              <a:rPr lang="de-DE" dirty="0" err="1" smtClean="0"/>
              <a:t>aaBB</a:t>
            </a:r>
            <a:endParaRPr lang="ru-RU" dirty="0" smtClean="0"/>
          </a:p>
          <a:p>
            <a:pPr lvl="1">
              <a:buNone/>
            </a:pPr>
            <a:r>
              <a:rPr lang="de-DE" dirty="0" smtClean="0"/>
              <a:t>F</a:t>
            </a:r>
            <a:r>
              <a:rPr lang="de-DE" baseline="-25000" dirty="0" smtClean="0"/>
              <a:t>1</a:t>
            </a:r>
            <a:r>
              <a:rPr lang="de-DE" dirty="0" smtClean="0"/>
              <a:t> </a:t>
            </a:r>
            <a:r>
              <a:rPr lang="de-DE" dirty="0" err="1" smtClean="0"/>
              <a:t>AaBb</a:t>
            </a:r>
            <a:endParaRPr lang="de-DE" dirty="0" smtClean="0"/>
          </a:p>
          <a:p>
            <a:pPr>
              <a:buNone/>
            </a:pPr>
            <a:r>
              <a:rPr lang="ru-RU" dirty="0" smtClean="0"/>
              <a:t>1) у самцов абсолютное сцепление:</a:t>
            </a:r>
          </a:p>
          <a:p>
            <a:pPr>
              <a:buNone/>
            </a:pPr>
            <a:r>
              <a:rPr lang="de-DE" dirty="0" err="1" smtClean="0"/>
              <a:t>AaBb</a:t>
            </a:r>
            <a:r>
              <a:rPr lang="de-DE" dirty="0" smtClean="0"/>
              <a:t>*</a:t>
            </a:r>
            <a:r>
              <a:rPr lang="de-DE" dirty="0" err="1" smtClean="0"/>
              <a:t>aabb</a:t>
            </a:r>
            <a:endParaRPr lang="de-DE" dirty="0" smtClean="0"/>
          </a:p>
          <a:p>
            <a:pPr lvl="1">
              <a:buNone/>
            </a:pPr>
            <a:r>
              <a:rPr lang="de-DE" dirty="0" smtClean="0"/>
              <a:t>F</a:t>
            </a:r>
            <a:r>
              <a:rPr lang="de-DE" baseline="-25000" dirty="0" smtClean="0"/>
              <a:t>2</a:t>
            </a:r>
            <a:r>
              <a:rPr lang="de-DE" dirty="0" smtClean="0"/>
              <a:t> </a:t>
            </a:r>
            <a:r>
              <a:rPr lang="de-DE" dirty="0" err="1" smtClean="0"/>
              <a:t>AaBb:aabb</a:t>
            </a:r>
            <a:endParaRPr lang="de-DE" dirty="0" smtClean="0"/>
          </a:p>
          <a:p>
            <a:pPr>
              <a:buNone/>
            </a:pPr>
            <a:r>
              <a:rPr lang="ru-RU" dirty="0" smtClean="0"/>
              <a:t>2) у самок не всегда абсолютное сцепление:</a:t>
            </a:r>
          </a:p>
          <a:p>
            <a:pPr>
              <a:buNone/>
            </a:pPr>
            <a:r>
              <a:rPr lang="de-DE" dirty="0" err="1" smtClean="0"/>
              <a:t>AaBb</a:t>
            </a:r>
            <a:r>
              <a:rPr lang="de-DE" dirty="0" smtClean="0"/>
              <a:t>*</a:t>
            </a:r>
            <a:r>
              <a:rPr lang="de-DE" dirty="0" err="1" smtClean="0"/>
              <a:t>Aabb</a:t>
            </a:r>
            <a:endParaRPr lang="de-DE" dirty="0" smtClean="0"/>
          </a:p>
          <a:p>
            <a:pPr lvl="1">
              <a:buNone/>
            </a:pPr>
            <a:r>
              <a:rPr lang="de-DE" dirty="0" smtClean="0"/>
              <a:t>F</a:t>
            </a:r>
            <a:r>
              <a:rPr lang="de-DE" baseline="-25000" dirty="0" smtClean="0"/>
              <a:t>2</a:t>
            </a:r>
            <a:r>
              <a:rPr lang="de-DE" dirty="0" smtClean="0"/>
              <a:t> </a:t>
            </a:r>
            <a:r>
              <a:rPr lang="de-DE" dirty="0" err="1" smtClean="0"/>
              <a:t>Aabb</a:t>
            </a:r>
            <a:r>
              <a:rPr lang="de-DE" dirty="0" smtClean="0"/>
              <a:t> (41,5 %), </a:t>
            </a:r>
            <a:r>
              <a:rPr lang="de-DE" dirty="0" err="1" smtClean="0"/>
              <a:t>aaBb</a:t>
            </a:r>
            <a:r>
              <a:rPr lang="de-DE" dirty="0" smtClean="0"/>
              <a:t> (41,5 %), </a:t>
            </a:r>
            <a:r>
              <a:rPr lang="de-DE" dirty="0" err="1" smtClean="0"/>
              <a:t>aabb</a:t>
            </a:r>
            <a:r>
              <a:rPr lang="de-DE" dirty="0" smtClean="0"/>
              <a:t> (8,5 %), </a:t>
            </a:r>
            <a:r>
              <a:rPr lang="de-DE" dirty="0" err="1" smtClean="0"/>
              <a:t>AaBb</a:t>
            </a:r>
            <a:r>
              <a:rPr lang="de-DE" dirty="0" smtClean="0"/>
              <a:t> (8,5 %)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71472" y="214290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Сцепленное наследование</a:t>
            </a:r>
            <a:r>
              <a:rPr lang="ru-RU" dirty="0" smtClean="0"/>
              <a:t> (кроссинговер отсутствует)</a:t>
            </a:r>
          </a:p>
          <a:p>
            <a:r>
              <a:rPr lang="ru-RU" b="1" dirty="0" smtClean="0"/>
              <a:t>А</a:t>
            </a:r>
            <a:r>
              <a:rPr lang="ru-RU" dirty="0" smtClean="0"/>
              <a:t> – серое тело, </a:t>
            </a:r>
            <a:r>
              <a:rPr lang="ru-RU" b="1" dirty="0" smtClean="0"/>
              <a:t>а</a:t>
            </a:r>
            <a:r>
              <a:rPr lang="ru-RU" dirty="0" smtClean="0"/>
              <a:t> – черное тело,</a:t>
            </a:r>
            <a:br>
              <a:rPr lang="ru-RU" dirty="0" smtClean="0"/>
            </a:br>
            <a:r>
              <a:rPr lang="ru-RU" b="1" dirty="0" smtClean="0"/>
              <a:t>В</a:t>
            </a:r>
            <a:r>
              <a:rPr lang="ru-RU" dirty="0" smtClean="0"/>
              <a:t> – нормальные крылья, </a:t>
            </a:r>
            <a:r>
              <a:rPr lang="en-US" b="1" dirty="0" smtClean="0"/>
              <a:t>b</a:t>
            </a:r>
            <a:r>
              <a:rPr lang="ru-RU" dirty="0" smtClean="0"/>
              <a:t> – зачаточные крылья.</a:t>
            </a:r>
            <a:endParaRPr lang="ru-RU" dirty="0"/>
          </a:p>
        </p:txBody>
      </p:sp>
      <p:pic>
        <p:nvPicPr>
          <p:cNvPr id="107544" name="Picture 24" descr="http://neobionika.ru/images/stories/13.png"/>
          <p:cNvPicPr>
            <a:picLocks noChangeAspect="1" noChangeArrowheads="1"/>
          </p:cNvPicPr>
          <p:nvPr/>
        </p:nvPicPr>
        <p:blipFill>
          <a:blip r:embed="rId2" cstate="print"/>
          <a:srcRect r="41538"/>
          <a:stretch>
            <a:fillRect/>
          </a:stretch>
        </p:blipFill>
        <p:spPr bwMode="auto">
          <a:xfrm>
            <a:off x="1142976" y="1142984"/>
            <a:ext cx="2643206" cy="3591156"/>
          </a:xfrm>
          <a:prstGeom prst="rect">
            <a:avLst/>
          </a:prstGeom>
          <a:noFill/>
        </p:spPr>
      </p:pic>
      <p:pic>
        <p:nvPicPr>
          <p:cNvPr id="107546" name="Picture 26" descr="http://neobionika.ru/images/stories/14.png"/>
          <p:cNvPicPr>
            <a:picLocks noChangeAspect="1" noChangeArrowheads="1"/>
          </p:cNvPicPr>
          <p:nvPr/>
        </p:nvPicPr>
        <p:blipFill>
          <a:blip r:embed="rId3" cstate="print"/>
          <a:srcRect l="8571" b="67791"/>
          <a:stretch>
            <a:fillRect/>
          </a:stretch>
        </p:blipFill>
        <p:spPr bwMode="auto">
          <a:xfrm>
            <a:off x="285720" y="4857736"/>
            <a:ext cx="4572029" cy="200026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786314" y="5072074"/>
            <a:ext cx="4069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3 - Серое тело, нормальные крылья</a:t>
            </a:r>
          </a:p>
          <a:p>
            <a:r>
              <a:rPr lang="ru-RU" dirty="0" smtClean="0"/>
              <a:t>1 – чёрное тело, зачаточные крылья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neobionika.ru/images/stories/14.png"/>
          <p:cNvPicPr>
            <a:picLocks noChangeAspect="1" noChangeArrowheads="1"/>
          </p:cNvPicPr>
          <p:nvPr/>
        </p:nvPicPr>
        <p:blipFill>
          <a:blip r:embed="rId2" cstate="print"/>
          <a:srcRect t="50613" r="15714"/>
          <a:stretch>
            <a:fillRect/>
          </a:stretch>
        </p:blipFill>
        <p:spPr bwMode="auto">
          <a:xfrm>
            <a:off x="928662" y="500042"/>
            <a:ext cx="579217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7929618" cy="4357718"/>
          </a:xfrm>
        </p:spPr>
        <p:txBody>
          <a:bodyPr/>
          <a:lstStyle/>
          <a:p>
            <a:r>
              <a:rPr lang="ru-RU" dirty="0" smtClean="0"/>
              <a:t>Наблюдения, проведённые </a:t>
            </a:r>
            <a:r>
              <a:rPr lang="ru-RU" b="1" dirty="0" smtClean="0"/>
              <a:t>Томасом Морганом</a:t>
            </a:r>
            <a:r>
              <a:rPr lang="ru-RU" dirty="0" smtClean="0"/>
              <a:t>, показали, что вероятность кроссинговера между различными парами генов разная, и появилась идея создать генные карты на основании частот кроссинговера между разными генами.</a:t>
            </a:r>
          </a:p>
          <a:p>
            <a:r>
              <a:rPr lang="ru-RU" dirty="0" smtClean="0"/>
              <a:t> Первая генная карта была построена студентом Моргана, Альфредом </a:t>
            </a:r>
            <a:r>
              <a:rPr lang="ru-RU" dirty="0" err="1" smtClean="0"/>
              <a:t>Стёртевантом</a:t>
            </a:r>
            <a:r>
              <a:rPr lang="ru-RU" dirty="0" smtClean="0"/>
              <a:t>  в 1913 году на материале </a:t>
            </a:r>
            <a:r>
              <a:rPr lang="ru-RU" i="1" dirty="0" err="1" smtClean="0"/>
              <a:t>Drosophila</a:t>
            </a:r>
            <a:r>
              <a:rPr lang="ru-RU" i="1" dirty="0" smtClean="0"/>
              <a:t> </a:t>
            </a:r>
            <a:r>
              <a:rPr lang="ru-RU" i="1" dirty="0" err="1" smtClean="0"/>
              <a:t>melanogaster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500042"/>
            <a:ext cx="5214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Чем дальше друг от друга расположены гены в хромосоме, тем выше вероятность перекреста между ними и тем больше процент гамет с </a:t>
            </a:r>
            <a:r>
              <a:rPr lang="ru-RU" sz="2400" dirty="0" err="1" smtClean="0"/>
              <a:t>перекомбинированными</a:t>
            </a:r>
            <a:r>
              <a:rPr lang="ru-RU" sz="2400" dirty="0" smtClean="0"/>
              <a:t> генами.</a:t>
            </a:r>
          </a:p>
          <a:p>
            <a:endParaRPr lang="ru-RU" sz="2400" i="1" dirty="0" smtClean="0"/>
          </a:p>
          <a:p>
            <a:r>
              <a:rPr lang="ru-RU" sz="2400" b="1" i="1" dirty="0" smtClean="0"/>
              <a:t>Кроссинговер </a:t>
            </a:r>
            <a:r>
              <a:rPr lang="ru-RU" sz="2400" b="1" dirty="0" smtClean="0"/>
              <a:t>— важный источник комбинативной изменчивости.</a:t>
            </a:r>
            <a:endParaRPr lang="ru-RU" sz="2400" b="1" dirty="0"/>
          </a:p>
        </p:txBody>
      </p:sp>
      <p:pic>
        <p:nvPicPr>
          <p:cNvPr id="84994" name="Picture 2" descr="http://schools.keldysh.ru/sch1952/pages/timokhina204/szepl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325703" cy="400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00962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План лекции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7772400" cy="45720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EB3D5A"/>
              </a:buClr>
              <a:buFont typeface="+mj-lt"/>
              <a:buAutoNum type="arabicPeriod"/>
            </a:pPr>
            <a:r>
              <a:rPr lang="ru-RU" sz="2800" b="1" dirty="0" smtClean="0"/>
              <a:t>Хромосомная теория наследственности</a:t>
            </a:r>
          </a:p>
          <a:p>
            <a:pPr marL="514350" indent="-514350">
              <a:buClr>
                <a:srgbClr val="EB3D5A"/>
              </a:buClr>
              <a:buFont typeface="+mj-lt"/>
              <a:buAutoNum type="arabicPeriod"/>
            </a:pPr>
            <a:r>
              <a:rPr lang="ru-RU" sz="2800" b="1" dirty="0" smtClean="0"/>
              <a:t>Хромосомное определение пола</a:t>
            </a:r>
          </a:p>
          <a:p>
            <a:pPr marL="514350" indent="-514350">
              <a:buClr>
                <a:srgbClr val="EB3D5A"/>
              </a:buClr>
              <a:buFont typeface="+mj-lt"/>
              <a:buAutoNum type="arabicPeriod"/>
            </a:pPr>
            <a:r>
              <a:rPr lang="ru-RU" sz="2800" b="1" dirty="0" smtClean="0"/>
              <a:t>Сцепленное наследование</a:t>
            </a:r>
          </a:p>
          <a:p>
            <a:pPr marL="788670" lvl="1" indent="-514350">
              <a:buClr>
                <a:srgbClr val="EB3D5A"/>
              </a:buClr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3.1. </a:t>
            </a:r>
            <a:r>
              <a:rPr lang="ru-RU" b="1" dirty="0" smtClean="0"/>
              <a:t>Генетические карты</a:t>
            </a:r>
          </a:p>
          <a:p>
            <a:pPr marL="788670" lvl="1" indent="-514350">
              <a:buClr>
                <a:srgbClr val="EB3D5A"/>
              </a:buClr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3.2.</a:t>
            </a:r>
            <a:r>
              <a:rPr lang="ru-RU" b="1" dirty="0" smtClean="0"/>
              <a:t> Наследование, сцепленное с полом</a:t>
            </a:r>
          </a:p>
          <a:p>
            <a:pPr marL="514350" indent="-514350">
              <a:buClr>
                <a:srgbClr val="EB3D5A"/>
              </a:buClr>
              <a:buFont typeface="+mj-lt"/>
              <a:buAutoNum type="arabicPeriod"/>
            </a:pPr>
            <a:r>
              <a:rPr lang="ru-RU" sz="2800" b="1" dirty="0" smtClean="0"/>
              <a:t>Изменчивость</a:t>
            </a:r>
          </a:p>
          <a:p>
            <a:pPr marL="788670" lvl="1" indent="-514350">
              <a:buClr>
                <a:srgbClr val="EB3D5A"/>
              </a:buClr>
              <a:buNone/>
            </a:pPr>
            <a:r>
              <a:rPr lang="ru-RU" b="1" dirty="0" smtClean="0">
                <a:solidFill>
                  <a:srgbClr val="FF0000"/>
                </a:solidFill>
              </a:rPr>
              <a:t>4.1.</a:t>
            </a:r>
            <a:r>
              <a:rPr lang="ru-RU" b="1" dirty="0" smtClean="0"/>
              <a:t> Наследственная </a:t>
            </a:r>
          </a:p>
          <a:p>
            <a:pPr marL="788670" lvl="1" indent="-514350">
              <a:buClr>
                <a:srgbClr val="EB3D5A"/>
              </a:buClr>
              <a:buNone/>
            </a:pPr>
            <a:r>
              <a:rPr lang="ru-RU" b="1" dirty="0" smtClean="0">
                <a:solidFill>
                  <a:srgbClr val="FF0000"/>
                </a:solidFill>
              </a:rPr>
              <a:t>4.2.</a:t>
            </a:r>
            <a:r>
              <a:rPr lang="ru-RU" b="1" dirty="0" smtClean="0"/>
              <a:t> Ненаследственная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Генетическая карта (</a:t>
            </a:r>
            <a:r>
              <a:rPr lang="ru-RU" b="1" dirty="0" err="1" smtClean="0"/>
              <a:t>genetic</a:t>
            </a:r>
            <a:r>
              <a:rPr lang="ru-RU" b="1" dirty="0" smtClean="0"/>
              <a:t> </a:t>
            </a:r>
            <a:r>
              <a:rPr lang="ru-RU" b="1" dirty="0" err="1" smtClean="0"/>
              <a:t>map</a:t>
            </a:r>
            <a:r>
              <a:rPr lang="ru-RU" b="1" dirty="0" smtClean="0"/>
              <a:t>)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286808" cy="4873752"/>
          </a:xfrm>
        </p:spPr>
        <p:txBody>
          <a:bodyPr/>
          <a:lstStyle/>
          <a:p>
            <a:r>
              <a:rPr lang="ru-RU" dirty="0" smtClean="0"/>
              <a:t>Генетическая карта  - </a:t>
            </a:r>
            <a:r>
              <a:rPr lang="ru-RU" dirty="0" err="1" smtClean="0"/>
              <a:t>карта</a:t>
            </a:r>
            <a:r>
              <a:rPr lang="ru-RU" dirty="0" smtClean="0"/>
              <a:t> генома, в которой разные локусы располагаются относительно друг друга на основе частоты, с которой они </a:t>
            </a:r>
            <a:r>
              <a:rPr lang="ru-RU" dirty="0" err="1" smtClean="0"/>
              <a:t>рекомбинируют</a:t>
            </a:r>
            <a:r>
              <a:rPr lang="ru-RU" dirty="0" smtClean="0"/>
              <a:t> в мейозе. </a:t>
            </a:r>
          </a:p>
          <a:p>
            <a:r>
              <a:rPr lang="ru-RU" dirty="0" smtClean="0"/>
              <a:t>Единица расстояния - </a:t>
            </a:r>
            <a:r>
              <a:rPr lang="ru-RU" dirty="0" err="1" smtClean="0"/>
              <a:t>сантиморганида</a:t>
            </a:r>
            <a:r>
              <a:rPr lang="ru-RU" dirty="0" smtClean="0"/>
              <a:t> (</a:t>
            </a:r>
            <a:r>
              <a:rPr lang="ru-RU" dirty="0" err="1" smtClean="0"/>
              <a:t>сМ</a:t>
            </a:r>
            <a:r>
              <a:rPr lang="ru-RU" dirty="0" smtClean="0"/>
              <a:t>),</a:t>
            </a:r>
          </a:p>
          <a:p>
            <a:pPr>
              <a:buNone/>
            </a:pPr>
            <a:r>
              <a:rPr lang="ru-RU" dirty="0" smtClean="0"/>
              <a:t>	1% вероятность рекомбинации.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286808" cy="48737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Возможность картирования основана на постоянстве процента кроссинговера между определенными генами.</a:t>
            </a:r>
          </a:p>
          <a:p>
            <a:r>
              <a:rPr lang="ru-RU" dirty="0" smtClean="0"/>
              <a:t>Генетические карты хромосом составлены для многих видов организмов: насекомых (дрозофила, комар, таракан и др.), грибов (дрожжи, аспергилл), для бактерий и вирусов.</a:t>
            </a:r>
          </a:p>
          <a:p>
            <a:r>
              <a:rPr lang="ru-RU" dirty="0" smtClean="0"/>
              <a:t>Генетические карты человека используются в медицине при диагностике ряда тяжелых наследственных заболеваний человека.</a:t>
            </a:r>
          </a:p>
          <a:p>
            <a:r>
              <a:rPr lang="ru-RU" dirty="0" smtClean="0"/>
              <a:t>В исследованиях эволюционного процесса сравнивают генетические карты разных видов живых организмов.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Генетическая карта хромосом дрозофи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53" y="214291"/>
            <a:ext cx="3757637" cy="64786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857232"/>
            <a:ext cx="42862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Генетическая карта хромосом дрозофилы. </a:t>
            </a:r>
          </a:p>
          <a:p>
            <a:r>
              <a:rPr lang="ru-RU" sz="2400" dirty="0" smtClean="0"/>
              <a:t>Цифры указывают расстояние между генами и одним из концов хромосомы (в единицах перекреста). </a:t>
            </a:r>
          </a:p>
          <a:p>
            <a:r>
              <a:rPr lang="ru-RU" sz="2400" dirty="0" smtClean="0"/>
              <a:t>Мутации обозначены первыми буквами названия соответствующих генов (по М. Е. </a:t>
            </a:r>
            <a:r>
              <a:rPr lang="ru-RU" sz="2400" dirty="0" err="1" smtClean="0"/>
              <a:t>Лобашеву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medbiol.ru/medbiol/genetic_sk/images/ris1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4689307" cy="6572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785794"/>
            <a:ext cx="3286116" cy="480131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Участок генетической карты второй хромосомы дрозофилы.</a:t>
            </a:r>
          </a:p>
          <a:p>
            <a:r>
              <a:rPr lang="ru-RU" dirty="0" smtClean="0"/>
              <a:t>Параллельные линии схематически изображают участок хромосомы; </a:t>
            </a:r>
          </a:p>
          <a:p>
            <a:r>
              <a:rPr lang="ru-RU" dirty="0" smtClean="0"/>
              <a:t>числа указывают относительное расстояние между генами м верхним концом хромосомы, рядом с ними приведены обозначения мутантных аллелей; </a:t>
            </a:r>
          </a:p>
          <a:p>
            <a:r>
              <a:rPr lang="ru-RU" dirty="0" smtClean="0"/>
              <a:t>слева от хромосомы нарисован нормальный орган или нормальная особь, а справа - мутантная.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bse.sci-lib.com/a_pictures/18/10/29696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4193744" cy="4214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088011"/>
            <a:ext cx="821540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Генетическая карта хромосомы кишечной палочки (</a:t>
            </a:r>
            <a:r>
              <a:rPr lang="de-DE" dirty="0" smtClean="0"/>
              <a:t>Escherichia coli </a:t>
            </a:r>
            <a:r>
              <a:rPr lang="ru-RU" dirty="0" smtClean="0"/>
              <a:t>К 12). Цифры означают время (в мин), необходимое для переноса в клетку-реципиент генетических маркёров, контролирующих биосинтез ряда аминокислот, а также устойчивость к стрептомицину и к фагу Т6; эти цифры характеризуют расстояние между генами. </a:t>
            </a:r>
          </a:p>
          <a:p>
            <a:r>
              <a:rPr lang="ru-RU" sz="1600" dirty="0" smtClean="0"/>
              <a:t>Обозначения: </a:t>
            </a:r>
            <a:r>
              <a:rPr lang="de-DE" sz="1600" dirty="0" smtClean="0"/>
              <a:t>ade - </a:t>
            </a:r>
            <a:r>
              <a:rPr lang="ru-RU" sz="1600" dirty="0" smtClean="0"/>
              <a:t>аденин; </a:t>
            </a:r>
            <a:r>
              <a:rPr lang="de-DE" sz="1600" dirty="0" err="1" smtClean="0"/>
              <a:t>his</a:t>
            </a:r>
            <a:r>
              <a:rPr lang="de-DE" sz="1600" dirty="0" smtClean="0"/>
              <a:t> - </a:t>
            </a:r>
            <a:r>
              <a:rPr lang="ru-RU" sz="1600" dirty="0" smtClean="0"/>
              <a:t>гистидин; </a:t>
            </a:r>
            <a:r>
              <a:rPr lang="de-DE" sz="1600" dirty="0" err="1" smtClean="0"/>
              <a:t>try</a:t>
            </a:r>
            <a:r>
              <a:rPr lang="de-DE" sz="1600" dirty="0" smtClean="0"/>
              <a:t> - </a:t>
            </a:r>
            <a:r>
              <a:rPr lang="ru-RU" sz="1600" dirty="0" smtClean="0"/>
              <a:t>триптофан; </a:t>
            </a:r>
            <a:r>
              <a:rPr lang="de-DE" sz="1600" dirty="0" err="1" smtClean="0"/>
              <a:t>gal</a:t>
            </a:r>
            <a:r>
              <a:rPr lang="de-DE" sz="1600" dirty="0" smtClean="0"/>
              <a:t> - </a:t>
            </a:r>
            <a:r>
              <a:rPr lang="ru-RU" sz="1600" dirty="0" smtClean="0"/>
              <a:t>галактоза; </a:t>
            </a:r>
            <a:r>
              <a:rPr lang="de-DE" sz="1600" dirty="0" err="1" smtClean="0"/>
              <a:t>lac</a:t>
            </a:r>
            <a:r>
              <a:rPr lang="de-DE" sz="1600" dirty="0" smtClean="0"/>
              <a:t> - </a:t>
            </a:r>
            <a:r>
              <a:rPr lang="ru-RU" sz="1600" dirty="0" smtClean="0"/>
              <a:t>лактоза: </a:t>
            </a:r>
            <a:r>
              <a:rPr lang="de-DE" sz="1600" dirty="0" smtClean="0"/>
              <a:t>pro - </a:t>
            </a:r>
            <a:r>
              <a:rPr lang="ru-RU" sz="1600" dirty="0" err="1" smtClean="0"/>
              <a:t>пролин</a:t>
            </a:r>
            <a:r>
              <a:rPr lang="ru-RU" sz="1600" dirty="0" smtClean="0"/>
              <a:t>; </a:t>
            </a:r>
            <a:r>
              <a:rPr lang="de-DE" sz="1600" dirty="0" err="1" smtClean="0"/>
              <a:t>leu</a:t>
            </a:r>
            <a:r>
              <a:rPr lang="de-DE" sz="1600" dirty="0" smtClean="0"/>
              <a:t> - </a:t>
            </a:r>
            <a:r>
              <a:rPr lang="ru-RU" sz="1600" dirty="0" smtClean="0"/>
              <a:t>лейцин; </a:t>
            </a:r>
            <a:r>
              <a:rPr lang="de-DE" sz="1600" dirty="0" err="1" smtClean="0"/>
              <a:t>tre</a:t>
            </a:r>
            <a:r>
              <a:rPr lang="de-DE" sz="1600" dirty="0" smtClean="0"/>
              <a:t> - </a:t>
            </a:r>
            <a:r>
              <a:rPr lang="ru-RU" sz="1600" dirty="0" err="1" smtClean="0"/>
              <a:t>треонин</a:t>
            </a:r>
            <a:r>
              <a:rPr lang="ru-RU" sz="1600" dirty="0" smtClean="0"/>
              <a:t>; </a:t>
            </a:r>
            <a:r>
              <a:rPr lang="de-DE" sz="1600" dirty="0" err="1" smtClean="0"/>
              <a:t>met</a:t>
            </a:r>
            <a:r>
              <a:rPr lang="de-DE" sz="1600" dirty="0" smtClean="0"/>
              <a:t> - </a:t>
            </a:r>
            <a:r>
              <a:rPr lang="ru-RU" sz="1600" dirty="0" smtClean="0"/>
              <a:t>метионин; </a:t>
            </a:r>
            <a:r>
              <a:rPr lang="de-DE" sz="1600" dirty="0" smtClean="0"/>
              <a:t>arg - </a:t>
            </a:r>
            <a:r>
              <a:rPr lang="ru-RU" sz="1600" dirty="0" smtClean="0"/>
              <a:t>аргинин; </a:t>
            </a:r>
            <a:r>
              <a:rPr lang="de-DE" sz="1600" dirty="0" err="1" smtClean="0"/>
              <a:t>mt</a:t>
            </a:r>
            <a:r>
              <a:rPr lang="de-DE" sz="1600" dirty="0" smtClean="0"/>
              <a:t> - </a:t>
            </a:r>
            <a:r>
              <a:rPr lang="ru-RU" sz="1600" dirty="0" err="1" smtClean="0"/>
              <a:t>маннит</a:t>
            </a:r>
            <a:r>
              <a:rPr lang="ru-RU" sz="1600" dirty="0" smtClean="0"/>
              <a:t>; </a:t>
            </a:r>
            <a:r>
              <a:rPr lang="ru-RU" sz="1600" dirty="0" err="1" smtClean="0"/>
              <a:t>ху</a:t>
            </a:r>
            <a:r>
              <a:rPr lang="de-DE" sz="1600" dirty="0" smtClean="0"/>
              <a:t>l - </a:t>
            </a:r>
            <a:r>
              <a:rPr lang="ru-RU" sz="1600" dirty="0" smtClean="0"/>
              <a:t>ксилоза; </a:t>
            </a:r>
            <a:r>
              <a:rPr lang="de-DE" sz="1600" dirty="0" smtClean="0"/>
              <a:t>mal - </a:t>
            </a:r>
            <a:r>
              <a:rPr lang="ru-RU" sz="1600" dirty="0" smtClean="0"/>
              <a:t>мальтоза; </a:t>
            </a:r>
            <a:r>
              <a:rPr lang="de-DE" sz="1600" dirty="0" err="1" smtClean="0"/>
              <a:t>ser</a:t>
            </a:r>
            <a:r>
              <a:rPr lang="de-DE" sz="1600" dirty="0" smtClean="0"/>
              <a:t> - </a:t>
            </a:r>
            <a:r>
              <a:rPr lang="ru-RU" sz="1600" dirty="0" err="1" smtClean="0"/>
              <a:t>серин</a:t>
            </a:r>
            <a:r>
              <a:rPr lang="ru-RU" sz="1600" dirty="0" smtClean="0"/>
              <a:t>; </a:t>
            </a:r>
            <a:r>
              <a:rPr lang="de-DE" sz="1600" dirty="0" err="1" smtClean="0"/>
              <a:t>gly</a:t>
            </a:r>
            <a:r>
              <a:rPr lang="de-DE" sz="1600" dirty="0" smtClean="0"/>
              <a:t> - </a:t>
            </a:r>
            <a:r>
              <a:rPr lang="ru-RU" sz="1600" dirty="0" smtClean="0"/>
              <a:t>глицин; </a:t>
            </a:r>
            <a:r>
              <a:rPr lang="de-DE" sz="1600" dirty="0" smtClean="0"/>
              <a:t>str </a:t>
            </a:r>
            <a:r>
              <a:rPr lang="ru-RU" sz="1600" dirty="0" smtClean="0"/>
              <a:t>и Т6 - устойчивость к стрептомицину или фагу </a:t>
            </a:r>
            <a:r>
              <a:rPr lang="de-DE" sz="1600" dirty="0" smtClean="0"/>
              <a:t>T6</a:t>
            </a:r>
            <a:r>
              <a:rPr lang="de-DE" dirty="0" smtClean="0"/>
              <a:t>.</a:t>
            </a:r>
            <a:br>
              <a:rPr lang="de-DE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Рис. 1. Генетические карты 7—10 хромосом кукурузы. Цифры по длине хромосом обозначают расстояние от конца хромосомы в морганидах; буквы — сокращенные названия признаков, определяемых соответствующими генами. Генетические карты хромосом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4448175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357694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Генетические карты 7—10 хромосом кукурузы. </a:t>
            </a:r>
          </a:p>
          <a:p>
            <a:r>
              <a:rPr lang="ru-RU" dirty="0" smtClean="0"/>
              <a:t>Цифры по длине хромосом обозначают расстояние от конца хромосомы в </a:t>
            </a:r>
            <a:r>
              <a:rPr lang="ru-RU" dirty="0" err="1" smtClean="0"/>
              <a:t>морганидах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буквы — сокращенные названия признаков, определяемых соответствующими генами.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50099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Наследование признаков, сцепленных с полом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Наследование, сцепленное с полом</a:t>
            </a:r>
            <a:r>
              <a:rPr lang="ru-RU" dirty="0" smtClean="0"/>
              <a:t> — наследование гена, находящегося в половых хромосомах.</a:t>
            </a:r>
            <a:endParaRPr lang="en-US" dirty="0" smtClean="0"/>
          </a:p>
          <a:p>
            <a:r>
              <a:rPr lang="ru-RU" dirty="0" smtClean="0"/>
              <a:t>Наследованием, сцепленным с X-хромосомой, называют наследование генов в случае, когда мужской пол </a:t>
            </a:r>
            <a:r>
              <a:rPr lang="ru-RU" b="1" dirty="0" err="1" smtClean="0"/>
              <a:t>гетерогаметен</a:t>
            </a:r>
            <a:r>
              <a:rPr lang="ru-RU" b="1" dirty="0" smtClean="0"/>
              <a:t> </a:t>
            </a:r>
            <a:r>
              <a:rPr lang="ru-RU" dirty="0" smtClean="0"/>
              <a:t>и характеризуется наличием Y-хромосомы (XY), а особи женского пола </a:t>
            </a:r>
            <a:r>
              <a:rPr lang="ru-RU" b="1" dirty="0" err="1" smtClean="0"/>
              <a:t>гомогаметны</a:t>
            </a:r>
            <a:r>
              <a:rPr lang="ru-RU" b="1" dirty="0" smtClean="0"/>
              <a:t> </a:t>
            </a:r>
            <a:r>
              <a:rPr lang="ru-RU" dirty="0" smtClean="0"/>
              <a:t>и имеют две X-хромосомы (XX). </a:t>
            </a:r>
            <a:endParaRPr lang="en-US" dirty="0" smtClean="0"/>
          </a:p>
          <a:p>
            <a:pPr lvl="1"/>
            <a:r>
              <a:rPr lang="ru-RU" dirty="0" smtClean="0"/>
              <a:t>Таким типом наследования обладают все млекопитающие (в том числе человек), большинство насекомых и пресмыкающихся.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829576" cy="547384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При наличии в одной из X-хромосом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гена, кодирующего рецессивный признак, носителем гена будет женщина, а признак чаще проявляется у мужчин.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Рецессивный ген мать передает сыновьям, а отец — дочерям.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85794"/>
            <a:ext cx="8572560" cy="50006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Наследованием, </a:t>
            </a:r>
            <a:r>
              <a:rPr lang="ru-RU" b="1" dirty="0" smtClean="0"/>
              <a:t>сцепленным с Z-хромосомой</a:t>
            </a:r>
            <a:r>
              <a:rPr lang="ru-RU" dirty="0" smtClean="0">
                <a:solidFill>
                  <a:srgbClr val="002060"/>
                </a:solidFill>
              </a:rPr>
              <a:t>, называют наследование генов в случае, когда </a:t>
            </a:r>
            <a:r>
              <a:rPr lang="ru-RU" b="1" dirty="0" smtClean="0">
                <a:solidFill>
                  <a:srgbClr val="002060"/>
                </a:solidFill>
              </a:rPr>
              <a:t>женский пол </a:t>
            </a:r>
            <a:r>
              <a:rPr lang="ru-RU" b="1" dirty="0" err="1" smtClean="0">
                <a:solidFill>
                  <a:srgbClr val="002060"/>
                </a:solidFill>
              </a:rPr>
              <a:t>гетерогаметен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 характеризуется наличием W-хромосомы (ZW), а </a:t>
            </a:r>
            <a:r>
              <a:rPr lang="ru-RU" b="1" dirty="0" smtClean="0">
                <a:solidFill>
                  <a:srgbClr val="002060"/>
                </a:solidFill>
              </a:rPr>
              <a:t>особи мужского пола </a:t>
            </a:r>
            <a:r>
              <a:rPr lang="ru-RU" b="1" dirty="0" err="1" smtClean="0">
                <a:solidFill>
                  <a:srgbClr val="002060"/>
                </a:solidFill>
              </a:rPr>
              <a:t>гомогаметны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 имеют две Z-хромосомы (ZZ).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Таким типом наследования обладают представители класса птиц.</a:t>
            </a:r>
          </a:p>
          <a:p>
            <a:r>
              <a:rPr lang="ru-RU" dirty="0" smtClean="0"/>
              <a:t>Следовательно, носителями рецессивного гена будут самцы, а у самок чаще будет проявляться соответствующий признак.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7467600" cy="4873752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P 		X</a:t>
            </a:r>
            <a:r>
              <a:rPr lang="en-US" baseline="30000" dirty="0" smtClean="0"/>
              <a:t>D</a:t>
            </a:r>
            <a:r>
              <a:rPr lang="de-DE" dirty="0" smtClean="0"/>
              <a:t>X</a:t>
            </a:r>
            <a:r>
              <a:rPr lang="en-US" baseline="30000" dirty="0" smtClean="0"/>
              <a:t>d</a:t>
            </a:r>
            <a:r>
              <a:rPr lang="ru-RU" baseline="30000" dirty="0" smtClean="0"/>
              <a:t> </a:t>
            </a:r>
            <a:r>
              <a:rPr lang="ru-RU" dirty="0" smtClean="0"/>
              <a:t>* </a:t>
            </a:r>
            <a:r>
              <a:rPr lang="de-DE" dirty="0" smtClean="0"/>
              <a:t>X</a:t>
            </a:r>
            <a:r>
              <a:rPr lang="en-US" baseline="30000" dirty="0" smtClean="0"/>
              <a:t>D</a:t>
            </a:r>
            <a:r>
              <a:rPr lang="de-DE" dirty="0" smtClean="0"/>
              <a:t>Y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G	X</a:t>
            </a:r>
            <a:r>
              <a:rPr lang="en-US" baseline="30000" dirty="0" smtClean="0"/>
              <a:t>D	</a:t>
            </a:r>
            <a:r>
              <a:rPr lang="de-DE" dirty="0" smtClean="0"/>
              <a:t> X</a:t>
            </a:r>
            <a:r>
              <a:rPr lang="en-US" baseline="30000" dirty="0" smtClean="0"/>
              <a:t>d</a:t>
            </a:r>
            <a:r>
              <a:rPr lang="de-DE" dirty="0" smtClean="0"/>
              <a:t> </a:t>
            </a:r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r>
              <a:rPr lang="de-DE" dirty="0" smtClean="0"/>
              <a:t>F</a:t>
            </a:r>
            <a:r>
              <a:rPr lang="de-DE" baseline="-25000" dirty="0" smtClean="0"/>
              <a:t>1</a:t>
            </a:r>
            <a:r>
              <a:rPr lang="de-DE" dirty="0" smtClean="0"/>
              <a:t>  	X</a:t>
            </a:r>
            <a:r>
              <a:rPr lang="en-US" baseline="30000" dirty="0" smtClean="0"/>
              <a:t>D </a:t>
            </a:r>
            <a:r>
              <a:rPr lang="de-DE" dirty="0" smtClean="0"/>
              <a:t>X</a:t>
            </a:r>
            <a:r>
              <a:rPr lang="en-US" baseline="30000" dirty="0" smtClean="0"/>
              <a:t>D</a:t>
            </a:r>
            <a:r>
              <a:rPr lang="ru-RU" dirty="0" smtClean="0"/>
              <a:t>; </a:t>
            </a:r>
            <a:r>
              <a:rPr lang="en-US" dirty="0" smtClean="0"/>
              <a:t>   </a:t>
            </a:r>
            <a:r>
              <a:rPr lang="de-DE" dirty="0" smtClean="0"/>
              <a:t>X</a:t>
            </a:r>
            <a:r>
              <a:rPr lang="en-US" baseline="30000" dirty="0" smtClean="0"/>
              <a:t>D </a:t>
            </a:r>
            <a:r>
              <a:rPr lang="de-DE" dirty="0" smtClean="0"/>
              <a:t>Y;    X</a:t>
            </a:r>
            <a:r>
              <a:rPr lang="en-US" baseline="30000" dirty="0" smtClean="0"/>
              <a:t>D </a:t>
            </a:r>
            <a:r>
              <a:rPr lang="de-DE" dirty="0" smtClean="0"/>
              <a:t>X</a:t>
            </a:r>
            <a:r>
              <a:rPr lang="en-US" baseline="30000" dirty="0" smtClean="0"/>
              <a:t>d</a:t>
            </a:r>
            <a:r>
              <a:rPr lang="ru-RU" dirty="0" smtClean="0"/>
              <a:t>;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de-DE" dirty="0" smtClean="0"/>
              <a:t>X</a:t>
            </a:r>
            <a:r>
              <a:rPr lang="en-US" baseline="30000" dirty="0" smtClean="0"/>
              <a:t>d </a:t>
            </a:r>
            <a:r>
              <a:rPr lang="de-DE" dirty="0" smtClean="0"/>
              <a:t>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150017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Y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1214414" y="1500174"/>
            <a:ext cx="500066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43108" y="1500174"/>
            <a:ext cx="500066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28992" y="1500174"/>
            <a:ext cx="500066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86248" y="1500174"/>
            <a:ext cx="500066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28992" y="157161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X</a:t>
            </a:r>
            <a:r>
              <a:rPr lang="en-US" sz="2400" baseline="30000" dirty="0" smtClean="0"/>
              <a:t>D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3786190"/>
            <a:ext cx="83582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 – </a:t>
            </a:r>
            <a:r>
              <a:rPr lang="ru-RU" sz="2400" dirty="0" smtClean="0"/>
              <a:t>нормальное цветовое зрение, </a:t>
            </a:r>
            <a:r>
              <a:rPr lang="en-US" sz="2400" dirty="0" smtClean="0"/>
              <a:t> d – </a:t>
            </a:r>
            <a:r>
              <a:rPr lang="ru-RU" sz="2400" dirty="0" smtClean="0"/>
              <a:t>дальтонизм.</a:t>
            </a:r>
          </a:p>
          <a:p>
            <a:r>
              <a:rPr lang="ru-RU" sz="2400" dirty="0" smtClean="0"/>
              <a:t>У родителей зрение нормальное, мать – носительница рецессивного гена.</a:t>
            </a:r>
          </a:p>
          <a:p>
            <a:r>
              <a:rPr lang="ru-RU" sz="2400" dirty="0" smtClean="0"/>
              <a:t>В такой семье девочки будут иметь нормальное зрение, а у мальчиков 50% вероятности развития дальтонизма.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1B037F"/>
                </a:solidFill>
                <a:latin typeface="Tahoma" pitchFamily="34" charset="0"/>
              </a:rPr>
              <a:t>Хромосомная теория наследственности</a:t>
            </a:r>
            <a:endParaRPr lang="ru-RU" sz="28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472" y="1214422"/>
            <a:ext cx="8115328" cy="480537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ClrTx/>
              <a:buSzTx/>
            </a:pPr>
            <a:r>
              <a:rPr lang="ru-RU" b="1" dirty="0" smtClean="0">
                <a:solidFill>
                  <a:srgbClr val="EB3D5A"/>
                </a:solidFill>
                <a:latin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</a:rPr>
              <a:t>В 1910 г.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Т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. Морган </a:t>
            </a:r>
            <a:r>
              <a:rPr lang="ru-RU" b="1" dirty="0">
                <a:latin typeface="Tahoma" pitchFamily="34" charset="0"/>
              </a:rPr>
              <a:t>и его сотрудники</a:t>
            </a:r>
            <a:r>
              <a:rPr lang="ru-RU" b="1" dirty="0">
                <a:solidFill>
                  <a:srgbClr val="EB3D5A"/>
                </a:solidFill>
                <a:latin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</a:rPr>
              <a:t>открыли   сцепленное </a:t>
            </a:r>
            <a:r>
              <a:rPr lang="ru-RU" b="1" dirty="0">
                <a:latin typeface="Tahoma" pitchFamily="34" charset="0"/>
              </a:rPr>
              <a:t>наследование и доказали , что хромосома состоит из генов, расположенных в линейном порядке. </a:t>
            </a:r>
            <a:endParaRPr lang="ru-RU" b="1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ClrTx/>
              <a:buSzTx/>
            </a:pPr>
            <a:r>
              <a:rPr lang="ru-RU" b="1" dirty="0" smtClean="0">
                <a:latin typeface="Tahoma" pitchFamily="34" charset="0"/>
              </a:rPr>
              <a:t> Они </a:t>
            </a:r>
            <a:r>
              <a:rPr lang="ru-RU" b="1" dirty="0">
                <a:latin typeface="Tahoma" pitchFamily="34" charset="0"/>
              </a:rPr>
              <a:t>сформулировали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хромосомную теорию наследственности </a:t>
            </a:r>
            <a:r>
              <a:rPr lang="ru-RU" b="1" dirty="0" smtClean="0">
                <a:latin typeface="Tahoma" pitchFamily="34" charset="0"/>
              </a:rPr>
              <a:t>и </a:t>
            </a:r>
            <a:r>
              <a:rPr lang="ru-RU" b="1" dirty="0" smtClean="0"/>
              <a:t>доказали роль хромосом в </a:t>
            </a:r>
            <a:r>
              <a:rPr lang="ru-RU" b="1" dirty="0" smtClean="0">
                <a:solidFill>
                  <a:srgbClr val="002060"/>
                </a:solidFill>
              </a:rPr>
              <a:t>определении пола.</a:t>
            </a:r>
          </a:p>
          <a:p>
            <a:pPr lvl="1">
              <a:spcBef>
                <a:spcPct val="50000"/>
              </a:spcBef>
              <a:buClrTx/>
              <a:buSzTx/>
            </a:pPr>
            <a:r>
              <a:rPr lang="ru-RU" dirty="0" smtClean="0"/>
              <a:t>Эти выводы были опубликованы в 1915 году в книге «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mechanisms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mendelian</a:t>
            </a:r>
            <a:r>
              <a:rPr lang="ru-RU" dirty="0" smtClean="0"/>
              <a:t> </a:t>
            </a:r>
            <a:r>
              <a:rPr lang="ru-RU" dirty="0" err="1" smtClean="0"/>
              <a:t>heredity</a:t>
            </a:r>
            <a:r>
              <a:rPr lang="ru-RU" dirty="0" smtClean="0"/>
              <a:t>» (механизмы </a:t>
            </a:r>
            <a:r>
              <a:rPr lang="ru-RU" dirty="0" err="1" smtClean="0"/>
              <a:t>менделевской</a:t>
            </a:r>
            <a:r>
              <a:rPr lang="ru-RU" dirty="0" smtClean="0"/>
              <a:t> наследственности). </a:t>
            </a:r>
          </a:p>
          <a:p>
            <a:pPr lvl="1">
              <a:spcBef>
                <a:spcPct val="50000"/>
              </a:spcBef>
              <a:buClrTx/>
              <a:buSzTx/>
            </a:pPr>
            <a:r>
              <a:rPr lang="ru-RU" b="1" dirty="0" smtClean="0"/>
              <a:t>В 1933 году за открытие роли хромосом в наследственности Т.Морган получил Нобелевскую премию по физиологии и медицине.</a:t>
            </a:r>
            <a:endParaRPr lang="ru-RU" b="1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Примеры заболеваний человека, сцепленного с полом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072494" cy="3857652"/>
          </a:xfrm>
        </p:spPr>
        <p:txBody>
          <a:bodyPr>
            <a:normAutofit/>
          </a:bodyPr>
          <a:lstStyle/>
          <a:p>
            <a:r>
              <a:rPr lang="ru-RU" dirty="0" smtClean="0"/>
              <a:t>Гемофилия A </a:t>
            </a:r>
          </a:p>
          <a:p>
            <a:r>
              <a:rPr lang="ru-RU" dirty="0" smtClean="0"/>
              <a:t>Гемофилия В</a:t>
            </a:r>
          </a:p>
          <a:p>
            <a:r>
              <a:rPr lang="ru-RU" dirty="0" smtClean="0"/>
              <a:t>Дальтонизм</a:t>
            </a:r>
          </a:p>
          <a:p>
            <a:r>
              <a:rPr lang="ru-RU" dirty="0" smtClean="0"/>
              <a:t>Лекарственная гемолитическая анемия, связанная с дефицитом глюкозо-6-фосфатдегидрогеназы (Г6ФД)</a:t>
            </a:r>
          </a:p>
          <a:p>
            <a:r>
              <a:rPr lang="ru-RU" dirty="0" smtClean="0"/>
              <a:t>Синдром </a:t>
            </a:r>
            <a:r>
              <a:rPr lang="ru-RU" dirty="0" err="1" smtClean="0"/>
              <a:t>Леша-Найхана</a:t>
            </a:r>
            <a:endParaRPr lang="ru-RU" dirty="0" smtClean="0"/>
          </a:p>
          <a:p>
            <a:r>
              <a:rPr lang="ru-RU" dirty="0" smtClean="0"/>
              <a:t>X-связанный ихтиоз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429684" cy="597391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Гемофилия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dirty="0" smtClean="0"/>
              <a:t>—наследственное заболевание, связанное с нарушением коагуляции (процессом свёртывания крови); при этом заболевании возникают кровоизлияния в суставы, мышцы и внутренние органы, как спонтанные, так и в результате травмы или хирургического вмешательства. 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 гемофилии резко возрастает опасность гибели пациента от кровоизлияния в мозг и другие жизненно важные органы, даже при незначительной травме. </a:t>
            </a:r>
          </a:p>
          <a:p>
            <a:pPr lvl="1"/>
            <a:r>
              <a:rPr lang="ru-RU" dirty="0" smtClean="0"/>
              <a:t>Гемофилия A  вызывает недостаточность в крови необходимого белка - фактора VIII (антигемофильного глобулина). Такая гемофилия считается классической, она встречается наиболее часто, у 80—85 % больных гемофилией. Тяжёлые кровотечения при травмах и операциях наблюдаются при уровне VIII фактора — 5—20 %.</a:t>
            </a:r>
          </a:p>
          <a:p>
            <a:pPr lvl="1"/>
            <a:r>
              <a:rPr lang="ru-RU" dirty="0" smtClean="0"/>
              <a:t>Гемофилия B - недостаточность фактора крови IX (</a:t>
            </a:r>
            <a:r>
              <a:rPr lang="ru-RU" dirty="0" err="1" smtClean="0"/>
              <a:t>Кристмаса</a:t>
            </a:r>
            <a:r>
              <a:rPr lang="ru-RU" dirty="0" smtClean="0"/>
              <a:t>). Нарушено образование вторичной </a:t>
            </a:r>
            <a:r>
              <a:rPr lang="ru-RU" dirty="0" err="1" smtClean="0"/>
              <a:t>коагуляционной</a:t>
            </a:r>
            <a:r>
              <a:rPr lang="ru-RU" dirty="0" smtClean="0"/>
              <a:t> пробки.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00430" y="142852"/>
            <a:ext cx="5643570" cy="64294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Самой известной носительницей гемофилии в истории была королева Виктория; по-видимому, эта мутация произошла в её генотипе </a:t>
            </a:r>
            <a:r>
              <a:rPr lang="ru-RU" b="1" dirty="0" smtClean="0"/>
              <a:t>de novo</a:t>
            </a:r>
            <a:r>
              <a:rPr lang="ru-RU" dirty="0" smtClean="0"/>
              <a:t>, поскольку в семьях её родителей страдающие гемофилией не зарегистрированы.</a:t>
            </a:r>
          </a:p>
          <a:p>
            <a:r>
              <a:rPr lang="ru-RU" dirty="0" smtClean="0"/>
              <a:t> Гемофилией страдал один из сыновей Виктории, а также ряд внуков и правнуков (родившихся от дочерей или внучек), включая российского царевича Алексея Николаевича. </a:t>
            </a:r>
          </a:p>
          <a:p>
            <a:r>
              <a:rPr lang="ru-RU" dirty="0" smtClean="0"/>
              <a:t>Так как в царских фамилиях для сохранения титула допускались браки между близкими родственниками, частота встречаемости гемофилии была выше.</a:t>
            </a:r>
            <a:endParaRPr lang="ru-RU" dirty="0"/>
          </a:p>
        </p:txBody>
      </p:sp>
      <p:pic>
        <p:nvPicPr>
          <p:cNvPr id="86020" name="Picture 4" descr="File:The Young Queen Vict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52"/>
            <a:ext cx="332097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286808" cy="4429156"/>
          </a:xfrm>
        </p:spPr>
        <p:txBody>
          <a:bodyPr/>
          <a:lstStyle/>
          <a:p>
            <a:r>
              <a:rPr lang="ru-RU" b="1" dirty="0" err="1" smtClean="0"/>
              <a:t>Дальтони́зм</a:t>
            </a:r>
            <a:r>
              <a:rPr lang="ru-RU" dirty="0" smtClean="0"/>
              <a:t>, цветовая слепота — наследственная, реже приобретённая особенность зрения человека и приматов, выражающаяся в неспособности различать один или несколько цветов.</a:t>
            </a:r>
          </a:p>
          <a:p>
            <a:r>
              <a:rPr lang="ru-RU" dirty="0" smtClean="0"/>
              <a:t>Названа в честь Джона Дальтона, который впервые описал один из видов цветовой слепоты на основании собственных ощущений в 1794 году.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01014" cy="611678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Причина нарушений цветового зрения</a:t>
            </a:r>
          </a:p>
          <a:p>
            <a:r>
              <a:rPr lang="ru-RU" dirty="0" smtClean="0"/>
              <a:t>У человека в центральной части сетчатки расположены </a:t>
            </a:r>
            <a:r>
              <a:rPr lang="ru-RU" dirty="0" err="1" smtClean="0"/>
              <a:t>цветочувствительные</a:t>
            </a:r>
            <a:r>
              <a:rPr lang="ru-RU" dirty="0" smtClean="0"/>
              <a:t> рецепторы — нервные клетки, которые называются колбочками. </a:t>
            </a:r>
          </a:p>
          <a:p>
            <a:r>
              <a:rPr lang="ru-RU" dirty="0" smtClean="0"/>
              <a:t>Каждый из трёх видов колбочек имеет свой тип </a:t>
            </a:r>
            <a:r>
              <a:rPr lang="ru-RU" dirty="0" err="1" smtClean="0"/>
              <a:t>цветочувствительного</a:t>
            </a:r>
            <a:r>
              <a:rPr lang="ru-RU" dirty="0" smtClean="0"/>
              <a:t> пигмента белкового происхождения. </a:t>
            </a:r>
          </a:p>
          <a:p>
            <a:r>
              <a:rPr lang="ru-RU" dirty="0" smtClean="0"/>
              <a:t>Один тип пигмента чувствителен к красному цвету с максимумом 552—557 нм, другой — к зелёному (максимум около 530 нм), третий — к синему (426 нм). </a:t>
            </a:r>
          </a:p>
          <a:p>
            <a:r>
              <a:rPr lang="ru-RU" dirty="0" smtClean="0"/>
              <a:t>Люди с нормальным цветным зрением имеют в колбочках все три пигмента (красный, зелёный и синий) в необходимом количестве.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7639080" cy="61882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Характер цветового восприятия определяется на специальных полихроматических таблицах. </a:t>
            </a:r>
          </a:p>
          <a:p>
            <a:r>
              <a:rPr lang="ru-RU" dirty="0" smtClean="0"/>
              <a:t>В наборе имеется 27 цветных листов — таблиц, изображение на которых (обычно цифры) состоит из множества цветных кружков и точек, имеющих одинаковую яркость, но несколько различных по цвету. </a:t>
            </a:r>
          </a:p>
          <a:p>
            <a:r>
              <a:rPr lang="ru-RU" dirty="0" smtClean="0"/>
              <a:t>Человеку с частичной или полной цветовой слепотой (дальтонику), не различающему некоторые цвета на рисунке, таблица кажется однородной. </a:t>
            </a:r>
          </a:p>
          <a:p>
            <a:r>
              <a:rPr lang="ru-RU" dirty="0" smtClean="0"/>
              <a:t>Человек с нормальным </a:t>
            </a:r>
            <a:r>
              <a:rPr lang="ru-RU" dirty="0" err="1" smtClean="0"/>
              <a:t>цветовосприятием</a:t>
            </a:r>
            <a:r>
              <a:rPr lang="ru-RU" dirty="0" smtClean="0"/>
              <a:t> (нормальный </a:t>
            </a:r>
            <a:r>
              <a:rPr lang="ru-RU" dirty="0" err="1" smtClean="0"/>
              <a:t>трихромат</a:t>
            </a:r>
            <a:r>
              <a:rPr lang="ru-RU" dirty="0" smtClean="0"/>
              <a:t>) способен различить цифры или геометрические фигуры, составленные из кружков одного цвета.</a:t>
            </a:r>
          </a:p>
          <a:p>
            <a:r>
              <a:rPr lang="ru-RU" dirty="0" smtClean="0"/>
              <a:t>Дихроматы: различают слепых на красный цвет (</a:t>
            </a:r>
            <a:r>
              <a:rPr lang="ru-RU" dirty="0" err="1" smtClean="0"/>
              <a:t>протанопия</a:t>
            </a:r>
            <a:r>
              <a:rPr lang="ru-RU" dirty="0" smtClean="0"/>
              <a:t>), у которых воспринимаемый спектр укорочен с красного конца, и слепых на зелёный цвет (дейтеранопия)..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upload.wikimedia.org/wikipedia/commons/f/f0/Colorblin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4929222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57214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Многие люди с нарушением </a:t>
            </a:r>
            <a:r>
              <a:rPr lang="ru-RU" dirty="0" err="1" smtClean="0"/>
              <a:t>цветовосприятия</a:t>
            </a:r>
            <a:r>
              <a:rPr lang="ru-RU" dirty="0" smtClean="0"/>
              <a:t> не увидят на этом изображении число 83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upload.wikimedia.org/wikipedia/commons/thumb/5/55/Colorblind3.png/163px-Colorblin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4357718" cy="43577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5572140"/>
            <a:ext cx="451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Люди с </a:t>
            </a:r>
            <a:r>
              <a:rPr lang="ru-RU" dirty="0" err="1" smtClean="0"/>
              <a:t>протанопией</a:t>
            </a:r>
            <a:r>
              <a:rPr lang="ru-RU" dirty="0" smtClean="0"/>
              <a:t> не увидят числа 37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upload.wikimedia.org/wikipedia/commons/thumb/7/7d/Colorblind4.png/163px-Colorblin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4786346" cy="47863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28638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Люди с дейтеранопией не увидят числа 49, причем цифру 9 могут не увидеть даже люди с нормальным зрением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ile:Colorblind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52"/>
            <a:ext cx="5429288" cy="5429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6000768"/>
            <a:ext cx="4500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Люди с </a:t>
            </a:r>
            <a:r>
              <a:rPr lang="ru-RU" dirty="0" err="1" smtClean="0"/>
              <a:t>тританопией</a:t>
            </a:r>
            <a:r>
              <a:rPr lang="ru-RU" dirty="0" smtClean="0"/>
              <a:t> не увидят числа 56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339975" y="3284538"/>
            <a:ext cx="1150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635375" y="522922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57158" y="285729"/>
            <a:ext cx="857256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1B037F"/>
                </a:solidFill>
                <a:latin typeface="Tahoma" pitchFamily="34" charset="0"/>
              </a:rPr>
              <a:t/>
            </a:r>
            <a:br>
              <a:rPr lang="ru-RU" sz="3000" b="1" dirty="0" smtClean="0">
                <a:solidFill>
                  <a:srgbClr val="1B037F"/>
                </a:solidFill>
                <a:latin typeface="Tahoma" pitchFamily="34" charset="0"/>
              </a:rPr>
            </a:br>
            <a:r>
              <a:rPr lang="en-US" sz="2800" b="1" i="1" dirty="0" smtClean="0">
                <a:solidFill>
                  <a:schemeClr val="tx1"/>
                </a:solidFill>
              </a:rPr>
              <a:t>Drosophila </a:t>
            </a:r>
            <a:r>
              <a:rPr lang="en-US" sz="2800" b="1" i="1" dirty="0" err="1" smtClean="0">
                <a:solidFill>
                  <a:schemeClr val="tx1"/>
                </a:solidFill>
              </a:rPr>
              <a:t>melanogaster</a:t>
            </a:r>
            <a:r>
              <a:rPr lang="en-US" sz="2800" dirty="0" smtClean="0">
                <a:solidFill>
                  <a:schemeClr val="tx1"/>
                </a:solidFill>
              </a:rPr>
              <a:t> (</a:t>
            </a:r>
            <a:r>
              <a:rPr lang="ru-RU" sz="2800" b="1" dirty="0" smtClean="0">
                <a:solidFill>
                  <a:schemeClr val="tx1"/>
                </a:solidFill>
              </a:rPr>
              <a:t>чернобрюхая дрозофила</a:t>
            </a:r>
            <a:r>
              <a:rPr lang="ru-RU" sz="2800" dirty="0" smtClean="0">
                <a:solidFill>
                  <a:schemeClr val="tx1"/>
                </a:solidFill>
              </a:rPr>
              <a:t>) </a:t>
            </a:r>
            <a:endParaRPr lang="ru-RU" sz="30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57158" y="3643314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/>
              <a:t>Около 61 % известных человеческих заболеваний имеют узнаваемое соответствие в генетическом коде плодовой мушки, 50 % белковых последовательностей имеют аналоги у млекопитающих. </a:t>
            </a:r>
          </a:p>
          <a:p>
            <a:r>
              <a:rPr lang="ru-RU" sz="2000" dirty="0" smtClean="0"/>
              <a:t>Дрозофилы используются в генетическом моделировании некоторых человеческих заболеваний, включая болезни   Паркинсона и Альцгеймера.</a:t>
            </a:r>
          </a:p>
          <a:p>
            <a:r>
              <a:rPr lang="ru-RU" sz="2000" dirty="0" smtClean="0"/>
              <a:t>Мушка также часто используется для изучения механизмов, лежащих в основе иммунитета, диабета, рака и наркотической зависимости.</a:t>
            </a:r>
            <a:endParaRPr lang="ru-RU" sz="2000" dirty="0"/>
          </a:p>
        </p:txBody>
      </p:sp>
      <p:pic>
        <p:nvPicPr>
          <p:cNvPr id="16388" name="Picture 4" descr="File:Biology Illustration Animals Insects Drosophila melanogaster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42984"/>
            <a:ext cx="5089928" cy="226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8258204" cy="371477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Лечение дальтонизма возможно с помощью методов генной инженерии за счет внедрения в клетки сетчатки недостающих генов с использованием в качестве вектора вирусных частиц.</a:t>
            </a:r>
          </a:p>
          <a:p>
            <a:r>
              <a:rPr lang="ru-RU" b="1" dirty="0" smtClean="0"/>
              <a:t> В 2009 г. в «</a:t>
            </a:r>
            <a:r>
              <a:rPr lang="ru-RU" b="1" dirty="0" err="1" smtClean="0"/>
              <a:t>Nature</a:t>
            </a:r>
            <a:r>
              <a:rPr lang="ru-RU" b="1" dirty="0" smtClean="0"/>
              <a:t>» появилась публикация об успешном испытании этой технологии на обезьянах, многие из которых от природы плохо различают цвета.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115328" cy="41434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Синдром </a:t>
            </a:r>
            <a:r>
              <a:rPr lang="ru-RU" b="1" dirty="0" err="1" smtClean="0"/>
              <a:t>Лёша-Нихена</a:t>
            </a:r>
            <a:r>
              <a:rPr lang="ru-RU" dirty="0" smtClean="0"/>
              <a:t> — наследственное заболевание, характеризующееся увеличением синтеза мочевой кислоты (у детей) вызванное дефектом фермента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i="1" dirty="0" err="1" smtClean="0"/>
              <a:t>гипоксантин-гуанинфосфорибозилтрансферазы</a:t>
            </a:r>
            <a:r>
              <a:rPr lang="ru-RU" i="1" dirty="0" smtClean="0"/>
              <a:t>. </a:t>
            </a:r>
          </a:p>
          <a:p>
            <a:r>
              <a:rPr lang="ru-RU" b="1" dirty="0" smtClean="0"/>
              <a:t>X-связанный ихтиоз</a:t>
            </a:r>
            <a:r>
              <a:rPr lang="ru-RU" dirty="0" smtClean="0"/>
              <a:t> - кожное заболевание, вызываемое врождённой недостаточностью стероидной </a:t>
            </a:r>
            <a:r>
              <a:rPr lang="ru-RU" dirty="0" err="1" smtClean="0"/>
              <a:t>сульфатазы</a:t>
            </a:r>
            <a:r>
              <a:rPr lang="ru-RU" dirty="0" smtClean="0"/>
              <a:t>, фермента, преобразующего стероиды в активную форму. </a:t>
            </a:r>
          </a:p>
          <a:p>
            <a:pPr lvl="1"/>
            <a:r>
              <a:rPr lang="ru-RU" dirty="0" smtClean="0"/>
              <a:t>Дефект гена STS, кодирующего </a:t>
            </a:r>
            <a:r>
              <a:rPr lang="ru-RU" dirty="0" err="1" smtClean="0"/>
              <a:t>сульфатазу</a:t>
            </a:r>
            <a:r>
              <a:rPr lang="ru-RU" dirty="0" smtClean="0"/>
              <a:t>, отмечается примерно у </a:t>
            </a:r>
            <a:r>
              <a:rPr lang="ru-RU" b="1" dirty="0" smtClean="0"/>
              <a:t>1 из 2000-6000 </a:t>
            </a:r>
            <a:r>
              <a:rPr lang="ru-RU" dirty="0" smtClean="0"/>
              <a:t>мужчин. На коже пациентов появляются сухие огрубевающие участки.  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901014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>Большинство генов, имеющихся в Х-хромосоме, в Y-хромосоме отсутствует, однако определенную генетическую информацию она все-таки несет. </a:t>
            </a:r>
          </a:p>
          <a:p>
            <a:r>
              <a:rPr lang="ru-RU" dirty="0" smtClean="0"/>
              <a:t>Различают два типа такой информации: во-первых, содержащуюся в генах, присутствующих только в Y- хромосоме, и, во-вторых, в генах, присутствующих как в Y-, так и в Х- хромосоме (например, геморрагический диатез).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/>
          </a:bodyPr>
          <a:lstStyle/>
          <a:p>
            <a:r>
              <a:rPr lang="ru-RU" dirty="0" smtClean="0"/>
              <a:t>Y-хромосома передается от отца всем его сыновьям, и только им. </a:t>
            </a:r>
          </a:p>
          <a:p>
            <a:r>
              <a:rPr lang="ru-RU" dirty="0" smtClean="0"/>
              <a:t>Следовательно, гены, содержащиеся только в Y-хромосоме, передаются от отца к сыну и проявляются у мужского пола. </a:t>
            </a:r>
          </a:p>
          <a:p>
            <a:r>
              <a:rPr lang="ru-RU" dirty="0" smtClean="0"/>
              <a:t>У человека в Y-хромосоме содержатся по крайней мере три гена, один из которых необходим для дифференциации семенников, второй требуется для проявления антигена </a:t>
            </a:r>
            <a:r>
              <a:rPr lang="ru-RU" dirty="0" err="1" smtClean="0"/>
              <a:t>гистосовместимости</a:t>
            </a:r>
            <a:r>
              <a:rPr lang="ru-RU" dirty="0" smtClean="0"/>
              <a:t>, а третий оказывает влияние на размер зубов.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>
            <a:normAutofit/>
          </a:bodyPr>
          <a:lstStyle/>
          <a:p>
            <a:r>
              <a:rPr lang="ru-RU" dirty="0" smtClean="0"/>
              <a:t>Y-хромосома имеет немного генов, отвечающих за патологические признаки, которые в 100% проявляются по мужской линии.</a:t>
            </a:r>
          </a:p>
          <a:p>
            <a:pPr lvl="1"/>
            <a:r>
              <a:rPr lang="ru-RU" dirty="0" smtClean="0"/>
              <a:t>1) облысение; </a:t>
            </a:r>
          </a:p>
          <a:p>
            <a:pPr lvl="1"/>
            <a:r>
              <a:rPr lang="ru-RU" dirty="0" smtClean="0"/>
              <a:t>2) гипертрихоз (</a:t>
            </a:r>
            <a:r>
              <a:rPr lang="ru-RU" dirty="0" err="1" smtClean="0"/>
              <a:t>оволосенение</a:t>
            </a:r>
            <a:r>
              <a:rPr lang="ru-RU" dirty="0" smtClean="0"/>
              <a:t> </a:t>
            </a:r>
            <a:r>
              <a:rPr lang="ru-RU" dirty="0" err="1" smtClean="0"/>
              <a:t>козелка</a:t>
            </a:r>
            <a:r>
              <a:rPr lang="ru-RU" dirty="0" smtClean="0"/>
              <a:t> ушной раковины в зрелом возрасте); </a:t>
            </a:r>
          </a:p>
          <a:p>
            <a:pPr lvl="1"/>
            <a:r>
              <a:rPr lang="ru-RU" dirty="0" smtClean="0"/>
              <a:t>3) наличие перепонок на нижних конечностях;</a:t>
            </a:r>
          </a:p>
          <a:p>
            <a:pPr lvl="1"/>
            <a:r>
              <a:rPr lang="ru-RU" dirty="0" smtClean="0"/>
              <a:t>4) ихтиоз (чешуйчатость и пятнистое утолщение кожи).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429684" cy="4572032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Разнообразие проявления признаков среди представителей одного вида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Свойство потомков отличаться от исходных (родительских форм)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Изменчивость</a:t>
            </a:r>
            <a:endParaRPr lang="ru-RU" sz="3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358246" cy="55721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Изменчивость присуща всем организмам и наблюдается даже у генетически близкородственных особей, имеющих сходные или общие условия жизни и развития. </a:t>
            </a:r>
          </a:p>
          <a:p>
            <a:pPr lvl="1"/>
            <a:r>
              <a:rPr lang="ru-RU" sz="2800" dirty="0" smtClean="0"/>
              <a:t>Например у близнецов, членов одной семьи, штаммов микроорганизмов и вегетативно размножающихся организмов.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novosel.ru/i/516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71414"/>
            <a:ext cx="6096041" cy="4572032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857224" y="4714884"/>
            <a:ext cx="7429552" cy="19288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Измененные формы индивидов, популяции, расы и т.д. называют вариантами</a:t>
            </a: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358246" cy="35719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 механизмам возникновения и характеру изменений признаков различают несколько форм изменчивости</a:t>
            </a:r>
          </a:p>
          <a:p>
            <a:endParaRPr lang="ru-RU" sz="32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6"/>
          <p:cNvSpPr>
            <a:spLocks noChangeArrowheads="1"/>
          </p:cNvSpPr>
          <p:nvPr/>
        </p:nvSpPr>
        <p:spPr bwMode="auto">
          <a:xfrm>
            <a:off x="714375" y="228600"/>
            <a:ext cx="7496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Формы изменчивости</a:t>
            </a:r>
            <a:endParaRPr lang="en-US" sz="4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Organization Chart 17"/>
          <p:cNvGrpSpPr>
            <a:grpSpLocks noChangeAspect="1"/>
          </p:cNvGrpSpPr>
          <p:nvPr/>
        </p:nvGrpSpPr>
        <p:grpSpPr bwMode="auto">
          <a:xfrm>
            <a:off x="576263" y="1557338"/>
            <a:ext cx="7964487" cy="4414837"/>
            <a:chOff x="363" y="984"/>
            <a:chExt cx="2381" cy="1155"/>
          </a:xfrm>
        </p:grpSpPr>
        <p:cxnSp>
          <p:nvCxnSpPr>
            <p:cNvPr id="67588" name="_s67588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>
              <a:off x="2156" y="1617"/>
              <a:ext cx="164" cy="151"/>
            </a:xfrm>
            <a:prstGeom prst="bentConnector3">
              <a:avLst>
                <a:gd name="adj1" fmla="val 1818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89" name="_s67589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16200000">
              <a:off x="1497" y="920"/>
              <a:ext cx="126" cy="1507"/>
            </a:xfrm>
            <a:prstGeom prst="bentConnector3">
              <a:avLst>
                <a:gd name="adj1" fmla="val 2368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0" name="_s67590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932" y="942"/>
              <a:ext cx="51" cy="711"/>
            </a:xfrm>
            <a:prstGeom prst="bentConnector3">
              <a:avLst>
                <a:gd name="adj1" fmla="val 5040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1" name="_s67591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221" y="943"/>
              <a:ext cx="51" cy="71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67592"/>
            <p:cNvSpPr>
              <a:spLocks noChangeArrowheads="1"/>
            </p:cNvSpPr>
            <p:nvPr/>
          </p:nvSpPr>
          <p:spPr bwMode="auto">
            <a:xfrm>
              <a:off x="1170" y="9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Изменчивость</a:t>
              </a: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" name="_s67593"/>
            <p:cNvSpPr>
              <a:spLocks noChangeArrowheads="1"/>
            </p:cNvSpPr>
            <p:nvPr/>
          </p:nvSpPr>
          <p:spPr bwMode="auto">
            <a:xfrm>
              <a:off x="460" y="132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Модификационная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" name="_s67594"/>
            <p:cNvSpPr>
              <a:spLocks noChangeArrowheads="1"/>
            </p:cNvSpPr>
            <p:nvPr/>
          </p:nvSpPr>
          <p:spPr bwMode="auto">
            <a:xfrm>
              <a:off x="1880" y="132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Наследственная</a:t>
              </a: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_s67595"/>
            <p:cNvSpPr>
              <a:spLocks noChangeArrowheads="1"/>
            </p:cNvSpPr>
            <p:nvPr/>
          </p:nvSpPr>
          <p:spPr bwMode="auto">
            <a:xfrm>
              <a:off x="373" y="1737"/>
              <a:ext cx="866" cy="2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Генотипическая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   1)Мутационная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   2)Комбинативная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_s67596"/>
            <p:cNvSpPr>
              <a:spLocks noChangeArrowheads="1"/>
            </p:cNvSpPr>
            <p:nvPr/>
          </p:nvSpPr>
          <p:spPr bwMode="auto">
            <a:xfrm>
              <a:off x="1751" y="1775"/>
              <a:ext cx="821" cy="3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Цитоплазматическая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Хромосомные наборы самки и самца дрозофи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28605"/>
            <a:ext cx="3468028" cy="414340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4786322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Хромосомные наборы (2</a:t>
            </a:r>
            <a:r>
              <a:rPr lang="en-US" b="1" dirty="0" smtClean="0"/>
              <a:t>n</a:t>
            </a:r>
            <a:r>
              <a:rPr lang="ru-RU" b="1" dirty="0" smtClean="0"/>
              <a:t>)</a:t>
            </a:r>
            <a:r>
              <a:rPr lang="en-US" b="1" dirty="0" smtClean="0"/>
              <a:t> </a:t>
            </a:r>
            <a:r>
              <a:rPr lang="ru-RU" b="1" dirty="0" smtClean="0"/>
              <a:t>самки и самца дрозофилы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857232"/>
            <a:ext cx="407193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/>
              <a:t>Геном дрозофилы </a:t>
            </a:r>
            <a:r>
              <a:rPr lang="ru-RU" sz="2000" dirty="0" err="1" smtClean="0"/>
              <a:t>меланогастер</a:t>
            </a:r>
            <a:r>
              <a:rPr lang="ru-RU" sz="2000" dirty="0" smtClean="0"/>
              <a:t> содержит 4 пары хромосом: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/>
              <a:t>X/Y пара и три </a:t>
            </a:r>
            <a:r>
              <a:rPr lang="ru-RU" sz="2000" b="1" dirty="0" err="1" smtClean="0"/>
              <a:t>аутосомы</a:t>
            </a:r>
            <a:r>
              <a:rPr lang="ru-RU" sz="2000" b="1" dirty="0" smtClean="0"/>
              <a:t>, маркируемых как 2, 3 и 4. </a:t>
            </a:r>
          </a:p>
          <a:p>
            <a:pPr>
              <a:spcBef>
                <a:spcPct val="50000"/>
              </a:spcBef>
            </a:pPr>
            <a:r>
              <a:rPr lang="ru-RU" sz="2000" dirty="0" smtClean="0"/>
              <a:t>Геном состоит из порядка 132 миллионов оснований и приблизительно 13 767 генов.</a:t>
            </a:r>
          </a:p>
          <a:p>
            <a:pPr>
              <a:spcBef>
                <a:spcPct val="50000"/>
              </a:spcBef>
            </a:pPr>
            <a:r>
              <a:rPr lang="ru-RU" sz="2000" dirty="0" smtClean="0"/>
              <a:t>В настоящее время геном дрозофилы полностью  </a:t>
            </a:r>
            <a:r>
              <a:rPr lang="ru-RU" sz="2000" dirty="0" err="1" smtClean="0"/>
              <a:t>секвенирован</a:t>
            </a:r>
            <a:r>
              <a:rPr lang="ru-RU" sz="2000" dirty="0" smtClean="0"/>
              <a:t> и аннотирован.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5500702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err="1" smtClean="0"/>
              <a:t>Секвенирование</a:t>
            </a:r>
            <a:r>
              <a:rPr lang="ru-RU" sz="2000" b="1" dirty="0" smtClean="0"/>
              <a:t> биополимеров</a:t>
            </a:r>
            <a:r>
              <a:rPr lang="ru-RU" sz="2000" dirty="0" smtClean="0"/>
              <a:t> (белков,   ДНК и РНК) — определение их первичной аминокислотной или нуклеотидной последовательности.</a:t>
            </a:r>
            <a:endParaRPr lang="ru-RU" sz="2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472518" cy="4714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Наследственная, или генотипическая, изменчивость </a:t>
            </a:r>
            <a:r>
              <a:rPr lang="ru-RU" sz="3600" dirty="0" smtClean="0">
                <a:latin typeface="+mj-lt"/>
                <a:cs typeface="Times New Roman" pitchFamily="18" charset="0"/>
              </a:rPr>
              <a:t>обусловлена возникновением новых генотипов и приводит, как правило, к изменению фенотипа по сравнению с исходными (родительскими) формами.</a:t>
            </a:r>
            <a:endParaRPr lang="ru-RU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358246" cy="40719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j-lt"/>
              </a:rPr>
              <a:t>В основе генотипической изменчивости могут лежать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мутации</a:t>
            </a:r>
            <a:r>
              <a:rPr lang="ru-RU" sz="3200" dirty="0" smtClean="0">
                <a:latin typeface="+mj-lt"/>
              </a:rPr>
              <a:t> (</a:t>
            </a:r>
            <a:r>
              <a:rPr lang="ru-RU" sz="3200" b="1" dirty="0" smtClean="0">
                <a:latin typeface="+mj-lt"/>
              </a:rPr>
              <a:t>мутационная изменчивость</a:t>
            </a:r>
            <a:r>
              <a:rPr lang="ru-RU" sz="3200" dirty="0" smtClean="0">
                <a:latin typeface="+mj-lt"/>
              </a:rPr>
              <a:t>) или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новые комбинации аллелей</a:t>
            </a:r>
            <a:r>
              <a:rPr lang="ru-RU" sz="3200" dirty="0" smtClean="0">
                <a:latin typeface="+mj-lt"/>
              </a:rPr>
              <a:t>, образующиеся за счёт закономерного поведения хромосом в мейозе и при оплодотворении (</a:t>
            </a:r>
            <a:r>
              <a:rPr lang="ru-RU" sz="3200" b="1" dirty="0" smtClean="0">
                <a:latin typeface="+mj-lt"/>
              </a:rPr>
              <a:t>комбинативная изменчивость</a:t>
            </a:r>
            <a:r>
              <a:rPr lang="ru-RU" sz="3200" dirty="0" smtClean="0">
                <a:latin typeface="+mj-lt"/>
              </a:rPr>
              <a:t>)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Мутация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072494" cy="48737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Стойкое* скачкообразное изменение генотипа, происходящее под влиянием внешней или внутренней среды.</a:t>
            </a:r>
          </a:p>
          <a:p>
            <a:r>
              <a:rPr lang="ru-RU" sz="2800" dirty="0" smtClean="0"/>
              <a:t>Процесс возникновения мутаций получил название </a:t>
            </a:r>
            <a:r>
              <a:rPr lang="ru-RU" sz="2800" b="1" dirty="0" smtClean="0">
                <a:solidFill>
                  <a:srgbClr val="002060"/>
                </a:solidFill>
              </a:rPr>
              <a:t>мутагенеза</a:t>
            </a:r>
          </a:p>
          <a:p>
            <a:pPr lvl="2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 lvl="2"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*</a:t>
            </a:r>
            <a:r>
              <a:rPr lang="ru-RU" sz="2400" b="1" dirty="0" smtClean="0"/>
              <a:t> </a:t>
            </a:r>
            <a:r>
              <a:rPr lang="ru-RU" sz="1600" b="1" dirty="0" smtClean="0"/>
              <a:t>такое, которое может быть унаследовано потомками данной клетки или организма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Классификация мутаций по характеру возникновения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7567642" cy="51166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Мутации могут быть спонтанные и </a:t>
            </a:r>
            <a:r>
              <a:rPr lang="ru-RU" sz="3200" b="1" dirty="0" err="1" smtClean="0">
                <a:solidFill>
                  <a:srgbClr val="002060"/>
                </a:solidFill>
              </a:rPr>
              <a:t>нндуцированные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ru-RU" sz="2400" b="1" dirty="0" smtClean="0"/>
              <a:t>Спонтанные мутации возникают самопроизвольно на протяжении всей жизни организма в нормальных для него условиях окружающей среды</a:t>
            </a:r>
          </a:p>
          <a:p>
            <a:pPr lvl="1"/>
            <a:r>
              <a:rPr lang="ru-RU" sz="2400" b="1" dirty="0" smtClean="0"/>
              <a:t>Индуцированные – вызванные искусственно.</a:t>
            </a:r>
          </a:p>
          <a:p>
            <a:r>
              <a:rPr lang="ru-RU" sz="3200" b="1" dirty="0" smtClean="0"/>
              <a:t>Мутации появляются постоянно в ходе процессов, происходящих в живой клетке.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215370" cy="31432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Основные процессы, приводящие к возникновению мутаций </a:t>
            </a:r>
            <a:endParaRPr lang="ru-RU" sz="3200" b="1" dirty="0" smtClean="0"/>
          </a:p>
          <a:p>
            <a:pPr lvl="1"/>
            <a:r>
              <a:rPr lang="ru-RU" sz="3200" b="1" dirty="0" smtClean="0"/>
              <a:t>репликация ДНК, </a:t>
            </a:r>
          </a:p>
          <a:p>
            <a:pPr lvl="1"/>
            <a:r>
              <a:rPr lang="ru-RU" sz="3200" b="1" dirty="0" smtClean="0"/>
              <a:t>нарушения репарации ДНК </a:t>
            </a:r>
          </a:p>
          <a:p>
            <a:pPr lvl="1"/>
            <a:r>
              <a:rPr lang="ru-RU" sz="3200" b="1" dirty="0" smtClean="0"/>
              <a:t>генетическая рекомбинация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Мутагены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8358246" cy="511665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Факторы, способные заметно  увеличить частоту мутаций </a:t>
            </a:r>
          </a:p>
          <a:p>
            <a:r>
              <a:rPr lang="ru-RU" sz="3200" dirty="0" smtClean="0"/>
              <a:t>К ним относятся:</a:t>
            </a:r>
          </a:p>
          <a:p>
            <a:pPr lvl="1"/>
            <a:r>
              <a:rPr lang="ru-RU" sz="3200" dirty="0" smtClean="0"/>
              <a:t>химические мутагены,</a:t>
            </a:r>
          </a:p>
          <a:p>
            <a:pPr lvl="1"/>
            <a:r>
              <a:rPr lang="ru-RU" sz="3200" dirty="0" smtClean="0"/>
              <a:t>физические мутагены,</a:t>
            </a:r>
          </a:p>
          <a:p>
            <a:pPr lvl="1"/>
            <a:r>
              <a:rPr lang="ru-RU" sz="3200" dirty="0" smtClean="0"/>
              <a:t>биологические мутагены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9001156" cy="6215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химические мутагены:</a:t>
            </a:r>
          </a:p>
          <a:p>
            <a:pPr lvl="1"/>
            <a:r>
              <a:rPr lang="ru-RU" sz="2400" dirty="0" smtClean="0"/>
              <a:t>окислители и восстановители (нитраты, нитриты, активные формы кислорода);</a:t>
            </a:r>
          </a:p>
          <a:p>
            <a:pPr lvl="1"/>
            <a:r>
              <a:rPr lang="ru-RU" sz="2400" dirty="0" smtClean="0"/>
              <a:t>пестициды (например гербициды, фунгициды);</a:t>
            </a:r>
          </a:p>
          <a:p>
            <a:pPr lvl="1"/>
            <a:r>
              <a:rPr lang="ru-RU" sz="2400" dirty="0" smtClean="0"/>
              <a:t>некоторые пищевые добавки (например, ароматические углеводороды);</a:t>
            </a:r>
          </a:p>
          <a:p>
            <a:pPr lvl="1"/>
            <a:r>
              <a:rPr lang="ru-RU" sz="2400" dirty="0" smtClean="0"/>
              <a:t>продукты переработки нефти;</a:t>
            </a:r>
          </a:p>
          <a:p>
            <a:pPr lvl="1"/>
            <a:r>
              <a:rPr lang="ru-RU" sz="2400" dirty="0" smtClean="0"/>
              <a:t>органические растворители;</a:t>
            </a:r>
          </a:p>
          <a:p>
            <a:pPr lvl="1"/>
            <a:r>
              <a:rPr lang="ru-RU" sz="2400" dirty="0" smtClean="0"/>
              <a:t>лекарственные препараты (например, цитостатики, препараты ртути, иммунодепрессанты).</a:t>
            </a:r>
          </a:p>
          <a:p>
            <a:pPr lvl="1"/>
            <a:r>
              <a:rPr lang="ru-RU" sz="2400" dirty="0" smtClean="0"/>
              <a:t>К химическим мутагенам условно можно отнести и ряд вирусов (мутагенным фактором вирусов являются их нуклеиновые кислоты — ДНК или РНК).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File:Pyrene addu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62530" cy="46851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214950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Главный мутаген табачного дыма — бензпирен  (</a:t>
            </a:r>
            <a:r>
              <a:rPr lang="ru-RU" i="1" dirty="0" smtClean="0"/>
              <a:t>полициклический углеводород, образуется при сгорании углеводородного жидкого, твёрдого и газообразного топлива</a:t>
            </a:r>
            <a:r>
              <a:rPr lang="ru-RU" dirty="0" smtClean="0"/>
              <a:t>) — связанный с одним из нуклеотидов молекулы ДНК.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85728"/>
            <a:ext cx="3143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экспериментальных исследованиях </a:t>
            </a:r>
            <a:r>
              <a:rPr lang="ru-RU" dirty="0" err="1" smtClean="0"/>
              <a:t>бенз</a:t>
            </a:r>
            <a:r>
              <a:rPr lang="ru-RU" dirty="0" smtClean="0"/>
              <a:t>(а)</a:t>
            </a:r>
            <a:r>
              <a:rPr lang="ru-RU" dirty="0" err="1" smtClean="0"/>
              <a:t>пирен</a:t>
            </a:r>
            <a:r>
              <a:rPr lang="ru-RU" dirty="0" smtClean="0"/>
              <a:t> был испытан на девяти видах животных, включая обезьян. </a:t>
            </a:r>
          </a:p>
          <a:p>
            <a:endParaRPr lang="ru-RU" dirty="0" smtClean="0"/>
          </a:p>
          <a:p>
            <a:r>
              <a:rPr lang="ru-RU" dirty="0" smtClean="0"/>
              <a:t>В организм </a:t>
            </a:r>
            <a:r>
              <a:rPr lang="ru-RU" dirty="0" err="1" smtClean="0"/>
              <a:t>бенз</a:t>
            </a:r>
            <a:r>
              <a:rPr lang="ru-RU" dirty="0" smtClean="0"/>
              <a:t>(а)</a:t>
            </a:r>
            <a:r>
              <a:rPr lang="ru-RU" dirty="0" err="1" smtClean="0"/>
              <a:t>пирен</a:t>
            </a:r>
            <a:r>
              <a:rPr lang="ru-RU" dirty="0" smtClean="0"/>
              <a:t> может поступать через кожу, органы дыхания, пищеварительный тракт и </a:t>
            </a:r>
            <a:r>
              <a:rPr lang="ru-RU" dirty="0" err="1" smtClean="0"/>
              <a:t>трансплацентарным</a:t>
            </a:r>
            <a:r>
              <a:rPr lang="ru-RU" dirty="0" smtClean="0"/>
              <a:t> путём. </a:t>
            </a:r>
          </a:p>
          <a:p>
            <a:endParaRPr lang="ru-RU" dirty="0" smtClean="0"/>
          </a:p>
          <a:p>
            <a:r>
              <a:rPr lang="ru-RU" b="1" dirty="0" smtClean="0"/>
              <a:t>При всех этих способах воздействия удавалось вызвать злокачественные опухоли у животных</a:t>
            </a:r>
            <a:endParaRPr lang="ru-RU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357166"/>
            <a:ext cx="8543956" cy="576899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физические мутагены:</a:t>
            </a:r>
          </a:p>
          <a:p>
            <a:pPr lvl="1"/>
            <a:r>
              <a:rPr lang="ru-RU" sz="3200" dirty="0" smtClean="0"/>
              <a:t>ионизирующее излучение;</a:t>
            </a:r>
          </a:p>
          <a:p>
            <a:pPr lvl="1"/>
            <a:r>
              <a:rPr lang="ru-RU" sz="3200" dirty="0" smtClean="0"/>
              <a:t>радиоактивный распад;</a:t>
            </a:r>
          </a:p>
          <a:p>
            <a:pPr lvl="1"/>
            <a:r>
              <a:rPr lang="ru-RU" sz="3200" dirty="0" smtClean="0"/>
              <a:t>ультрафиолетовое излучение;</a:t>
            </a:r>
          </a:p>
          <a:p>
            <a:pPr lvl="1"/>
            <a:r>
              <a:rPr lang="ru-RU" sz="3200" dirty="0" smtClean="0"/>
              <a:t>электромагнитные поля;</a:t>
            </a:r>
          </a:p>
          <a:p>
            <a:pPr lvl="1"/>
            <a:r>
              <a:rPr lang="ru-RU" sz="3200" dirty="0" smtClean="0"/>
              <a:t>чрезмерно высокая или низкая температура</a:t>
            </a:r>
            <a:endParaRPr lang="ru-RU" sz="32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пектр электромагнитных вол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621510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4638"/>
            <a:ext cx="8358246" cy="7254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B037F"/>
                </a:solidFill>
                <a:latin typeface="Tahoma" pitchFamily="34" charset="0"/>
              </a:rPr>
              <a:t>Основные положения </a:t>
            </a:r>
            <a:r>
              <a:rPr lang="ru-RU" sz="2800" b="1" dirty="0" smtClean="0">
                <a:solidFill>
                  <a:srgbClr val="1B037F"/>
                </a:solidFill>
                <a:latin typeface="Tahoma" pitchFamily="34" charset="0"/>
              </a:rPr>
              <a:t>хромосомной </a:t>
            </a:r>
            <a:r>
              <a:rPr lang="ru-RU" sz="2800" b="1" dirty="0">
                <a:solidFill>
                  <a:srgbClr val="1B037F"/>
                </a:solidFill>
                <a:latin typeface="Tahoma" pitchFamily="34" charset="0"/>
              </a:rPr>
              <a:t>теории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052736"/>
            <a:ext cx="8391306" cy="5421216"/>
          </a:xfrm>
        </p:spPr>
        <p:txBody>
          <a:bodyPr>
            <a:normAutofit fontScale="92500"/>
          </a:bodyPr>
          <a:lstStyle/>
          <a:p>
            <a:pPr>
              <a:buClr>
                <a:srgbClr val="EB3D5A"/>
              </a:buClr>
              <a:buSzTx/>
              <a:buFont typeface="Wingdings" pitchFamily="2" charset="2"/>
              <a:buChar char="§"/>
            </a:pPr>
            <a:r>
              <a:rPr lang="ru-RU" b="1" dirty="0">
                <a:latin typeface="Tahoma" pitchFamily="34" charset="0"/>
              </a:rPr>
              <a:t>Хромосома состоит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из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генов</a:t>
            </a:r>
          </a:p>
          <a:p>
            <a:pPr>
              <a:buClr>
                <a:srgbClr val="EB3D5A"/>
              </a:buClr>
              <a:buSzTx/>
              <a:buFont typeface="Wingdings" pitchFamily="2" charset="2"/>
              <a:buChar char="§"/>
            </a:pPr>
            <a:r>
              <a:rPr lang="ru-RU" b="1" dirty="0" smtClean="0"/>
              <a:t>Каждый ген занимает определённое </a:t>
            </a:r>
            <a:r>
              <a:rPr lang="ru-RU" b="1" dirty="0" smtClean="0"/>
              <a:t>место 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локус</a:t>
            </a:r>
          </a:p>
          <a:p>
            <a:pPr>
              <a:buClr>
                <a:srgbClr val="EB3D5A"/>
              </a:buClr>
              <a:buSzTx/>
              <a:buFont typeface="Wingdings" pitchFamily="2" charset="2"/>
              <a:buChar char="§"/>
            </a:pPr>
            <a:r>
              <a:rPr lang="ru-RU" b="1" dirty="0" smtClean="0"/>
              <a:t>Гены располагаются в хромосоме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линейном порядке</a:t>
            </a:r>
          </a:p>
          <a:p>
            <a:pPr>
              <a:buClr>
                <a:srgbClr val="EB3D5A"/>
              </a:buClr>
              <a:buSzTx/>
              <a:buFont typeface="Wingdings" pitchFamily="2" charset="2"/>
              <a:buChar char="§"/>
            </a:pPr>
            <a:r>
              <a:rPr lang="ru-RU" b="1" dirty="0" smtClean="0"/>
              <a:t>Гены, расположенные в одной хромосоме, сцеплены между собой,</a:t>
            </a:r>
            <a:r>
              <a:rPr lang="ru-RU" dirty="0" smtClean="0"/>
              <a:t> </a:t>
            </a:r>
            <a:r>
              <a:rPr lang="ru-RU" b="1" dirty="0" smtClean="0"/>
              <a:t>образуют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группу сцепления </a:t>
            </a:r>
            <a:r>
              <a:rPr lang="ru-RU" b="1" dirty="0" smtClean="0"/>
              <a:t>и наследуются вместе</a:t>
            </a:r>
          </a:p>
          <a:p>
            <a:pPr>
              <a:buClr>
                <a:srgbClr val="EB3D5A"/>
              </a:buClr>
              <a:buSzTx/>
              <a:buFont typeface="Wingdings" pitchFamily="2" charset="2"/>
              <a:buChar char="§"/>
            </a:pPr>
            <a:r>
              <a:rPr lang="ru-RU" b="1" dirty="0" smtClean="0">
                <a:latin typeface="Tahoma" pitchFamily="34" charset="0"/>
              </a:rPr>
              <a:t>У каждого вида организмов число групп сцепления равна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числу пар хромосом.</a:t>
            </a:r>
          </a:p>
          <a:p>
            <a:pPr>
              <a:buClr>
                <a:srgbClr val="EB3D5A"/>
              </a:buClr>
              <a:buSzTx/>
              <a:buFont typeface="Wingdings" pitchFamily="2" charset="2"/>
              <a:buChar char="§"/>
            </a:pPr>
            <a:r>
              <a:rPr lang="ru-RU" b="1" dirty="0" smtClean="0"/>
              <a:t>Сцепление может быть полным (абсолютным) и не полным (не абсолютным).</a:t>
            </a:r>
          </a:p>
          <a:p>
            <a:pPr>
              <a:buClr>
                <a:srgbClr val="EB3D5A"/>
              </a:buClr>
              <a:buSzTx/>
              <a:buFont typeface="Wingdings" pitchFamily="2" charset="2"/>
              <a:buChar char="§"/>
            </a:pPr>
            <a:r>
              <a:rPr lang="ru-RU" b="1" dirty="0" smtClean="0"/>
              <a:t>Сила сцепления между генами в хромосоме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обратно  пропорциональна расстоянию</a:t>
            </a:r>
            <a:r>
              <a:rPr lang="ru-RU" b="1" dirty="0" smtClean="0"/>
              <a:t> между ними.</a:t>
            </a:r>
          </a:p>
          <a:p>
            <a:pPr>
              <a:buClr>
                <a:srgbClr val="EB3D5A"/>
              </a:buClr>
              <a:buSzTx/>
              <a:buFont typeface="Wingdings" pitchFamily="2" charset="2"/>
              <a:buChar char="v"/>
            </a:pPr>
            <a:endParaRPr lang="ru-RU" b="1" dirty="0" smtClean="0"/>
          </a:p>
          <a:p>
            <a:pPr>
              <a:buClr>
                <a:srgbClr val="EB3D5A"/>
              </a:buClr>
              <a:buSzTx/>
              <a:buFont typeface="Wingdings" pitchFamily="2" charset="2"/>
              <a:buChar char="v"/>
            </a:pPr>
            <a:endParaRPr lang="ru-RU" b="1" dirty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Мутации животных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495330" cy="3071810"/>
          </a:xfrm>
          <a:prstGeom prst="rect">
            <a:avLst/>
          </a:prstGeom>
          <a:noFill/>
        </p:spPr>
      </p:pic>
      <p:pic>
        <p:nvPicPr>
          <p:cNvPr id="83972" name="Picture 4" descr="Мутации животных (20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4066469" cy="2643206"/>
          </a:xfrm>
          <a:prstGeom prst="rect">
            <a:avLst/>
          </a:prstGeom>
          <a:noFill/>
        </p:spPr>
      </p:pic>
      <p:pic>
        <p:nvPicPr>
          <p:cNvPr id="83974" name="Picture 6" descr="Мутации животных (20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42852"/>
            <a:ext cx="3975929" cy="2928934"/>
          </a:xfrm>
          <a:prstGeom prst="rect">
            <a:avLst/>
          </a:prstGeom>
          <a:noFill/>
        </p:spPr>
      </p:pic>
      <p:pic>
        <p:nvPicPr>
          <p:cNvPr id="83978" name="Picture 10" descr="http://www.zagony.ru/admin_new/foto/2009-1-28/1233152364/mutacii_zhivotnykh_20_foto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071810"/>
            <a:ext cx="434170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diclib.com/Russian_BSE/0216609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642918"/>
            <a:ext cx="4762500" cy="2714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4000504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Мутации окраски шерсти у домовой мыши: 1 - дикий тип - серая окраска; мутантные формы: 2 - белая, 3 - желтая, 4 - чёрная, 5 - коричневая, </a:t>
            </a:r>
          </a:p>
          <a:p>
            <a:r>
              <a:rPr lang="ru-RU" dirty="0" smtClean="0"/>
              <a:t>6 - </a:t>
            </a:r>
            <a:r>
              <a:rPr lang="ru-RU" dirty="0" err="1" smtClean="0"/>
              <a:t>мелкокрапчатая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715436" cy="561672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биологические мутагены:</a:t>
            </a:r>
          </a:p>
          <a:p>
            <a:pPr lvl="1"/>
            <a:r>
              <a:rPr lang="ru-RU" sz="2800" dirty="0" smtClean="0"/>
              <a:t>некоторые вирусы (вирус кори, краснухи, гриппа);</a:t>
            </a:r>
          </a:p>
          <a:p>
            <a:pPr lvl="1"/>
            <a:r>
              <a:rPr lang="ru-RU" sz="2800" dirty="0" smtClean="0"/>
              <a:t>продукты обмена веществ (продукты окисления липидов);</a:t>
            </a:r>
          </a:p>
          <a:p>
            <a:pPr lvl="1"/>
            <a:r>
              <a:rPr lang="ru-RU" sz="2800" dirty="0" smtClean="0"/>
              <a:t>антигены некоторых микроорганизмов.</a:t>
            </a:r>
          </a:p>
          <a:p>
            <a:pPr>
              <a:buNone/>
            </a:pPr>
            <a:endParaRPr lang="ru-RU" sz="3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Краснуха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Во время беременности</a:t>
            </a:r>
            <a:r>
              <a:rPr lang="ru-RU" dirty="0" smtClean="0"/>
              <a:t> вирус, в первую очередь, поражает ткани зародыша, очень легко проникая через плаценту. В первом триместре это приводит к хроническому инфицированию плода, нарушающему его внутриутробное развитие. Чем меньше срок беременности, при котором произошло инфицирование, тем чаще и тяжелее развиваются пороки развития у плода. Например, заражение женщины в первые 8-10 недель беременности, в 90% приводит к развитию пороков.</a:t>
            </a:r>
          </a:p>
          <a:p>
            <a:r>
              <a:rPr lang="ru-RU" dirty="0" smtClean="0"/>
              <a:t>Среди них:</a:t>
            </a:r>
          </a:p>
          <a:p>
            <a:pPr lvl="1"/>
            <a:r>
              <a:rPr lang="ru-RU" dirty="0" smtClean="0"/>
              <a:t>пороки развития сердца;</a:t>
            </a:r>
          </a:p>
          <a:p>
            <a:pPr lvl="1"/>
            <a:r>
              <a:rPr lang="ru-RU" dirty="0" smtClean="0"/>
              <a:t>глухота;</a:t>
            </a:r>
          </a:p>
          <a:p>
            <a:pPr lvl="1"/>
            <a:r>
              <a:rPr lang="ru-RU" dirty="0" smtClean="0"/>
              <a:t>катаракта;</a:t>
            </a:r>
          </a:p>
          <a:p>
            <a:pPr lvl="1"/>
            <a:r>
              <a:rPr lang="ru-RU" dirty="0" smtClean="0"/>
              <a:t>нарушение умственного развития.</a:t>
            </a:r>
          </a:p>
          <a:p>
            <a:r>
              <a:rPr lang="ru-RU" dirty="0" smtClean="0"/>
              <a:t>Кроме развития пороков у плода могут встречаться и другие виды осложнений беременности:</a:t>
            </a:r>
          </a:p>
          <a:p>
            <a:pPr lvl="1"/>
            <a:r>
              <a:rPr lang="ru-RU" dirty="0" smtClean="0"/>
              <a:t>невынашивание, мертворождение.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Надо отметить, что заражение после 20 недели практически не оказывает никакого отрицательного действия на развитие малыша.</a:t>
            </a:r>
          </a:p>
          <a:p>
            <a:endParaRPr lang="ru-RU" dirty="0"/>
          </a:p>
        </p:txBody>
      </p:sp>
      <p:pic>
        <p:nvPicPr>
          <p:cNvPr id="5" name="Picture 2" descr="http://kroshka.org.ua/images/stories/Statiy/krasnuha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071810"/>
            <a:ext cx="1828800" cy="143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 степени изменения генотипа различают следующие виды мутаций: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3116"/>
            <a:ext cx="7467600" cy="3973646"/>
          </a:xfrm>
        </p:spPr>
        <p:txBody>
          <a:bodyPr/>
          <a:lstStyle/>
          <a:p>
            <a:r>
              <a:rPr lang="ru-RU" sz="3200" b="1" dirty="0" smtClean="0"/>
              <a:t>геномные</a:t>
            </a:r>
            <a:r>
              <a:rPr lang="ru-RU" sz="3200" dirty="0" smtClean="0"/>
              <a:t>;</a:t>
            </a:r>
          </a:p>
          <a:p>
            <a:r>
              <a:rPr lang="ru-RU" sz="3200" b="1" dirty="0" smtClean="0"/>
              <a:t>хромосомные</a:t>
            </a:r>
            <a:r>
              <a:rPr lang="ru-RU" sz="3200" dirty="0" smtClean="0"/>
              <a:t>;</a:t>
            </a:r>
          </a:p>
          <a:p>
            <a:r>
              <a:rPr lang="ru-RU" sz="3200" b="1" dirty="0" smtClean="0"/>
              <a:t>генные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043890" cy="6045348"/>
          </a:xfrm>
        </p:spPr>
        <p:txBody>
          <a:bodyPr>
            <a:normAutofit/>
          </a:bodyPr>
          <a:lstStyle/>
          <a:p>
            <a:r>
              <a:rPr lang="ru-RU" b="1" dirty="0" smtClean="0"/>
              <a:t>Геномные</a:t>
            </a:r>
            <a:r>
              <a:rPr lang="ru-RU" dirty="0" smtClean="0"/>
              <a:t>: — </a:t>
            </a:r>
            <a:r>
              <a:rPr lang="ru-RU" b="1" dirty="0" smtClean="0"/>
              <a:t>полиплоидизация </a:t>
            </a:r>
            <a:r>
              <a:rPr lang="ru-RU" dirty="0" smtClean="0"/>
              <a:t>(образование организмов или клеток, геном которых представлен более чем двумя (3n, 4n, 6n и т. д.) наборами хромосом) и </a:t>
            </a:r>
            <a:r>
              <a:rPr lang="ru-RU" b="1" dirty="0" smtClean="0"/>
              <a:t>анеуплоидия</a:t>
            </a:r>
            <a:r>
              <a:rPr lang="ru-RU" dirty="0" smtClean="0"/>
              <a:t> (</a:t>
            </a:r>
            <a:r>
              <a:rPr lang="ru-RU" b="1" dirty="0" err="1" smtClean="0"/>
              <a:t>гетероплоидия</a:t>
            </a:r>
            <a:r>
              <a:rPr lang="ru-RU" dirty="0" smtClean="0"/>
              <a:t>) — изменение числа хромосом, не кратное гаплоидному набору. </a:t>
            </a:r>
          </a:p>
          <a:p>
            <a:r>
              <a:rPr lang="ru-RU" dirty="0" smtClean="0"/>
              <a:t>В зависимости от происхождения хромосомных наборов среди </a:t>
            </a:r>
            <a:r>
              <a:rPr lang="ru-RU" b="1" dirty="0" err="1" smtClean="0"/>
              <a:t>полиплоидов</a:t>
            </a:r>
            <a:r>
              <a:rPr lang="ru-RU" dirty="0" smtClean="0"/>
              <a:t> различают </a:t>
            </a:r>
            <a:r>
              <a:rPr lang="ru-RU" b="1" dirty="0" err="1" smtClean="0"/>
              <a:t>аллополиплоидов</a:t>
            </a:r>
            <a:r>
              <a:rPr lang="ru-RU" dirty="0" smtClean="0"/>
              <a:t>, у которых имеются наборы хромосом, полученные при гибридизации от разных видов, и </a:t>
            </a:r>
            <a:r>
              <a:rPr lang="ru-RU" b="1" dirty="0" err="1" smtClean="0"/>
              <a:t>аутополиплоидов</a:t>
            </a:r>
            <a:r>
              <a:rPr lang="ru-RU" dirty="0" smtClean="0"/>
              <a:t>, у которых происходит увеличение числа наборов хромосом собственного генома, кратное </a:t>
            </a:r>
            <a:r>
              <a:rPr lang="ru-RU" dirty="0" err="1" smtClean="0"/>
              <a:t>n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115328" cy="5572164"/>
          </a:xfrm>
        </p:spPr>
        <p:txBody>
          <a:bodyPr>
            <a:normAutofit/>
          </a:bodyPr>
          <a:lstStyle/>
          <a:p>
            <a:r>
              <a:rPr lang="ru-RU" b="1" dirty="0" smtClean="0"/>
              <a:t>Анеуплоидии половых хромосом</a:t>
            </a:r>
          </a:p>
          <a:p>
            <a:pPr lvl="1"/>
            <a:r>
              <a:rPr lang="ru-RU" dirty="0" smtClean="0"/>
              <a:t>45X, синдром Шерешевского-Тернера</a:t>
            </a:r>
          </a:p>
          <a:p>
            <a:pPr lvl="1"/>
            <a:r>
              <a:rPr lang="ru-RU" dirty="0" smtClean="0"/>
              <a:t>47XXX (женщины без фенотипических особенностей, у 75 % наблюдается умственная отсталость различной степени, алалия (отсутствие или недоразвитие речи у детей при нормальном слухе и первично сохранном интеллекте;). </a:t>
            </a:r>
          </a:p>
          <a:p>
            <a:pPr lvl="1"/>
            <a:r>
              <a:rPr lang="ru-RU" dirty="0" smtClean="0"/>
              <a:t>47XXY, Синдром </a:t>
            </a:r>
            <a:r>
              <a:rPr lang="ru-RU" dirty="0" err="1" smtClean="0"/>
              <a:t>Клайнфельтера</a:t>
            </a:r>
            <a:r>
              <a:rPr lang="ru-RU" dirty="0" smtClean="0"/>
              <a:t> (мужчины, обладающие некоторыми вторичными женскими половыми признаками; обычно низкий уровень умственного развития)</a:t>
            </a:r>
          </a:p>
          <a:p>
            <a:pPr lvl="1"/>
            <a:r>
              <a:rPr lang="ru-RU" dirty="0" smtClean="0"/>
              <a:t>47XYY (мужчины высокого роста с различным уровнем умственного развития;)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467600" cy="6072230"/>
          </a:xfrm>
        </p:spPr>
        <p:txBody>
          <a:bodyPr/>
          <a:lstStyle/>
          <a:p>
            <a:r>
              <a:rPr lang="ru-RU" dirty="0" smtClean="0"/>
              <a:t>При </a:t>
            </a:r>
            <a:r>
              <a:rPr lang="ru-RU" b="1" dirty="0" smtClean="0"/>
              <a:t>хромосомных мутациях</a:t>
            </a:r>
            <a:r>
              <a:rPr lang="ru-RU" dirty="0" smtClean="0"/>
              <a:t> происходят крупные перестройки структуры отдельных хромосом. </a:t>
            </a:r>
          </a:p>
          <a:p>
            <a:pPr lvl="1"/>
            <a:r>
              <a:rPr lang="ru-RU" dirty="0" smtClean="0"/>
              <a:t>В этом случае наблюдаются потеря (делеция) или удвоение части (дупликация) генетического материала одной или нескольких хромосом, изменение ориентации сегментов хромосом в отдельных хромосомах (инверсия), а также перенос части генетического материала с одной хромосомы на другую (</a:t>
            </a:r>
            <a:r>
              <a:rPr lang="ru-RU" dirty="0" err="1" smtClean="0"/>
              <a:t>транслокация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Крайний случай — объединение целых хромосом, т. н. </a:t>
            </a:r>
            <a:r>
              <a:rPr lang="ru-RU" dirty="0" err="1" smtClean="0"/>
              <a:t>Робертсоновская</a:t>
            </a:r>
            <a:r>
              <a:rPr lang="ru-RU" dirty="0" smtClean="0"/>
              <a:t> </a:t>
            </a:r>
            <a:r>
              <a:rPr lang="ru-RU" dirty="0" err="1" smtClean="0"/>
              <a:t>транслокация</a:t>
            </a:r>
            <a:r>
              <a:rPr lang="ru-RU" dirty="0" smtClean="0"/>
              <a:t>, которая является переходным вариантом от хромосомной мутации </a:t>
            </a:r>
            <a:r>
              <a:rPr lang="ru-RU" smtClean="0"/>
              <a:t>к геномной.</a:t>
            </a: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File:Mutation dele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357317" cy="25698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571481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Делеция</a:t>
            </a:r>
            <a:r>
              <a:rPr lang="ru-RU" dirty="0" smtClean="0"/>
              <a:t> – утрата участка хромосомы</a:t>
            </a:r>
          </a:p>
        </p:txBody>
      </p:sp>
      <p:pic>
        <p:nvPicPr>
          <p:cNvPr id="86022" name="Picture 6" descr="http://upload.wikimedia.org/wikipedia/commons/f/f6/Paracentric_and_pericentric_inversions.pn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71546"/>
            <a:ext cx="3184014" cy="2500330"/>
          </a:xfrm>
          <a:prstGeom prst="rect">
            <a:avLst/>
          </a:prstGeom>
          <a:noFill/>
        </p:spPr>
      </p:pic>
      <p:pic>
        <p:nvPicPr>
          <p:cNvPr id="86024" name="Picture 8" descr="File:Gene-duplication-no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643182"/>
            <a:ext cx="1295400" cy="33528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29190" y="3714752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Инверсия - изменение порядка генов участка хромосомы на обратный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6000768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Дупликация - повторение участка хромосомы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File:Translocation-4-20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419600" cy="32861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572008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Транслокация</a:t>
            </a:r>
            <a:r>
              <a:rPr lang="ru-RU" dirty="0" smtClean="0"/>
              <a:t> - перенос участка хромосомы на другую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4572008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Изохромосомы</a:t>
            </a:r>
            <a:r>
              <a:rPr lang="ru-RU" dirty="0" smtClean="0"/>
              <a:t> - несущие два одинаковых плеча.</a:t>
            </a:r>
          </a:p>
        </p:txBody>
      </p:sp>
      <p:pic>
        <p:nvPicPr>
          <p:cNvPr id="5" name="Picture 2" descr="File:Chromosome mutation.png"/>
          <p:cNvPicPr>
            <a:picLocks noChangeAspect="1" noChangeArrowheads="1"/>
          </p:cNvPicPr>
          <p:nvPr/>
        </p:nvPicPr>
        <p:blipFill>
          <a:blip r:embed="rId3" cstate="print"/>
          <a:srcRect t="75979"/>
          <a:stretch>
            <a:fillRect/>
          </a:stretch>
        </p:blipFill>
        <p:spPr bwMode="auto">
          <a:xfrm>
            <a:off x="5286380" y="1214422"/>
            <a:ext cx="324015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85918" y="3643314"/>
            <a:ext cx="3965575" cy="812800"/>
            <a:chOff x="3288" y="3385"/>
            <a:chExt cx="2314" cy="395"/>
          </a:xfrm>
        </p:grpSpPr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3787" y="3385"/>
              <a:ext cx="22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∑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288" y="3385"/>
              <a:ext cx="2314" cy="395"/>
              <a:chOff x="3288" y="3385"/>
              <a:chExt cx="2314" cy="395"/>
            </a:xfrm>
          </p:grpSpPr>
          <p:sp>
            <p:nvSpPr>
              <p:cNvPr id="59399" name="Text Box 7"/>
              <p:cNvSpPr txBox="1">
                <a:spLocks noChangeArrowheads="1"/>
              </p:cNvSpPr>
              <p:nvPr/>
            </p:nvSpPr>
            <p:spPr bwMode="auto">
              <a:xfrm>
                <a:off x="3288" y="3475"/>
                <a:ext cx="40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solidFill>
                      <a:srgbClr val="EB3D5A"/>
                    </a:solidFill>
                    <a:latin typeface="Arial" charset="0"/>
                  </a:rPr>
                  <a:t>Х</a:t>
                </a:r>
              </a:p>
            </p:txBody>
          </p:sp>
          <p:sp>
            <p:nvSpPr>
              <p:cNvPr id="59400" name="Text Box 8"/>
              <p:cNvSpPr txBox="1">
                <a:spLocks noChangeArrowheads="1"/>
              </p:cNvSpPr>
              <p:nvPr/>
            </p:nvSpPr>
            <p:spPr bwMode="auto">
              <a:xfrm>
                <a:off x="3560" y="3521"/>
                <a:ext cx="22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latin typeface="Arial" charset="0"/>
                  </a:rPr>
                  <a:t>=</a:t>
                </a:r>
              </a:p>
            </p:txBody>
          </p:sp>
          <p:sp>
            <p:nvSpPr>
              <p:cNvPr id="59401" name="Text Box 9"/>
              <p:cNvSpPr txBox="1">
                <a:spLocks noChangeArrowheads="1"/>
              </p:cNvSpPr>
              <p:nvPr/>
            </p:nvSpPr>
            <p:spPr bwMode="auto">
              <a:xfrm>
                <a:off x="3923" y="3385"/>
                <a:ext cx="1225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кросс. особей</a:t>
                </a:r>
              </a:p>
            </p:txBody>
          </p:sp>
          <p:sp>
            <p:nvSpPr>
              <p:cNvPr id="59402" name="Line 10"/>
              <p:cNvSpPr>
                <a:spLocks noChangeShapeType="1"/>
              </p:cNvSpPr>
              <p:nvPr/>
            </p:nvSpPr>
            <p:spPr bwMode="auto">
              <a:xfrm>
                <a:off x="3787" y="3612"/>
                <a:ext cx="11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3" name="Text Box 11"/>
              <p:cNvSpPr txBox="1">
                <a:spLocks noChangeArrowheads="1"/>
              </p:cNvSpPr>
              <p:nvPr/>
            </p:nvSpPr>
            <p:spPr bwMode="auto">
              <a:xfrm>
                <a:off x="4240" y="3588"/>
                <a:ext cx="2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latin typeface="Arial" charset="0"/>
                  </a:rPr>
                  <a:t>n</a:t>
                </a:r>
                <a:endParaRPr lang="ru-RU" sz="2000" b="1" dirty="0">
                  <a:latin typeface="Arial" charset="0"/>
                </a:endParaRPr>
              </a:p>
            </p:txBody>
          </p:sp>
          <p:sp>
            <p:nvSpPr>
              <p:cNvPr id="59404" name="Text Box 12"/>
              <p:cNvSpPr txBox="1">
                <a:spLocks noChangeArrowheads="1"/>
              </p:cNvSpPr>
              <p:nvPr/>
            </p:nvSpPr>
            <p:spPr bwMode="auto">
              <a:xfrm>
                <a:off x="5012" y="3475"/>
                <a:ext cx="590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>
                    <a:latin typeface="Arial" charset="0"/>
                  </a:rPr>
                  <a:t>х 100</a:t>
                </a:r>
              </a:p>
            </p:txBody>
          </p:sp>
        </p:grpSp>
      </p:grp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85720" y="476672"/>
            <a:ext cx="828680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EB3D5A"/>
              </a:buClr>
              <a:buFont typeface="Wingdings" pitchFamily="2" charset="2"/>
              <a:buChar char="§"/>
            </a:pPr>
            <a:r>
              <a:rPr lang="ru-RU" sz="2800" dirty="0"/>
              <a:t>Нарушение сцепления генов в хромосоме   возникает в результате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кроссинговера</a:t>
            </a:r>
          </a:p>
          <a:p>
            <a:pPr marL="0" lvl="2">
              <a:buClr>
                <a:srgbClr val="EB3D5A"/>
              </a:buClr>
              <a:buFont typeface="Wingdings" pitchFamily="2" charset="2"/>
              <a:buChar char="§"/>
            </a:pPr>
            <a:r>
              <a:rPr lang="ru-RU" sz="2800" dirty="0" smtClean="0"/>
              <a:t>Частота возникновения кроссинговера между генами  прямо пропорциональна расстоянию между ними, а сила сцепления –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обратно пропорциональна</a:t>
            </a:r>
          </a:p>
          <a:p>
            <a:pPr marL="0" lvl="2">
              <a:buClr>
                <a:srgbClr val="EB3D5A"/>
              </a:buClr>
              <a:buFont typeface="Wingdings" pitchFamily="2" charset="2"/>
              <a:buChar char="§"/>
            </a:pPr>
            <a:r>
              <a:rPr lang="ru-RU" sz="2800" dirty="0" smtClean="0"/>
              <a:t>Расстояние между генами определяется по формуле:</a:t>
            </a:r>
          </a:p>
          <a:p>
            <a:pPr>
              <a:buClr>
                <a:srgbClr val="EB3D5A"/>
              </a:buClr>
              <a:buFont typeface="Wingdings" pitchFamily="2" charset="2"/>
              <a:buChar char="§"/>
            </a:pPr>
            <a:endParaRPr lang="ru-RU" sz="2800" b="1" dirty="0" smtClean="0"/>
          </a:p>
          <a:p>
            <a:pPr>
              <a:buClr>
                <a:srgbClr val="EB3D5A"/>
              </a:buClr>
              <a:buFont typeface="Wingdings" pitchFamily="2" charset="2"/>
              <a:buChar char="§"/>
            </a:pPr>
            <a:endParaRPr lang="ru-RU" sz="2800" b="1" dirty="0" smtClean="0"/>
          </a:p>
          <a:p>
            <a:pPr>
              <a:buClr>
                <a:srgbClr val="EB3D5A"/>
              </a:buClr>
              <a:buFont typeface="Wingdings" pitchFamily="2" charset="2"/>
              <a:buChar char="§"/>
            </a:pPr>
            <a:r>
              <a:rPr lang="ru-RU" sz="2800" dirty="0" smtClean="0"/>
              <a:t>выражается в процентах кроссинговера  или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морганидах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rgbClr val="EB3D5A"/>
              </a:buClr>
            </a:pP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58204" cy="5831034"/>
          </a:xfrm>
        </p:spPr>
        <p:txBody>
          <a:bodyPr>
            <a:normAutofit/>
          </a:bodyPr>
          <a:lstStyle/>
          <a:p>
            <a:r>
              <a:rPr lang="ru-RU" dirty="0" smtClean="0"/>
              <a:t>На </a:t>
            </a:r>
            <a:r>
              <a:rPr lang="ru-RU" b="1" dirty="0" smtClean="0"/>
              <a:t>генном</a:t>
            </a:r>
            <a:r>
              <a:rPr lang="ru-RU" dirty="0" smtClean="0"/>
              <a:t> уровне изменения первичной структуры ДНК генов под действием мутаций менее значительны, чем при хромосомных мутациях, однако генные мутации встречаются более часто.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результате генных мутаций происходят замены,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делеции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 вставки одного или нескольких нуклеотидов,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транслокации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дупликации и инверсии различных частей гена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dirty="0" smtClean="0"/>
              <a:t>В том случае, когда под действием мутации изменяется лишь один нуклеотид, говорят о </a:t>
            </a:r>
            <a:r>
              <a:rPr lang="ru-RU" b="1" dirty="0" smtClean="0"/>
              <a:t>точечных мутациях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3286148"/>
          </a:xfrm>
        </p:spPr>
        <p:txBody>
          <a:bodyPr>
            <a:normAutofit/>
          </a:bodyPr>
          <a:lstStyle/>
          <a:p>
            <a:r>
              <a:rPr lang="ru-RU" dirty="0" smtClean="0"/>
              <a:t>Поскольку в состав ДНК входят азотистые основания только двух типов — пурины и пиримидины, все </a:t>
            </a:r>
            <a:r>
              <a:rPr lang="ru-RU" dirty="0" err="1" smtClean="0"/>
              <a:t>точковые</a:t>
            </a:r>
            <a:r>
              <a:rPr lang="ru-RU" dirty="0" smtClean="0"/>
              <a:t> мутации с заменой оснований разделяют на два класса: </a:t>
            </a:r>
          </a:p>
          <a:p>
            <a:pPr lvl="1"/>
            <a:r>
              <a:rPr lang="ru-RU" b="1" dirty="0" err="1" smtClean="0"/>
              <a:t>Транзиции</a:t>
            </a:r>
            <a:r>
              <a:rPr lang="ru-RU" dirty="0" smtClean="0"/>
              <a:t>  - замена пурина на пурин или пиримидина на пиримидин и </a:t>
            </a:r>
          </a:p>
          <a:p>
            <a:pPr lvl="1"/>
            <a:r>
              <a:rPr lang="ru-RU" b="1" dirty="0" err="1" smtClean="0"/>
              <a:t>Трансверсии</a:t>
            </a:r>
            <a:r>
              <a:rPr lang="ru-RU" dirty="0" smtClean="0"/>
              <a:t>  - замена пурина на пиримидин или наоборот. 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86766" cy="61882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Возможны четыре генетических последствия </a:t>
            </a:r>
            <a:r>
              <a:rPr lang="ru-RU" dirty="0" err="1" smtClean="0"/>
              <a:t>точковых</a:t>
            </a:r>
            <a:r>
              <a:rPr lang="ru-RU" dirty="0" smtClean="0"/>
              <a:t> мутаций: </a:t>
            </a:r>
          </a:p>
          <a:p>
            <a:pPr lvl="1"/>
            <a:r>
              <a:rPr lang="ru-RU" dirty="0" smtClean="0"/>
              <a:t>1) сохранение смысла кодона из-за вырожденности генетического кода (синонимическая замена нуклеотида), </a:t>
            </a:r>
          </a:p>
          <a:p>
            <a:pPr lvl="1"/>
            <a:r>
              <a:rPr lang="ru-RU" dirty="0" smtClean="0"/>
              <a:t>2) изменение смысла кодона, приводящее к замене аминокислоты в соответствующем месте полипептидной цепи (</a:t>
            </a:r>
            <a:r>
              <a:rPr lang="ru-RU" dirty="0" err="1" smtClean="0"/>
              <a:t>миссенс-мутация</a:t>
            </a:r>
            <a:r>
              <a:rPr lang="ru-RU" dirty="0" smtClean="0"/>
              <a:t>), </a:t>
            </a:r>
          </a:p>
          <a:p>
            <a:pPr lvl="1"/>
            <a:r>
              <a:rPr lang="ru-RU" dirty="0" smtClean="0"/>
              <a:t>3) образование бессмысленного кодона с преждевременной </a:t>
            </a:r>
            <a:r>
              <a:rPr lang="ru-RU" dirty="0" err="1" smtClean="0"/>
              <a:t>терминацией</a:t>
            </a:r>
            <a:r>
              <a:rPr lang="ru-RU" dirty="0" smtClean="0"/>
              <a:t> (нонсенс-мутация). </a:t>
            </a:r>
          </a:p>
          <a:p>
            <a:pPr lvl="2"/>
            <a:r>
              <a:rPr lang="ru-RU" dirty="0" smtClean="0"/>
              <a:t> В генетическом коде имеются три бессмысленных кодона: </a:t>
            </a:r>
            <a:r>
              <a:rPr lang="ru-RU" b="1" i="1" dirty="0" err="1" smtClean="0"/>
              <a:t>амбер</a:t>
            </a:r>
            <a:r>
              <a:rPr lang="ru-RU" b="1" i="1" dirty="0" smtClean="0"/>
              <a:t> — UAG, охр — UAA и опал — UGA . </a:t>
            </a:r>
            <a:r>
              <a:rPr lang="ru-RU" dirty="0" smtClean="0"/>
              <a:t>В соответствии с этим получают название и мутации, приводящие к образованию бессмысленных триплетов — например </a:t>
            </a:r>
            <a:r>
              <a:rPr lang="ru-RU" dirty="0" err="1" smtClean="0"/>
              <a:t>амбер-мутация</a:t>
            </a:r>
            <a:r>
              <a:rPr lang="ru-RU" dirty="0" smtClean="0"/>
              <a:t>,</a:t>
            </a:r>
          </a:p>
          <a:p>
            <a:pPr lvl="1"/>
            <a:r>
              <a:rPr lang="ru-RU" dirty="0" smtClean="0"/>
              <a:t> 4) обратная замена (</a:t>
            </a:r>
            <a:r>
              <a:rPr lang="ru-RU" dirty="0" err="1" smtClean="0"/>
              <a:t>стоп-кодона</a:t>
            </a:r>
            <a:r>
              <a:rPr lang="ru-RU" dirty="0" smtClean="0"/>
              <a:t> на смысловой кодон).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Последствия мутаций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для клетки и организма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>
            <a:normAutofit/>
          </a:bodyPr>
          <a:lstStyle/>
          <a:p>
            <a:r>
              <a:rPr lang="ru-RU" dirty="0" err="1" smtClean="0"/>
              <a:t>Фенотипически</a:t>
            </a:r>
            <a:r>
              <a:rPr lang="ru-RU" dirty="0" smtClean="0"/>
              <a:t> генные мутации проявляются на молекулярном, клеточном, тканевом и органном уровнях.</a:t>
            </a:r>
          </a:p>
          <a:p>
            <a:r>
              <a:rPr lang="ru-RU" b="1" dirty="0" smtClean="0"/>
              <a:t>Число генных болезней составляет около 3500-4500.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Примеры генных мутаций с заменой оснований:</a:t>
            </a:r>
          </a:p>
          <a:p>
            <a:pPr marL="883920" lvl="1" indent="-609600"/>
            <a:r>
              <a:rPr lang="ru-RU" dirty="0" err="1" smtClean="0"/>
              <a:t>Фенилкетонурия</a:t>
            </a:r>
            <a:r>
              <a:rPr lang="ru-RU" dirty="0" smtClean="0"/>
              <a:t>.  </a:t>
            </a:r>
          </a:p>
          <a:p>
            <a:pPr marL="883920" lvl="1" indent="-609600"/>
            <a:r>
              <a:rPr lang="ru-RU" dirty="0" smtClean="0"/>
              <a:t>Серповидно - клеточная анемия.</a:t>
            </a:r>
          </a:p>
          <a:p>
            <a:pPr marL="883920" lvl="1" indent="-609600"/>
            <a:r>
              <a:rPr lang="ru-RU" dirty="0" smtClean="0"/>
              <a:t>Синдром  </a:t>
            </a:r>
            <a:r>
              <a:rPr lang="ru-RU" dirty="0" err="1" smtClean="0"/>
              <a:t>Морфана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215370" cy="55452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Мутации, которые ухудшают деятельность клетки в многоклеточном организме, часто приводят к уничтожению клетки, в частности, к программируемой смерти клетки, </a:t>
            </a:r>
            <a:r>
              <a:rPr lang="ru-RU" b="1" dirty="0" smtClean="0"/>
              <a:t>— апоптозу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Если внутри- и внеклеточные защитные механизмы не распознали мутацию и клетка прошла деление, то мутантный ген передастся всем потомкам клетки и, чаще всего, приводит к тому, что все эти клетки начинают функционировать иначе.</a:t>
            </a:r>
          </a:p>
          <a:p>
            <a:pPr lvl="1"/>
            <a:r>
              <a:rPr lang="ru-RU" b="1" dirty="0" smtClean="0"/>
              <a:t>мутация в соматической клетке сложного многоклеточного организма может привести к злокачественным или доброкачественным новообразованиям, </a:t>
            </a:r>
          </a:p>
          <a:p>
            <a:pPr lvl="1"/>
            <a:r>
              <a:rPr lang="ru-RU" b="1" dirty="0" smtClean="0"/>
              <a:t>мутация в половой клетке — к изменению свойств всего организма-потомка.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 адаптивному значению мутации могут быть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7972452" cy="3000396"/>
          </a:xfrm>
        </p:spPr>
        <p:txBody>
          <a:bodyPr/>
          <a:lstStyle/>
          <a:p>
            <a:r>
              <a:rPr lang="ru-RU" b="1" dirty="0" smtClean="0"/>
              <a:t>Полезными</a:t>
            </a:r>
            <a:r>
              <a:rPr lang="ru-RU" dirty="0" smtClean="0"/>
              <a:t> – повышающими жизнеспособность.</a:t>
            </a:r>
          </a:p>
          <a:p>
            <a:r>
              <a:rPr lang="ru-RU" b="1" dirty="0" smtClean="0"/>
              <a:t>Вредными </a:t>
            </a:r>
            <a:r>
              <a:rPr lang="ru-RU" dirty="0" smtClean="0"/>
              <a:t>– понижающими жизнеспособность.</a:t>
            </a:r>
          </a:p>
          <a:p>
            <a:r>
              <a:rPr lang="ru-RU" b="1" dirty="0" smtClean="0"/>
              <a:t>Нейтральными</a:t>
            </a:r>
            <a:r>
              <a:rPr lang="ru-RU" dirty="0" smtClean="0"/>
              <a:t> -  не влияющими на жизнеспособность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Ненаследственная изменчивость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401080" cy="4662502"/>
          </a:xfrm>
        </p:spPr>
        <p:txBody>
          <a:bodyPr>
            <a:normAutofit/>
          </a:bodyPr>
          <a:lstStyle/>
          <a:p>
            <a:r>
              <a:rPr lang="ru-RU" dirty="0" smtClean="0"/>
              <a:t>Ненаследственная, или </a:t>
            </a:r>
            <a:r>
              <a:rPr lang="ru-RU" b="1" dirty="0" err="1" smtClean="0"/>
              <a:t>модификационная</a:t>
            </a:r>
            <a:r>
              <a:rPr lang="ru-RU" dirty="0" smtClean="0"/>
              <a:t>, изменчивость отражает изменения фенотипа под действием условий существования организма, не затрагивающих генотип.</a:t>
            </a:r>
          </a:p>
          <a:p>
            <a:r>
              <a:rPr lang="ru-RU" dirty="0" smtClean="0"/>
              <a:t>Изменение того или иного признака под влиянием условий окружающей среды часто колеблется в пределах наследственной нормы реакции данного вида и носит характер </a:t>
            </a:r>
            <a:r>
              <a:rPr lang="ru-RU" dirty="0" smtClean="0">
                <a:solidFill>
                  <a:srgbClr val="002060"/>
                </a:solidFill>
              </a:rPr>
              <a:t>адаптаций</a:t>
            </a:r>
            <a:r>
              <a:rPr lang="ru-RU" i="1" dirty="0" smtClean="0"/>
              <a:t>,</a:t>
            </a:r>
            <a:r>
              <a:rPr lang="ru-RU" dirty="0" smtClean="0"/>
              <a:t> или приспособлений. </a:t>
            </a:r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8786842" cy="57864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Генотипическая изменчивость </a:t>
            </a:r>
            <a:r>
              <a:rPr lang="ru-RU" sz="3200" dirty="0" smtClean="0"/>
              <a:t>лежит в основе практической селекции при создании новых пород животных, сортов растений и штаммов микроорганизмов, </a:t>
            </a:r>
          </a:p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Модификационная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используется при подборе условий существования организмов, в которых реализуется один из пределов нормы реакции для особей данного генотипа.</a:t>
            </a:r>
            <a:endParaRPr lang="ru-RU" sz="32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8215338" cy="5929354"/>
          </a:xfrm>
        </p:spPr>
        <p:txBody>
          <a:bodyPr/>
          <a:lstStyle/>
          <a:p>
            <a:r>
              <a:rPr lang="ru-RU" dirty="0" smtClean="0"/>
              <a:t>Основным положением генетики является тезис о том, что </a:t>
            </a:r>
            <a:r>
              <a:rPr lang="ru-RU" b="1" dirty="0" smtClean="0">
                <a:solidFill>
                  <a:srgbClr val="002060"/>
                </a:solidFill>
              </a:rPr>
              <a:t>фенотип (внешние признаки) представляет собой результат взаимодействия между генотипом и средой.</a:t>
            </a:r>
          </a:p>
          <a:p>
            <a:r>
              <a:rPr lang="ru-RU" dirty="0" smtClean="0"/>
              <a:t>Генотип определяет число фенотипов, способных образоваться в различных условиях окружающей среды. </a:t>
            </a:r>
          </a:p>
          <a:p>
            <a:r>
              <a:rPr lang="ru-RU" dirty="0" smtClean="0"/>
              <a:t>Диапазон проявлений генотипа в зависимости от условий окружающей среды называют наследственной </a:t>
            </a:r>
            <a:r>
              <a:rPr lang="ru-RU" b="1" dirty="0" smtClean="0"/>
              <a:t>нормой реакции.</a:t>
            </a:r>
            <a:endParaRPr lang="ru-RU" b="1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357299"/>
            <a:ext cx="8472518" cy="3071834"/>
          </a:xfrm>
        </p:spPr>
        <p:txBody>
          <a:bodyPr>
            <a:normAutofit/>
          </a:bodyPr>
          <a:lstStyle/>
          <a:p>
            <a:r>
              <a:rPr lang="ru-RU" b="1" dirty="0" smtClean="0"/>
              <a:t>Один и тот же генотип в разных условиях среды может реализоваться в целый спектр потенциально возможных фенотипов,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но в каждом конкретном онтогенезе реализуется только один фенотип.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B037F"/>
                </a:solidFill>
                <a:latin typeface="Tahoma" pitchFamily="34" charset="0"/>
              </a:rPr>
              <a:t>Хромосомное определение пола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01122" cy="471490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1905 – 1906 г Вильсон </a:t>
            </a:r>
            <a:r>
              <a:rPr lang="ru-RU" b="1" dirty="0" smtClean="0"/>
              <a:t>открыл половые хромосомы и доказал их роль в  детерминации пола</a:t>
            </a:r>
          </a:p>
          <a:p>
            <a:pPr>
              <a:buClr>
                <a:srgbClr val="EB3D5A"/>
              </a:buClr>
            </a:pPr>
            <a:r>
              <a:rPr lang="ru-RU" b="1" dirty="0" smtClean="0">
                <a:latin typeface="Tahoma" pitchFamily="34" charset="0"/>
              </a:rPr>
              <a:t>В 1922 г.американский ученый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Бриджес</a:t>
            </a:r>
            <a:r>
              <a:rPr lang="ru-RU" b="1" dirty="0" smtClean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</a:rPr>
              <a:t>создал гипотезу генного баланса. </a:t>
            </a:r>
          </a:p>
          <a:p>
            <a:pPr>
              <a:buClr>
                <a:srgbClr val="EB3D5A"/>
              </a:buClr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Суть её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: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</a:rPr>
              <a:t>человек изначально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бисексуален.</a:t>
            </a:r>
            <a:r>
              <a:rPr lang="ru-RU" b="1" dirty="0" smtClean="0">
                <a:latin typeface="Tahoma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Развитие  половых признаков определяется балансом женских и мужских генов –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детерминаторов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 пола</a:t>
            </a:r>
          </a:p>
          <a:p>
            <a:pPr>
              <a:buClr>
                <a:srgbClr val="EB3D5A"/>
              </a:buClr>
            </a:pPr>
            <a:r>
              <a:rPr lang="ru-RU" b="1" dirty="0" smtClean="0">
                <a:latin typeface="Tahoma" pitchFamily="34" charset="0"/>
              </a:rPr>
              <a:t>У человека важную роль</a:t>
            </a:r>
          </a:p>
          <a:p>
            <a:pPr>
              <a:buClr>
                <a:srgbClr val="EB3D5A"/>
              </a:buClr>
              <a:buNone/>
            </a:pPr>
            <a:r>
              <a:rPr lang="ru-RU" b="1" dirty="0" smtClean="0">
                <a:latin typeface="Tahoma" pitchFamily="34" charset="0"/>
              </a:rPr>
              <a:t>	в детерминации пола играет</a:t>
            </a:r>
          </a:p>
          <a:p>
            <a:pPr>
              <a:buClr>
                <a:srgbClr val="EB3D5A"/>
              </a:buClr>
              <a:buNone/>
            </a:pPr>
            <a:r>
              <a:rPr lang="ru-RU" b="1" dirty="0" smtClean="0">
                <a:latin typeface="Tahoma" pitchFamily="34" charset="0"/>
              </a:rPr>
              <a:t>	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У- хромосома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10" descr="Хромосомы человека"/>
          <p:cNvPicPr>
            <a:picLocks noChangeAspect="1" noChangeArrowheads="1"/>
          </p:cNvPicPr>
          <p:nvPr/>
        </p:nvPicPr>
        <p:blipFill>
          <a:blip r:embed="rId2" cstate="print"/>
          <a:srcRect l="76631" t="69804" r="7550"/>
          <a:stretch>
            <a:fillRect/>
          </a:stretch>
        </p:blipFill>
        <p:spPr bwMode="auto">
          <a:xfrm>
            <a:off x="5496966" y="3929066"/>
            <a:ext cx="2289744" cy="26432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558218" cy="1357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Значение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наследственности и изменчивости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285992"/>
            <a:ext cx="8643998" cy="323374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Наследственность обеспечивает преемственность поколений и поддерживает непрерывность жизни.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Изменчивость поставляет материал для естественного отбора, наследственность закрепляет полезные признаки.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Изменчивость обеспечивает приспособленность популяций и видов к изменяющимся условиям существования.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?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01122" cy="2686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</a:rPr>
              <a:t>Перечислите виды хромосомных аберраций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215370" cy="61882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 организмов с хромосомным определением пола половыми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хромосомами называют хромосомы, различно устроенные у мужских и женских организмов</a:t>
            </a:r>
            <a:r>
              <a:rPr lang="ru-RU" sz="3200" b="1" dirty="0" smtClean="0"/>
              <a:t>.</a:t>
            </a:r>
          </a:p>
          <a:p>
            <a:r>
              <a:rPr lang="ru-RU" sz="3200" dirty="0" smtClean="0"/>
              <a:t>По традиции половые хромосомы, в отличие от </a:t>
            </a:r>
            <a:r>
              <a:rPr lang="ru-RU" sz="3200" dirty="0" err="1" smtClean="0"/>
              <a:t>аутосом</a:t>
            </a:r>
            <a:r>
              <a:rPr lang="ru-RU" sz="3200" dirty="0" smtClean="0"/>
              <a:t>, обозначаются не порядковыми номерами, а буквами X, Y, Z или W, причём отсутствие хромосомы обозначается цифрой 0.</a:t>
            </a:r>
          </a:p>
        </p:txBody>
      </p:sp>
    </p:spTree>
    <p:extLst>
      <p:ext uri="{BB962C8B-B14F-4D97-AF65-F5344CB8AC3E}">
        <p14:creationId xmlns:p14="http://schemas.microsoft.com/office/powerpoint/2010/main" val="4244668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617</TotalTime>
  <Words>1797</Words>
  <Application>Microsoft Office PowerPoint</Application>
  <PresentationFormat>Экран (4:3)</PresentationFormat>
  <Paragraphs>318</Paragraphs>
  <Slides>81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Справедливость</vt:lpstr>
      <vt:lpstr>Сцепленное наследование. Изменчивость</vt:lpstr>
      <vt:lpstr>План лекции</vt:lpstr>
      <vt:lpstr>Хромосомная теория наследственности</vt:lpstr>
      <vt:lpstr> Drosophila melanogaster (чернобрюхая дрозофила) </vt:lpstr>
      <vt:lpstr>Презентация PowerPoint</vt:lpstr>
      <vt:lpstr>Основные положения хромосомной теории</vt:lpstr>
      <vt:lpstr>Презентация PowerPoint</vt:lpstr>
      <vt:lpstr>Хромосомное определение пола</vt:lpstr>
      <vt:lpstr>Презентация PowerPoint</vt:lpstr>
      <vt:lpstr>Презентация PowerPoint</vt:lpstr>
      <vt:lpstr>Презентация PowerPoint</vt:lpstr>
      <vt:lpstr>Сцепленное наследование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Генетическая карта (genetic map)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Наследование признаков, сцепленных с полом</vt:lpstr>
      <vt:lpstr>Презентация PowerPoint</vt:lpstr>
      <vt:lpstr>Презентация PowerPoint</vt:lpstr>
      <vt:lpstr>Презентация PowerPoint</vt:lpstr>
      <vt:lpstr>Примеры заболеваний человека, сцепленного с полом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Мутация</vt:lpstr>
      <vt:lpstr>Классификация мутаций по характеру возникновения</vt:lpstr>
      <vt:lpstr>Презентация PowerPoint</vt:lpstr>
      <vt:lpstr>Мутагены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Краснуха</vt:lpstr>
      <vt:lpstr>По степени изменения генотипа различают следующие виды мутаций: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мутаций  для клетки и организма</vt:lpstr>
      <vt:lpstr>Презентация PowerPoint</vt:lpstr>
      <vt:lpstr>По адаптивному значению мутации могут быть</vt:lpstr>
      <vt:lpstr>Ненаследственная изменчивость</vt:lpstr>
      <vt:lpstr>Презентация PowerPoint</vt:lpstr>
      <vt:lpstr>Презентация PowerPoint</vt:lpstr>
      <vt:lpstr>Презентация PowerPoint</vt:lpstr>
      <vt:lpstr>Значение  наследственности и изменчивости</vt:lpstr>
      <vt:lpstr>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Хромосомный и геномный уровни организации наследственного материала</dc:title>
  <dc:creator>Semen</dc:creator>
  <cp:lastModifiedBy>Биология</cp:lastModifiedBy>
  <cp:revision>119</cp:revision>
  <dcterms:modified xsi:type="dcterms:W3CDTF">2015-10-22T11:19:14Z</dcterms:modified>
</cp:coreProperties>
</file>