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72" r:id="rId7"/>
    <p:sldId id="265" r:id="rId8"/>
    <p:sldId id="269" r:id="rId9"/>
    <p:sldId id="271" r:id="rId10"/>
    <p:sldId id="273" r:id="rId11"/>
    <p:sldId id="267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840EFC-E46D-4410-8D7A-3292842F2C0E}" type="datetimeFigureOut">
              <a:rPr lang="ru-RU" smtClean="0"/>
              <a:pPr/>
              <a:t>31.05.2017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0776CC-ED54-4BDA-A4FC-32336A4804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428736"/>
            <a:ext cx="8458200" cy="914400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Анализ использования педагогических технологий в учебном процессе</a:t>
            </a:r>
          </a:p>
          <a:p>
            <a:pPr algn="ctr">
              <a:lnSpc>
                <a:spcPct val="17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 2016-2017 учебном году</a:t>
            </a:r>
            <a:endParaRPr lang="ru-RU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28596" y="4653136"/>
            <a:ext cx="8458200" cy="129614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2000" b="1" dirty="0" smtClean="0">
              <a:solidFill>
                <a:schemeClr val="tx2">
                  <a:shade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000" b="1" dirty="0" smtClean="0">
                <a:solidFill>
                  <a:schemeClr val="tx2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МК </a:t>
            </a:r>
          </a:p>
          <a:p>
            <a:pPr marL="0" marR="0" lvl="0" indent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Чупина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В.Б.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endParaRPr lang="ru-RU" sz="1900" b="1" u="sng" dirty="0" smtClean="0">
              <a:solidFill>
                <a:prstClr val="black"/>
              </a:solidFill>
            </a:endParaRP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1900" b="1" u="sng" dirty="0" smtClean="0">
                <a:solidFill>
                  <a:prstClr val="black"/>
                </a:solidFill>
              </a:rPr>
              <a:t>Кафедра наркологии и психиатрии </a:t>
            </a:r>
            <a:r>
              <a:rPr lang="ru-RU" sz="1900" b="1" u="sng" dirty="0">
                <a:solidFill>
                  <a:prstClr val="black"/>
                </a:solidFill>
              </a:rPr>
              <a:t>с курсом </a:t>
            </a:r>
            <a:r>
              <a:rPr lang="ru-RU" sz="1900" b="1" u="sng" dirty="0" smtClean="0">
                <a:solidFill>
                  <a:prstClr val="black"/>
                </a:solidFill>
              </a:rPr>
              <a:t>ПО</a:t>
            </a: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endParaRPr lang="ru-RU" sz="1900" u="sng" dirty="0">
              <a:solidFill>
                <a:prstClr val="black"/>
              </a:solidFill>
            </a:endParaRP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20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Тренинговые</a:t>
            </a:r>
            <a:r>
              <a:rPr lang="ru-RU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технологии в формировании наркологической </a:t>
            </a:r>
            <a:r>
              <a:rPr lang="ru-RU" sz="20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граммотности</a:t>
            </a:r>
            <a:r>
              <a:rPr lang="ru-RU" sz="2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студентов вузов в преподавании превентивных </a:t>
            </a:r>
            <a:r>
              <a:rPr lang="ru-RU" sz="20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дисциплин.</a:t>
            </a: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48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91" y="785794"/>
            <a:ext cx="8183880" cy="1476258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effectLst/>
              </a:rPr>
              <a:t>Публикации на педагогическую тематику</a:t>
            </a:r>
            <a:endParaRPr lang="ru-RU" sz="28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785794"/>
            <a:ext cx="8143932" cy="242889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b="1" i="0" u="sng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43042" y="2491054"/>
            <a:ext cx="5897864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latin typeface="+mj-lt"/>
                <a:ea typeface="+mj-ea"/>
                <a:cs typeface="+mj-cs"/>
              </a:rPr>
              <a:t>57</a:t>
            </a:r>
            <a:r>
              <a:rPr kumimoji="0" lang="ru-RU" sz="2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публикаци</a:t>
            </a:r>
            <a:r>
              <a:rPr lang="ru-RU" sz="2400" b="1" dirty="0">
                <a:latin typeface="+mj-lt"/>
                <a:ea typeface="+mj-ea"/>
                <a:cs typeface="+mj-cs"/>
              </a:rPr>
              <a:t>й</a:t>
            </a:r>
            <a:endParaRPr kumimoji="0" lang="ru-RU" sz="24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450057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Из них </a:t>
            </a:r>
            <a:r>
              <a:rPr lang="ru-RU" sz="2000" b="1" u="sng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7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публикаций</a:t>
            </a:r>
            <a:r>
              <a:rPr kumimoji="0" lang="ru-RU" sz="2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 перечня ВАК 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1 публикация </a:t>
            </a:r>
            <a:r>
              <a:rPr kumimoji="0" lang="en-US" sz="2000" b="1" i="0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j-lt"/>
                <a:ea typeface="+mj-ea"/>
                <a:cs typeface="+mj-cs"/>
              </a:rPr>
              <a:t>SCOPUS</a:t>
            </a:r>
            <a:endParaRPr kumimoji="0" lang="ru-RU" sz="20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14401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>Планируется </a:t>
            </a:r>
            <a:r>
              <a:rPr lang="ru-RU" sz="2400" dirty="0">
                <a:solidFill>
                  <a:schemeClr val="tx1"/>
                </a:solidFill>
                <a:effectLst/>
              </a:rPr>
              <a:t>повышение квалификации по педагогике/ педагогическим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технологиям </a:t>
            </a:r>
            <a:r>
              <a:rPr lang="ru-RU" sz="2400" dirty="0">
                <a:solidFill>
                  <a:schemeClr val="tx1"/>
                </a:solidFill>
                <a:effectLst/>
              </a:rPr>
              <a:t>в 2016-2017 уч. году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136904" cy="3960440"/>
          </a:xfrm>
        </p:spPr>
        <p:txBody>
          <a:bodyPr/>
          <a:lstStyle/>
          <a:p>
            <a:pPr lvl="0" algn="ctr"/>
            <a:endParaRPr lang="ru-RU" dirty="0" smtClean="0"/>
          </a:p>
          <a:p>
            <a:pPr lvl="0" algn="ctr"/>
            <a:endParaRPr lang="ru-RU" dirty="0"/>
          </a:p>
          <a:p>
            <a:pPr lvl="0" algn="l"/>
            <a:endParaRPr lang="ru-RU" sz="2400" dirty="0" smtClean="0"/>
          </a:p>
          <a:p>
            <a:pPr lvl="0" algn="l"/>
            <a:endParaRPr lang="ru-RU" sz="2400" dirty="0"/>
          </a:p>
          <a:p>
            <a:pPr lvl="0" algn="l"/>
            <a:endParaRPr lang="ru-RU" sz="2400" dirty="0" smtClean="0"/>
          </a:p>
          <a:p>
            <a:pPr lvl="0" algn="just"/>
            <a:r>
              <a:rPr lang="ru-RU" sz="2400" dirty="0" smtClean="0">
                <a:latin typeface="+mj-lt"/>
              </a:rPr>
              <a:t>По </a:t>
            </a:r>
            <a:r>
              <a:rPr lang="ru-RU" sz="2400" dirty="0">
                <a:latin typeface="+mj-lt"/>
              </a:rPr>
              <a:t>циклу </a:t>
            </a:r>
            <a:r>
              <a:rPr lang="ru-RU" sz="2400" dirty="0" smtClean="0">
                <a:latin typeface="+mj-lt"/>
              </a:rPr>
              <a:t>«Клинические </a:t>
            </a:r>
            <a:r>
              <a:rPr lang="ru-RU" sz="2400" dirty="0">
                <a:latin typeface="+mj-lt"/>
              </a:rPr>
              <a:t>проблемы в контексте психологического </a:t>
            </a:r>
            <a:r>
              <a:rPr lang="ru-RU" sz="2400" dirty="0" smtClean="0">
                <a:latin typeface="+mj-lt"/>
              </a:rPr>
              <a:t>консультирования».</a:t>
            </a:r>
          </a:p>
          <a:p>
            <a:pPr lvl="0" algn="just"/>
            <a:endParaRPr lang="ru-RU" sz="2400" dirty="0" smtClean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+mj-lt"/>
                <a:ea typeface="Times New Roman"/>
                <a:cs typeface="Times New Roman"/>
              </a:rPr>
              <a:t>«</a:t>
            </a:r>
            <a:r>
              <a:rPr lang="ru-RU" sz="2400" dirty="0">
                <a:latin typeface="+mj-lt"/>
                <a:ea typeface="Times New Roman"/>
                <a:cs typeface="Times New Roman"/>
              </a:rPr>
              <a:t>Школа молодого преподавателя»</a:t>
            </a:r>
          </a:p>
          <a:p>
            <a:pPr lvl="0" algn="l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735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Arial Black" panose="020B0A04020102020204" pitchFamily="34" charset="0"/>
              </a:rPr>
              <a:t>Благодарю за внимание!</a:t>
            </a:r>
            <a:endParaRPr lang="ru-RU" b="1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u="sng" dirty="0" smtClean="0">
                <a:solidFill>
                  <a:schemeClr val="tx1"/>
                </a:solidFill>
                <a:effectLst/>
              </a:rPr>
              <a:t>Анализ результатов анкетирования</a:t>
            </a:r>
            <a:endParaRPr lang="ru-RU" sz="2800" u="sng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86808" cy="41879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1) Кафедра </a:t>
            </a:r>
            <a:r>
              <a:rPr lang="ru-RU" sz="2400" dirty="0" smtClean="0"/>
              <a:t>педагогики </a:t>
            </a:r>
            <a:r>
              <a:rPr lang="ru-RU" sz="2400" dirty="0"/>
              <a:t>и психологии с курсом </a:t>
            </a:r>
            <a:r>
              <a:rPr lang="ru-RU" sz="2400" dirty="0" smtClean="0"/>
              <a:t>ПО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2) Кафедра </a:t>
            </a:r>
            <a:r>
              <a:rPr lang="ru-RU" sz="2400" dirty="0"/>
              <a:t>п</a:t>
            </a:r>
            <a:r>
              <a:rPr lang="ru-RU" sz="2400" dirty="0" smtClean="0"/>
              <a:t>сихиатрии </a:t>
            </a:r>
            <a:r>
              <a:rPr lang="ru-RU" sz="2400" dirty="0"/>
              <a:t>и наркологии с курсом </a:t>
            </a:r>
            <a:r>
              <a:rPr lang="ru-RU" sz="2400" dirty="0" smtClean="0"/>
              <a:t>ПО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3) Кафедра клинической психологии и психотерапии с курсом ПО</a:t>
            </a:r>
            <a:endParaRPr lang="ru-RU" sz="2400" dirty="0" smtClean="0"/>
          </a:p>
          <a:p>
            <a:pPr marL="514350" indent="-514350" algn="ctr">
              <a:buNone/>
            </a:pPr>
            <a:endParaRPr lang="ru-RU" sz="2600" b="1" dirty="0" smtClean="0"/>
          </a:p>
          <a:p>
            <a:pPr marL="514350" indent="-514350" algn="ctr">
              <a:buNone/>
            </a:pPr>
            <a:r>
              <a:rPr lang="ru-RU" sz="2600" b="1" dirty="0" smtClean="0"/>
              <a:t>Количество ППС на кафедрах – 39 человек</a:t>
            </a:r>
            <a:endParaRPr lang="ru-RU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Прошли повышение квалификации по педагогике – </a:t>
            </a:r>
            <a:r>
              <a:rPr lang="ru-RU" sz="2400" dirty="0" smtClean="0">
                <a:solidFill>
                  <a:schemeClr val="tx1"/>
                </a:solidFill>
              </a:rPr>
              <a:t>22 преподавателя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357430"/>
            <a:ext cx="4857784" cy="12875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4429132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ИТОГО: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56</a:t>
            </a:r>
            <a:r>
              <a:rPr kumimoji="0" lang="ru-RU" sz="24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,4</a:t>
            </a:r>
            <a:r>
              <a:rPr kumimoji="0" lang="ru-RU" sz="2400" b="1" i="0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%</a:t>
            </a:r>
            <a:r>
              <a:rPr kumimoji="0" lang="ru-RU" sz="24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ППС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97894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2200" b="1" dirty="0">
                <a:solidFill>
                  <a:prstClr val="black"/>
                </a:solidFill>
              </a:rPr>
              <a:t>Из них:</a:t>
            </a:r>
          </a:p>
          <a:p>
            <a:pPr lvl="0">
              <a:spcBef>
                <a:spcPct val="0"/>
              </a:spcBef>
              <a:defRPr/>
            </a:pPr>
            <a:endParaRPr lang="ru-RU" sz="2200" b="1" dirty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200" b="1" dirty="0">
                <a:solidFill>
                  <a:prstClr val="black"/>
                </a:solidFill>
              </a:rPr>
              <a:t>Школа молодого преподавателя – </a:t>
            </a:r>
          </a:p>
          <a:p>
            <a:pPr lvl="0">
              <a:spcBef>
                <a:spcPct val="0"/>
              </a:spcBef>
              <a:defRPr/>
            </a:pPr>
            <a:r>
              <a:rPr lang="ru-RU" sz="2200" b="1" u="sng" dirty="0">
                <a:solidFill>
                  <a:prstClr val="black"/>
                </a:solidFill>
              </a:rPr>
              <a:t>1 человек</a:t>
            </a:r>
            <a:endParaRPr lang="ru-RU" sz="2200" b="1" u="sng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76672"/>
            <a:ext cx="818388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>Мероприятия по педагогике посещенные сотрудниками кафедр в 2016-2017 уч. году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928802"/>
            <a:ext cx="8143932" cy="445252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Всероссийская</a:t>
            </a:r>
            <a:r>
              <a:rPr kumimoji="0" lang="ru-RU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научно-практическая конференция с международным участием </a:t>
            </a:r>
            <a:r>
              <a:rPr lang="ru-RU" sz="1900" b="1" dirty="0"/>
              <a:t>«Современные тенденции развития педагогических технологий в медицинском </a:t>
            </a:r>
            <a:r>
              <a:rPr lang="ru-RU" sz="1900" b="1" dirty="0" smtClean="0"/>
              <a:t>образовании». </a:t>
            </a:r>
            <a:r>
              <a:rPr kumimoji="0" lang="ru-RU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Вузовская педагогика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+mj-lt"/>
                <a:ea typeface="+mj-ea"/>
                <a:cs typeface="+mj-cs"/>
              </a:rPr>
              <a:t>30 человек (</a:t>
            </a:r>
            <a:r>
              <a:rPr lang="ru-RU" sz="19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77</a:t>
            </a:r>
            <a:r>
              <a:rPr kumimoji="0" lang="ru-RU" sz="19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+mj-lt"/>
                <a:ea typeface="+mj-ea"/>
                <a:cs typeface="+mj-cs"/>
              </a:rPr>
              <a:t>%)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latin typeface="+mj-lt"/>
                <a:ea typeface="+mj-ea"/>
                <a:cs typeface="+mj-cs"/>
              </a:rPr>
              <a:t>Третья </a:t>
            </a:r>
            <a:r>
              <a:rPr lang="ru-RU" sz="1900" b="1" dirty="0">
                <a:latin typeface="+mj-lt"/>
                <a:ea typeface="+mj-ea"/>
                <a:cs typeface="+mj-cs"/>
              </a:rPr>
              <a:t>вузовская научно-практическая конференция </a:t>
            </a:r>
            <a:r>
              <a:rPr lang="ru-RU" sz="1900" b="1" dirty="0" smtClean="0">
                <a:latin typeface="+mj-lt"/>
                <a:ea typeface="+mj-ea"/>
                <a:cs typeface="+mj-cs"/>
              </a:rPr>
              <a:t>«Педагогика </a:t>
            </a:r>
            <a:r>
              <a:rPr lang="ru-RU" sz="1900" b="1" dirty="0">
                <a:latin typeface="+mj-lt"/>
                <a:ea typeface="+mj-ea"/>
                <a:cs typeface="+mj-cs"/>
              </a:rPr>
              <a:t>и медицина в служении </a:t>
            </a:r>
            <a:r>
              <a:rPr lang="ru-RU" sz="1900" b="1" dirty="0" smtClean="0">
                <a:latin typeface="+mj-lt"/>
                <a:ea typeface="+mj-ea"/>
                <a:cs typeface="+mj-cs"/>
              </a:rPr>
              <a:t>человеку» -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11 человек (28%)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/>
              <a:t>и др.</a:t>
            </a:r>
            <a:endParaRPr lang="ru-RU" sz="1900" b="1" dirty="0"/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latin typeface="+mj-lt"/>
                <a:ea typeface="+mj-ea"/>
                <a:cs typeface="+mj-cs"/>
              </a:rPr>
              <a:t>Мастер–классы в рамках конференции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900" b="1" dirty="0" smtClean="0">
                <a:latin typeface="+mj-lt"/>
                <a:ea typeface="+mj-ea"/>
                <a:cs typeface="+mj-cs"/>
              </a:rPr>
              <a:t>«Педагогика </a:t>
            </a:r>
            <a:r>
              <a:rPr lang="ru-RU" sz="1900" b="1" dirty="0">
                <a:latin typeface="+mj-lt"/>
                <a:ea typeface="+mj-ea"/>
                <a:cs typeface="+mj-cs"/>
              </a:rPr>
              <a:t>и медицина в служении </a:t>
            </a:r>
            <a:r>
              <a:rPr lang="ru-RU" sz="1900" b="1" dirty="0" smtClean="0">
                <a:latin typeface="+mj-lt"/>
                <a:ea typeface="+mj-ea"/>
                <a:cs typeface="+mj-cs"/>
              </a:rPr>
              <a:t>человеку»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6</a:t>
            </a:r>
            <a:r>
              <a:rPr lang="ru-RU" sz="19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человек (15%) </a:t>
            </a:r>
            <a:r>
              <a:rPr lang="ru-RU" sz="1900" b="1" dirty="0" smtClean="0">
                <a:latin typeface="+mj-lt"/>
                <a:ea typeface="+mj-ea"/>
                <a:cs typeface="+mj-cs"/>
              </a:rPr>
              <a:t>и др.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900" b="1" dirty="0" smtClean="0">
                <a:latin typeface="+mj-lt"/>
                <a:ea typeface="+mj-ea"/>
                <a:cs typeface="+mj-cs"/>
              </a:rPr>
              <a:t>ИТОГО:</a:t>
            </a:r>
            <a:r>
              <a:rPr lang="ru-RU" sz="19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28 человек </a:t>
            </a:r>
            <a:r>
              <a:rPr lang="ru-RU" sz="1900" b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(77%)</a:t>
            </a:r>
            <a:endParaRPr lang="ru-RU" sz="19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900" b="1" dirty="0" smtClean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900" b="1" u="sng" dirty="0" smtClean="0">
              <a:solidFill>
                <a:srgbClr val="0070C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0996" y="42957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effectLst/>
              </a:rPr>
              <a:t>Педагогические технологии планируемых открытых занятий в 2016-2017 учебном 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году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4857760"/>
            <a:ext cx="6286544" cy="92869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132856"/>
            <a:ext cx="8183880" cy="4176464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Технология контекстного обучения </a:t>
            </a: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с использованием активных методов обучения</a:t>
            </a:r>
            <a:endParaRPr lang="ru-RU" sz="2800" b="1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Тренинг, ролевые игры </a:t>
            </a: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(кафедра клинической психологии и психотерапии с курсом ПО)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2) Кейс-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стади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игровые технологии 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(кафедра педагогики и психологии с курсом ПО)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800" b="1" baseline="0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3) Ролевая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игра; кейс-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стади</a:t>
            </a:r>
            <a:r>
              <a:rPr lang="ru-RU" sz="28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(кафедра психиатрии и наркологии с курсом ПО)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err="1" smtClean="0">
                <a:solidFill>
                  <a:schemeClr val="tx1"/>
                </a:solidFill>
                <a:effectLst/>
              </a:rPr>
              <a:t>Видеолекции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2016-2017 учебный год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2357430"/>
            <a:ext cx="8072494" cy="18573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000" b="1" dirty="0" err="1" smtClean="0">
                <a:solidFill>
                  <a:prstClr val="black"/>
                </a:solidFill>
              </a:rPr>
              <a:t>Видеолекция</a:t>
            </a:r>
            <a:r>
              <a:rPr lang="ru-RU" sz="2000" b="1" dirty="0" smtClean="0">
                <a:solidFill>
                  <a:prstClr val="black"/>
                </a:solidFill>
              </a:rPr>
              <a:t> – 1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000" b="1" dirty="0" smtClean="0">
                <a:solidFill>
                  <a:prstClr val="black"/>
                </a:solidFill>
              </a:rPr>
              <a:t>(Кафедра психиатрии и наркологии с курсом ПО)</a:t>
            </a:r>
            <a:endParaRPr lang="ru-RU" sz="2000" b="1" u="sng" dirty="0" smtClean="0">
              <a:solidFill>
                <a:prstClr val="black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ru-RU" sz="2200" b="1" dirty="0" smtClean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>
              <a:spcBef>
                <a:spcPct val="0"/>
              </a:spcBef>
              <a:defRPr/>
            </a:pPr>
            <a:endParaRPr lang="ru-RU" sz="2200" b="1" dirty="0" smtClean="0">
              <a:solidFill>
                <a:prstClr val="black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4572008"/>
            <a:ext cx="8183880" cy="90868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1500" b="1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7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u="sng" dirty="0" smtClean="0">
                <a:solidFill>
                  <a:schemeClr val="tx1"/>
                </a:solidFill>
                <a:effectLst/>
              </a:rPr>
              <a:t>УМК для дистанционного обучения</a:t>
            </a:r>
            <a:endParaRPr lang="ru-RU" sz="320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722376" y="2420888"/>
            <a:ext cx="7772400" cy="3744416"/>
          </a:xfrm>
        </p:spPr>
        <p:txBody>
          <a:bodyPr>
            <a:normAutofit fontScale="92500" lnSpcReduction="10000"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Всего </a:t>
            </a:r>
            <a:r>
              <a:rPr lang="ru-RU" b="1" dirty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– 2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 комплекса</a:t>
            </a:r>
            <a:endParaRPr lang="ru-RU" b="1" dirty="0">
              <a:solidFill>
                <a:srgbClr val="FF00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  <a:p>
            <a:pPr algn="ctr"/>
            <a:endParaRPr lang="ru-RU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/>
              <a:t>Доступная среда для лиц с ограниченными возможностями </a:t>
            </a:r>
            <a:r>
              <a:rPr lang="ru-RU" b="1" dirty="0" smtClean="0"/>
              <a:t>здоровья.  </a:t>
            </a:r>
            <a:r>
              <a:rPr lang="ru-RU" dirty="0"/>
              <a:t>Авдеева Е.А., Логинова И.О., </a:t>
            </a:r>
            <a:r>
              <a:rPr lang="ru-RU" dirty="0" err="1"/>
              <a:t>Буянкина</a:t>
            </a:r>
            <a:r>
              <a:rPr lang="ru-RU" dirty="0"/>
              <a:t> Р.Г., Мягкова Е.Г., Соколовская М.В., Никулина С.Ю., </a:t>
            </a:r>
            <a:r>
              <a:rPr lang="ru-RU" dirty="0" err="1"/>
              <a:t>Таптыгина</a:t>
            </a:r>
            <a:r>
              <a:rPr lang="ru-RU" dirty="0"/>
              <a:t> Е.В., </a:t>
            </a:r>
            <a:r>
              <a:rPr lang="ru-RU" dirty="0" err="1"/>
              <a:t>Чупина</a:t>
            </a:r>
            <a:r>
              <a:rPr lang="ru-RU" dirty="0"/>
              <a:t> В.Б</a:t>
            </a:r>
            <a:r>
              <a:rPr lang="ru-RU" dirty="0" smtClean="0"/>
              <a:t>.</a:t>
            </a:r>
          </a:p>
          <a:p>
            <a:pPr algn="ctr"/>
            <a:r>
              <a:rPr lang="ru-RU" b="1" dirty="0"/>
              <a:t>Модуль для дистанционного обучения по дисциплине «Психиатрия», «Детская психиатрия», «Наркология», «Актуальные вопросы наркологии» для циклов повышения </a:t>
            </a:r>
            <a:r>
              <a:rPr lang="ru-RU" b="1" dirty="0" smtClean="0"/>
              <a:t>квалификации </a:t>
            </a:r>
            <a:r>
              <a:rPr lang="ru-RU" dirty="0" smtClean="0"/>
              <a:t>Березовская М.А., </a:t>
            </a:r>
            <a:r>
              <a:rPr lang="ru-RU" dirty="0" err="1" smtClean="0"/>
              <a:t>Коробицина</a:t>
            </a:r>
            <a:r>
              <a:rPr lang="ru-RU" dirty="0" smtClean="0"/>
              <a:t> Т.В., Сумароков А.А., </a:t>
            </a:r>
            <a:r>
              <a:rPr lang="ru-RU" dirty="0" err="1" smtClean="0"/>
              <a:t>Арапиев</a:t>
            </a:r>
            <a:r>
              <a:rPr lang="ru-RU" dirty="0" smtClean="0"/>
              <a:t> Ю.У., Пичугина Ю.А.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484784"/>
            <a:ext cx="8072494" cy="33015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b="1" dirty="0" err="1" smtClean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4143380"/>
            <a:ext cx="8183880" cy="15716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1484784"/>
            <a:ext cx="8183880" cy="365872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404664"/>
            <a:ext cx="77724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600" dirty="0">
                <a:solidFill>
                  <a:schemeClr val="tx1"/>
                </a:solidFill>
                <a:effectLst/>
              </a:rPr>
              <a:t>Обмен опытом в использовании педагогических технологий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5112568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solidFill>
                  <a:schemeClr val="tx1"/>
                </a:solidFill>
              </a:rPr>
              <a:t>Кафедра клинической психологии и психотерапии с курсом </a:t>
            </a:r>
            <a:r>
              <a:rPr lang="ru-RU" b="1" u="sng" dirty="0" smtClean="0">
                <a:solidFill>
                  <a:schemeClr val="tx1"/>
                </a:solidFill>
              </a:rPr>
              <a:t>ПО</a:t>
            </a:r>
          </a:p>
          <a:p>
            <a:pPr algn="just"/>
            <a:endParaRPr lang="ru-RU" b="1" u="sng" dirty="0">
              <a:solidFill>
                <a:schemeClr val="tx1"/>
              </a:solidFill>
            </a:endParaRPr>
          </a:p>
          <a:p>
            <a:pPr algn="just"/>
            <a:r>
              <a:rPr lang="ru-RU" b="1" i="1" dirty="0">
                <a:solidFill>
                  <a:schemeClr val="tx1"/>
                </a:solidFill>
              </a:rPr>
              <a:t>Мастер-класс</a:t>
            </a:r>
            <a:r>
              <a:rPr lang="ru-RU" dirty="0"/>
              <a:t> «Возможности арт-терапии в работе с детьми </a:t>
            </a:r>
            <a:r>
              <a:rPr lang="ru-RU" dirty="0" smtClean="0"/>
              <a:t>РАС» </a:t>
            </a:r>
            <a:r>
              <a:rPr lang="ru-RU" dirty="0"/>
              <a:t>(в рамках V Сибирского конгресса "ЧЕЛОВЕК И </a:t>
            </a:r>
            <a:r>
              <a:rPr lang="ru-RU" dirty="0" smtClean="0"/>
              <a:t>ЛЕКАРСТВО"</a:t>
            </a:r>
            <a:r>
              <a:rPr lang="ru-RU" dirty="0"/>
              <a:t>) </a:t>
            </a:r>
            <a:endParaRPr lang="ru-RU" dirty="0" smtClean="0"/>
          </a:p>
          <a:p>
            <a:pPr algn="just"/>
            <a:r>
              <a:rPr lang="ru-RU" b="1" i="1" dirty="0" smtClean="0">
                <a:solidFill>
                  <a:schemeClr val="tx1"/>
                </a:solidFill>
              </a:rPr>
              <a:t>4 </a:t>
            </a:r>
            <a:r>
              <a:rPr lang="ru-RU" b="1" i="1" dirty="0">
                <a:solidFill>
                  <a:schemeClr val="tx1"/>
                </a:solidFill>
              </a:rPr>
              <a:t>лекции </a:t>
            </a:r>
            <a:r>
              <a:rPr lang="ru-RU" dirty="0"/>
              <a:t>в </a:t>
            </a:r>
            <a:r>
              <a:rPr lang="ru-RU" dirty="0" err="1"/>
              <a:t>Клайпедском</a:t>
            </a:r>
            <a:r>
              <a:rPr lang="ru-RU" dirty="0"/>
              <a:t> университете.</a:t>
            </a:r>
          </a:p>
          <a:p>
            <a:pPr algn="just"/>
            <a:r>
              <a:rPr lang="ru-RU" b="1" i="1" dirty="0">
                <a:solidFill>
                  <a:schemeClr val="tx1"/>
                </a:solidFill>
              </a:rPr>
              <a:t>Мастер-классы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/>
              <a:t>в </a:t>
            </a:r>
            <a:r>
              <a:rPr lang="ru-RU" dirty="0" err="1"/>
              <a:t>Клайпедском</a:t>
            </a:r>
            <a:r>
              <a:rPr lang="ru-RU" dirty="0"/>
              <a:t> университете:</a:t>
            </a:r>
          </a:p>
          <a:p>
            <a:pPr algn="just"/>
            <a:r>
              <a:rPr lang="ru-RU" dirty="0"/>
              <a:t>- «</a:t>
            </a:r>
            <a:r>
              <a:rPr lang="en-US" dirty="0"/>
              <a:t>The methodical tools used in research of human life-world stability of patients in the course of rehabilitation</a:t>
            </a:r>
            <a:r>
              <a:rPr lang="en-US" dirty="0" smtClean="0"/>
              <a:t>»</a:t>
            </a:r>
            <a:r>
              <a:rPr lang="ru-RU" dirty="0" smtClean="0"/>
              <a:t>.</a:t>
            </a:r>
            <a:endParaRPr lang="en-US" dirty="0"/>
          </a:p>
          <a:p>
            <a:pPr marL="379476" indent="-342900" algn="just">
              <a:buFontTx/>
              <a:buChar char="-"/>
            </a:pPr>
            <a:r>
              <a:rPr lang="en-US" dirty="0" smtClean="0"/>
              <a:t>«</a:t>
            </a:r>
            <a:r>
              <a:rPr lang="en-US" dirty="0"/>
              <a:t>Application of art methods in diagnostics and correction of an internal picture of an illness and an internal picture of health maintenance</a:t>
            </a:r>
            <a:r>
              <a:rPr lang="en-US" dirty="0" smtClean="0"/>
              <a:t>»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.</a:t>
            </a:r>
            <a:endParaRPr lang="en-US" dirty="0"/>
          </a:p>
          <a:p>
            <a:pPr algn="just"/>
            <a:r>
              <a:rPr lang="ru-RU" b="1" dirty="0"/>
              <a:t>Тренинг</a:t>
            </a:r>
            <a:r>
              <a:rPr lang="ru-RU" dirty="0"/>
              <a:t> </a:t>
            </a:r>
            <a:r>
              <a:rPr lang="ru-RU" dirty="0" err="1"/>
              <a:t>антиконфликтного</a:t>
            </a:r>
            <a:r>
              <a:rPr lang="ru-RU" dirty="0"/>
              <a:t> поведения (лечебное дело 6 курс)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6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endParaRPr lang="ru-RU" sz="1900" b="1" u="sng" dirty="0" smtClean="0">
              <a:solidFill>
                <a:prstClr val="black"/>
              </a:solidFill>
            </a:endParaRP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1900" b="1" u="sng" dirty="0" smtClean="0">
                <a:solidFill>
                  <a:prstClr val="black"/>
                </a:solidFill>
              </a:rPr>
              <a:t>Кафедра </a:t>
            </a:r>
            <a:r>
              <a:rPr lang="ru-RU" sz="1900" b="1" u="sng" dirty="0">
                <a:solidFill>
                  <a:prstClr val="black"/>
                </a:solidFill>
              </a:rPr>
              <a:t>педагогики и психологии с курсом </a:t>
            </a:r>
            <a:r>
              <a:rPr lang="ru-RU" sz="1900" b="1" u="sng" dirty="0" smtClean="0">
                <a:solidFill>
                  <a:prstClr val="black"/>
                </a:solidFill>
              </a:rPr>
              <a:t>ПО</a:t>
            </a: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endParaRPr lang="ru-RU" sz="1900" b="1" u="sng" dirty="0">
              <a:solidFill>
                <a:prstClr val="black"/>
              </a:solidFill>
            </a:endParaRP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1900" b="1" i="1" dirty="0">
                <a:solidFill>
                  <a:prstClr val="black"/>
                </a:solidFill>
              </a:rPr>
              <a:t>Мастер-класс</a:t>
            </a:r>
            <a:r>
              <a:rPr lang="ru-RU" sz="1900" dirty="0">
                <a:solidFill>
                  <a:srgbClr val="C9C2D1">
                    <a:shade val="25000"/>
                  </a:srgbClr>
                </a:solidFill>
              </a:rPr>
              <a:t> </a:t>
            </a:r>
            <a:r>
              <a:rPr lang="ru-RU" sz="1900" dirty="0"/>
              <a:t>«</a:t>
            </a:r>
            <a:r>
              <a:rPr lang="ru-RU" sz="1900" dirty="0" err="1"/>
              <a:t>Технологизация</a:t>
            </a:r>
            <a:r>
              <a:rPr lang="ru-RU" sz="1900" dirty="0"/>
              <a:t> процесса обучения, или</a:t>
            </a: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1900" dirty="0" err="1"/>
              <a:t>балльно</a:t>
            </a:r>
            <a:r>
              <a:rPr lang="ru-RU" sz="1900" dirty="0"/>
              <a:t>-рейтинговая система оценивания результатов обучения </a:t>
            </a:r>
            <a:r>
              <a:rPr lang="ru-RU" sz="1900" dirty="0" smtClean="0"/>
              <a:t>студентов».</a:t>
            </a:r>
            <a:endParaRPr lang="ru-RU" sz="1900" dirty="0"/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1900" b="1" i="1" dirty="0" smtClean="0">
                <a:solidFill>
                  <a:prstClr val="black"/>
                </a:solidFill>
              </a:rPr>
              <a:t>Мастер-класс </a:t>
            </a:r>
            <a:r>
              <a:rPr lang="ru-RU" sz="1900" dirty="0">
                <a:solidFill>
                  <a:prstClr val="black"/>
                </a:solidFill>
              </a:rPr>
              <a:t>«Педагогическое тестирование </a:t>
            </a:r>
            <a:r>
              <a:rPr lang="ru-RU" sz="1900" dirty="0" smtClean="0">
                <a:solidFill>
                  <a:prstClr val="black"/>
                </a:solidFill>
              </a:rPr>
              <a:t>как инструмент </a:t>
            </a:r>
            <a:r>
              <a:rPr lang="ru-RU" sz="1900" dirty="0">
                <a:solidFill>
                  <a:prstClr val="black"/>
                </a:solidFill>
              </a:rPr>
              <a:t>оценки результатов </a:t>
            </a:r>
            <a:r>
              <a:rPr lang="ru-RU" sz="1900" dirty="0" smtClean="0">
                <a:solidFill>
                  <a:prstClr val="black"/>
                </a:solidFill>
              </a:rPr>
              <a:t>обучающихся: подходы </a:t>
            </a:r>
            <a:r>
              <a:rPr lang="ru-RU" sz="1900" dirty="0">
                <a:solidFill>
                  <a:prstClr val="black"/>
                </a:solidFill>
              </a:rPr>
              <a:t>к проектированию и </a:t>
            </a:r>
            <a:r>
              <a:rPr lang="ru-RU" sz="1900" dirty="0" smtClean="0">
                <a:solidFill>
                  <a:prstClr val="black"/>
                </a:solidFill>
              </a:rPr>
              <a:t>разработке педагогических </a:t>
            </a:r>
            <a:r>
              <a:rPr lang="ru-RU" sz="1900" dirty="0">
                <a:solidFill>
                  <a:prstClr val="black"/>
                </a:solidFill>
              </a:rPr>
              <a:t>тестов</a:t>
            </a:r>
            <a:r>
              <a:rPr lang="ru-RU" sz="1900" dirty="0" smtClean="0">
                <a:solidFill>
                  <a:prstClr val="black"/>
                </a:solidFill>
              </a:rPr>
              <a:t>».</a:t>
            </a:r>
            <a:r>
              <a:rPr lang="ru-RU" sz="1900" i="1" dirty="0" smtClean="0">
                <a:solidFill>
                  <a:prstClr val="black"/>
                </a:solidFill>
              </a:rPr>
              <a:t> </a:t>
            </a:r>
            <a:endParaRPr lang="ru-RU" sz="1900" i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1900" b="1" i="1" dirty="0" smtClean="0">
                <a:solidFill>
                  <a:prstClr val="black"/>
                </a:solidFill>
              </a:rPr>
              <a:t>Мастер-класс </a:t>
            </a:r>
            <a:r>
              <a:rPr lang="ru-RU" sz="1800" dirty="0"/>
              <a:t>«</a:t>
            </a:r>
            <a:r>
              <a:rPr lang="ru-RU" sz="1800" dirty="0" smtClean="0"/>
              <a:t>Индивидуально-дифференцированный способ </a:t>
            </a:r>
            <a:r>
              <a:rPr lang="ru-RU" sz="1800" dirty="0"/>
              <a:t>обучения на занятиях в медицинском вузе</a:t>
            </a:r>
            <a:r>
              <a:rPr lang="ru-RU" sz="1800" dirty="0" smtClean="0"/>
              <a:t>».</a:t>
            </a:r>
            <a:endParaRPr lang="ru-RU" sz="1800" b="1" i="1" dirty="0" smtClean="0">
              <a:solidFill>
                <a:prstClr val="black"/>
              </a:solidFill>
            </a:endParaRP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r>
              <a:rPr lang="ru-RU" sz="1800" b="1" i="1" dirty="0">
                <a:solidFill>
                  <a:prstClr val="black"/>
                </a:solidFill>
              </a:rPr>
              <a:t>Мастер-класс </a:t>
            </a:r>
            <a:r>
              <a:rPr lang="ru-RU" sz="1800" dirty="0">
                <a:solidFill>
                  <a:prstClr val="black"/>
                </a:solidFill>
              </a:rPr>
              <a:t>«</a:t>
            </a:r>
            <a:r>
              <a:rPr lang="ru-RU" sz="1800" dirty="0" err="1">
                <a:solidFill>
                  <a:prstClr val="black"/>
                </a:solidFill>
              </a:rPr>
              <a:t>Психотехнологии</a:t>
            </a:r>
            <a:r>
              <a:rPr lang="ru-RU" sz="1800" dirty="0">
                <a:solidFill>
                  <a:prstClr val="black"/>
                </a:solidFill>
              </a:rPr>
              <a:t> на занятиях </a:t>
            </a:r>
            <a:r>
              <a:rPr lang="ru-RU" sz="1800" dirty="0" smtClean="0">
                <a:solidFill>
                  <a:prstClr val="black"/>
                </a:solidFill>
              </a:rPr>
              <a:t>в </a:t>
            </a:r>
            <a:r>
              <a:rPr lang="ru-RU" sz="1900" dirty="0" smtClean="0">
                <a:solidFill>
                  <a:prstClr val="black"/>
                </a:solidFill>
              </a:rPr>
              <a:t>медицинском </a:t>
            </a:r>
            <a:r>
              <a:rPr lang="ru-RU" sz="1900" dirty="0">
                <a:solidFill>
                  <a:prstClr val="black"/>
                </a:solidFill>
              </a:rPr>
              <a:t>вузе</a:t>
            </a:r>
            <a:r>
              <a:rPr lang="ru-RU" sz="1900" dirty="0" smtClean="0">
                <a:solidFill>
                  <a:prstClr val="black"/>
                </a:solidFill>
              </a:rPr>
              <a:t>». </a:t>
            </a:r>
            <a:endParaRPr lang="ru-RU" sz="1900" dirty="0">
              <a:solidFill>
                <a:prstClr val="black"/>
              </a:solidFill>
            </a:endParaRPr>
          </a:p>
          <a:p>
            <a:pPr marL="36576" lvl="0" indent="0" algn="just">
              <a:spcBef>
                <a:spcPts val="0"/>
              </a:spcBef>
              <a:buClr>
                <a:srgbClr val="CEB966"/>
              </a:buCl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93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369</TotalTime>
  <Words>541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Презентация PowerPoint</vt:lpstr>
      <vt:lpstr>Анализ результатов анкетирования</vt:lpstr>
      <vt:lpstr>Прошли повышение квалификации по педагогике – 22 преподавателя</vt:lpstr>
      <vt:lpstr>Мероприятия по педагогике посещенные сотрудниками кафедр в 2016-2017 уч. году</vt:lpstr>
      <vt:lpstr>Педагогические технологии планируемых открытых занятий в 2016-2017 учебном году</vt:lpstr>
      <vt:lpstr>Видеолекции 2016-2017 учебный год</vt:lpstr>
      <vt:lpstr>УМК для дистанционного обучения</vt:lpstr>
      <vt:lpstr> Обмен опытом в использовании педагогических технологий</vt:lpstr>
      <vt:lpstr>Презентация PowerPoint</vt:lpstr>
      <vt:lpstr>Презентация PowerPoint</vt:lpstr>
      <vt:lpstr>Публикации на педагогическую тематику</vt:lpstr>
      <vt:lpstr>Планируется повышение квалификации по педагогике/ педагогическим технологиям в 2016-2017 уч. году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SLAVKA</dc:creator>
  <cp:lastModifiedBy>AVN</cp:lastModifiedBy>
  <cp:revision>37</cp:revision>
  <dcterms:created xsi:type="dcterms:W3CDTF">2015-05-27T17:59:17Z</dcterms:created>
  <dcterms:modified xsi:type="dcterms:W3CDTF">2017-05-31T03:48:11Z</dcterms:modified>
</cp:coreProperties>
</file>