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9" r:id="rId33"/>
    <p:sldId id="290" r:id="rId34"/>
    <p:sldId id="291" r:id="rId35"/>
    <p:sldId id="292" r:id="rId36"/>
    <p:sldId id="294" r:id="rId37"/>
    <p:sldId id="295" r:id="rId38"/>
    <p:sldId id="296" r:id="rId39"/>
    <p:sldId id="297" r:id="rId40"/>
    <p:sldId id="293" r:id="rId4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5815-65DE-48E3-8BFB-B502AFA75108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4617-5B40-45A5-AEE5-A0770ACE9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171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5815-65DE-48E3-8BFB-B502AFA75108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4617-5B40-45A5-AEE5-A0770ACE9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5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5815-65DE-48E3-8BFB-B502AFA75108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4617-5B40-45A5-AEE5-A0770ACE9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4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5815-65DE-48E3-8BFB-B502AFA75108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4617-5B40-45A5-AEE5-A0770ACE9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26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5815-65DE-48E3-8BFB-B502AFA75108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4617-5B40-45A5-AEE5-A0770ACE9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828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5815-65DE-48E3-8BFB-B502AFA75108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4617-5B40-45A5-AEE5-A0770ACE9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009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5815-65DE-48E3-8BFB-B502AFA75108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4617-5B40-45A5-AEE5-A0770ACE9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590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5815-65DE-48E3-8BFB-B502AFA75108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4617-5B40-45A5-AEE5-A0770ACE9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680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5815-65DE-48E3-8BFB-B502AFA75108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4617-5B40-45A5-AEE5-A0770ACE9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9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5815-65DE-48E3-8BFB-B502AFA75108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4617-5B40-45A5-AEE5-A0770ACE9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288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85815-65DE-48E3-8BFB-B502AFA75108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4617-5B40-45A5-AEE5-A0770ACE9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279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85815-65DE-48E3-8BFB-B502AFA75108}" type="datetimeFigureOut">
              <a:rPr lang="ru-RU" smtClean="0"/>
              <a:t>20.01.2022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34617-5B40-45A5-AEE5-A0770ACE97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69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5560" y="404665"/>
            <a:ext cx="7772400" cy="1470025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>
                <a:latin typeface="+mn-lt"/>
              </a:rPr>
              <a:t/>
            </a:r>
            <a:br>
              <a:rPr lang="ru-RU" sz="1400" b="1" dirty="0">
                <a:latin typeface="+mn-lt"/>
              </a:rPr>
            </a:br>
            <a:r>
              <a:rPr lang="ru-RU" sz="1400" b="1" dirty="0">
                <a:latin typeface="+mn-lt"/>
              </a:rPr>
              <a:t/>
            </a:r>
            <a:br>
              <a:rPr lang="ru-RU" sz="1400" b="1" dirty="0">
                <a:latin typeface="+mn-lt"/>
              </a:rPr>
            </a:br>
            <a:r>
              <a:rPr lang="ru-RU" sz="1400" b="1" dirty="0">
                <a:latin typeface="Calibri" pitchFamily="34" charset="0"/>
              </a:rPr>
              <a:t>ФЕДЕРАЛЬНОЕ ГОСУДАРСТВЕННОЕ БЮДЖЕТНОЕ ОБРАЗОВАТЕЛЬНОЕ УЧРЕЖДЕНИЕ ВЫСШЕГО </a:t>
            </a:r>
            <a:br>
              <a:rPr lang="ru-RU" sz="1400" b="1" dirty="0">
                <a:latin typeface="Calibri" pitchFamily="34" charset="0"/>
              </a:rPr>
            </a:br>
            <a:r>
              <a:rPr lang="ru-RU" sz="1400" b="1" dirty="0">
                <a:latin typeface="Calibri" pitchFamily="34" charset="0"/>
              </a:rPr>
              <a:t>ОБРАЗОВАНИЯ</a:t>
            </a:r>
            <a:br>
              <a:rPr lang="ru-RU" sz="1400" b="1" dirty="0">
                <a:latin typeface="Calibri" pitchFamily="34" charset="0"/>
              </a:rPr>
            </a:br>
            <a:r>
              <a:rPr lang="ru-RU" sz="1400" b="1" dirty="0">
                <a:latin typeface="Calibri" pitchFamily="34" charset="0"/>
              </a:rPr>
              <a:t>«КРАСНОЯРСКИЙ ГОСУДАРСТВЕННЫЙ МЕДИЦИНСКИЙ УНИВЕРСИТЕТ </a:t>
            </a:r>
            <a:br>
              <a:rPr lang="ru-RU" sz="1400" b="1" dirty="0">
                <a:latin typeface="Calibri" pitchFamily="34" charset="0"/>
              </a:rPr>
            </a:br>
            <a:r>
              <a:rPr lang="ru-RU" sz="1400" b="1" dirty="0">
                <a:latin typeface="Calibri" pitchFamily="34" charset="0"/>
              </a:rPr>
              <a:t>ИМЕНИ ПРОФЕССОРА В.Ф. ВОЙНО-ЯСЕНЕЦКОГО» </a:t>
            </a:r>
            <a:br>
              <a:rPr lang="ru-RU" sz="1400" b="1" dirty="0">
                <a:latin typeface="Calibri" pitchFamily="34" charset="0"/>
              </a:rPr>
            </a:br>
            <a:r>
              <a:rPr lang="ru-RU" sz="1400" b="1" dirty="0">
                <a:latin typeface="Calibri" pitchFamily="34" charset="0"/>
              </a:rPr>
              <a:t>МИНИСТЕРСТВА ЗДРАВООХРАНЕНИЯ РОССИЙСКОЙ ФЕДЕРАЦИИ</a:t>
            </a:r>
            <a:br>
              <a:rPr lang="ru-RU" sz="1400" b="1" dirty="0">
                <a:latin typeface="Calibri" pitchFamily="34" charset="0"/>
              </a:rPr>
            </a:br>
            <a:r>
              <a:rPr lang="ru-RU" sz="1400" b="1" dirty="0">
                <a:latin typeface="Calibri" pitchFamily="34" charset="0"/>
              </a:rPr>
              <a:t>ФАРМАЦЕВТИЧЕСКИЙ КОЛЛЕДЖ</a:t>
            </a:r>
            <a:br>
              <a:rPr lang="ru-RU" sz="1400" b="1" dirty="0">
                <a:latin typeface="Calibri" pitchFamily="34" charset="0"/>
              </a:rPr>
            </a:br>
            <a:endParaRPr lang="ru-RU" sz="1400" b="1" dirty="0"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1624" y="2276872"/>
            <a:ext cx="6400800" cy="4320480"/>
          </a:xfrm>
        </p:spPr>
        <p:txBody>
          <a:bodyPr>
            <a:noAutofit/>
          </a:bodyPr>
          <a:lstStyle/>
          <a:p>
            <a:pPr algn="ctr"/>
            <a:r>
              <a:rPr lang="ru-RU" sz="1800" b="1">
                <a:latin typeface="Calibri" pitchFamily="34" charset="0"/>
              </a:rPr>
              <a:t>Лекция </a:t>
            </a:r>
            <a:r>
              <a:rPr lang="ru-RU" sz="1800" b="1" smtClean="0">
                <a:latin typeface="Calibri" pitchFamily="34" charset="0"/>
              </a:rPr>
              <a:t>№ 8</a:t>
            </a:r>
            <a:endParaRPr lang="ru-RU" sz="1800" b="1" dirty="0">
              <a:latin typeface="Calibri" pitchFamily="34" charset="0"/>
            </a:endParaRPr>
          </a:p>
          <a:p>
            <a:pPr algn="ctr"/>
            <a:endParaRPr lang="ru-RU" sz="1800" b="1" dirty="0">
              <a:latin typeface="Calibri" pitchFamily="34" charset="0"/>
            </a:endParaRPr>
          </a:p>
          <a:p>
            <a:r>
              <a:rPr lang="ru-RU" sz="1800" b="1" dirty="0" smtClean="0">
                <a:latin typeface="Calibri" pitchFamily="34" charset="0"/>
              </a:rPr>
              <a:t>«</a:t>
            </a:r>
            <a:r>
              <a:rPr lang="ru-RU" sz="1800" b="1" dirty="0" smtClean="0"/>
              <a:t>Воспалительные заболевания женских половых органов</a:t>
            </a:r>
            <a:r>
              <a:rPr lang="ru-RU" sz="1800" b="1" dirty="0" smtClean="0">
                <a:latin typeface="Calibri" pitchFamily="34" charset="0"/>
              </a:rPr>
              <a:t>»</a:t>
            </a:r>
            <a:endParaRPr lang="ru-RU" sz="1800" b="1" dirty="0">
              <a:latin typeface="Calibri" pitchFamily="34" charset="0"/>
            </a:endParaRPr>
          </a:p>
          <a:p>
            <a:pPr algn="ctr"/>
            <a:endParaRPr lang="ru-RU" sz="1800" b="1" dirty="0">
              <a:latin typeface="Calibri" pitchFamily="34" charset="0"/>
            </a:endParaRPr>
          </a:p>
          <a:p>
            <a:pPr algn="ctr"/>
            <a:r>
              <a:rPr lang="ru-RU" sz="1800" b="1" dirty="0">
                <a:latin typeface="Calibri" pitchFamily="34" charset="0"/>
              </a:rPr>
              <a:t>для обучающихся по специальности</a:t>
            </a:r>
          </a:p>
          <a:p>
            <a:pPr algn="ctr"/>
            <a:r>
              <a:rPr lang="ru-RU" sz="1800" b="1" dirty="0">
                <a:latin typeface="Calibri" pitchFamily="34" charset="0"/>
              </a:rPr>
              <a:t>34.02.01– Сестринское дело</a:t>
            </a:r>
          </a:p>
          <a:p>
            <a:endParaRPr lang="ru-RU" sz="1800" b="1" dirty="0">
              <a:latin typeface="Calibri" pitchFamily="34" charset="0"/>
            </a:endParaRPr>
          </a:p>
          <a:p>
            <a:endParaRPr lang="ru-RU" sz="1800" b="1" dirty="0">
              <a:latin typeface="Calibri" pitchFamily="34" charset="0"/>
            </a:endParaRPr>
          </a:p>
          <a:p>
            <a:endParaRPr lang="ru-RU" sz="1800" b="1" dirty="0">
              <a:latin typeface="Calibri" pitchFamily="34" charset="0"/>
            </a:endParaRPr>
          </a:p>
          <a:p>
            <a:pPr algn="ctr"/>
            <a:r>
              <a:rPr lang="ru-RU" sz="1800" b="1" dirty="0" err="1">
                <a:latin typeface="Calibri" pitchFamily="34" charset="0"/>
              </a:rPr>
              <a:t>Ерушина</a:t>
            </a:r>
            <a:r>
              <a:rPr lang="ru-RU" sz="1800" b="1" dirty="0">
                <a:latin typeface="Calibri" pitchFamily="34" charset="0"/>
              </a:rPr>
              <a:t> Т.Е.</a:t>
            </a:r>
          </a:p>
          <a:p>
            <a:pPr algn="ctr"/>
            <a:r>
              <a:rPr lang="ru-RU" sz="1800" b="1" dirty="0">
                <a:latin typeface="Calibri" pitchFamily="34" charset="0"/>
              </a:rPr>
              <a:t>Красноярск 2022</a:t>
            </a:r>
          </a:p>
        </p:txBody>
      </p:sp>
    </p:spTree>
    <p:extLst>
      <p:ext uri="{BB962C8B-B14F-4D97-AF65-F5344CB8AC3E}">
        <p14:creationId xmlns:p14="http://schemas.microsoft.com/office/powerpoint/2010/main" val="208621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Классификация воспалительных заболеваний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729" y="1626318"/>
            <a:ext cx="11162071" cy="52316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I. По виду возбудителя </a:t>
            </a:r>
          </a:p>
          <a:p>
            <a:pPr marL="0" indent="0">
              <a:buNone/>
            </a:pPr>
            <a:r>
              <a:rPr lang="ru-RU" dirty="0" smtClean="0"/>
              <a:t>1. Неспецифический – стафилококк, стрептококк, кишечная палочка, гноеродная флора и др. </a:t>
            </a:r>
          </a:p>
          <a:p>
            <a:pPr marL="0" indent="0">
              <a:buNone/>
            </a:pPr>
            <a:r>
              <a:rPr lang="ru-RU" dirty="0" smtClean="0"/>
              <a:t>2. Специфический – туберкулезная палочка, гонококк </a:t>
            </a:r>
          </a:p>
          <a:p>
            <a:pPr marL="0" indent="0">
              <a:buNone/>
            </a:pPr>
            <a:r>
              <a:rPr lang="ru-RU" dirty="0" smtClean="0"/>
              <a:t>3. Вирусы – МПС-УГИ </a:t>
            </a:r>
          </a:p>
          <a:p>
            <a:pPr marL="0" indent="0">
              <a:buNone/>
            </a:pPr>
            <a:r>
              <a:rPr lang="ru-RU" dirty="0" smtClean="0"/>
              <a:t>4. Грибковые </a:t>
            </a:r>
          </a:p>
          <a:p>
            <a:pPr marL="0" indent="0">
              <a:buNone/>
            </a:pPr>
            <a:r>
              <a:rPr lang="ru-RU" dirty="0" smtClean="0"/>
              <a:t>5. Простейшие </a:t>
            </a:r>
          </a:p>
          <a:p>
            <a:pPr marL="0" indent="0">
              <a:buNone/>
            </a:pPr>
            <a:r>
              <a:rPr lang="ru-RU" b="1" dirty="0" smtClean="0"/>
              <a:t>II. По характеру экссудата при воспалительном процессе: </a:t>
            </a:r>
          </a:p>
          <a:p>
            <a:pPr marL="0" indent="0">
              <a:buNone/>
            </a:pPr>
            <a:r>
              <a:rPr lang="ru-RU" dirty="0" smtClean="0"/>
              <a:t>1. серозные </a:t>
            </a:r>
          </a:p>
          <a:p>
            <a:pPr marL="0" indent="0">
              <a:buNone/>
            </a:pPr>
            <a:r>
              <a:rPr lang="ru-RU" dirty="0" smtClean="0"/>
              <a:t>2. серозно-кровянистые </a:t>
            </a:r>
          </a:p>
          <a:p>
            <a:pPr marL="0" indent="0">
              <a:buNone/>
            </a:pPr>
            <a:r>
              <a:rPr lang="ru-RU" dirty="0" smtClean="0"/>
              <a:t>3. серозно-гнойные </a:t>
            </a:r>
          </a:p>
          <a:p>
            <a:pPr marL="0" indent="0">
              <a:buNone/>
            </a:pPr>
            <a:r>
              <a:rPr lang="ru-RU" dirty="0" smtClean="0"/>
              <a:t>4. гнойные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0275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013" y="247546"/>
            <a:ext cx="10515600" cy="638922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III. По течению: </a:t>
            </a:r>
          </a:p>
          <a:p>
            <a:pPr marL="514350" indent="-514350">
              <a:buAutoNum type="arabicPeriod"/>
            </a:pPr>
            <a:r>
              <a:rPr lang="ru-RU" dirty="0" smtClean="0"/>
              <a:t>Острое 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Подострое </a:t>
            </a:r>
          </a:p>
          <a:p>
            <a:pPr marL="514350" indent="-514350">
              <a:buAutoNum type="arabicPeriod" startAt="3"/>
            </a:pPr>
            <a:r>
              <a:rPr lang="ru-RU" dirty="0" smtClean="0"/>
              <a:t>Хроническое </a:t>
            </a:r>
          </a:p>
          <a:p>
            <a:pPr marL="0" indent="0">
              <a:buNone/>
            </a:pPr>
            <a:r>
              <a:rPr lang="ru-RU" dirty="0" smtClean="0"/>
              <a:t>• Первично-хронический процесс </a:t>
            </a:r>
          </a:p>
          <a:p>
            <a:pPr marL="0" indent="0">
              <a:buNone/>
            </a:pPr>
            <a:r>
              <a:rPr lang="ru-RU" dirty="0" smtClean="0"/>
              <a:t>• Хронический рецидив </a:t>
            </a:r>
          </a:p>
          <a:p>
            <a:pPr marL="0" indent="0">
              <a:buNone/>
            </a:pPr>
            <a:r>
              <a:rPr lang="ru-RU" dirty="0" smtClean="0"/>
              <a:t>• Остаточное состояние хронического </a:t>
            </a:r>
            <a:r>
              <a:rPr lang="ru-RU" dirty="0" err="1" smtClean="0"/>
              <a:t>сальпингоофорита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b="1" i="1" dirty="0"/>
              <a:t>Д</a:t>
            </a:r>
            <a:r>
              <a:rPr lang="ru-RU" b="1" i="1" dirty="0" smtClean="0"/>
              <a:t>ля специфических процессов: </a:t>
            </a:r>
          </a:p>
          <a:p>
            <a:pPr marL="0" indent="0">
              <a:buNone/>
            </a:pPr>
            <a:r>
              <a:rPr lang="ru-RU" i="1" dirty="0" smtClean="0"/>
              <a:t>1. Свежий </a:t>
            </a:r>
            <a:r>
              <a:rPr lang="ru-RU" i="1" dirty="0" smtClean="0"/>
              <a:t>процесс </a:t>
            </a:r>
          </a:p>
          <a:p>
            <a:pPr marL="0" indent="0">
              <a:buNone/>
            </a:pPr>
            <a:r>
              <a:rPr lang="ru-RU" i="1" dirty="0" smtClean="0"/>
              <a:t>a) острый </a:t>
            </a:r>
          </a:p>
          <a:p>
            <a:pPr marL="0" indent="0">
              <a:buNone/>
            </a:pPr>
            <a:r>
              <a:rPr lang="ru-RU" i="1" dirty="0" smtClean="0"/>
              <a:t>b) подострый </a:t>
            </a:r>
          </a:p>
          <a:p>
            <a:pPr marL="0" indent="0">
              <a:buNone/>
            </a:pPr>
            <a:r>
              <a:rPr lang="ru-RU" i="1" dirty="0" smtClean="0"/>
              <a:t>c) торпидный </a:t>
            </a:r>
          </a:p>
          <a:p>
            <a:pPr marL="0" indent="0">
              <a:buNone/>
            </a:pPr>
            <a:r>
              <a:rPr lang="ru-RU" i="1" dirty="0" smtClean="0"/>
              <a:t>2. Хронический – более 2 мес. и при неизвестном сроке заболевания </a:t>
            </a:r>
          </a:p>
          <a:p>
            <a:pPr marL="0" indent="0">
              <a:buNone/>
            </a:pPr>
            <a:r>
              <a:rPr lang="ru-RU" i="1" dirty="0" smtClean="0"/>
              <a:t>3. Носительство (наличие возбудителя при отсутствии клинических признаков) 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852851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5245" y="572012"/>
            <a:ext cx="10515600" cy="5533819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IV. По локализации:</a:t>
            </a:r>
          </a:p>
          <a:p>
            <a:pPr marL="0" indent="0">
              <a:buNone/>
            </a:pPr>
            <a:r>
              <a:rPr lang="ru-RU" dirty="0" smtClean="0"/>
              <a:t> 1. Воспаление наружных половых органов – </a:t>
            </a:r>
            <a:r>
              <a:rPr lang="ru-RU" dirty="0" err="1" smtClean="0"/>
              <a:t>вульвит</a:t>
            </a:r>
            <a:r>
              <a:rPr lang="ru-RU" dirty="0" smtClean="0"/>
              <a:t>, </a:t>
            </a:r>
            <a:r>
              <a:rPr lang="ru-RU" dirty="0" err="1" smtClean="0"/>
              <a:t>бартолинит</a:t>
            </a:r>
            <a:r>
              <a:rPr lang="ru-RU" dirty="0" smtClean="0"/>
              <a:t>, острые кондиломы </a:t>
            </a:r>
          </a:p>
          <a:p>
            <a:pPr marL="0" indent="0">
              <a:buNone/>
            </a:pPr>
            <a:r>
              <a:rPr lang="ru-RU" dirty="0" smtClean="0"/>
              <a:t>2. Воспаление влагалища (вагинит, </a:t>
            </a:r>
            <a:r>
              <a:rPr lang="ru-RU" dirty="0" err="1" smtClean="0"/>
              <a:t>кольпит</a:t>
            </a:r>
            <a:r>
              <a:rPr lang="ru-RU" dirty="0" smtClean="0"/>
              <a:t>) – простой, </a:t>
            </a:r>
            <a:r>
              <a:rPr lang="ru-RU" dirty="0" err="1" smtClean="0"/>
              <a:t>трихомонадный</a:t>
            </a:r>
            <a:r>
              <a:rPr lang="ru-RU" dirty="0" smtClean="0"/>
              <a:t>, грибковый, дифтерийный, эмфизематозный, язвенный, старческий</a:t>
            </a:r>
          </a:p>
          <a:p>
            <a:pPr marL="0" indent="0">
              <a:buNone/>
            </a:pPr>
            <a:r>
              <a:rPr lang="ru-RU" dirty="0" smtClean="0"/>
              <a:t>3. Воспаление шейки матки </a:t>
            </a:r>
          </a:p>
          <a:p>
            <a:pPr marL="0" indent="0">
              <a:buNone/>
            </a:pPr>
            <a:r>
              <a:rPr lang="ru-RU" dirty="0" smtClean="0"/>
              <a:t>4. Воспаление матки, придатков, клетчатки малого таза, тазовой брюшины, разлитой перитонит.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3010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Диагностика воспалительных заболеваний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2226" y="148641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I. </a:t>
            </a:r>
            <a:r>
              <a:rPr lang="ru-RU" dirty="0" smtClean="0"/>
              <a:t>Анамнез </a:t>
            </a:r>
          </a:p>
          <a:p>
            <a:pPr marL="0" indent="0">
              <a:buNone/>
            </a:pPr>
            <a:r>
              <a:rPr lang="en-US" dirty="0" smtClean="0"/>
              <a:t>II. </a:t>
            </a:r>
            <a:r>
              <a:rPr lang="ru-RU" dirty="0" smtClean="0"/>
              <a:t>Жалобы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66251" y="2422041"/>
            <a:ext cx="4839929" cy="1953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боль – жжение – общее недомогание – боли разного характера – иногда боль при мочеиспускании – зуд, приводящий к бессоннице и расстройству нервной системы, усиливающийся во время </a:t>
            </a:r>
            <a:r>
              <a:rPr lang="ru-RU" dirty="0" err="1" smtClean="0"/>
              <a:t>mensis</a:t>
            </a:r>
            <a:endParaRPr lang="ru-RU" dirty="0" smtClean="0"/>
          </a:p>
        </p:txBody>
      </p:sp>
      <p:sp>
        <p:nvSpPr>
          <p:cNvPr id="7" name="Стрелка вправо 6"/>
          <p:cNvSpPr/>
          <p:nvPr/>
        </p:nvSpPr>
        <p:spPr>
          <a:xfrm>
            <a:off x="5330312" y="3498747"/>
            <a:ext cx="1401097" cy="3358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67715" y="2438301"/>
            <a:ext cx="4513007" cy="19370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Характерны для воспалительных заболеваний наружных половых органов, кроме воспалительных заболеваний вирусной этиологии, т.к. </a:t>
            </a:r>
            <a:r>
              <a:rPr lang="ru-RU" dirty="0" smtClean="0"/>
              <a:t>нередко протекают бессимптомно или при наличии </a:t>
            </a:r>
            <a:r>
              <a:rPr lang="ru-RU" dirty="0" err="1" smtClean="0"/>
              <a:t>маловыраженых</a:t>
            </a:r>
            <a:r>
              <a:rPr lang="ru-RU" dirty="0" smtClean="0"/>
              <a:t> симптомов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6252" y="4616244"/>
            <a:ext cx="4964060" cy="2241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– повышение температуры – учащение пульса – познабливание – маточное кровотечение, характерное для хронического эндометрита – сильные боли внизу живота с иррадиацией в паховую область, область крестца, влагалище, rectum (иррадиация зависит от локализации воспалительного очага) – дизурические явления </a:t>
            </a: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5423103" y="5642638"/>
            <a:ext cx="1308305" cy="3157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67716" y="4616244"/>
            <a:ext cx="4462617" cy="22417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/>
              <a:t>Характерны для воспалительных заболеваний внутренних половых органов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736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Диагностика воспалительных заболеваний (продолжение)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III. Лабораторные методы (бактериологический, </a:t>
            </a:r>
            <a:r>
              <a:rPr lang="ru-RU" dirty="0" err="1" smtClean="0"/>
              <a:t>бактериоскопический</a:t>
            </a:r>
            <a:r>
              <a:rPr lang="ru-RU" dirty="0" smtClean="0"/>
              <a:t> – 4 степени чистоты влагалища) </a:t>
            </a:r>
          </a:p>
          <a:p>
            <a:pPr marL="0" indent="0">
              <a:buNone/>
            </a:pPr>
            <a:r>
              <a:rPr lang="ru-RU" dirty="0" smtClean="0"/>
              <a:t>IV. Эндоскопические (</a:t>
            </a:r>
            <a:r>
              <a:rPr lang="ru-RU" dirty="0" err="1" smtClean="0"/>
              <a:t>кольпоскопия</a:t>
            </a:r>
            <a:r>
              <a:rPr lang="ru-RU" dirty="0" smtClean="0"/>
              <a:t>, </a:t>
            </a:r>
            <a:r>
              <a:rPr lang="ru-RU" dirty="0" err="1" smtClean="0"/>
              <a:t>гистероскопия</a:t>
            </a:r>
            <a:r>
              <a:rPr lang="ru-RU" dirty="0" smtClean="0"/>
              <a:t> – при хроническом течении процесса, диагностическая лапароскопия) </a:t>
            </a:r>
          </a:p>
          <a:p>
            <a:pPr marL="0" indent="0">
              <a:buNone/>
            </a:pPr>
            <a:r>
              <a:rPr lang="en-US" dirty="0" smtClean="0"/>
              <a:t>V. </a:t>
            </a:r>
            <a:r>
              <a:rPr lang="ru-RU" dirty="0" smtClean="0"/>
              <a:t>Иммунологические тесты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2098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32" y="567913"/>
            <a:ext cx="4178300" cy="429577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9141" y="645595"/>
            <a:ext cx="3810000" cy="32670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625" y="5372714"/>
            <a:ext cx="3143250" cy="1333500"/>
          </a:xfrm>
          <a:prstGeom prst="rect">
            <a:avLst/>
          </a:prstGeom>
        </p:spPr>
      </p:pic>
      <p:sp>
        <p:nvSpPr>
          <p:cNvPr id="8" name="Стрелка влево 7"/>
          <p:cNvSpPr/>
          <p:nvPr/>
        </p:nvSpPr>
        <p:spPr>
          <a:xfrm>
            <a:off x="4660490" y="2521974"/>
            <a:ext cx="1932039" cy="117987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гистероскопия</a:t>
            </a:r>
            <a:endParaRPr lang="ru-RU" dirty="0"/>
          </a:p>
        </p:txBody>
      </p:sp>
      <p:sp>
        <p:nvSpPr>
          <p:cNvPr id="9" name="Стрелка влево 8"/>
          <p:cNvSpPr/>
          <p:nvPr/>
        </p:nvSpPr>
        <p:spPr>
          <a:xfrm>
            <a:off x="4886632" y="5291597"/>
            <a:ext cx="2015613" cy="10323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тесты</a:t>
            </a:r>
            <a:endParaRPr lang="ru-RU" dirty="0"/>
          </a:p>
        </p:txBody>
      </p:sp>
      <p:sp>
        <p:nvSpPr>
          <p:cNvPr id="10" name="Стрелка вверх 9"/>
          <p:cNvSpPr/>
          <p:nvPr/>
        </p:nvSpPr>
        <p:spPr>
          <a:xfrm>
            <a:off x="9232490" y="4468761"/>
            <a:ext cx="1430594" cy="199103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лапороскопия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2144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Диагностика воспалительных заболеваний (для различных видов инфекции)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974" y="1690688"/>
            <a:ext cx="11665974" cy="50640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Герпетическая инфекция </a:t>
            </a:r>
          </a:p>
          <a:p>
            <a:pPr marL="0" indent="0">
              <a:buNone/>
            </a:pPr>
            <a:r>
              <a:rPr lang="ru-RU" dirty="0"/>
              <a:t>а</a:t>
            </a:r>
            <a:r>
              <a:rPr lang="ru-RU" dirty="0" smtClean="0"/>
              <a:t>) материал – везикулярная жидкость, соскоб пораженной кожи, </a:t>
            </a:r>
            <a:r>
              <a:rPr lang="ru-RU" dirty="0" err="1" smtClean="0"/>
              <a:t>биопсийные</a:t>
            </a:r>
            <a:r>
              <a:rPr lang="ru-RU" dirty="0" smtClean="0"/>
              <a:t> кусочки </a:t>
            </a:r>
          </a:p>
          <a:p>
            <a:pPr marL="0" indent="0">
              <a:buNone/>
            </a:pPr>
            <a:r>
              <a:rPr lang="ru-RU" dirty="0" smtClean="0"/>
              <a:t>b) для диагностики проводят </a:t>
            </a:r>
            <a:r>
              <a:rPr lang="ru-RU" dirty="0" err="1" smtClean="0"/>
              <a:t>культуральные</a:t>
            </a:r>
            <a:r>
              <a:rPr lang="ru-RU" dirty="0" smtClean="0"/>
              <a:t>, цитологические, серологические (РПГА), электронно-микроскопические, </a:t>
            </a:r>
            <a:r>
              <a:rPr lang="ru-RU" dirty="0" err="1" smtClean="0"/>
              <a:t>иммунофлюоресцентные</a:t>
            </a:r>
            <a:r>
              <a:rPr lang="ru-RU" dirty="0" smtClean="0"/>
              <a:t> исследования </a:t>
            </a:r>
          </a:p>
          <a:p>
            <a:pPr marL="0" indent="0">
              <a:buNone/>
            </a:pPr>
            <a:r>
              <a:rPr lang="ru-RU" b="1" dirty="0" err="1" smtClean="0"/>
              <a:t>Цитомегаловирусная</a:t>
            </a:r>
            <a:r>
              <a:rPr lang="ru-RU" b="1" dirty="0" smtClean="0"/>
              <a:t> инфекция </a:t>
            </a:r>
          </a:p>
          <a:p>
            <a:pPr marL="0" indent="0">
              <a:buNone/>
            </a:pPr>
            <a:r>
              <a:rPr lang="ru-RU" dirty="0" smtClean="0"/>
              <a:t>a) метод тканевых культур </a:t>
            </a:r>
          </a:p>
          <a:p>
            <a:pPr marL="0" indent="0">
              <a:buNone/>
            </a:pPr>
            <a:r>
              <a:rPr lang="ru-RU" dirty="0" smtClean="0"/>
              <a:t>b) цитологический (РСК) c) </a:t>
            </a:r>
            <a:r>
              <a:rPr lang="ru-RU" dirty="0" err="1" smtClean="0"/>
              <a:t>иммуно-флюоресцентный</a:t>
            </a:r>
            <a:r>
              <a:rPr lang="ru-RU" dirty="0" smtClean="0"/>
              <a:t> (РНГА, реакция нейтрализации вируса) </a:t>
            </a:r>
          </a:p>
          <a:p>
            <a:pPr marL="0" indent="0">
              <a:buNone/>
            </a:pPr>
            <a:r>
              <a:rPr lang="ru-RU" b="1" dirty="0" smtClean="0"/>
              <a:t>Хламидии </a:t>
            </a:r>
          </a:p>
          <a:p>
            <a:pPr marL="0" indent="0">
              <a:buNone/>
            </a:pPr>
            <a:r>
              <a:rPr lang="ru-RU" dirty="0" smtClean="0"/>
              <a:t>a) цитологический </a:t>
            </a:r>
          </a:p>
          <a:p>
            <a:pPr marL="0" indent="0">
              <a:buNone/>
            </a:pPr>
            <a:r>
              <a:rPr lang="ru-RU" dirty="0" smtClean="0"/>
              <a:t>b) серологический (РСК, РТГА) недостаток специфического </a:t>
            </a:r>
            <a:r>
              <a:rPr lang="ru-RU" dirty="0" err="1" smtClean="0"/>
              <a:t>Ag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c) метод флюоресцирующих антител </a:t>
            </a:r>
          </a:p>
          <a:p>
            <a:pPr marL="0" indent="0">
              <a:buNone/>
            </a:pPr>
            <a:r>
              <a:rPr lang="ru-RU" dirty="0" smtClean="0"/>
              <a:t>d) использование </a:t>
            </a:r>
            <a:r>
              <a:rPr lang="ru-RU" dirty="0" err="1" smtClean="0"/>
              <a:t>моноклональных</a:t>
            </a:r>
            <a:r>
              <a:rPr lang="ru-RU" dirty="0" smtClean="0"/>
              <a:t> антител для определения </a:t>
            </a:r>
            <a:r>
              <a:rPr lang="ru-RU" dirty="0" err="1" smtClean="0"/>
              <a:t>хламидийного</a:t>
            </a:r>
            <a:r>
              <a:rPr lang="ru-RU" dirty="0" smtClean="0"/>
              <a:t> антигена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74275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3899"/>
            <a:ext cx="10515600" cy="108021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Этиология и патогенез туберкулеза половых органов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226" y="1224116"/>
            <a:ext cx="11132574" cy="5471652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Микобактерии туберкулеза могут длительное время находиться в регионарных лимфатических узлах и проявляют способность к распространению при снижении иммунологической резистентности организма</a:t>
            </a:r>
          </a:p>
          <a:p>
            <a:pPr marL="0" indent="0">
              <a:buNone/>
            </a:pPr>
            <a:r>
              <a:rPr lang="ru-RU" b="1" dirty="0" smtClean="0"/>
              <a:t>Пути распространения: </a:t>
            </a:r>
          </a:p>
          <a:p>
            <a:pPr marL="514350" indent="-514350">
              <a:buAutoNum type="arabicPeriod"/>
            </a:pPr>
            <a:r>
              <a:rPr lang="ru-RU" dirty="0" smtClean="0"/>
              <a:t>Нисходящий гематогенный, реже </a:t>
            </a:r>
            <a:r>
              <a:rPr lang="ru-RU" dirty="0" err="1" smtClean="0"/>
              <a:t>лимфогенный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2. Распространение туберкулезной палочки при поражении тазовой брюшины. </a:t>
            </a:r>
          </a:p>
          <a:p>
            <a:pPr marL="0" indent="0">
              <a:buNone/>
            </a:pPr>
            <a:r>
              <a:rPr lang="ru-RU" dirty="0" smtClean="0"/>
              <a:t>3. Теоретически возможно, а практически встречается крайне редко заражение половым путем. Многие авторы отрицают такую возможность из-за того, что многослойный плоский эпителий вульвы, влагалища, влагалищной части шейки матки устойчив к данному возбудителю.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068174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94619"/>
          </a:xfrm>
        </p:spPr>
        <p:txBody>
          <a:bodyPr/>
          <a:lstStyle/>
          <a:p>
            <a:r>
              <a:rPr lang="ru-RU" b="1" dirty="0" smtClean="0"/>
              <a:t>Заболевания внутренних половых органов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1226" y="1073456"/>
            <a:ext cx="10955594" cy="5784544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buAutoNum type="romanUcPeriod"/>
            </a:pPr>
            <a:r>
              <a:rPr lang="ru-RU" b="1" dirty="0" smtClean="0"/>
              <a:t>Заболевания матки </a:t>
            </a:r>
          </a:p>
          <a:p>
            <a:pPr marL="0" indent="0">
              <a:buNone/>
            </a:pPr>
            <a:r>
              <a:rPr lang="ru-RU" b="1" dirty="0" smtClean="0"/>
              <a:t>1. Эндометрит, </a:t>
            </a:r>
            <a:r>
              <a:rPr lang="ru-RU" b="1" dirty="0" err="1" smtClean="0"/>
              <a:t>метроэндометрит</a:t>
            </a:r>
            <a:r>
              <a:rPr lang="ru-RU" b="1" dirty="0" smtClean="0"/>
              <a:t> </a:t>
            </a:r>
            <a:r>
              <a:rPr lang="ru-RU" dirty="0" smtClean="0"/>
              <a:t>– воспаление слизистой и мышечной оболочки. </a:t>
            </a:r>
          </a:p>
          <a:p>
            <a:pPr marL="0" indent="0">
              <a:buNone/>
            </a:pPr>
            <a:r>
              <a:rPr lang="ru-RU" b="1" dirty="0" smtClean="0"/>
              <a:t>Причины: </a:t>
            </a:r>
            <a:r>
              <a:rPr lang="ru-RU" dirty="0" smtClean="0"/>
              <a:t>• </a:t>
            </a:r>
            <a:r>
              <a:rPr lang="ru-RU" dirty="0" err="1" smtClean="0"/>
              <a:t>abrasio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• диагностическое выскабливание</a:t>
            </a:r>
          </a:p>
          <a:p>
            <a:pPr marL="0" indent="0">
              <a:buNone/>
            </a:pPr>
            <a:r>
              <a:rPr lang="ru-RU" dirty="0" smtClean="0"/>
              <a:t> • осложнения в родах </a:t>
            </a:r>
          </a:p>
          <a:p>
            <a:pPr marL="0" indent="0">
              <a:buNone/>
            </a:pPr>
            <a:r>
              <a:rPr lang="ru-RU" dirty="0" smtClean="0"/>
              <a:t>• удаление </a:t>
            </a:r>
            <a:r>
              <a:rPr lang="ru-RU" dirty="0" err="1" smtClean="0"/>
              <a:t>фиброматозных</a:t>
            </a:r>
            <a:r>
              <a:rPr lang="ru-RU" dirty="0" smtClean="0"/>
              <a:t> узлов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smtClean="0"/>
              <a:t>Клиника: </a:t>
            </a:r>
          </a:p>
          <a:p>
            <a:pPr marL="0" indent="0">
              <a:buNone/>
            </a:pPr>
            <a:r>
              <a:rPr lang="ru-RU" dirty="0" smtClean="0"/>
              <a:t>• боль внизу живота, в паховой области, гнойные выделения </a:t>
            </a:r>
          </a:p>
          <a:p>
            <a:pPr marL="0" indent="0">
              <a:buNone/>
            </a:pPr>
            <a:r>
              <a:rPr lang="ru-RU" dirty="0" smtClean="0"/>
              <a:t>• повышение температуры, лейкоцитоз, ускоренное РОЭ Острая фаза воспаления длится около пяти дней. Слизистая оболочка эндометрия отторгается, распадается и вместе с ней удаляются скопления микробов. </a:t>
            </a:r>
          </a:p>
          <a:p>
            <a:pPr marL="0" indent="0">
              <a:buNone/>
            </a:pPr>
            <a:r>
              <a:rPr lang="ru-RU" dirty="0" smtClean="0"/>
              <a:t>Такой исход бывает редко, он приводит к самоизлечению. Чаще возникает </a:t>
            </a:r>
            <a:r>
              <a:rPr lang="ru-RU" dirty="0" err="1" smtClean="0"/>
              <a:t>метроэндометрит</a:t>
            </a:r>
            <a:r>
              <a:rPr lang="ru-RU" dirty="0" smtClean="0"/>
              <a:t>, затем периметрит, и в особо неблагоприятных случаях развивается флебит и </a:t>
            </a:r>
            <a:r>
              <a:rPr lang="ru-RU" dirty="0" err="1" smtClean="0"/>
              <a:t>метрофлебит</a:t>
            </a:r>
            <a:r>
              <a:rPr lang="ru-RU" dirty="0" smtClean="0"/>
              <a:t> сосудов матки.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8051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239" y="454024"/>
            <a:ext cx="10515600" cy="64039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b="1" dirty="0" smtClean="0"/>
              <a:t>Периметрит</a:t>
            </a:r>
            <a:r>
              <a:rPr lang="ru-RU" dirty="0" smtClean="0"/>
              <a:t> – воспаление серозного слоя матки. </a:t>
            </a:r>
            <a:r>
              <a:rPr lang="ru-RU" dirty="0" err="1" smtClean="0"/>
              <a:t>Патанатомически</a:t>
            </a:r>
            <a:r>
              <a:rPr lang="ru-RU" dirty="0" smtClean="0"/>
              <a:t> выделяют две формы: </a:t>
            </a:r>
          </a:p>
          <a:p>
            <a:pPr marL="514350" indent="-514350">
              <a:buAutoNum type="alphaLcParenR"/>
            </a:pPr>
            <a:r>
              <a:rPr lang="ru-RU" dirty="0" err="1" smtClean="0"/>
              <a:t>слипчивую</a:t>
            </a:r>
            <a:r>
              <a:rPr lang="ru-RU" dirty="0" smtClean="0"/>
              <a:t> (сухую) </a:t>
            </a:r>
          </a:p>
          <a:p>
            <a:pPr marL="0" indent="0">
              <a:buNone/>
            </a:pPr>
            <a:r>
              <a:rPr lang="ru-RU" dirty="0" smtClean="0"/>
              <a:t>b) экссудативную (влажную) </a:t>
            </a:r>
          </a:p>
          <a:p>
            <a:pPr marL="0" indent="0">
              <a:buNone/>
            </a:pPr>
            <a:r>
              <a:rPr lang="ru-RU" b="1" dirty="0" smtClean="0"/>
              <a:t>Причины</a:t>
            </a:r>
            <a:r>
              <a:rPr lang="ru-RU" dirty="0" smtClean="0"/>
              <a:t>: развивается в результате распространения инфекции из матки, ее придатков или из соседних органов (при </a:t>
            </a:r>
            <a:r>
              <a:rPr lang="ru-RU" dirty="0" err="1" smtClean="0"/>
              <a:t>сигмоидите</a:t>
            </a:r>
            <a:r>
              <a:rPr lang="ru-RU" dirty="0" smtClean="0"/>
              <a:t>, аппендиците) </a:t>
            </a:r>
          </a:p>
          <a:p>
            <a:pPr marL="0" indent="0">
              <a:buNone/>
            </a:pPr>
            <a:r>
              <a:rPr lang="ru-RU" b="1" dirty="0" smtClean="0"/>
              <a:t>Клиника: </a:t>
            </a:r>
          </a:p>
          <a:p>
            <a:pPr marL="0" indent="0">
              <a:buNone/>
            </a:pPr>
            <a:r>
              <a:rPr lang="ru-RU" dirty="0" smtClean="0"/>
              <a:t>• появление температуры, повышение СОЭ </a:t>
            </a:r>
          </a:p>
          <a:p>
            <a:pPr marL="0" indent="0">
              <a:buNone/>
            </a:pPr>
            <a:r>
              <a:rPr lang="ru-RU" dirty="0" smtClean="0"/>
              <a:t>• жажда и сухость языка, общее недомогание, головная боль </a:t>
            </a:r>
          </a:p>
          <a:p>
            <a:pPr marL="0" indent="0">
              <a:buNone/>
            </a:pPr>
            <a:r>
              <a:rPr lang="ru-RU" dirty="0" smtClean="0"/>
              <a:t>• боль внизу живота, напряжение мышц брюшной стенки, учащение пульса </a:t>
            </a:r>
          </a:p>
          <a:p>
            <a:pPr marL="0" indent="0">
              <a:buNone/>
            </a:pPr>
            <a:r>
              <a:rPr lang="ru-RU" dirty="0" smtClean="0"/>
              <a:t>• своды влагалища теряют </a:t>
            </a:r>
            <a:r>
              <a:rPr lang="ru-RU" dirty="0" err="1" smtClean="0"/>
              <a:t>смещаемость</a:t>
            </a:r>
            <a:r>
              <a:rPr lang="ru-RU" dirty="0" smtClean="0"/>
              <a:t>, стенки сводов утолщены, матка болезненна </a:t>
            </a:r>
          </a:p>
          <a:p>
            <a:pPr marL="0" indent="0">
              <a:buNone/>
            </a:pPr>
            <a:r>
              <a:rPr lang="ru-RU" dirty="0" smtClean="0"/>
              <a:t>• инфильтрат имеет туго-эластичную консистенцию, болезненный; нижняя его граница </a:t>
            </a:r>
            <a:r>
              <a:rPr lang="ru-RU" dirty="0" err="1" smtClean="0"/>
              <a:t>овоидной</a:t>
            </a:r>
            <a:r>
              <a:rPr lang="ru-RU" dirty="0" smtClean="0"/>
              <a:t> формы, верхняя – нечеткая и определяется с трудом ( в отличие от более низкого расположения и веерообразного распространения инфильтрата к стенкам таза при параметрите 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8677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35974"/>
            <a:ext cx="9144000" cy="1017639"/>
          </a:xfrm>
        </p:spPr>
        <p:txBody>
          <a:bodyPr/>
          <a:lstStyle/>
          <a:p>
            <a:r>
              <a:rPr lang="ru-RU" b="1" dirty="0" smtClean="0"/>
              <a:t>План лекции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401097"/>
            <a:ext cx="9144000" cy="5088193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• Причины воспалительных заболеваний женских половых органов (заболевания женских половых органов, их возбудители, основные клинические признаки, методы лечения) </a:t>
            </a:r>
          </a:p>
          <a:p>
            <a:pPr algn="l"/>
            <a:r>
              <a:rPr lang="ru-RU" dirty="0" smtClean="0"/>
              <a:t>• Роль макро- и микроорганизмов, условий труда и быта в возникновении и течении воспалительных заболеваний женских половых органов </a:t>
            </a:r>
          </a:p>
          <a:p>
            <a:pPr algn="l"/>
            <a:r>
              <a:rPr lang="ru-RU" dirty="0" smtClean="0"/>
              <a:t>• Причины септических гинекологических заболеваний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185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Заболевания внутренних половых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II. Заболевания придатков органов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smtClean="0"/>
              <a:t>1. Сальпингит </a:t>
            </a:r>
            <a:r>
              <a:rPr lang="ru-RU" dirty="0" smtClean="0"/>
              <a:t>– воспаление слизистой оболочки маточной трубы. a) </a:t>
            </a:r>
            <a:r>
              <a:rPr lang="ru-RU" dirty="0" err="1" smtClean="0"/>
              <a:t>гидросальпинкс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b) пиосальпинкс </a:t>
            </a:r>
          </a:p>
          <a:p>
            <a:pPr marL="0" indent="0">
              <a:buNone/>
            </a:pPr>
            <a:r>
              <a:rPr lang="ru-RU" dirty="0" smtClean="0"/>
              <a:t>c) </a:t>
            </a:r>
            <a:r>
              <a:rPr lang="ru-RU" dirty="0" err="1" smtClean="0"/>
              <a:t>гематосальпинкс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b="1" dirty="0" smtClean="0"/>
              <a:t>2. Оофорит </a:t>
            </a:r>
            <a:r>
              <a:rPr lang="ru-RU" dirty="0" smtClean="0"/>
              <a:t>– воспаление яичников. </a:t>
            </a:r>
          </a:p>
          <a:p>
            <a:pPr marL="0" indent="0">
              <a:buNone/>
            </a:pPr>
            <a:r>
              <a:rPr lang="ru-RU" dirty="0" smtClean="0"/>
              <a:t>При воспалительном процессе в трубах и яичниках говорят о </a:t>
            </a:r>
            <a:r>
              <a:rPr lang="ru-RU" dirty="0" err="1" smtClean="0"/>
              <a:t>сальпингоофорите</a:t>
            </a:r>
            <a:r>
              <a:rPr lang="ru-RU" dirty="0" smtClean="0"/>
              <a:t> (аднексите). гнойный </a:t>
            </a:r>
            <a:r>
              <a:rPr lang="ru-RU" dirty="0" err="1" smtClean="0"/>
              <a:t>сальпин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33871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Заболевания внутренних половых органов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30657"/>
            <a:ext cx="10515600" cy="51208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III. Воспалительные заболевания тазовой брюшины и </a:t>
            </a:r>
            <a:r>
              <a:rPr lang="ru-RU" b="1" dirty="0" err="1" smtClean="0"/>
              <a:t>околоматочной</a:t>
            </a:r>
            <a:r>
              <a:rPr lang="ru-RU" b="1" dirty="0" smtClean="0"/>
              <a:t> клетчатки.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Параметрит</a:t>
            </a:r>
            <a:r>
              <a:rPr lang="ru-RU" dirty="0" smtClean="0"/>
              <a:t> – воспаление </a:t>
            </a:r>
            <a:r>
              <a:rPr lang="ru-RU" dirty="0" err="1" smtClean="0"/>
              <a:t>околоматочной</a:t>
            </a:r>
            <a:r>
              <a:rPr lang="ru-RU" dirty="0" smtClean="0"/>
              <a:t> клетчатки, непосредственно окружающей шейку и некоторые участки тела матки. </a:t>
            </a:r>
          </a:p>
          <a:p>
            <a:pPr marL="0" indent="0">
              <a:buNone/>
            </a:pPr>
            <a:r>
              <a:rPr lang="ru-RU" b="1" dirty="0" smtClean="0"/>
              <a:t>Различают три стадии заболевания: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1. инфильтрация – расширяются и частично </a:t>
            </a:r>
            <a:r>
              <a:rPr lang="ru-RU" dirty="0" err="1" smtClean="0"/>
              <a:t>тромбируются</a:t>
            </a:r>
            <a:r>
              <a:rPr lang="ru-RU" dirty="0" smtClean="0"/>
              <a:t> сосуды, возникает </a:t>
            </a:r>
            <a:r>
              <a:rPr lang="ru-RU" dirty="0" err="1" smtClean="0"/>
              <a:t>периваскулярный</a:t>
            </a:r>
            <a:r>
              <a:rPr lang="ru-RU" dirty="0" smtClean="0"/>
              <a:t> отек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2. экссудация – выход из сосудистого русла лейкоцитов и других форменных элементов крови.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3. уплотнение – инфильтрат уплотняется в связи с выпадением из экссудата фибрина </a:t>
            </a:r>
          </a:p>
          <a:p>
            <a:pPr marL="0" indent="0">
              <a:buNone/>
            </a:pPr>
            <a:r>
              <a:rPr lang="ru-RU" b="1" dirty="0" smtClean="0"/>
              <a:t>2. </a:t>
            </a:r>
            <a:r>
              <a:rPr lang="ru-RU" b="1" dirty="0" err="1" smtClean="0"/>
              <a:t>Пельвиоперитонит</a:t>
            </a:r>
            <a:r>
              <a:rPr lang="ru-RU" b="1" dirty="0" smtClean="0"/>
              <a:t> и перитонит </a:t>
            </a:r>
            <a:r>
              <a:rPr lang="ru-RU" dirty="0" smtClean="0"/>
              <a:t>– острое воспаление брюшины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8583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161" y="766916"/>
            <a:ext cx="10574594" cy="5722374"/>
          </a:xfrm>
        </p:spPr>
      </p:pic>
    </p:spTree>
    <p:extLst>
      <p:ext uri="{BB962C8B-B14F-4D97-AF65-F5344CB8AC3E}">
        <p14:creationId xmlns:p14="http://schemas.microsoft.com/office/powerpoint/2010/main" val="15313774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16" y="752168"/>
            <a:ext cx="10589342" cy="5914103"/>
          </a:xfrm>
        </p:spPr>
      </p:pic>
    </p:spTree>
    <p:extLst>
      <p:ext uri="{BB962C8B-B14F-4D97-AF65-F5344CB8AC3E}">
        <p14:creationId xmlns:p14="http://schemas.microsoft.com/office/powerpoint/2010/main" val="11013055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Вирусные инфекции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• Вирус герпеса 2-го серотипа и вирус папилломы человека вызывают воспалительный процесс шейки матки.</a:t>
            </a:r>
          </a:p>
          <a:p>
            <a:pPr marL="0" indent="0">
              <a:buNone/>
            </a:pPr>
            <a:r>
              <a:rPr lang="ru-RU" dirty="0" smtClean="0"/>
              <a:t> • </a:t>
            </a:r>
            <a:r>
              <a:rPr lang="ru-RU" dirty="0" err="1" smtClean="0"/>
              <a:t>Цитомегаловирусная</a:t>
            </a:r>
            <a:r>
              <a:rPr lang="ru-RU" dirty="0" smtClean="0"/>
              <a:t> инфекция, как правило, протекает в форме носительства, редко имеется активный процесс. Она оказывает повреждающее действие на беременность: помимо выкидышей </a:t>
            </a:r>
            <a:r>
              <a:rPr lang="ru-RU" dirty="0" err="1" smtClean="0"/>
              <a:t>цитомегаловирусная</a:t>
            </a:r>
            <a:r>
              <a:rPr lang="ru-RU" dirty="0" smtClean="0"/>
              <a:t> инфекция вызывает уродства плода.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22475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8987" y="601508"/>
            <a:ext cx="10515600" cy="5430581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Все вирусные инфекции протекают скрыто, трудно поддаются терапии с помощью противовирусных препаратов и склонны к рецидивам и обострениям. </a:t>
            </a:r>
          </a:p>
          <a:p>
            <a:pPr marL="0" indent="0">
              <a:buNone/>
            </a:pPr>
            <a:r>
              <a:rPr lang="ru-RU" b="1" dirty="0" smtClean="0"/>
              <a:t>Факторы, предрасполагающие к обострениям:</a:t>
            </a:r>
          </a:p>
          <a:p>
            <a:pPr marL="0" indent="0">
              <a:buNone/>
            </a:pPr>
            <a:r>
              <a:rPr lang="ru-RU" dirty="0" smtClean="0"/>
              <a:t>1. переохлаждение </a:t>
            </a:r>
          </a:p>
          <a:p>
            <a:pPr marL="0" indent="0">
              <a:buNone/>
            </a:pPr>
            <a:r>
              <a:rPr lang="ru-RU" dirty="0" smtClean="0"/>
              <a:t>2. смена климата. </a:t>
            </a:r>
          </a:p>
          <a:p>
            <a:pPr marL="0" indent="0">
              <a:buNone/>
            </a:pPr>
            <a:r>
              <a:rPr lang="ru-RU" dirty="0" smtClean="0"/>
              <a:t>3. смена воды </a:t>
            </a:r>
          </a:p>
          <a:p>
            <a:pPr marL="0" indent="0">
              <a:buNone/>
            </a:pPr>
            <a:r>
              <a:rPr lang="ru-RU" dirty="0" smtClean="0"/>
              <a:t>4. гиповитаминоз </a:t>
            </a:r>
          </a:p>
          <a:p>
            <a:pPr marL="0" indent="0">
              <a:buNone/>
            </a:pPr>
            <a:r>
              <a:rPr lang="ru-RU" dirty="0" smtClean="0"/>
              <a:t>• При </a:t>
            </a:r>
            <a:r>
              <a:rPr lang="ru-RU" dirty="0" err="1" smtClean="0"/>
              <a:t>герпесвирусной</a:t>
            </a:r>
            <a:r>
              <a:rPr lang="ru-RU" dirty="0" smtClean="0"/>
              <a:t> инфекции, если имеется активный процесс на гениталиях, и если женщина беременна, то </a:t>
            </a:r>
            <a:r>
              <a:rPr lang="ru-RU" dirty="0" err="1" smtClean="0"/>
              <a:t>родоразрешение</a:t>
            </a:r>
            <a:r>
              <a:rPr lang="ru-RU" dirty="0" smtClean="0"/>
              <a:t> выполняется путем операции абдоминального </a:t>
            </a:r>
            <a:r>
              <a:rPr lang="ru-RU" dirty="0" err="1" smtClean="0"/>
              <a:t>кесаревого</a:t>
            </a:r>
            <a:r>
              <a:rPr lang="ru-RU" dirty="0" smtClean="0"/>
              <a:t> сечения, иначе в 100% случаев произойдет инфицирование плода.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0180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Вирус простого герпеса - ВПГ, </a:t>
            </a:r>
            <a:r>
              <a:rPr lang="en-US" b="1" dirty="0" smtClean="0"/>
              <a:t>Herpes simplex virus HSV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051" y="1825625"/>
            <a:ext cx="4569898" cy="4351338"/>
          </a:xfrm>
        </p:spPr>
      </p:pic>
    </p:spTree>
    <p:extLst>
      <p:ext uri="{BB962C8B-B14F-4D97-AF65-F5344CB8AC3E}">
        <p14:creationId xmlns:p14="http://schemas.microsoft.com/office/powerpoint/2010/main" val="39876609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Диагностика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• В обычных мазках вирусы не определяются. Диагностируют эти инфекции при помощи </a:t>
            </a:r>
            <a:r>
              <a:rPr lang="ru-RU" dirty="0" err="1" smtClean="0"/>
              <a:t>иммунофлуоресцентного</a:t>
            </a:r>
            <a:r>
              <a:rPr lang="ru-RU" dirty="0" smtClean="0"/>
              <a:t> микроскопа или специальных сывороток. Диагноз часто ставится после исследования плаценты при мертворождении или выкидыше. Диагностируется вирусный </a:t>
            </a:r>
            <a:r>
              <a:rPr lang="ru-RU" dirty="0" err="1" smtClean="0"/>
              <a:t>плацентит</a:t>
            </a:r>
            <a:r>
              <a:rPr lang="ru-RU" dirty="0" smtClean="0"/>
              <a:t>, который и является самой главной причиной прерывания беременности в 1-м триместре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7542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Лечение </a:t>
            </a:r>
            <a:r>
              <a:rPr lang="ru-RU" b="1" dirty="0" err="1" smtClean="0"/>
              <a:t>герпесвирусной</a:t>
            </a:r>
            <a:r>
              <a:rPr lang="ru-RU" b="1" dirty="0" smtClean="0"/>
              <a:t> инфекции (вирус герпеса 2-го серотипа)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• Ацикловир (</a:t>
            </a:r>
            <a:r>
              <a:rPr lang="ru-RU" dirty="0" err="1" smtClean="0"/>
              <a:t>виролекс</a:t>
            </a:r>
            <a:r>
              <a:rPr lang="ru-RU" dirty="0" smtClean="0"/>
              <a:t>, </a:t>
            </a:r>
            <a:r>
              <a:rPr lang="ru-RU" dirty="0" err="1" smtClean="0"/>
              <a:t>зовиракс</a:t>
            </a:r>
            <a:r>
              <a:rPr lang="ru-RU" dirty="0" smtClean="0"/>
              <a:t>) - нарушает синтез ДНК вируса и таким образом оказывает повреждающее действие. </a:t>
            </a:r>
          </a:p>
          <a:p>
            <a:pPr marL="0" indent="0">
              <a:buNone/>
            </a:pPr>
            <a:r>
              <a:rPr lang="ru-RU" dirty="0" smtClean="0"/>
              <a:t>Для лечения вирусной инфекции необходимо введение препаратов не только </a:t>
            </a:r>
            <a:r>
              <a:rPr lang="ru-RU" dirty="0" err="1" smtClean="0"/>
              <a:t>местно</a:t>
            </a:r>
            <a:r>
              <a:rPr lang="ru-RU" dirty="0" smtClean="0"/>
              <a:t>, но и перорально или даже внутривенно. Ацикловир используется во форме таблеток по 200 мг 5 раз в день в течение 2-х недель, дополняется применением крема.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43321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местной противовирусной терапии используют новый препарат из группы интерферонов - </a:t>
            </a:r>
            <a:r>
              <a:rPr lang="ru-RU" dirty="0" err="1" smtClean="0"/>
              <a:t>виферон</a:t>
            </a:r>
            <a:r>
              <a:rPr lang="ru-RU" dirty="0" smtClean="0"/>
              <a:t>. Он представлен в форме влагалищных ( для женщин) или ректальных (для мужчин) свечей. Утром и вечером по 1 свече ( в упаковке 20 свечей). Препарат повышает неспецифическую противовирусную активность. </a:t>
            </a:r>
          </a:p>
          <a:p>
            <a:r>
              <a:rPr lang="ru-RU" dirty="0" smtClean="0"/>
              <a:t>Также используется индуктор эндогенного интерферона - </a:t>
            </a:r>
            <a:r>
              <a:rPr lang="ru-RU" dirty="0" err="1" smtClean="0"/>
              <a:t>неовир</a:t>
            </a:r>
            <a:r>
              <a:rPr lang="ru-RU" dirty="0" smtClean="0"/>
              <a:t> в комплексной противовирусной терапии.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223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0716" y="1076632"/>
            <a:ext cx="10515600" cy="6164825"/>
          </a:xfrm>
        </p:spPr>
        <p:txBody>
          <a:bodyPr/>
          <a:lstStyle/>
          <a:p>
            <a:r>
              <a:rPr lang="ru-RU" dirty="0" smtClean="0"/>
              <a:t>Воспалительные заболевания женских половых органов занимают 1-е место среди всей гинекологической патологии. 40% больных в стационаре - больные с воспалительными заболеваниями женских половых органов. Рост связан с </a:t>
            </a:r>
            <a:r>
              <a:rPr lang="ru-RU" dirty="0" err="1" smtClean="0"/>
              <a:t>sex</a:t>
            </a:r>
            <a:r>
              <a:rPr lang="ru-RU" dirty="0" smtClean="0"/>
              <a:t> - революцией. Повышается рост трансмиссивных инфекций, то есть инфекций, передающихся половым путем. В 99% инфекция попадает в женские половые органы половым путем. </a:t>
            </a:r>
          </a:p>
          <a:p>
            <a:pPr marL="0" indent="0">
              <a:buNone/>
            </a:pPr>
            <a:r>
              <a:rPr lang="ru-RU" dirty="0" smtClean="0"/>
              <a:t>• Причиной всех воспалительных заболеваний гениталий являются микробы.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96984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5465" y="1309430"/>
            <a:ext cx="10515600" cy="4351338"/>
          </a:xfrm>
        </p:spPr>
        <p:txBody>
          <a:bodyPr/>
          <a:lstStyle/>
          <a:p>
            <a:r>
              <a:rPr lang="ru-RU" dirty="0" err="1" smtClean="0"/>
              <a:t>Фамвир</a:t>
            </a:r>
            <a:r>
              <a:rPr lang="ru-RU" dirty="0" smtClean="0"/>
              <a:t> (</a:t>
            </a:r>
            <a:r>
              <a:rPr lang="ru-RU" dirty="0" err="1" smtClean="0"/>
              <a:t>фамцикловир</a:t>
            </a:r>
            <a:r>
              <a:rPr lang="ru-RU" dirty="0" smtClean="0"/>
              <a:t>) также используется для лечения герпеса, вызванного </a:t>
            </a:r>
            <a:r>
              <a:rPr lang="ru-RU" dirty="0" err="1" smtClean="0"/>
              <a:t>Herpes</a:t>
            </a:r>
            <a:r>
              <a:rPr lang="ru-RU" dirty="0" smtClean="0"/>
              <a:t> </a:t>
            </a:r>
            <a:r>
              <a:rPr lang="ru-RU" dirty="0" err="1" smtClean="0"/>
              <a:t>zoster</a:t>
            </a:r>
            <a:r>
              <a:rPr lang="ru-RU" dirty="0" smtClean="0"/>
              <a:t>. 250 мг 3 раза в день. 500 мг 3 раза в день - для лечения рецидивирующего герпеса гениталий, плохо поддающегося лечению. </a:t>
            </a:r>
          </a:p>
          <a:p>
            <a:r>
              <a:rPr lang="ru-RU" dirty="0" smtClean="0"/>
              <a:t>Для лечения всех генитальных инфекция необходимо использовать местное лечение и препараты перорально.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05487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Кандидозный</a:t>
            </a:r>
            <a:r>
              <a:rPr lang="ru-RU" b="1" dirty="0" smtClean="0"/>
              <a:t> </a:t>
            </a:r>
            <a:r>
              <a:rPr lang="ru-RU" b="1" dirty="0" err="1" smtClean="0"/>
              <a:t>кольпит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Грибы рода </a:t>
            </a:r>
            <a:r>
              <a:rPr lang="ru-RU" dirty="0" err="1" smtClean="0"/>
              <a:t>Кандида</a:t>
            </a:r>
            <a:r>
              <a:rPr lang="ru-RU" dirty="0" smtClean="0"/>
              <a:t> представляют нормальную микрофлору влагалища, однако, они повышают свою активность на фоне антибактериальной терапии, заместительной терапии, гиповитаминоза, </a:t>
            </a:r>
            <a:r>
              <a:rPr lang="ru-RU" dirty="0" err="1" smtClean="0"/>
              <a:t>гипоэстрогении</a:t>
            </a:r>
            <a:r>
              <a:rPr lang="ru-RU" dirty="0" smtClean="0"/>
              <a:t>. Также активирующим фактором может быть беременность, которая создает </a:t>
            </a:r>
            <a:r>
              <a:rPr lang="ru-RU" dirty="0" err="1" smtClean="0"/>
              <a:t>гипоэстрогению</a:t>
            </a:r>
            <a:r>
              <a:rPr lang="ru-RU" dirty="0" smtClean="0"/>
              <a:t> -грибы начинают размножаться.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01200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Больные жалуются на зуд во влагалище, обильные творожистые выделения. В мазках из влагалища обнаруживается мицелий гриба. </a:t>
            </a:r>
            <a:r>
              <a:rPr lang="ru-RU" dirty="0" err="1" smtClean="0"/>
              <a:t>Кандидозный</a:t>
            </a:r>
            <a:r>
              <a:rPr lang="ru-RU" dirty="0" smtClean="0"/>
              <a:t> </a:t>
            </a:r>
            <a:r>
              <a:rPr lang="ru-RU" dirty="0" err="1" smtClean="0"/>
              <a:t>кольпит</a:t>
            </a:r>
            <a:r>
              <a:rPr lang="ru-RU" dirty="0" smtClean="0"/>
              <a:t> не передается половым путем. Некоторые авторы отмечают, что лечение партнера не является обязательным. Однако, этот вопрос до конца не изучен и является спорным.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54039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Лечение местное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0716" y="1412670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Так как рН влагалища изменяется , то необходимы 1-2 спринцевания кислыми растворами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Клотримазол</a:t>
            </a:r>
            <a:r>
              <a:rPr lang="ru-RU" dirty="0" smtClean="0"/>
              <a:t> - активен против грибов рода </a:t>
            </a:r>
            <a:r>
              <a:rPr lang="ru-RU" dirty="0" err="1" smtClean="0"/>
              <a:t>Кандида</a:t>
            </a:r>
            <a:r>
              <a:rPr lang="ru-RU" dirty="0" smtClean="0"/>
              <a:t> и трихомонад. Применяется в виде крема или вагинальных таблеток. </a:t>
            </a:r>
          </a:p>
          <a:p>
            <a:r>
              <a:rPr lang="ru-RU" dirty="0" smtClean="0"/>
              <a:t> Представители </a:t>
            </a:r>
            <a:r>
              <a:rPr lang="ru-RU" dirty="0" err="1" smtClean="0"/>
              <a:t>эконазола</a:t>
            </a:r>
            <a:r>
              <a:rPr lang="ru-RU" dirty="0" smtClean="0"/>
              <a:t>: </a:t>
            </a:r>
            <a:r>
              <a:rPr lang="ru-RU" dirty="0" err="1" smtClean="0"/>
              <a:t>гинопиворил</a:t>
            </a:r>
            <a:r>
              <a:rPr lang="ru-RU" dirty="0" smtClean="0"/>
              <a:t>, </a:t>
            </a:r>
            <a:r>
              <a:rPr lang="ru-RU" dirty="0" err="1" smtClean="0"/>
              <a:t>гинотравален</a:t>
            </a:r>
            <a:r>
              <a:rPr lang="ru-RU" dirty="0" smtClean="0"/>
              <a:t> применяется в форме вагинальных таблеток по 150 мг (3 капсулы в течение 3-х дней во влагалище), свечей. </a:t>
            </a:r>
            <a:endParaRPr lang="ru-RU" dirty="0"/>
          </a:p>
          <a:p>
            <a:r>
              <a:rPr lang="ru-RU" dirty="0" err="1" smtClean="0"/>
              <a:t>Пимафуцин</a:t>
            </a:r>
            <a:r>
              <a:rPr lang="ru-RU" dirty="0" smtClean="0"/>
              <a:t> в составе содержит антимикотический антибиотик </a:t>
            </a:r>
            <a:r>
              <a:rPr lang="ru-RU" dirty="0" err="1" smtClean="0"/>
              <a:t>катамицин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Курс лечения составляет 10-14 дней в виде </a:t>
            </a:r>
            <a:r>
              <a:rPr lang="ru-RU" dirty="0" err="1" smtClean="0"/>
              <a:t>интравагинального</a:t>
            </a:r>
            <a:r>
              <a:rPr lang="ru-RU" dirty="0" smtClean="0"/>
              <a:t> введения свечей.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47926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0213" y="1161948"/>
            <a:ext cx="10515600" cy="4351338"/>
          </a:xfrm>
        </p:spPr>
        <p:txBody>
          <a:bodyPr/>
          <a:lstStyle/>
          <a:p>
            <a:r>
              <a:rPr lang="ru-RU" dirty="0" err="1" smtClean="0"/>
              <a:t>Нистатин</a:t>
            </a:r>
            <a:r>
              <a:rPr lang="ru-RU" dirty="0" smtClean="0"/>
              <a:t> и </a:t>
            </a:r>
            <a:r>
              <a:rPr lang="ru-RU" dirty="0" err="1" smtClean="0"/>
              <a:t>леворин</a:t>
            </a:r>
            <a:r>
              <a:rPr lang="ru-RU" dirty="0" smtClean="0"/>
              <a:t> малоэффективны для лечения </a:t>
            </a:r>
            <a:r>
              <a:rPr lang="ru-RU" dirty="0" err="1" smtClean="0"/>
              <a:t>кандидозного</a:t>
            </a:r>
            <a:r>
              <a:rPr lang="ru-RU" dirty="0" smtClean="0"/>
              <a:t> </a:t>
            </a:r>
            <a:r>
              <a:rPr lang="ru-RU" dirty="0" err="1" smtClean="0"/>
              <a:t>кольпита</a:t>
            </a:r>
            <a:r>
              <a:rPr lang="ru-RU" dirty="0" smtClean="0"/>
              <a:t>. Пероральный прием таблеток применяется только при дисбактериозе кишечника.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Тержинан</a:t>
            </a:r>
            <a:r>
              <a:rPr lang="ru-RU" dirty="0" smtClean="0"/>
              <a:t> и </a:t>
            </a:r>
            <a:r>
              <a:rPr lang="ru-RU" dirty="0" err="1" smtClean="0"/>
              <a:t>полижинакс</a:t>
            </a:r>
            <a:r>
              <a:rPr lang="ru-RU" dirty="0" smtClean="0"/>
              <a:t> в свечах: в их состав входит </a:t>
            </a:r>
            <a:r>
              <a:rPr lang="ru-RU" dirty="0" err="1" smtClean="0"/>
              <a:t>неомицин</a:t>
            </a:r>
            <a:r>
              <a:rPr lang="ru-RU" dirty="0" smtClean="0"/>
              <a:t> – антибиотик местного действия.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Тернидазол</a:t>
            </a:r>
            <a:r>
              <a:rPr lang="ru-RU" dirty="0" smtClean="0"/>
              <a:t> - входит в </a:t>
            </a:r>
            <a:r>
              <a:rPr lang="ru-RU" dirty="0" err="1" smtClean="0"/>
              <a:t>тержинан</a:t>
            </a:r>
            <a:r>
              <a:rPr lang="ru-RU" dirty="0" smtClean="0"/>
              <a:t> - активен против трихомонад и анаэробной инфекции. Таким образом, </a:t>
            </a:r>
            <a:r>
              <a:rPr lang="ru-RU" dirty="0" err="1" smtClean="0"/>
              <a:t>таржинан</a:t>
            </a:r>
            <a:r>
              <a:rPr lang="ru-RU" dirty="0" smtClean="0"/>
              <a:t> применяется для санации и местного лечения </a:t>
            </a:r>
            <a:r>
              <a:rPr lang="ru-RU" dirty="0" err="1" smtClean="0"/>
              <a:t>кольпита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2614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Специфические воспалительные заболевания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К специфическим воспалительным заболеваниям женских половых органов относятся гонорея, трихомониаз, микоплазмоз, </a:t>
            </a:r>
            <a:r>
              <a:rPr lang="ru-RU" dirty="0" err="1" smtClean="0"/>
              <a:t>уреаплазмоз</a:t>
            </a:r>
            <a:r>
              <a:rPr lang="ru-RU" dirty="0" smtClean="0"/>
              <a:t>, хламидиоз, вирусные заболевания, заболевания грибкового происхождении, СПИД и др.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97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951" y="119779"/>
            <a:ext cx="10515600" cy="1325563"/>
          </a:xfrm>
        </p:spPr>
        <p:txBody>
          <a:bodyPr/>
          <a:lstStyle/>
          <a:p>
            <a:r>
              <a:rPr lang="ru-RU" b="1" dirty="0" smtClean="0"/>
              <a:t>Свойства специфических инфекций: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7703" y="1445342"/>
            <a:ext cx="10926097" cy="525042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• передаются половым путем; </a:t>
            </a:r>
          </a:p>
          <a:p>
            <a:pPr marL="0" indent="0">
              <a:buNone/>
            </a:pPr>
            <a:r>
              <a:rPr lang="ru-RU" dirty="0" smtClean="0"/>
              <a:t>• вызывают двухстороннее поражение (гонорея, туберкулез, хламидии); </a:t>
            </a:r>
          </a:p>
          <a:p>
            <a:pPr marL="0" indent="0">
              <a:buNone/>
            </a:pPr>
            <a:r>
              <a:rPr lang="ru-RU" dirty="0" smtClean="0"/>
              <a:t>• в анамнезе имеется указание на половой контакт и связь с менструацией, которая является физиологической провокацией; </a:t>
            </a:r>
          </a:p>
          <a:p>
            <a:pPr marL="0" indent="0">
              <a:buNone/>
            </a:pPr>
            <a:r>
              <a:rPr lang="ru-RU" dirty="0" smtClean="0"/>
              <a:t>• развитие спаечного процесса, который приводит чаще всего к бесплодию; </a:t>
            </a:r>
          </a:p>
          <a:p>
            <a:pPr marL="0" indent="0">
              <a:buNone/>
            </a:pPr>
            <a:r>
              <a:rPr lang="ru-RU" dirty="0" smtClean="0"/>
              <a:t>• антибактериальная терапия дает хороший эффект (особенно при гонококковой инфекции).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28393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Трихомонадный</a:t>
            </a:r>
            <a:r>
              <a:rPr lang="ru-RU" b="1" dirty="0" smtClean="0"/>
              <a:t> </a:t>
            </a:r>
            <a:r>
              <a:rPr lang="ru-RU" b="1" dirty="0" err="1" smtClean="0"/>
              <a:t>кольпит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Трихомонады </a:t>
            </a:r>
            <a:r>
              <a:rPr lang="ru-RU" dirty="0" err="1" smtClean="0"/>
              <a:t>тропны</a:t>
            </a:r>
            <a:r>
              <a:rPr lang="ru-RU" dirty="0" smtClean="0"/>
              <a:t> к многослойному плоскому эпителию влагалища. Они, являясь жгутиковыми, могут быть транспортом для других микроорганизмов, поэтому, в ассоциации с другими бактериями, могут поражать и эндометрий, вызывать </a:t>
            </a:r>
            <a:r>
              <a:rPr lang="ru-RU" dirty="0" err="1" smtClean="0"/>
              <a:t>сальпингоофорит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Жалобы пациенток на обильные пенистые выделения из половых путей, зуд и жжение во влагалище.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51619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Лечение: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471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трихопол</a:t>
            </a:r>
            <a:r>
              <a:rPr lang="ru-RU" dirty="0" smtClean="0"/>
              <a:t> - 5 г на курс лечения. </a:t>
            </a:r>
            <a:r>
              <a:rPr lang="ru-RU" dirty="0" err="1" smtClean="0"/>
              <a:t>Трихопол</a:t>
            </a:r>
            <a:r>
              <a:rPr lang="ru-RU" dirty="0" smtClean="0"/>
              <a:t> </a:t>
            </a:r>
            <a:r>
              <a:rPr lang="ru-RU" dirty="0" err="1" smtClean="0"/>
              <a:t>гепатотоксичен</a:t>
            </a:r>
            <a:r>
              <a:rPr lang="ru-RU" dirty="0" smtClean="0"/>
              <a:t>, поэтому рекомендуют применять </a:t>
            </a:r>
            <a:r>
              <a:rPr lang="ru-RU" dirty="0" err="1" smtClean="0"/>
              <a:t>флагил</a:t>
            </a:r>
            <a:r>
              <a:rPr lang="ru-RU" dirty="0" smtClean="0"/>
              <a:t> (США) или </a:t>
            </a:r>
            <a:r>
              <a:rPr lang="ru-RU" dirty="0" err="1" smtClean="0"/>
              <a:t>атрикан</a:t>
            </a:r>
            <a:r>
              <a:rPr lang="ru-RU" dirty="0" smtClean="0"/>
              <a:t> (Франция) по 250 мг 2 раза в день в течение 5 дней с обязательным лечением полового партнера. </a:t>
            </a:r>
          </a:p>
          <a:p>
            <a:r>
              <a:rPr lang="ru-RU" dirty="0" smtClean="0"/>
              <a:t> Если трихомониаз рецидивирует или плохо поддается лечению, то используют вакцины </a:t>
            </a:r>
            <a:r>
              <a:rPr lang="ru-RU" dirty="0" err="1" smtClean="0"/>
              <a:t>солко-триховак</a:t>
            </a:r>
            <a:r>
              <a:rPr lang="ru-RU" dirty="0" smtClean="0"/>
              <a:t> и </a:t>
            </a:r>
            <a:r>
              <a:rPr lang="ru-RU" dirty="0" err="1" smtClean="0"/>
              <a:t>солко-уровак</a:t>
            </a:r>
            <a:r>
              <a:rPr lang="ru-RU" dirty="0" smtClean="0"/>
              <a:t>, которые вводятся по 2 мл через 2 недели (всего 3 инъекции). Они нормализуют влагалищную микрофлору, оказывают повреждающее действие на трихомонады, повышают резистентность организма. Лечение проводится одновременно обоим половым партнёрам.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67116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Контрольные вопросы для закрепления: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Воспалительные заболевания женских половых органов.</a:t>
            </a:r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dirty="0" err="1" smtClean="0"/>
              <a:t>Этиологияих</a:t>
            </a:r>
            <a:r>
              <a:rPr lang="ru-RU" dirty="0" smtClean="0"/>
              <a:t> воспалительных заболеваний женских половых органов.</a:t>
            </a:r>
          </a:p>
          <a:p>
            <a:pPr marL="0" indent="0">
              <a:buNone/>
            </a:pPr>
            <a:r>
              <a:rPr lang="ru-RU" dirty="0" smtClean="0"/>
              <a:t>3. Основные клинические признаки воспалительных заболеваний женских половых органов.</a:t>
            </a:r>
          </a:p>
          <a:p>
            <a:pPr marL="0" indent="0">
              <a:buNone/>
            </a:pPr>
            <a:r>
              <a:rPr lang="ru-RU" dirty="0" smtClean="0"/>
              <a:t>4. Сестринский процесс при воспалительных заболеваниях женских половых органов.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558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Различают воспалительные процессы неспецифической и специфической этиологии. 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Неспецифической этиологии </a:t>
            </a:r>
            <a:r>
              <a:rPr lang="ru-RU" dirty="0" smtClean="0"/>
              <a:t>вызванные стафилококками, кишечной палочкой, стрептококками, синегнойной палочкой.</a:t>
            </a:r>
          </a:p>
          <a:p>
            <a:pPr marL="0" indent="0">
              <a:buNone/>
            </a:pPr>
            <a:r>
              <a:rPr lang="ru-RU" b="1" dirty="0" smtClean="0"/>
              <a:t>Специфической этиологии </a:t>
            </a:r>
            <a:r>
              <a:rPr lang="ru-RU" dirty="0" smtClean="0"/>
              <a:t>обусловленные трихомонадами, гонококками, </a:t>
            </a:r>
            <a:r>
              <a:rPr lang="ru-RU" dirty="0" err="1" smtClean="0"/>
              <a:t>кандидами</a:t>
            </a:r>
            <a:r>
              <a:rPr lang="ru-RU" dirty="0" smtClean="0"/>
              <a:t>, вирусами, микоплазмами, хламидиями.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3497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/>
              <a:t>Спасибо за внимание!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721741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Пути распространения инфекции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Возможен массивный транспорт микроорганизмов с помощью </a:t>
            </a:r>
            <a:r>
              <a:rPr lang="ru-RU" b="1" dirty="0" smtClean="0"/>
              <a:t>сперматозоидов, трихомонад. </a:t>
            </a:r>
          </a:p>
          <a:p>
            <a:pPr marL="0" indent="0">
              <a:buNone/>
            </a:pPr>
            <a:r>
              <a:rPr lang="ru-RU" dirty="0" smtClean="0"/>
              <a:t>Была доказана способность аэробных и анаэробных бактерий, </a:t>
            </a:r>
            <a:r>
              <a:rPr lang="ru-RU" dirty="0" err="1" smtClean="0"/>
              <a:t>хдамидий</a:t>
            </a:r>
            <a:r>
              <a:rPr lang="ru-RU" dirty="0" smtClean="0"/>
              <a:t>, микоплазм, </a:t>
            </a:r>
            <a:r>
              <a:rPr lang="ru-RU" dirty="0" err="1" smtClean="0"/>
              <a:t>гоноккоков</a:t>
            </a:r>
            <a:r>
              <a:rPr lang="ru-RU" dirty="0" smtClean="0"/>
              <a:t> прикрепляться к сперматозоидам. </a:t>
            </a:r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b="1" dirty="0" smtClean="0"/>
              <a:t>Гематогенный путь. </a:t>
            </a:r>
          </a:p>
          <a:p>
            <a:pPr marL="0" indent="0">
              <a:buNone/>
            </a:pPr>
            <a:r>
              <a:rPr lang="ru-RU" dirty="0" smtClean="0"/>
              <a:t>3. </a:t>
            </a:r>
            <a:r>
              <a:rPr lang="ru-RU" b="1" dirty="0" err="1" smtClean="0"/>
              <a:t>Лимфогенный</a:t>
            </a:r>
            <a:r>
              <a:rPr lang="ru-RU" b="1" dirty="0" smtClean="0"/>
              <a:t> путь.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08025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Пути проникновения инфекции Экзогенное инфицирование (по </a:t>
            </a:r>
            <a:r>
              <a:rPr lang="ru-RU" b="1" dirty="0" err="1" smtClean="0"/>
              <a:t>Бодяжиной</a:t>
            </a:r>
            <a:r>
              <a:rPr lang="ru-RU" b="1" dirty="0" smtClean="0"/>
              <a:t>, 1978 г.)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Восхождение микробов из анальной области и наружных половых органов 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Занесение микробов половым путем 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Проникновение патогенных микробов с механическими противозачаточными телами во время малых гинекологических операций. Проникновению инфекции в верхние половые пути могут способствовать внутриматочные манипуляции (зондирование, </a:t>
            </a:r>
            <a:r>
              <a:rPr lang="ru-RU" dirty="0" err="1" smtClean="0"/>
              <a:t>гистероскопия</a:t>
            </a:r>
            <a:r>
              <a:rPr lang="ru-RU" dirty="0" smtClean="0"/>
              <a:t>, </a:t>
            </a:r>
            <a:r>
              <a:rPr lang="ru-RU" dirty="0" err="1" smtClean="0"/>
              <a:t>гидротубации</a:t>
            </a:r>
            <a:r>
              <a:rPr lang="ru-RU" dirty="0" smtClean="0"/>
              <a:t>, </a:t>
            </a:r>
            <a:r>
              <a:rPr lang="ru-RU" dirty="0" err="1" smtClean="0"/>
              <a:t>abrasio</a:t>
            </a:r>
            <a:r>
              <a:rPr lang="ru-RU" dirty="0" smtClean="0"/>
              <a:t>) + ВМК (контрацепция)</a:t>
            </a:r>
          </a:p>
          <a:p>
            <a:pPr marL="514350" indent="-514350">
              <a:buAutoNum type="arabicPeriod"/>
            </a:pPr>
            <a:r>
              <a:rPr lang="ru-RU" dirty="0" smtClean="0"/>
              <a:t>Самопроизвольное восхождение в полость матки (во время менструации, абортов, родов) Эндогенное инфицирование возможно: </a:t>
            </a:r>
          </a:p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dirty="0" err="1" smtClean="0"/>
              <a:t>Лимфогенным</a:t>
            </a:r>
            <a:r>
              <a:rPr lang="ru-RU" dirty="0" smtClean="0"/>
              <a:t> путем – при наличии воспалительных процессов в кишечнике </a:t>
            </a:r>
          </a:p>
          <a:p>
            <a:pPr marL="0" indent="0">
              <a:buNone/>
            </a:pPr>
            <a:r>
              <a:rPr lang="ru-RU" dirty="0" smtClean="0"/>
              <a:t>2. Гематогенным путем – при наличии воспалительных процессов в отдаленных очагах (фолликулярная ангина, отит и пр.)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9991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9542" y="164023"/>
            <a:ext cx="10515600" cy="1325563"/>
          </a:xfrm>
        </p:spPr>
        <p:txBody>
          <a:bodyPr/>
          <a:lstStyle/>
          <a:p>
            <a:r>
              <a:rPr lang="ru-RU" b="1" dirty="0" smtClean="0"/>
              <a:t>Факторы, способствующие развитию воспаления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961" y="1489586"/>
            <a:ext cx="11326762" cy="5368413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ru-RU" dirty="0" smtClean="0"/>
              <a:t>Механические </a:t>
            </a:r>
          </a:p>
          <a:p>
            <a:pPr>
              <a:buFontTx/>
              <a:buChar char="-"/>
            </a:pPr>
            <a:r>
              <a:rPr lang="ru-RU" dirty="0" smtClean="0"/>
              <a:t>Термические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Химические</a:t>
            </a:r>
          </a:p>
          <a:p>
            <a:pPr>
              <a:buFontTx/>
              <a:buChar char="-"/>
            </a:pPr>
            <a:r>
              <a:rPr lang="ru-RU" dirty="0" smtClean="0"/>
              <a:t>Умственное переутомление </a:t>
            </a:r>
          </a:p>
          <a:p>
            <a:pPr>
              <a:buFontTx/>
              <a:buChar char="-"/>
            </a:pPr>
            <a:r>
              <a:rPr lang="ru-RU" dirty="0" smtClean="0"/>
              <a:t>Чрезмерная физическая нагрузка </a:t>
            </a:r>
          </a:p>
          <a:p>
            <a:pPr>
              <a:buFontTx/>
              <a:buChar char="-"/>
            </a:pPr>
            <a:r>
              <a:rPr lang="ru-RU" dirty="0" smtClean="0"/>
              <a:t>Кровопотеря </a:t>
            </a:r>
          </a:p>
          <a:p>
            <a:pPr>
              <a:buFontTx/>
              <a:buChar char="-"/>
            </a:pPr>
            <a:r>
              <a:rPr lang="ru-RU" dirty="0" smtClean="0"/>
              <a:t>Эндокринные нарушения </a:t>
            </a:r>
          </a:p>
          <a:p>
            <a:pPr>
              <a:buFontTx/>
              <a:buChar char="-"/>
            </a:pPr>
            <a:r>
              <a:rPr lang="ru-RU" dirty="0" smtClean="0"/>
              <a:t>Стрессовые ситуации </a:t>
            </a:r>
          </a:p>
          <a:p>
            <a:pPr>
              <a:buFontTx/>
              <a:buChar char="-"/>
            </a:pPr>
            <a:r>
              <a:rPr lang="ru-RU" dirty="0" smtClean="0"/>
              <a:t>Аллергические факторы </a:t>
            </a:r>
          </a:p>
          <a:p>
            <a:pPr>
              <a:buFontTx/>
              <a:buChar char="-"/>
            </a:pPr>
            <a:r>
              <a:rPr lang="ru-RU" dirty="0" smtClean="0"/>
              <a:t>Наличие дремлющей инфекции </a:t>
            </a:r>
          </a:p>
          <a:p>
            <a:pPr>
              <a:buFontTx/>
              <a:buChar char="-"/>
            </a:pPr>
            <a:r>
              <a:rPr lang="ru-RU" dirty="0" smtClean="0"/>
              <a:t>Нарушение целостности покровов половых органов при менструации, родах, аборте, внутриматочных вмешательствах, биопсии шейки матки и канала шейки матки </a:t>
            </a:r>
          </a:p>
          <a:p>
            <a:pPr>
              <a:buFontTx/>
              <a:buChar char="-"/>
            </a:pPr>
            <a:r>
              <a:rPr lang="ru-RU" dirty="0" smtClean="0"/>
              <a:t> Изменение микрофлоры половых путей с началом </a:t>
            </a:r>
            <a:r>
              <a:rPr lang="ru-RU" dirty="0" err="1" smtClean="0"/>
              <a:t>mensis</a:t>
            </a:r>
            <a:r>
              <a:rPr lang="ru-RU" dirty="0" smtClean="0"/>
              <a:t>. В предменструальном периоде концентрация аэробных бактерий уменьшается в 100 раз, соответственно возрастает концентрация анаэробных бактерий.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8116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b="1" dirty="0" smtClean="0"/>
              <a:t>Механизмы защиты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232" y="958645"/>
            <a:ext cx="11783962" cy="578136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Сомкнутое состояние половой щели, которое обеспечивается тонусом мышцы промежности </a:t>
            </a:r>
          </a:p>
          <a:p>
            <a:r>
              <a:rPr lang="ru-RU" dirty="0" smtClean="0"/>
              <a:t>Кислая среда влагалища, которая возникает за счет распада гликогена клетками эпителия до молочной кислоты. Концентрация молочной кислоты обеспечивает бактерицидные свойства влагалища </a:t>
            </a:r>
          </a:p>
          <a:p>
            <a:r>
              <a:rPr lang="ru-RU" dirty="0" smtClean="0"/>
              <a:t>Мощным защитным фактором является шейка матки с содержащейся в ее канале слизистой пробкой. Протеолитическая и бактерицидная активность слизи обусловлена присутствием </a:t>
            </a:r>
            <a:r>
              <a:rPr lang="ru-RU" dirty="0" err="1" smtClean="0"/>
              <a:t>лизоцина</a:t>
            </a:r>
            <a:r>
              <a:rPr lang="ru-RU" dirty="0" smtClean="0"/>
              <a:t>, комплемента, </a:t>
            </a:r>
            <a:r>
              <a:rPr lang="ru-RU" dirty="0" err="1" smtClean="0"/>
              <a:t>лактоферрина</a:t>
            </a:r>
            <a:r>
              <a:rPr lang="ru-RU" dirty="0" smtClean="0"/>
              <a:t>, иммуноглобулинов, интерферона. Состав и строение цервикальной слизи зависят от фазы менструального цикла, срока беременности, гормонального фона. Шейка матки является пограничным органом между стерильной полостью матки и </a:t>
            </a:r>
            <a:r>
              <a:rPr lang="ru-RU" dirty="0" err="1" smtClean="0"/>
              <a:t>бактериально</a:t>
            </a:r>
            <a:r>
              <a:rPr lang="ru-RU" dirty="0" smtClean="0"/>
              <a:t> обсемененным влагалищем </a:t>
            </a:r>
          </a:p>
          <a:p>
            <a:pPr marL="0" indent="0">
              <a:buNone/>
            </a:pPr>
            <a:r>
              <a:rPr lang="ru-RU" dirty="0" smtClean="0"/>
              <a:t>Важную роль играет нормальная микрофлора влагалища, которая в норме включает разнообразные виды микробов: </a:t>
            </a:r>
          </a:p>
          <a:p>
            <a:r>
              <a:rPr lang="ru-RU" dirty="0" smtClean="0"/>
              <a:t>до 10 видов </a:t>
            </a:r>
            <a:r>
              <a:rPr lang="ru-RU" dirty="0" err="1" smtClean="0"/>
              <a:t>лактобактерий</a:t>
            </a:r>
            <a:r>
              <a:rPr lang="ru-RU" dirty="0" smtClean="0"/>
              <a:t>  </a:t>
            </a:r>
          </a:p>
          <a:p>
            <a:r>
              <a:rPr lang="ru-RU" dirty="0" smtClean="0"/>
              <a:t>свыше 30 видов других аэробных и анаэробных бактерий </a:t>
            </a:r>
          </a:p>
          <a:p>
            <a:pPr marL="0" indent="0">
              <a:buNone/>
            </a:pPr>
            <a:r>
              <a:rPr lang="ru-RU" dirty="0" smtClean="0"/>
              <a:t> стабильное состояние “V” определяется:</a:t>
            </a:r>
          </a:p>
          <a:p>
            <a:pPr marL="0" indent="0">
              <a:buNone/>
            </a:pPr>
            <a:r>
              <a:rPr lang="ru-RU" dirty="0" smtClean="0"/>
              <a:t> –  </a:t>
            </a:r>
            <a:r>
              <a:rPr lang="ru-RU" dirty="0" smtClean="0"/>
              <a:t>уровнем </a:t>
            </a:r>
            <a:r>
              <a:rPr lang="ru-RU" dirty="0" smtClean="0"/>
              <a:t>гормонов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smtClean="0"/>
              <a:t>–  </a:t>
            </a:r>
            <a:r>
              <a:rPr lang="ru-RU" dirty="0" err="1" smtClean="0"/>
              <a:t>pH</a:t>
            </a:r>
            <a:r>
              <a:rPr lang="ru-RU" dirty="0" smtClean="0"/>
              <a:t> влагалищного содержимого (около 3,8-4,2)</a:t>
            </a:r>
          </a:p>
          <a:p>
            <a:pPr marL="0" indent="0">
              <a:buNone/>
            </a:pPr>
            <a:r>
              <a:rPr lang="ru-RU" dirty="0" smtClean="0"/>
              <a:t> –  состоянием местного иммунитета </a:t>
            </a:r>
          </a:p>
          <a:p>
            <a:pPr marL="0" indent="0">
              <a:buNone/>
            </a:pPr>
            <a:r>
              <a:rPr lang="ru-RU" dirty="0" smtClean="0"/>
              <a:t> –  </a:t>
            </a:r>
            <a:r>
              <a:rPr lang="ru-RU" dirty="0" smtClean="0"/>
              <a:t>доминированием флоры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3257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02893"/>
            <a:ext cx="10515600" cy="1325563"/>
          </a:xfrm>
        </p:spPr>
        <p:txBody>
          <a:bodyPr/>
          <a:lstStyle/>
          <a:p>
            <a:r>
              <a:rPr lang="ru-RU" b="1" dirty="0" smtClean="0"/>
              <a:t>На состав нормальной микрофлоры влияет: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4961" y="1324180"/>
            <a:ext cx="10515600" cy="537158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 err="1" smtClean="0"/>
              <a:t>pH</a:t>
            </a:r>
            <a:r>
              <a:rPr lang="ru-RU" dirty="0" smtClean="0"/>
              <a:t> </a:t>
            </a:r>
            <a:r>
              <a:rPr lang="ru-RU" dirty="0" smtClean="0"/>
              <a:t>влагалищного содержимого, что в свою очередь, связано с функцией яичников. </a:t>
            </a:r>
          </a:p>
          <a:p>
            <a:pPr marL="0" indent="0">
              <a:buNone/>
            </a:pPr>
            <a:r>
              <a:rPr lang="ru-RU" dirty="0" smtClean="0"/>
              <a:t>2. Физиологический статус женщины , изменяющийся в зависимости от возраста, менструального цикла, при беременности и в послеродовом периоде. </a:t>
            </a:r>
          </a:p>
          <a:p>
            <a:pPr marL="0" indent="0">
              <a:buNone/>
            </a:pPr>
            <a:r>
              <a:rPr lang="ru-RU" dirty="0" smtClean="0"/>
              <a:t>3. Сексуальная активность. </a:t>
            </a:r>
          </a:p>
          <a:p>
            <a:pPr marL="0" indent="0">
              <a:buNone/>
            </a:pPr>
            <a:r>
              <a:rPr lang="ru-RU" dirty="0" smtClean="0"/>
              <a:t>4. Применение контрацептивов. </a:t>
            </a:r>
          </a:p>
          <a:p>
            <a:pPr marL="0" indent="0">
              <a:buNone/>
            </a:pPr>
            <a:r>
              <a:rPr lang="ru-RU" dirty="0" smtClean="0"/>
              <a:t>5. Различные заболевания </a:t>
            </a:r>
          </a:p>
          <a:p>
            <a:pPr marL="0" indent="0">
              <a:buNone/>
            </a:pPr>
            <a:r>
              <a:rPr lang="ru-RU" dirty="0" smtClean="0"/>
              <a:t>6. Применение антибиотиков </a:t>
            </a:r>
          </a:p>
          <a:p>
            <a:pPr marL="0" indent="0">
              <a:buNone/>
            </a:pPr>
            <a:r>
              <a:rPr lang="ru-RU" dirty="0" smtClean="0"/>
              <a:t>7. Снижение местного и общего иммунитета В условиях снижения иммунологической защиты, а также при изменении гормональной функции яичников и надпочечников, когда нарушается равновесие в </a:t>
            </a:r>
            <a:r>
              <a:rPr lang="ru-RU" dirty="0" err="1" smtClean="0"/>
              <a:t>микроценозах</a:t>
            </a:r>
            <a:r>
              <a:rPr lang="ru-RU" dirty="0" smtClean="0"/>
              <a:t> половой системы, микроорганизмы условно-патогенной группы могут стать причиной местной и восходящей инфекции.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4871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2435</Words>
  <Application>Microsoft Office PowerPoint</Application>
  <PresentationFormat>Произвольный</PresentationFormat>
  <Paragraphs>217</Paragraphs>
  <Slides>40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Тема Office</vt:lpstr>
      <vt:lpstr>  ФЕДЕРАЛЬНОЕ ГОСУДАРСТВЕННОЕ БЮДЖЕТНОЕ ОБРАЗОВАТЕЛЬНОЕ УЧРЕЖДЕНИЕ ВЫСШЕГО  ОБРАЗОВАНИЯ «КРАСНОЯРСКИЙ ГОСУДАРСТВЕННЫЙ МЕДИЦИНСКИЙ УНИВЕРСИТЕТ  ИМЕНИ ПРОФЕССОРА В.Ф. ВОЙНО-ЯСЕНЕЦКОГО»  МИНИСТЕРСТВА ЗДРАВООХРАНЕНИЯ РОССИЙСКОЙ ФЕДЕРАЦИИ ФАРМАЦЕВТИЧЕСКИЙ КОЛЛЕДЖ </vt:lpstr>
      <vt:lpstr>План лекции </vt:lpstr>
      <vt:lpstr>Презентация PowerPoint</vt:lpstr>
      <vt:lpstr>Различают воспалительные процессы неспецифической и специфической этиологии.  </vt:lpstr>
      <vt:lpstr>Пути распространения инфекции </vt:lpstr>
      <vt:lpstr>Пути проникновения инфекции Экзогенное инфицирование (по Бодяжиной, 1978 г.) </vt:lpstr>
      <vt:lpstr>Факторы, способствующие развитию воспаления </vt:lpstr>
      <vt:lpstr>Механизмы защиты </vt:lpstr>
      <vt:lpstr>На состав нормальной микрофлоры влияет: </vt:lpstr>
      <vt:lpstr>Классификация воспалительных заболеваний </vt:lpstr>
      <vt:lpstr>Презентация PowerPoint</vt:lpstr>
      <vt:lpstr>Презентация PowerPoint</vt:lpstr>
      <vt:lpstr>Диагностика воспалительных заболеваний</vt:lpstr>
      <vt:lpstr>Диагностика воспалительных заболеваний (продолжение)</vt:lpstr>
      <vt:lpstr>Презентация PowerPoint</vt:lpstr>
      <vt:lpstr>Диагностика воспалительных заболеваний (для различных видов инфекции)</vt:lpstr>
      <vt:lpstr>Этиология и патогенез туберкулеза половых органов</vt:lpstr>
      <vt:lpstr>Заболевания внутренних половых органов </vt:lpstr>
      <vt:lpstr>Презентация PowerPoint</vt:lpstr>
      <vt:lpstr>Заболевания внутренних половых </vt:lpstr>
      <vt:lpstr>Заболевания внутренних половых органов </vt:lpstr>
      <vt:lpstr>Презентация PowerPoint</vt:lpstr>
      <vt:lpstr>Презентация PowerPoint</vt:lpstr>
      <vt:lpstr>Вирусные инфекции </vt:lpstr>
      <vt:lpstr>Презентация PowerPoint</vt:lpstr>
      <vt:lpstr>Вирус простого герпеса - ВПГ, Herpes simplex virus HSV</vt:lpstr>
      <vt:lpstr>Диагностика </vt:lpstr>
      <vt:lpstr>Лечение герпесвирусной инфекции (вирус герпеса 2-го серотипа) </vt:lpstr>
      <vt:lpstr>Презентация PowerPoint</vt:lpstr>
      <vt:lpstr>Презентация PowerPoint</vt:lpstr>
      <vt:lpstr>Кандидозный кольпит </vt:lpstr>
      <vt:lpstr>Презентация PowerPoint</vt:lpstr>
      <vt:lpstr>Лечение местное </vt:lpstr>
      <vt:lpstr>Презентация PowerPoint</vt:lpstr>
      <vt:lpstr>Специфические воспалительные заболевания </vt:lpstr>
      <vt:lpstr>Свойства специфических инфекций: </vt:lpstr>
      <vt:lpstr>Трихомонадный кольпит </vt:lpstr>
      <vt:lpstr>Лечение: </vt:lpstr>
      <vt:lpstr>Контрольные вопросы для закрепления: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 ОБРАЗОВАНИЯ «КРАСНОЯРСКИЙ ГОСУДАРСТВЕННЫЙ МЕДИЦИНСКИЙ УНИВЕРСИТЕТ  ИМЕНИ ПРОФЕССОРА В.Ф. ВОЙНО-ЯСЕНЕЦКОГО»  МИНИСТЕРСТВА ЗДРАВООХРАНЕНИЯ РОССИЙСКОЙ ФЕДЕРАЦИИ ФАРМАЦЕВТИЧЕСКИЙ КОЛЛЕДЖ</dc:title>
  <dc:creator>Space</dc:creator>
  <cp:lastModifiedBy>Татьяна Е. Ерушина</cp:lastModifiedBy>
  <cp:revision>30</cp:revision>
  <dcterms:created xsi:type="dcterms:W3CDTF">2022-01-12T03:18:16Z</dcterms:created>
  <dcterms:modified xsi:type="dcterms:W3CDTF">2022-01-20T03:10:22Z</dcterms:modified>
</cp:coreProperties>
</file>