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/>
    <p:restoredTop sz="95728"/>
  </p:normalViewPr>
  <p:slideViewPr>
    <p:cSldViewPr snapToGrid="0">
      <p:cViewPr varScale="1">
        <p:scale>
          <a:sx n="105" d="100"/>
          <a:sy n="105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Koplik_spots,_measles_6111_lores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E7910-ACEF-2C35-3249-1B1B35351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Изменения СОПР при острых инфекционных заболеваниях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AFA268-7732-E063-6F15-BD2C38B66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005754"/>
            <a:ext cx="7187360" cy="14073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Выполнила ординатор кафедры стоматологии ИПО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по специальности «стоматология терапевтическая» Черкашина Ольга Федоровна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Рецензент </a:t>
            </a:r>
            <a:r>
              <a:rPr lang="ru-RU" sz="2000" dirty="0" err="1">
                <a:solidFill>
                  <a:schemeClr val="tx1"/>
                </a:solidFill>
              </a:rPr>
              <a:t>к.м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 err="1">
                <a:solidFill>
                  <a:schemeClr val="tx1"/>
                </a:solidFill>
              </a:rPr>
              <a:t>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д</a:t>
            </a:r>
            <a:r>
              <a:rPr lang="ru-RU" sz="2000" dirty="0" err="1">
                <a:solidFill>
                  <a:schemeClr val="tx1"/>
                </a:solidFill>
              </a:rPr>
              <a:t>оцент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i="0" u="none" strike="noStrike" dirty="0">
                <a:solidFill>
                  <a:schemeClr val="tx1"/>
                </a:solidFill>
                <a:effectLst/>
              </a:rPr>
              <a:t>Овчинникова Светлана Анатольевна 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Красноярск, 2022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Трехмерная модель 3" descr="Стилизованный второй коренной зуб человека">
                <a:extLst>
                  <a:ext uri="{FF2B5EF4-FFF2-40B4-BE49-F238E27FC236}">
                    <a16:creationId xmlns:a16="http://schemas.microsoft.com/office/drawing/2014/main" id="{F482B9F1-30FE-025B-4462-0AC8728F04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6986341"/>
                  </p:ext>
                </p:extLst>
              </p:nvPr>
            </p:nvGraphicFramePr>
            <p:xfrm>
              <a:off x="10334039" y="450421"/>
              <a:ext cx="1849376" cy="28120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849376" cy="2812066"/>
                    </a:xfrm>
                    <a:prstGeom prst="rect">
                      <a:avLst/>
                    </a:prstGeom>
                  </am3d:spPr>
                  <am3d:camera>
                    <am3d:pos x="0" y="0" z="5837636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808373" d="1000000"/>
                    <am3d:preTrans dx="0" dy="3922261" dz="2"/>
                    <am3d:scale>
                      <am3d:sx n="1000000" d="1000000"/>
                      <am3d:sy n="1000000" d="1000000"/>
                      <am3d:sz n="1000000" d="1000000"/>
                    </am3d:scale>
                    <am3d:rot ax="2632394" ay="2540295" az="197548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680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Стилизованный второй коренной зуб человека">
                <a:extLst>
                  <a:ext uri="{FF2B5EF4-FFF2-40B4-BE49-F238E27FC236}">
                    <a16:creationId xmlns:a16="http://schemas.microsoft.com/office/drawing/2014/main" id="{F482B9F1-30FE-025B-4462-0AC8728F04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4039" y="450421"/>
                <a:ext cx="1849376" cy="2812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8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4image454010256">
            <a:extLst>
              <a:ext uri="{FF2B5EF4-FFF2-40B4-BE49-F238E27FC236}">
                <a16:creationId xmlns:a16="http://schemas.microsoft.com/office/drawing/2014/main" id="{DA439D45-E172-4B7A-0D3E-59A58808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853440"/>
            <a:ext cx="7004304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5CA8A-03E2-289A-DF54-79D17F38AC0A}"/>
              </a:ext>
            </a:extLst>
          </p:cNvPr>
          <p:cNvSpPr txBox="1"/>
          <p:nvPr/>
        </p:nvSpPr>
        <p:spPr>
          <a:xfrm>
            <a:off x="7449312" y="2588043"/>
            <a:ext cx="4140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Краснуха. </a:t>
            </a:r>
          </a:p>
          <a:p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Энантема на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Helvetica" pitchFamily="2" charset="0"/>
              </a:rPr>
              <a:t>слизистои</a:t>
            </a:r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̆ оболочке </a:t>
            </a:r>
          </a:p>
          <a:p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мягкого неба.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7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681C3-2110-4405-3C1C-1A53617B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1734184"/>
            <a:ext cx="4271694" cy="465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C03C33-3D07-8C50-1420-42FEADFD1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88" y="1734184"/>
            <a:ext cx="5585308" cy="465442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612ED-CEB9-AADF-293F-1CAB62D1EDC2}"/>
              </a:ext>
            </a:extLst>
          </p:cNvPr>
          <p:cNvSpPr txBox="1"/>
          <p:nvPr/>
        </p:nvSpPr>
        <p:spPr>
          <a:xfrm>
            <a:off x="3791712" y="469392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Краснуха</a:t>
            </a:r>
          </a:p>
        </p:txBody>
      </p:sp>
    </p:spTree>
    <p:extLst>
      <p:ext uri="{BB962C8B-B14F-4D97-AF65-F5344CB8AC3E}">
        <p14:creationId xmlns:p14="http://schemas.microsoft.com/office/powerpoint/2010/main" val="116897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4A379-06AB-0D8C-2F01-14AA67D0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Скарлатина. Проявления в полости 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13D1A-9ADB-E722-8589-67986696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377440"/>
            <a:ext cx="9070848" cy="37795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Этиология: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гемолитический стрептококк группы А.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Клинические особенности: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болеют чаще школьники. Начало острое, с явлениями интоксикации и болью в горле. Быстро появляется сыпь (на лице — бледный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носогубный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треугольник, не покрытый сыпью). Поражаются регионарные лимфоузлы. В полости рта характерными симптомами являются: «малиновый язык», «пылающий зев» и катаральный гингивит.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Локализация в полости рта: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язык, миндалины.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 поражения: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 начале болезни язык обложен серо-желтым налетом, отечен, по краям отпечатки зубов. На 3–4 день происходит сильная десквамация эпителия,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слущиваются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нитевидные сосочки, и язык становится ярко-красного цвета. На фоне гиперемированного, сухого языка выражены грибовидные сосочки — «малиновый язык». В дальнейшем грибовидные сосочки атрофируются, и какое-то время поверхность языка остается гладкой, полированной, затем эпителиальный покров восстанавливается. Слизистая оболочка зева ярко гиперемирована, с мелкоточечной сыпью в центре мягкого неба, поражение никогда не распространяется на твердое небо. Гингивит является неспецифическим признаком, но всегда усиливается в период десквамации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8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766C0-64ED-B36A-318B-268F71EB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скарлатина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9FE00-6EE2-8077-757C-22B396A8E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>
                <a:effectLst/>
                <a:latin typeface="TimesNewRomanPS"/>
              </a:rPr>
              <a:t>1-я стадия</a:t>
            </a:r>
            <a:r>
              <a:rPr lang="ru-RU" sz="1800" dirty="0">
                <a:effectLst/>
                <a:latin typeface="TimesNewRomanPSMT"/>
              </a:rPr>
              <a:t>. В начале болезни обложен серо-желтым налетом язык, по краям которого видны отпечатки зубов. Это период обложенного языка, в котором происходит некроз нитевидных сосочков (рис. 1, </a:t>
            </a:r>
            <a:r>
              <a:rPr lang="ru-RU" sz="1800" i="1" dirty="0">
                <a:effectLst/>
                <a:latin typeface="TimesNewRomanPS"/>
              </a:rPr>
              <a:t>а</a:t>
            </a:r>
            <a:r>
              <a:rPr lang="ru-RU" sz="1800" dirty="0">
                <a:effectLst/>
                <a:latin typeface="TimesNewRomanPSMT"/>
              </a:rPr>
              <a:t>). </a:t>
            </a:r>
            <a:endParaRPr lang="ru-RU" dirty="0"/>
          </a:p>
          <a:p>
            <a:r>
              <a:rPr lang="ru-RU" sz="1800" i="1" dirty="0">
                <a:effectLst/>
                <a:latin typeface="TimesNewRomanPS"/>
              </a:rPr>
              <a:t>2-я стадия</a:t>
            </a:r>
            <a:r>
              <a:rPr lang="ru-RU" sz="1800" dirty="0">
                <a:effectLst/>
                <a:latin typeface="TimesNewRomanPSMT"/>
              </a:rPr>
              <a:t>. На 3-й день начинается очищение языка с краев и кончи- ка, </a:t>
            </a:r>
            <a:r>
              <a:rPr lang="ru-RU" sz="1800" dirty="0" err="1">
                <a:effectLst/>
                <a:latin typeface="TimesNewRomanPSMT"/>
              </a:rPr>
              <a:t>слущиваются</a:t>
            </a:r>
            <a:r>
              <a:rPr lang="ru-RU" sz="1800" dirty="0">
                <a:effectLst/>
                <a:latin typeface="TimesNewRomanPSMT"/>
              </a:rPr>
              <a:t> нитевидные сосочки, язык становится ярко-красным, сухим, блестящим (стадия плешивого, лакированного языка) (рис. 1, </a:t>
            </a:r>
            <a:r>
              <a:rPr lang="ru-RU" sz="1800" i="1" dirty="0">
                <a:effectLst/>
                <a:latin typeface="TimesNewRomanPS"/>
              </a:rPr>
              <a:t>б</a:t>
            </a:r>
            <a:r>
              <a:rPr lang="ru-RU" sz="1800" dirty="0">
                <a:effectLst/>
                <a:latin typeface="TimesNewRomanPSMT"/>
              </a:rPr>
              <a:t>). </a:t>
            </a:r>
            <a:endParaRPr lang="ru-RU" dirty="0"/>
          </a:p>
          <a:p>
            <a:r>
              <a:rPr lang="ru-RU" sz="1800" i="1" dirty="0">
                <a:effectLst/>
                <a:latin typeface="TimesNewRomanPS"/>
              </a:rPr>
              <a:t>3-я стадия</a:t>
            </a:r>
            <a:r>
              <a:rPr lang="ru-RU" sz="1800" dirty="0">
                <a:effectLst/>
                <a:latin typeface="TimesNewRomanPSMT"/>
              </a:rPr>
              <a:t>. Наряду с исчезновением нитевидных сосочков отмечает- </a:t>
            </a:r>
            <a:r>
              <a:rPr lang="ru-RU" sz="1800" dirty="0" err="1">
                <a:effectLst/>
                <a:latin typeface="TimesNewRomanPSMT"/>
              </a:rPr>
              <a:t>ся</a:t>
            </a:r>
            <a:r>
              <a:rPr lang="ru-RU" sz="1800" dirty="0">
                <a:effectLst/>
                <a:latin typeface="TimesNewRomanPSMT"/>
              </a:rPr>
              <a:t> гипертрофия грибовидных сосочков: они напоминают зерна малины (стадия малинового языка) (рис. 1, </a:t>
            </a:r>
            <a:r>
              <a:rPr lang="ru-RU" sz="1800" i="1" dirty="0">
                <a:effectLst/>
                <a:latin typeface="TimesNewRomanPS"/>
              </a:rPr>
              <a:t>в</a:t>
            </a:r>
            <a:r>
              <a:rPr lang="ru-RU" sz="1800" dirty="0">
                <a:effectLst/>
                <a:latin typeface="TimesNewRomanPSMT"/>
              </a:rPr>
              <a:t>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0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87A06-7324-2431-823C-EF71874D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скарлатина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420B0-0290-E1EC-7D8E-F5FBE73C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effectLst/>
                <a:latin typeface="TimesNewRomanPS"/>
              </a:rPr>
              <a:t>Лечение</a:t>
            </a:r>
            <a:r>
              <a:rPr lang="ru-RU" sz="1800" dirty="0">
                <a:effectLst/>
                <a:latin typeface="TimesNewRomanPSMT"/>
              </a:rPr>
              <a:t>. В настоящее время большая часть больных </a:t>
            </a:r>
            <a:r>
              <a:rPr lang="ru-RU" sz="1800" dirty="0" err="1">
                <a:effectLst/>
                <a:latin typeface="TimesNewRomanPSMT"/>
              </a:rPr>
              <a:t>скарлатинои</a:t>
            </a:r>
            <a:r>
              <a:rPr lang="ru-RU" sz="1800" dirty="0">
                <a:effectLst/>
                <a:latin typeface="TimesNewRomanPSMT"/>
              </a:rPr>
              <a:t>̆ лечатся дома. Госпитализации подлежат дети до 2 лет, дети с тяжелыми формами заболевания. Лечением основного заболевания занимается ин- </a:t>
            </a:r>
            <a:r>
              <a:rPr lang="ru-RU" sz="1800" dirty="0" err="1">
                <a:effectLst/>
                <a:latin typeface="TimesNewRomanPSMT"/>
              </a:rPr>
              <a:t>фекционист</a:t>
            </a:r>
            <a:r>
              <a:rPr lang="ru-RU" sz="1800" dirty="0">
                <a:effectLst/>
                <a:latin typeface="TimesNewRomanPSMT"/>
              </a:rPr>
              <a:t>. Больные должны соблюдать </a:t>
            </a:r>
            <a:r>
              <a:rPr lang="ru-RU" sz="1800" dirty="0" err="1">
                <a:effectLst/>
                <a:latin typeface="TimesNewRomanPSMT"/>
              </a:rPr>
              <a:t>постельныи</a:t>
            </a:r>
            <a:r>
              <a:rPr lang="ru-RU" sz="1800" dirty="0">
                <a:effectLst/>
                <a:latin typeface="TimesNewRomanPSMT"/>
              </a:rPr>
              <a:t>̆ режим в течение 5–6 </a:t>
            </a:r>
            <a:r>
              <a:rPr lang="ru-RU" sz="1800" dirty="0" err="1">
                <a:effectLst/>
                <a:latin typeface="TimesNewRomanPSMT"/>
              </a:rPr>
              <a:t>днеи</a:t>
            </a:r>
            <a:r>
              <a:rPr lang="ru-RU" sz="1800" dirty="0">
                <a:effectLst/>
                <a:latin typeface="TimesNewRomanPSMT"/>
              </a:rPr>
              <a:t>̆. Роль стоматолога заключается в местном лечении, которое направлено на предупреждение вторичного инфицирования СОПР. Для этого необходимо гигиеническое содержание полости рта, частые полоскания и обильное пи- </a:t>
            </a:r>
            <a:r>
              <a:rPr lang="ru-RU" sz="1800" dirty="0" err="1">
                <a:effectLst/>
                <a:latin typeface="TimesNewRomanPSMT"/>
              </a:rPr>
              <a:t>тье</a:t>
            </a:r>
            <a:r>
              <a:rPr lang="ru-RU" sz="1800" dirty="0">
                <a:effectLst/>
                <a:latin typeface="TimesNewRomanPSMT"/>
              </a:rPr>
              <a:t>, так как СОПР сухая, обработка губ </a:t>
            </a:r>
            <a:r>
              <a:rPr lang="ru-RU" sz="1800" dirty="0" err="1">
                <a:effectLst/>
                <a:latin typeface="TimesNewRomanPSMT"/>
              </a:rPr>
              <a:t>ожиряющими</a:t>
            </a:r>
            <a:r>
              <a:rPr lang="ru-RU" sz="1800" dirty="0">
                <a:effectLst/>
                <a:latin typeface="TimesNewRomanPSMT"/>
              </a:rPr>
              <a:t> кремами и </a:t>
            </a:r>
            <a:r>
              <a:rPr lang="ru-RU" sz="1800" dirty="0" err="1">
                <a:effectLst/>
                <a:latin typeface="TimesNewRomanPSMT"/>
              </a:rPr>
              <a:t>эпители</a:t>
            </a:r>
            <a:r>
              <a:rPr lang="ru-RU" sz="1800" dirty="0">
                <a:effectLst/>
                <a:latin typeface="TimesNewRomanPSMT"/>
              </a:rPr>
              <a:t>- </a:t>
            </a:r>
            <a:r>
              <a:rPr lang="ru-RU" sz="1800" dirty="0" err="1">
                <a:effectLst/>
                <a:latin typeface="TimesNewRomanPSMT"/>
              </a:rPr>
              <a:t>зирующими</a:t>
            </a:r>
            <a:r>
              <a:rPr lang="ru-RU" sz="1800" dirty="0">
                <a:effectLst/>
                <a:latin typeface="TimesNewRomanPSMT"/>
              </a:rPr>
              <a:t> препаратами. При необходимости назначают обезболивающие средства. Обязательным условием является соблюдение </a:t>
            </a:r>
            <a:r>
              <a:rPr lang="ru-RU" sz="1800" dirty="0" err="1">
                <a:effectLst/>
                <a:latin typeface="TimesNewRomanPSMT"/>
              </a:rPr>
              <a:t>санэпидрежима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0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2image453041200">
            <a:extLst>
              <a:ext uri="{FF2B5EF4-FFF2-40B4-BE49-F238E27FC236}">
                <a16:creationId xmlns:a16="http://schemas.microsoft.com/office/drawing/2014/main" id="{05E070D5-F7C3-F061-1C6E-0BD576D9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327092"/>
            <a:ext cx="5449824" cy="44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2image453050624">
            <a:extLst>
              <a:ext uri="{FF2B5EF4-FFF2-40B4-BE49-F238E27FC236}">
                <a16:creationId xmlns:a16="http://schemas.microsoft.com/office/drawing/2014/main" id="{744AB707-00AD-0372-9295-CABB72A9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4" y="1319663"/>
            <a:ext cx="5039868" cy="44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7184B-D9E0-AEA4-6CFE-95798E888155}"/>
              </a:ext>
            </a:extLst>
          </p:cNvPr>
          <p:cNvSpPr txBox="1"/>
          <p:nvPr/>
        </p:nvSpPr>
        <p:spPr>
          <a:xfrm>
            <a:off x="377952" y="480159"/>
            <a:ext cx="544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Скарлатина. Точечная сыпь на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Helvetica" pitchFamily="2" charset="0"/>
              </a:rPr>
              <a:t>слизистои</a:t>
            </a:r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̆ оболочке мягкого неба. </a:t>
            </a:r>
            <a:endParaRPr lang="ru-RU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F0EA8-8854-F45E-A3C5-C1CAC65225E1}"/>
              </a:ext>
            </a:extLst>
          </p:cNvPr>
          <p:cNvSpPr txBox="1"/>
          <p:nvPr/>
        </p:nvSpPr>
        <p:spPr>
          <a:xfrm>
            <a:off x="6364226" y="403762"/>
            <a:ext cx="562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Скарлатина. Очищение кончика и краев языка</a:t>
            </a:r>
          </a:p>
          <a:p>
            <a:r>
              <a:rPr lang="ru-RU" sz="1800" b="1" dirty="0">
                <a:solidFill>
                  <a:srgbClr val="211E1E"/>
                </a:solidFill>
                <a:effectLst/>
                <a:latin typeface="Helvetica" pitchFamily="2" charset="0"/>
              </a:rPr>
              <a:t>на 2-й день заболевания.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1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908F3-DB2B-C12C-3A6F-0F5C71FC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Ветряная оспа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F5EEB-3D9C-F994-4EAF-8A388AC0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96" y="2414016"/>
            <a:ext cx="8729472" cy="34792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Этиология: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вирус кори.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Клинические особенности: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острое начало, с повышением температуры тела и явлениями общей интоксикации. Характерны катар верхних дыхательных путей, поражения слизистой оболочки глаз и пятнисто-папулезная кожная сыпь.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Локализация в полости рта: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слизистая оболочка щек у корневых зубов, иногда губы и десна.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 поражения: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за 1–2 дня до появления кожной сыпи возникает энантема на слизистой оболочке твердого и мягкого неба в виде пятен пурпурно-красного цвета размером от 1 до нескольких мм, неправильной формы, сливающихся между собой. Одновременно на слизистой оболочке щек в области моляров появляются серовато-белые точки, окруженные венчиком гиперемии, они слегка возвышаются над поверхностью эпителия, не склонны к слиянию, не удаляются с поверхности слизистой (пятна Бельского–Филатова–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Коплика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4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CB6B4-BBB7-95A8-0856-60D1B673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Ветряная оспа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ACEB5-5CFD-5FC8-F635-975CAEC7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462784"/>
            <a:ext cx="8814816" cy="386486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effectLst/>
                <a:latin typeface="Times New Roman,Italic" pitchFamily="2" charset="0"/>
              </a:rPr>
              <a:t>Дифференциальную диагностику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ветрянои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оспы проводят с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генерализованнои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герпетическои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инфекциеи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скарлатинои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пиодермиеи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токсикодермиеи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контагиозным моллюском,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аллергическои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сыпью. </a:t>
            </a:r>
            <a:endParaRPr lang="ru-RU" dirty="0"/>
          </a:p>
          <a:p>
            <a:r>
              <a:rPr lang="ru-RU" sz="1800" b="1" dirty="0">
                <a:effectLst/>
                <a:latin typeface="Times New Roman,Italic" pitchFamily="2" charset="0"/>
              </a:rPr>
              <a:t>Роль врача-стоматолога в лечении </a:t>
            </a:r>
            <a:r>
              <a:rPr lang="ru-RU" sz="1800" b="1" dirty="0" err="1">
                <a:effectLst/>
                <a:latin typeface="Times New Roman,Italic" pitchFamily="2" charset="0"/>
              </a:rPr>
              <a:t>ветрянои</a:t>
            </a:r>
            <a:r>
              <a:rPr lang="ru-RU" sz="1800" b="1" dirty="0">
                <a:effectLst/>
                <a:latin typeface="Times New Roman,Italic" pitchFamily="2" charset="0"/>
              </a:rPr>
              <a:t>̆ оспы</a:t>
            </a:r>
            <a:r>
              <a:rPr lang="ru-RU" sz="1800" dirty="0">
                <a:effectLst/>
                <a:latin typeface="Times New Roman,Italic" pitchFamily="2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Больного ребенка необходимо изолировать с целью ограничения распространения инфекции. Общее лечение проводит педиатр-инфекционист. Назначают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постельныи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режим в течение 6-7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днеи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молочно- растительную диету, обильное питье. В период выздоровления назначаются поливитамины и общеукрепляющие средства. Специфическое лечение (противовирусные препараты и антибактериальная терапия) показано при тяжелых формах заболевания и проводится в стационаре. </a:t>
            </a:r>
            <a:endParaRPr lang="ru-RU" dirty="0"/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Местное лечение в полости рта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должно быть направлено на предупреждение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вторичнои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инфекции или ее устранение. Следует проводить антисептическую обработку полости рта, в начале заболевания целесообразно применение противовирусных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мазеи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̆. В период угасания заболевания применяют средства, способствующие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эпителизации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, а также гелий-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неоновыи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лазер. Необходимо тщательное соблюдение гигиены полости рта.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24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7F71021A-133E-F8C2-0C32-CA75D131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36" y="38770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Рисунок 22">
            <a:extLst>
              <a:ext uri="{FF2B5EF4-FFF2-40B4-BE49-F238E27FC236}">
                <a16:creationId xmlns:a16="http://schemas.microsoft.com/office/drawing/2014/main" id="{8756CCE2-B38E-33AB-E59F-6B598CFE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" y="875096"/>
            <a:ext cx="6338762" cy="48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48511E45-33AC-461F-20FB-2BCFAEC7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36" y="5883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742B3-ED67-F203-5FB1-F7BC192C1FDA}"/>
              </a:ext>
            </a:extLst>
          </p:cNvPr>
          <p:cNvSpPr txBox="1"/>
          <p:nvPr/>
        </p:nvSpPr>
        <p:spPr>
          <a:xfrm>
            <a:off x="7242048" y="2865129"/>
            <a:ext cx="271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Ветряная оспа</a:t>
            </a:r>
          </a:p>
        </p:txBody>
      </p:sp>
    </p:spTree>
    <p:extLst>
      <p:ext uri="{BB962C8B-B14F-4D97-AF65-F5344CB8AC3E}">
        <p14:creationId xmlns:p14="http://schemas.microsoft.com/office/powerpoint/2010/main" val="141130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0CDE0-D150-1522-DFC7-668EBE60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D0531-DF30-22A6-2ECD-6A79BC5F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Изучили этиологию и патогенез заболеваний СОПР при острых инфекционных заболеваниях</a:t>
            </a:r>
          </a:p>
          <a:p>
            <a:r>
              <a:rPr lang="ru-RU" dirty="0"/>
              <a:t>Изучили современные представления о классификациях заболеваний СОПР при острых инфекционных заболеваниях</a:t>
            </a:r>
          </a:p>
          <a:p>
            <a:r>
              <a:rPr lang="ru-RU" dirty="0"/>
              <a:t>Изучили подходы к лечению заболеваний СОПР при острых инфекционных заболеваниях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74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A75FB-DF5B-5ED6-DE59-3165E9FB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5A46B-8AA5-D629-7623-78FE07ED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Изучить этиологию и патогенез заболеваний СОПР при острых инфекционных заболеваниях</a:t>
            </a:r>
          </a:p>
          <a:p>
            <a:r>
              <a:rPr lang="ru-RU" dirty="0"/>
              <a:t>Изучить современные представления о классификациях заболеваний СОПР при острых инфекционных заболеваниях</a:t>
            </a:r>
          </a:p>
          <a:p>
            <a:r>
              <a:rPr lang="ru-RU" dirty="0"/>
              <a:t>Изучить подходы к лечению заболеваний СОПР при острых инфекционных заболеваниях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35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9AE7F-0A66-854B-5145-6749CABD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A84FC-F21D-C175-BB46-0D161AD43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2474976"/>
            <a:ext cx="10887456" cy="4681728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Анисимова И.В.,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Недосеко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В.Б.,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Ломиашвили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Л.М. Заболевания слизистой оболочки рта и губ (клиника, диагностика): учебное пособие. – СПб.: ООО "МЕДИ издательство", 2017. – 92 с.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Гаврилова О.А. Местный иммунитет полости рта у школьников с патологией органов пищеварения // Стоматология. – 2019. – №5. – С. 71-77.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Данилевский Н.Ф., Леонтьев В.К.,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Несин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А.Ф.,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Рахний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Ж.И. Заболевания слизистой оболочки полости рта. – М.: ОАО Стоматология, 2019. – 271с.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слизистой оболочки полости рта и губ у детей: учебное пособие / под ред. Л.Н. Казариной. – Нижний Новгород: НГМА, 2016. – 264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Инфекционные болезни у детей / под ред. Д. Марри. – М.: " Практика", 2016. – 928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Инфекционные болезни. Национальное руководство / под ред. Н.Д.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Ющука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Ю.Я. Венгерова. – М.: “ГЭОТАР-Медиа”, 2019. – 1049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ткрытка Спасибо за внимание">
            <a:extLst>
              <a:ext uri="{FF2B5EF4-FFF2-40B4-BE49-F238E27FC236}">
                <a16:creationId xmlns:a16="http://schemas.microsoft.com/office/drawing/2014/main" id="{78F33EB0-FB5B-48B9-8541-CE2F1353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5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DD309D-B8C3-6F9E-CCEA-53CCBE540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570892"/>
            <a:ext cx="8686800" cy="3716215"/>
          </a:xfrm>
        </p:spPr>
        <p:txBody>
          <a:bodyPr>
            <a:normAutofit/>
          </a:bodyPr>
          <a:lstStyle/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Тяжесть клинического проявления инфекционных болезней в полости рта зависит от состояния иммуно­логической реактивности и морфо-функциональной зрелости слизи­стой оболочки рта. Изменения, возникающие при этом, характери­зуются воспалительной реакцией, расстройством трофики, кровото­чивостью, отечностью,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дискератозом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т.д.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Ощущения жжения, сухости и болезненности приводят к отказу от приема пищи. Скопление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слущенного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эпителия на языке увеличива­ет вязкость слюны, нарушает про­цессы самоочищения и создает бла­гоприятные условия для развития патогенной флоры.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большинстве случаев указан­ные проявления инфекционных за­болеваний в полости рта могут быть сходными, реже имеют специфиче­ский характер и служат диагности­ческими признаками.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53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6C09A-38E8-30C6-61BD-48A0CC7B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Корь. Проявления в полости рта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EF6C-6733-8318-CF08-AB83BE97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2309446"/>
            <a:ext cx="10175631" cy="4044462"/>
          </a:xfrm>
        </p:spPr>
        <p:txBody>
          <a:bodyPr>
            <a:normAutofit/>
          </a:bodyPr>
          <a:lstStyle/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Клинические особенности: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острое начало, с повышением температуры тела и явлениями общей интоксикации. Характерны катар верхних дыхательных путей, поражения слизистой оболочки глаз и пятнисто-папулезная кожная сыпь.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Локализация в полости рта: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слизистая оболочка щек у корневых зубов, иногда губы и десна.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 поражения: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за 1–2 дня до появления кожной сыпи возникает энантема на слизистой оболочке твердого и мягкого неба в виде пятен пурпурно-красного цвета размером от 1 до нескольких мм, неправильной формы, сливающихся между собой. Одновременно на слизистой оболочке щек в области моляров появляются серовато-белые точки, окруженные венчиком гиперемии, они слегка возвышаются над поверхностью эпителия, не склонны к слиянию, не удаляются с поверхности слизистой (пятна Бельского–Филатова–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Коплика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113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26BC6B3A-2126-BF20-83E7-76ED81A2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09393"/>
            <a:ext cx="7232527" cy="49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2C4CB0-FAB5-D05B-F2CC-B5F4E33FB1E2}"/>
              </a:ext>
            </a:extLst>
          </p:cNvPr>
          <p:cNvSpPr txBox="1"/>
          <p:nvPr/>
        </p:nvSpPr>
        <p:spPr>
          <a:xfrm>
            <a:off x="7971693" y="3059668"/>
            <a:ext cx="412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пятна Бельского–Филатова–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Коплика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34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8CA0-D8D1-4D76-F094-6040A093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EB9C2-F963-5C9D-9628-9E890660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504" y="2243328"/>
            <a:ext cx="9607296" cy="410870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effectLst/>
                <a:latin typeface="Times New Roman,Italic" pitchFamily="2" charset="0"/>
              </a:rPr>
              <a:t>Дифференциальная диагностика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в продромальном периоде проводится с ОРВИ, гриппом, инфекционным мононуклеозом, в период высыпаний – с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краснухои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острым герпетическим стоматитом,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скарлатинои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кандидозом,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аллергическои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сыпью, синдромами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Лайелла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Стивенса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-Джонсона. </a:t>
            </a:r>
            <a:endParaRPr lang="ru-RU" dirty="0"/>
          </a:p>
          <a:p>
            <a:r>
              <a:rPr lang="ru-RU" sz="1800" b="1" dirty="0">
                <a:effectLst/>
                <a:latin typeface="Times New Roman,Italic" pitchFamily="2" charset="0"/>
              </a:rPr>
              <a:t>Лечение</a:t>
            </a:r>
            <a:r>
              <a:rPr lang="ru-RU" sz="1800" dirty="0">
                <a:effectLst/>
                <a:latin typeface="Times New Roman,Italic" pitchFamily="2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Основное внимание в комплексе лечебных мероприятий должно быть направлено на соблюдение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санэпидрежима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. Больного ребенка необходимо своевременно изолировать с целью ограничения распространения инфекции. Необходим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постельныи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режим в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затемненнои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комнате в течение 8-10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днеи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от начала болезни. Назначается молочно- растительная щадящая диета, обильное питье. </a:t>
            </a:r>
            <a:r>
              <a:rPr lang="ru-RU" sz="1800" u="sng" dirty="0">
                <a:effectLst/>
                <a:latin typeface="Times New Roman" panose="02020603050405020304" pitchFamily="18" charset="0"/>
              </a:rPr>
              <a:t>Общее симптоматическое лечение проводит инфекционист.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ru-RU" sz="1800" b="1" dirty="0">
                <a:effectLst/>
                <a:latin typeface="Times New Roman,Italic" pitchFamily="2" charset="0"/>
              </a:rPr>
              <a:t>Роль врача-стоматолога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заключается в диагностике заболевания в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продромальныи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период по патогномоничным признакам. При местном лечении следует особое внимание обратить на тщательную гигиену полости рта, проведение полосканий полости рта антисептиками. При возникновении острых стоматитов (вирусных,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кандидозных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) проводится этиологическая и патогенетическая терапия (применение обезболивающих средств, аппликация на слизистую оболочку полости рта противовирусных или антимикотических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мазеи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а затем средств, способствующих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эпителизации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27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03C489-ABA1-98A7-D8E3-1155084E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44" y="613869"/>
            <a:ext cx="5567934" cy="563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512F9C-2263-02D8-D7E9-6E1C07810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523" y="467400"/>
            <a:ext cx="5708333" cy="494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711E1-9F67-71AC-864C-D8A79FFF35CA}"/>
              </a:ext>
            </a:extLst>
          </p:cNvPr>
          <p:cNvSpPr txBox="1"/>
          <p:nvPr/>
        </p:nvSpPr>
        <p:spPr>
          <a:xfrm>
            <a:off x="6925056" y="597408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Корь</a:t>
            </a:r>
          </a:p>
        </p:txBody>
      </p:sp>
    </p:spTree>
    <p:extLst>
      <p:ext uri="{BB962C8B-B14F-4D97-AF65-F5344CB8AC3E}">
        <p14:creationId xmlns:p14="http://schemas.microsoft.com/office/powerpoint/2010/main" val="48572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21EE-41E1-1770-E53F-C20F1B41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Краснуха. Проявления в полости рта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FF3CF-2B2C-247E-8CF3-E62FD79C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32" y="2548128"/>
            <a:ext cx="9546336" cy="4084320"/>
          </a:xfrm>
        </p:spPr>
        <p:txBody>
          <a:bodyPr>
            <a:normAutofit/>
          </a:bodyPr>
          <a:lstStyle/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Этиология: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вирус краснухи.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Клинические особенности: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острое начало, с явлениями интоксикации. Типичным ранним признаком является увеличение лимфоузлов затылочной, околоушной и задней шейной области. Также характерна кожная сыпь. Болеют дети.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Локализация в полости рта: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мягкое нёбо, миндалины, слизистая оболочка щек.</a:t>
            </a: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 поражения в полости рта: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слизистая оболочка незначительно гиперемирована, отечна, на фоне которой появляются мелкие до 1–2 мм бледно-розовые пятнышки, не склонные к слиянию, безболезненны.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52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D451E-8943-5214-9123-D07D43FA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краснуха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E9642-E496-AAEA-2DA9-F2CC33FF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24" y="2535936"/>
            <a:ext cx="8924544" cy="335737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effectLst/>
                <a:latin typeface="Times New Roman,Italic" pitchFamily="2" charset="0"/>
              </a:rPr>
              <a:t>Дифференциальную диагностику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краснухи следует проводить с корью,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герпангинои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псевдотуберкулезом,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скарлатинои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аллергическои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сыпью. </a:t>
            </a:r>
            <a:endParaRPr lang="ru-RU" dirty="0"/>
          </a:p>
          <a:p>
            <a:r>
              <a:rPr lang="ru-RU" sz="1800" b="1" dirty="0">
                <a:effectLst/>
                <a:latin typeface="Times New Roman,Italic" pitchFamily="2" charset="0"/>
              </a:rPr>
              <a:t>Лечение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. Общее лечение проводит инфекционист. Больного ребенка необходимо изолировать с целью ограничения распространения инфекции. Рекомендуется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постельныи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режим в период высыпаний, даже при отсутствии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повышеннои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температуры тела, молочно- растительная диета, прием поливитаминов. </a:t>
            </a:r>
            <a:endParaRPr lang="ru-RU" dirty="0"/>
          </a:p>
          <a:p>
            <a:r>
              <a:rPr lang="ru-RU" sz="1800" b="1" dirty="0">
                <a:effectLst/>
                <a:latin typeface="Times New Roman,Italic" pitchFamily="2" charset="0"/>
              </a:rPr>
              <a:t>Роль врача-стоматолога</a:t>
            </a:r>
            <a:r>
              <a:rPr lang="ru-RU" sz="1800" dirty="0">
                <a:effectLst/>
                <a:latin typeface="Times New Roman,Italic" pitchFamily="2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Диагностика заболевания в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продромальныи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период. Местное лечение должно включать тщательную гигиену полости рта, применение обезболивающих, антисептических, противовирусных средств и средств, способствующих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эпителизации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. </a:t>
            </a:r>
            <a:endParaRPr lang="ru-RU" dirty="0"/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При десквамативном глоссите – щадящая диета, местное обезболивание, антисептики. </a:t>
            </a:r>
            <a:endParaRPr lang="ru-RU" dirty="0"/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При возникновении острых стоматитов (вирусных,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кандидозных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) показана этиологическая и патогенетическая терапия.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2939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28837</TotalTime>
  <Words>1676</Words>
  <Application>Microsoft Macintosh PowerPoint</Application>
  <PresentationFormat>Широкоэкранный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Corbel</vt:lpstr>
      <vt:lpstr>Gill Sans MT</vt:lpstr>
      <vt:lpstr>Helvetica</vt:lpstr>
      <vt:lpstr>Times New Roman</vt:lpstr>
      <vt:lpstr>Times New Roman,Italic</vt:lpstr>
      <vt:lpstr>TimesNewRomanPS</vt:lpstr>
      <vt:lpstr>TimesNewRomanPSMT</vt:lpstr>
      <vt:lpstr>Посылка</vt:lpstr>
      <vt:lpstr>Изменения СОПР при острых инфекционных заболеваниях</vt:lpstr>
      <vt:lpstr>Цель и задачи работы</vt:lpstr>
      <vt:lpstr>Презентация PowerPoint</vt:lpstr>
      <vt:lpstr>Корь. Проявления в полости рта </vt:lpstr>
      <vt:lpstr>Презентация PowerPoint</vt:lpstr>
      <vt:lpstr>Корь.</vt:lpstr>
      <vt:lpstr>Презентация PowerPoint</vt:lpstr>
      <vt:lpstr>Краснуха. Проявления в полости рта </vt:lpstr>
      <vt:lpstr>краснуха</vt:lpstr>
      <vt:lpstr>Презентация PowerPoint</vt:lpstr>
      <vt:lpstr>Презентация PowerPoint</vt:lpstr>
      <vt:lpstr>Скарлатина. Проявления в полости рта</vt:lpstr>
      <vt:lpstr>скарлатина</vt:lpstr>
      <vt:lpstr>скарлатина</vt:lpstr>
      <vt:lpstr>Презентация PowerPoint</vt:lpstr>
      <vt:lpstr>Ветряная оспа</vt:lpstr>
      <vt:lpstr>Ветряная оспа</vt:lpstr>
      <vt:lpstr>Презентация PowerPoint</vt:lpstr>
      <vt:lpstr>выводы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СОПР при острых инфекционных заболеваниях</dc:title>
  <dc:creator>Оля Черкашина</dc:creator>
  <cp:lastModifiedBy>Оля Черкашина</cp:lastModifiedBy>
  <cp:revision>3</cp:revision>
  <dcterms:created xsi:type="dcterms:W3CDTF">2022-11-06T10:06:29Z</dcterms:created>
  <dcterms:modified xsi:type="dcterms:W3CDTF">2022-12-01T06:25:29Z</dcterms:modified>
</cp:coreProperties>
</file>