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3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9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2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6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7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0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9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F225-AE1F-4556-BC24-2DE7DD0827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A6A9-F3E0-456F-8AC0-97AFBCFA6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554" y="2532349"/>
            <a:ext cx="11473543" cy="177446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постоянных и съемных ортодонтических конструкций на микрофлору полости рта.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9731"/>
            <a:ext cx="12017828" cy="16557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Красноярский государственный медицинский университет им. проф. В.Ф.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Войно-Ясенецкого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Минздрава России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микробиологии имени доцента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Б.М.Зельмановича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8792" y="5103674"/>
            <a:ext cx="576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 (а) : студент 201 группы стоматологического факультета, </a:t>
            </a:r>
          </a:p>
          <a:p>
            <a:pPr algn="r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Саух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Лина Николаевна</a:t>
            </a:r>
          </a:p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Проверил (а) : доцент кафедры микробиологии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имени доцента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Б.М.Зельмановича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Решетнева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Ирина Тимофеевна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7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337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43" y="967209"/>
            <a:ext cx="11776788" cy="5890791"/>
          </a:xfrm>
        </p:spPr>
        <p:txBody>
          <a:bodyPr numCol="2">
            <a:normAutofit/>
          </a:bodyPr>
          <a:lstStyle/>
          <a:p>
            <a:r>
              <a:rPr lang="ru-RU" sz="2400" dirty="0"/>
              <a:t>Таким образом, по данным литературы нами было выявлено, что распространенность и интенсивность кариеса, заболеваний пародонта у пациентов с НОТ выше, чем у пациентов с СОТ, причем </a:t>
            </a:r>
            <a:r>
              <a:rPr lang="ru-RU" sz="2400" dirty="0" err="1"/>
              <a:t>брекет</a:t>
            </a:r>
            <a:r>
              <a:rPr lang="ru-RU" sz="2400" dirty="0"/>
              <a:t>-система в большей степени оказывает неблагоприятное влияние на ткани маргинального пародонта и гигиеническое состояние полости рта, травмы СОПР чем съемные аппараты, также недостаточное внимание уделяется проблеме своевременной диагностики быстро прогрессирующего пародонтита у пациентов, находящихся на </a:t>
            </a:r>
            <a:r>
              <a:rPr lang="ru-RU" sz="2400" dirty="0" err="1"/>
              <a:t>ортодонтическом</a:t>
            </a:r>
            <a:r>
              <a:rPr lang="ru-RU" sz="2400" dirty="0"/>
              <a:t> лечении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r>
              <a:rPr lang="ru-RU" sz="2400" dirty="0" smtClean="0"/>
              <a:t>Все </a:t>
            </a:r>
            <a:r>
              <a:rPr lang="ru-RU" sz="2400" dirty="0"/>
              <a:t>это говорит о необходимости проведения комплексного подхода к выбору профилактических мероприятий, а именно: обучение рациональной гигиене и контроль ее качества, профессиональная гигиена полости рта, а также подбор средств и предметов для индивидуальной гигиены полости рта, включая ирригатор, специализированные </a:t>
            </a:r>
            <a:r>
              <a:rPr lang="ru-RU" sz="2400" dirty="0" err="1"/>
              <a:t>ортодонтические</a:t>
            </a:r>
            <a:r>
              <a:rPr lang="ru-RU" sz="2400" dirty="0"/>
              <a:t> щетки, ершики, супер-</a:t>
            </a:r>
            <a:r>
              <a:rPr lang="ru-RU" sz="2400" dirty="0" err="1"/>
              <a:t>флоссы</a:t>
            </a:r>
            <a:r>
              <a:rPr lang="ru-RU" sz="2400" dirty="0"/>
              <a:t> и </a:t>
            </a:r>
            <a:r>
              <a:rPr lang="ru-RU" sz="2400" dirty="0" smtClean="0"/>
              <a:t>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208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65" y="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литературы: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356" y="1088505"/>
            <a:ext cx="11580844" cy="557355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Косюга</a:t>
            </a:r>
            <a:r>
              <a:rPr lang="ru-RU" dirty="0"/>
              <a:t> С.Ю., </a:t>
            </a:r>
            <a:r>
              <a:rPr lang="ru-RU" dirty="0" err="1"/>
              <a:t>Ботова</a:t>
            </a:r>
            <a:r>
              <a:rPr lang="ru-RU" dirty="0"/>
              <a:t> Д.И. СОСТОЯНИЕ ПОЛОСТИ РТА У ПАЦИЕНТОВ, НАХОДЯЩИХСЯ НА ОРТОДОНТИЧЕСКОМ ЛЕЧЕНИИ // Современные проблемы науки и образования. – 2015. – № 6. 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URL: https://science-education.ru/ru/article/view?id=23600 (дата обращения: 27.04.2022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err="1"/>
              <a:t>Каливраджиян</a:t>
            </a:r>
            <a:r>
              <a:rPr lang="ru-RU" dirty="0"/>
              <a:t> Э.С. Влияние несъемного протезирования на микрофлору полости рта /</a:t>
            </a:r>
            <a:r>
              <a:rPr lang="ru-RU" dirty="0" err="1"/>
              <a:t>Э.С.Каливраджиян</a:t>
            </a:r>
            <a:r>
              <a:rPr lang="ru-RU" dirty="0"/>
              <a:t>, </a:t>
            </a:r>
            <a:r>
              <a:rPr lang="ru-RU" dirty="0" err="1"/>
              <a:t>А.В.Подопригора</a:t>
            </a:r>
            <a:r>
              <a:rPr lang="ru-RU" dirty="0"/>
              <a:t> //Материалы 16 Всероссийской науч.- 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.: труды 11 съезда </a:t>
            </a:r>
            <a:r>
              <a:rPr lang="ru-RU" dirty="0" err="1"/>
              <a:t>стоматолгической</a:t>
            </a:r>
            <a:r>
              <a:rPr lang="ru-RU" dirty="0"/>
              <a:t> ассоциации России и 8 съезда стоматологов России.– М., 2006. –Т. 78.– С.274-277.</a:t>
            </a:r>
          </a:p>
          <a:p>
            <a:pPr fontAlgn="base"/>
            <a:r>
              <a:rPr lang="ru-RU" dirty="0" err="1"/>
              <a:t>Каливраджиян</a:t>
            </a:r>
            <a:r>
              <a:rPr lang="ru-RU" dirty="0"/>
              <a:t> Э.С. Влияние несъемных протезов на слизистую оболочку полости рта /</a:t>
            </a:r>
            <a:r>
              <a:rPr lang="ru-RU" dirty="0" err="1"/>
              <a:t>Э.С.Каливраджиян</a:t>
            </a:r>
            <a:r>
              <a:rPr lang="ru-RU" dirty="0"/>
              <a:t>, </a:t>
            </a:r>
            <a:r>
              <a:rPr lang="ru-RU" dirty="0" err="1"/>
              <a:t>А.В.Подопригора</a:t>
            </a:r>
            <a:r>
              <a:rPr lang="ru-RU" dirty="0"/>
              <a:t> //Материалы 16 Всероссийской науч.- </a:t>
            </a:r>
            <a:r>
              <a:rPr lang="ru-RU" dirty="0" err="1"/>
              <a:t>практ</a:t>
            </a:r>
            <a:r>
              <a:rPr lang="ru-RU" dirty="0"/>
              <a:t>. </a:t>
            </a:r>
            <a:r>
              <a:rPr lang="ru-RU" dirty="0" err="1"/>
              <a:t>конф</a:t>
            </a:r>
            <a:r>
              <a:rPr lang="ru-RU" dirty="0"/>
              <a:t>.: труды 11 съезда </a:t>
            </a:r>
            <a:r>
              <a:rPr lang="ru-RU" dirty="0" err="1"/>
              <a:t>стоматолгической</a:t>
            </a:r>
            <a:r>
              <a:rPr lang="ru-RU" dirty="0"/>
              <a:t> ассоциации России и 8 съезда стоматологов России.– М., 2006. –Т. 78.– С.277-280.</a:t>
            </a:r>
          </a:p>
          <a:p>
            <a:pPr fontAlgn="base"/>
            <a:r>
              <a:rPr lang="ru-RU" dirty="0" err="1"/>
              <a:t>Каливраджиян</a:t>
            </a:r>
            <a:r>
              <a:rPr lang="ru-RU" dirty="0"/>
              <a:t> Э.С. Сравнительная оценка состояния микрофлоры полости рта при различных видах несъемного протезирования /</a:t>
            </a:r>
            <a:r>
              <a:rPr lang="ru-RU" dirty="0" err="1"/>
              <a:t>Э.С.Каливраджиян</a:t>
            </a:r>
            <a:r>
              <a:rPr lang="ru-RU" dirty="0"/>
              <a:t>, </a:t>
            </a:r>
            <a:r>
              <a:rPr lang="ru-RU" dirty="0" err="1"/>
              <a:t>А.В.Подопригора</a:t>
            </a:r>
            <a:r>
              <a:rPr lang="ru-RU" dirty="0"/>
              <a:t> //Прикладные информационные аспекты медицины. Воронеж, 2006.– Т.96, №1.–С. 137-142.</a:t>
            </a:r>
          </a:p>
          <a:p>
            <a:pPr fontAlgn="base"/>
            <a:r>
              <a:rPr lang="en-US" dirty="0" err="1"/>
              <a:t>Filoche</a:t>
            </a:r>
            <a:r>
              <a:rPr lang="en-US" dirty="0"/>
              <a:t> S., Anderson S., </a:t>
            </a:r>
            <a:r>
              <a:rPr lang="en-US" dirty="0" err="1"/>
              <a:t>Sissons</a:t>
            </a:r>
            <a:r>
              <a:rPr lang="en-US" dirty="0"/>
              <a:t> C. Biofilm growth of Lactobacillus sp. </a:t>
            </a:r>
            <a:r>
              <a:rPr lang="en-US" dirty="0" smtClean="0"/>
              <a:t>Is</a:t>
            </a:r>
            <a:r>
              <a:rPr lang="ru-RU" dirty="0" smtClean="0"/>
              <a:t> </a:t>
            </a:r>
            <a:r>
              <a:rPr lang="en-US" dirty="0" smtClean="0"/>
              <a:t>promoted </a:t>
            </a:r>
            <a:r>
              <a:rPr lang="en-US" dirty="0"/>
              <a:t>by </a:t>
            </a:r>
            <a:r>
              <a:rPr lang="en-US" dirty="0" err="1"/>
              <a:t>Actinomyces</a:t>
            </a:r>
            <a:r>
              <a:rPr lang="en-US" dirty="0"/>
              <a:t> sp. and Streptococcus </a:t>
            </a:r>
            <a:r>
              <a:rPr lang="en-US" dirty="0" err="1"/>
              <a:t>mutans</a:t>
            </a:r>
            <a:r>
              <a:rPr lang="en-US" dirty="0"/>
              <a:t>. Oral </a:t>
            </a:r>
            <a:r>
              <a:rPr lang="en-US" dirty="0" err="1"/>
              <a:t>Microbiol</a:t>
            </a:r>
            <a:r>
              <a:rPr lang="en-US" dirty="0"/>
              <a:t> </a:t>
            </a:r>
            <a:r>
              <a:rPr lang="en-US" dirty="0" err="1"/>
              <a:t>Immunol</a:t>
            </a:r>
            <a:r>
              <a:rPr lang="en-US" dirty="0"/>
              <a:t> 2004;19:5:322—326.</a:t>
            </a:r>
          </a:p>
          <a:p>
            <a:pPr fontAlgn="base"/>
            <a:r>
              <a:rPr lang="en-US" dirty="0" err="1"/>
              <a:t>Bauenneister</a:t>
            </a:r>
            <a:r>
              <a:rPr lang="en-US" dirty="0"/>
              <a:t> C.-D. </a:t>
            </a:r>
            <a:r>
              <a:rPr lang="ru-RU" dirty="0"/>
              <a:t>Микробиологическая диагностика заболеваний тканей пародонта. Новое в стоматологии </a:t>
            </a:r>
            <a:r>
              <a:rPr lang="ru-RU" dirty="0" smtClean="0"/>
              <a:t>2003;7:115:27—30.</a:t>
            </a:r>
            <a:r>
              <a:rPr lang="en-US" dirty="0" err="1" smtClean="0"/>
              <a:t>Aas</a:t>
            </a:r>
            <a:r>
              <a:rPr lang="en-US" dirty="0" smtClean="0"/>
              <a:t> </a:t>
            </a:r>
            <a:r>
              <a:rPr lang="en-US" dirty="0"/>
              <a:t>J.A., </a:t>
            </a:r>
            <a:r>
              <a:rPr lang="en-US" dirty="0" err="1"/>
              <a:t>Paster</a:t>
            </a:r>
            <a:r>
              <a:rPr lang="en-US" dirty="0"/>
              <a:t> </a:t>
            </a:r>
            <a:r>
              <a:rPr lang="ru-RU" dirty="0"/>
              <a:t>В.</a:t>
            </a:r>
            <a:r>
              <a:rPr lang="en-US" dirty="0"/>
              <a:t>J., Stokes L.N. et al. Defining the normal bacterial flora of the oral cavity. 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Microbiol</a:t>
            </a:r>
            <a:r>
              <a:rPr lang="en-US" dirty="0"/>
              <a:t> 2005;43:11:5721—5732</a:t>
            </a:r>
          </a:p>
          <a:p>
            <a:pPr fontAlgn="base"/>
            <a:r>
              <a:rPr lang="ru-RU" dirty="0"/>
              <a:t>Борисов Л.Б., Фрейдлин И.С. Микробиология и иммунология стоматологических заболеваний. Медицинская микробиология, вирусология, иммунология. М: МИА 2001;684—712.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9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01282" y="1502228"/>
            <a:ext cx="9144000" cy="8040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6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06" y="2230015"/>
            <a:ext cx="4953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Микрофлора полости рта.</a:t>
            </a:r>
          </a:p>
          <a:p>
            <a:r>
              <a:rPr lang="ru-RU" dirty="0" smtClean="0"/>
              <a:t>Изменение микробиологического пейзажа у ортодонтических больных.</a:t>
            </a:r>
          </a:p>
          <a:p>
            <a:r>
              <a:rPr lang="ru-RU" dirty="0" smtClean="0"/>
              <a:t>Исследования , направленные на изучение изменение микрофлоры полости 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71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94" y="-23018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Микрофлора полости рта</a:t>
            </a:r>
            <a:endParaRPr lang="ru-RU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4" y="925578"/>
            <a:ext cx="5982478" cy="5503214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Микрофлора полости рта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син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микробиоценоз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полости рта)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совокупность представителей различных таксономических групп микроорганизмов, населяющих полость рта как своеобразную экологическую нишу организма человека, вступающих в биохимические, иммунологические и прочие взаимодействия с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макроорганизмом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друг с другом.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Нормальную микрофлору полости рта образуют постоянно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обитающие (резидентные)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временно присутствующие (транзиторные)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микробы.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26" y="26250"/>
            <a:ext cx="6040017" cy="68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37" y="-111968"/>
            <a:ext cx="11896531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полости рта представлены все известные морфологические формы бактерий: кокки, палочки, извитые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80" y="1097837"/>
            <a:ext cx="6999514" cy="56481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орфологию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кокков среди представителей полости рта имеют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(+) бактерии: стрептококки,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пептострептококки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стафилококки.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(-) кокки: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вейллонеллы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нейссерии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отношению к окраске среди них встречаются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(+) палочки и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(-) палочки.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(+) палочки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способности образовывать споры подразделяют на спорообразующие и не образующие спор.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Спорообразующие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(+)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палочки включают два рода – это бациллы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клостридии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(+) 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неспорообразующие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палочки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это более многочисленная в полости рта группа как по видовому так и по количественному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составу.Сюда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входят актиномицеты,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коринебактерии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лактобактерии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пропионибактерии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эубактерии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группу 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грам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(-) палочек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входит большая группа самых разнообразных по форме бактерий от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коккобактерий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(например, бактероиды) до резко вытянутых, нитевидных форм (например,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фузобактерии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лептотрихии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Извитые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микроорганизмы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полости рта представлены тремя родами спирохет: 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Treponema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Borrellia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Leptospira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,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кампилобактерами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хеликобактерами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907" y="662781"/>
            <a:ext cx="4912004" cy="3684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524" y="4170783"/>
            <a:ext cx="4385756" cy="245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81" y="-26925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микрофлоры полости рта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24" y="737118"/>
            <a:ext cx="11150081" cy="585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исследований доказывают, что во время ортодонтического лечения с помощью несъемной техники изменяется качественный и количественный состав микрофлоры полости рта: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увеличивается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 частота высеваемости отдельных видов, обнаруживаются нетипичные для полости рта штаммы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микроорганизмов;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симбиотическая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микрофлора перестает выполнять роль барьера 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нерезидентов;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вегетируют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патогенные стафилококки и дрожжеподобные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грибы.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91" y="3224062"/>
            <a:ext cx="3929785" cy="3489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29" y="3240054"/>
            <a:ext cx="4475584" cy="3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3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06" y="-138728"/>
            <a:ext cx="11691257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период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лечения пациентов с зубочелюстных аномалий при использовании несъемной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ортодонтической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техники, возрастает риск появления очагов деминерализации эмали вокруг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брекетов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790" y="1056206"/>
            <a:ext cx="8134288" cy="558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54" y="-24136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354" y="939216"/>
            <a:ext cx="11394233" cy="5918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данным Геворкян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Т.В. 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пациентов, проходивших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ортодонтическое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лечение с использованием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элайнеров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индекс КПУ увеличился с 6,83±5,18 до 6,93±5,24.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этом основной вклад в увеличение индекса КПУ внесли очаги рецидивирующего кариеса, т.е. кариозные поражения, возникавшие под имеющейся пломбой.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белых пятен увеличилось на 2,39% (20 пятен).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основном пятна локализовались в пришеечной области и в области межзубных контактов.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связывают это с тем, что на протяжении длительного периода (20-22 часа в сутки) эмаль зубов была лишена воздействия естественного защитного фактора - ротовой жидкости.</a:t>
            </a:r>
          </a:p>
        </p:txBody>
      </p:sp>
    </p:spTree>
    <p:extLst>
      <p:ext uri="{BB962C8B-B14F-4D97-AF65-F5344CB8AC3E}">
        <p14:creationId xmlns:p14="http://schemas.microsoft.com/office/powerpoint/2010/main" val="95375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672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30" y="1158843"/>
            <a:ext cx="11002347" cy="469841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Левенц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А.А.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состояния гуморального и клеточного иммунитета у пациентов, находящихся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ортодонтическом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лечении и установили, что в процессе лечения развивается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иммунодефицитное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состояние, при этом снижается уровень лимфоцитов СD3, иммуноглобулина А и изменяется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иммунорегуляторный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индекс.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Ортодонтическое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лечение приводит к увеличению концентрации противовоспалительных цитокинов (ИЛ 1β и ИЛ 4) на 7-й день после фиксации НОТ на 64,1 и 4,2 % соответственно и их нормализации через 1-3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37966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556600"/>
              </p:ext>
            </p:extLst>
          </p:nvPr>
        </p:nvGraphicFramePr>
        <p:xfrm>
          <a:off x="5915608" y="130255"/>
          <a:ext cx="6102220" cy="2316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36340">
                  <a:extLst>
                    <a:ext uri="{9D8B030D-6E8A-4147-A177-3AD203B41FA5}">
                      <a16:colId xmlns:a16="http://schemas.microsoft.com/office/drawing/2014/main" val="44107169"/>
                    </a:ext>
                  </a:extLst>
                </a:gridCol>
                <a:gridCol w="1543398">
                  <a:extLst>
                    <a:ext uri="{9D8B030D-6E8A-4147-A177-3AD203B41FA5}">
                      <a16:colId xmlns:a16="http://schemas.microsoft.com/office/drawing/2014/main" val="4101402729"/>
                    </a:ext>
                  </a:extLst>
                </a:gridCol>
                <a:gridCol w="1561241">
                  <a:extLst>
                    <a:ext uri="{9D8B030D-6E8A-4147-A177-3AD203B41FA5}">
                      <a16:colId xmlns:a16="http://schemas.microsoft.com/office/drawing/2014/main" val="212493506"/>
                    </a:ext>
                  </a:extLst>
                </a:gridCol>
                <a:gridCol w="1561241">
                  <a:extLst>
                    <a:ext uri="{9D8B030D-6E8A-4147-A177-3AD203B41FA5}">
                      <a16:colId xmlns:a16="http://schemas.microsoft.com/office/drawing/2014/main" val="21647330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Микрофлора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лечения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время лечения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 лечения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2019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 / мл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 / мл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КОЕ / мл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776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cci  (MS)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M=10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5  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SD=874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M=10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SD=645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M=10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SD=1274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655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cillus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M=10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5  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SD=1265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M=10</a:t>
                      </a:r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SD=265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M=10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SD=2016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61133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46033" y="2495050"/>
            <a:ext cx="6270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Таблица  3 – Соотношение </a:t>
            </a:r>
            <a:r>
              <a:rPr lang="en-US" sz="1600" dirty="0" err="1" smtClean="0"/>
              <a:t>S.mutans</a:t>
            </a:r>
            <a:r>
              <a:rPr lang="en-US" sz="1600" dirty="0" smtClean="0"/>
              <a:t> </a:t>
            </a:r>
            <a:r>
              <a:rPr lang="ru-RU" sz="1600" dirty="0" smtClean="0"/>
              <a:t>и </a:t>
            </a:r>
            <a:r>
              <a:rPr lang="en-US" sz="1600" dirty="0" smtClean="0"/>
              <a:t>L</a:t>
            </a:r>
            <a:r>
              <a:rPr lang="ru-RU" sz="1600" dirty="0" smtClean="0"/>
              <a:t>а</a:t>
            </a:r>
            <a:r>
              <a:rPr lang="en-US" sz="1600" dirty="0" err="1" smtClean="0"/>
              <a:t>ct</a:t>
            </a:r>
            <a:r>
              <a:rPr lang="ru-RU" sz="1600" dirty="0" smtClean="0"/>
              <a:t>о</a:t>
            </a:r>
            <a:r>
              <a:rPr lang="en-US" sz="1600" dirty="0" smtClean="0"/>
              <a:t>b</a:t>
            </a:r>
            <a:r>
              <a:rPr lang="ru-RU" sz="1600" dirty="0" smtClean="0"/>
              <a:t>а</a:t>
            </a:r>
            <a:r>
              <a:rPr lang="en-US" sz="1600" dirty="0" err="1" smtClean="0"/>
              <a:t>cillus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7283" y="130255"/>
            <a:ext cx="5738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представлено в таблице 3, у пациентов с зубочелюстными аномалиями во время ортодонтического лечения представители рода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Lаctоbаcillus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S.mutans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идентифицированы чаще и в более высоких концентрациях, это указывает на высокий риск развития кариеса.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ортодонтического лечения имеется тенденция к снижению как частот высеваемости, так и общей микробной обсемененности данными симбионтами.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444782"/>
            <a:ext cx="54770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всех этапах исследования выделялись в постоянные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контаминанты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S.mutans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стафилококки, во время ортодонтического лечения представители родов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Cаndidа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Lаctоbаcillus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обнаруживались значительно чаще.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158" y="2920022"/>
            <a:ext cx="3416559" cy="256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r="47492"/>
          <a:stretch/>
        </p:blipFill>
        <p:spPr>
          <a:xfrm>
            <a:off x="8641508" y="3169772"/>
            <a:ext cx="3290920" cy="352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803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794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Тема Office</vt:lpstr>
      <vt:lpstr>Влияние постоянных и съемных ортодонтических конструкций на микрофлору полости рта.</vt:lpstr>
      <vt:lpstr>План</vt:lpstr>
      <vt:lpstr>Микрофлора полости рта</vt:lpstr>
      <vt:lpstr>В полости рта представлены все известные морфологические формы бактерий: кокки, палочки, извитые.</vt:lpstr>
      <vt:lpstr>Изменение микрофлоры полости рта</vt:lpstr>
      <vt:lpstr>В период лечения пациентов с зубочелюстных аномалий при использовании несъемной ортодонтической техники, возрастает риск появления очагов деминерализации эмали вокруг брекетов. </vt:lpstr>
      <vt:lpstr>Исследования</vt:lpstr>
      <vt:lpstr>Исследования</vt:lpstr>
      <vt:lpstr>Презентация PowerPoint</vt:lpstr>
      <vt:lpstr>Выводы</vt:lpstr>
      <vt:lpstr>Список литературы: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постоянных и съемных ортодонтических конструкций на микрофлору полости рта.</dc:title>
  <dc:creator>Лина</dc:creator>
  <cp:lastModifiedBy>Лина</cp:lastModifiedBy>
  <cp:revision>10</cp:revision>
  <dcterms:created xsi:type="dcterms:W3CDTF">2022-04-27T13:45:35Z</dcterms:created>
  <dcterms:modified xsi:type="dcterms:W3CDTF">2022-04-27T15:06:33Z</dcterms:modified>
</cp:coreProperties>
</file>