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3"/>
  </p:notesMasterIdLst>
  <p:sldIdLst>
    <p:sldId id="329" r:id="rId2"/>
    <p:sldId id="330" r:id="rId3"/>
    <p:sldId id="479" r:id="rId4"/>
    <p:sldId id="331" r:id="rId5"/>
    <p:sldId id="332" r:id="rId6"/>
    <p:sldId id="333" r:id="rId7"/>
    <p:sldId id="334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3" r:id="rId35"/>
    <p:sldId id="364" r:id="rId36"/>
    <p:sldId id="365" r:id="rId37"/>
    <p:sldId id="327" r:id="rId38"/>
    <p:sldId id="271" r:id="rId39"/>
    <p:sldId id="429" r:id="rId40"/>
    <p:sldId id="430" r:id="rId41"/>
    <p:sldId id="431" r:id="rId42"/>
    <p:sldId id="432" r:id="rId43"/>
    <p:sldId id="433" r:id="rId44"/>
    <p:sldId id="272" r:id="rId45"/>
    <p:sldId id="286" r:id="rId46"/>
    <p:sldId id="328" r:id="rId47"/>
    <p:sldId id="287" r:id="rId48"/>
    <p:sldId id="273" r:id="rId49"/>
    <p:sldId id="366" r:id="rId50"/>
    <p:sldId id="368" r:id="rId51"/>
    <p:sldId id="369" r:id="rId52"/>
    <p:sldId id="373" r:id="rId53"/>
    <p:sldId id="370" r:id="rId54"/>
    <p:sldId id="371" r:id="rId55"/>
    <p:sldId id="367" r:id="rId56"/>
    <p:sldId id="374" r:id="rId57"/>
    <p:sldId id="434" r:id="rId58"/>
    <p:sldId id="435" r:id="rId59"/>
    <p:sldId id="436" r:id="rId60"/>
    <p:sldId id="437" r:id="rId61"/>
    <p:sldId id="438" r:id="rId62"/>
    <p:sldId id="439" r:id="rId63"/>
    <p:sldId id="440" r:id="rId64"/>
    <p:sldId id="441" r:id="rId65"/>
    <p:sldId id="442" r:id="rId66"/>
    <p:sldId id="443" r:id="rId67"/>
    <p:sldId id="444" r:id="rId68"/>
    <p:sldId id="445" r:id="rId69"/>
    <p:sldId id="446" r:id="rId70"/>
    <p:sldId id="447" r:id="rId71"/>
    <p:sldId id="448" r:id="rId72"/>
    <p:sldId id="449" r:id="rId73"/>
    <p:sldId id="450" r:id="rId74"/>
    <p:sldId id="451" r:id="rId75"/>
    <p:sldId id="452" r:id="rId76"/>
    <p:sldId id="453" r:id="rId77"/>
    <p:sldId id="454" r:id="rId78"/>
    <p:sldId id="455" r:id="rId79"/>
    <p:sldId id="456" r:id="rId80"/>
    <p:sldId id="457" r:id="rId81"/>
    <p:sldId id="458" r:id="rId82"/>
    <p:sldId id="459" r:id="rId83"/>
    <p:sldId id="460" r:id="rId84"/>
    <p:sldId id="461" r:id="rId85"/>
    <p:sldId id="462" r:id="rId86"/>
    <p:sldId id="463" r:id="rId87"/>
    <p:sldId id="464" r:id="rId88"/>
    <p:sldId id="465" r:id="rId89"/>
    <p:sldId id="466" r:id="rId90"/>
    <p:sldId id="467" r:id="rId91"/>
    <p:sldId id="468" r:id="rId92"/>
    <p:sldId id="469" r:id="rId93"/>
    <p:sldId id="470" r:id="rId94"/>
    <p:sldId id="471" r:id="rId95"/>
    <p:sldId id="472" r:id="rId96"/>
    <p:sldId id="473" r:id="rId97"/>
    <p:sldId id="474" r:id="rId98"/>
    <p:sldId id="475" r:id="rId99"/>
    <p:sldId id="476" r:id="rId100"/>
    <p:sldId id="477" r:id="rId101"/>
    <p:sldId id="478" r:id="rId10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  <a:srgbClr val="A5002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713" autoAdjust="0"/>
  </p:normalViewPr>
  <p:slideViewPr>
    <p:cSldViewPr>
      <p:cViewPr>
        <p:scale>
          <a:sx n="70" d="100"/>
          <a:sy n="70" d="100"/>
        </p:scale>
        <p:origin x="-486" y="-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68229-D874-4CC8-8996-38B9A4D3ED7E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16A13-0B32-4184-9E79-8B10559589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8626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9B89-5E7A-4ADC-AA76-23750879AE82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/>
              <a:ahLst/>
              <a:cxnLst>
                <a:cxn ang="0">
                  <a:pos x="264" y="52"/>
                </a:cxn>
                <a:cxn ang="0">
                  <a:pos x="264" y="194"/>
                </a:cxn>
                <a:cxn ang="0">
                  <a:pos x="256" y="188"/>
                </a:cxn>
                <a:cxn ang="0">
                  <a:pos x="236" y="188"/>
                </a:cxn>
                <a:cxn ang="0">
                  <a:pos x="221" y="194"/>
                </a:cxn>
                <a:cxn ang="0">
                  <a:pos x="205" y="209"/>
                </a:cxn>
                <a:cxn ang="0">
                  <a:pos x="162" y="261"/>
                </a:cxn>
                <a:cxn ang="0">
                  <a:pos x="66" y="366"/>
                </a:cxn>
                <a:cxn ang="0">
                  <a:pos x="45" y="391"/>
                </a:cxn>
                <a:cxn ang="0">
                  <a:pos x="0" y="391"/>
                </a:cxn>
                <a:cxn ang="0">
                  <a:pos x="178" y="190"/>
                </a:cxn>
                <a:cxn ang="0">
                  <a:pos x="218" y="138"/>
                </a:cxn>
                <a:cxn ang="0">
                  <a:pos x="233" y="111"/>
                </a:cxn>
                <a:cxn ang="0">
                  <a:pos x="246" y="84"/>
                </a:cxn>
                <a:cxn ang="0">
                  <a:pos x="256" y="39"/>
                </a:cxn>
                <a:cxn ang="0">
                  <a:pos x="264" y="0"/>
                </a:cxn>
                <a:cxn ang="0">
                  <a:pos x="264" y="117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3"/>
                </a:cxn>
                <a:cxn ang="0">
                  <a:pos x="30" y="433"/>
                </a:cxn>
                <a:cxn ang="0">
                  <a:pos x="17" y="463"/>
                </a:cxn>
                <a:cxn ang="0">
                  <a:pos x="10" y="510"/>
                </a:cxn>
                <a:cxn ang="0">
                  <a:pos x="0" y="574"/>
                </a:cxn>
                <a:cxn ang="0">
                  <a:pos x="0" y="293"/>
                </a:cxn>
                <a:cxn ang="0">
                  <a:pos x="5" y="320"/>
                </a:cxn>
                <a:cxn ang="0">
                  <a:pos x="10" y="332"/>
                </a:cxn>
                <a:cxn ang="0">
                  <a:pos x="20" y="338"/>
                </a:cxn>
                <a:cxn ang="0">
                  <a:pos x="30" y="341"/>
                </a:cxn>
                <a:cxn ang="0">
                  <a:pos x="45" y="341"/>
                </a:cxn>
                <a:cxn ang="0">
                  <a:pos x="60" y="335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/>
              <a:ahLst/>
              <a:cxnLst>
                <a:cxn ang="0">
                  <a:pos x="345" y="52"/>
                </a:cxn>
                <a:cxn ang="0">
                  <a:pos x="348" y="144"/>
                </a:cxn>
                <a:cxn ang="0">
                  <a:pos x="0" y="148"/>
                </a:cxn>
                <a:cxn ang="0">
                  <a:pos x="299" y="143"/>
                </a:cxn>
                <a:cxn ang="0">
                  <a:pos x="315" y="111"/>
                </a:cxn>
                <a:cxn ang="0">
                  <a:pos x="328" y="84"/>
                </a:cxn>
                <a:cxn ang="0">
                  <a:pos x="338" y="39"/>
                </a:cxn>
                <a:cxn ang="0">
                  <a:pos x="345" y="0"/>
                </a:cxn>
                <a:cxn ang="0">
                  <a:pos x="345" y="1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2"/>
                </a:cxn>
                <a:cxn ang="0">
                  <a:pos x="30" y="432"/>
                </a:cxn>
                <a:cxn ang="0">
                  <a:pos x="17" y="462"/>
                </a:cxn>
                <a:cxn ang="0">
                  <a:pos x="10" y="509"/>
                </a:cxn>
                <a:cxn ang="0">
                  <a:pos x="0" y="573"/>
                </a:cxn>
                <a:cxn ang="0">
                  <a:pos x="0" y="292"/>
                </a:cxn>
                <a:cxn ang="0">
                  <a:pos x="5" y="319"/>
                </a:cxn>
                <a:cxn ang="0">
                  <a:pos x="10" y="331"/>
                </a:cxn>
                <a:cxn ang="0">
                  <a:pos x="20" y="337"/>
                </a:cxn>
                <a:cxn ang="0">
                  <a:pos x="30" y="340"/>
                </a:cxn>
                <a:cxn ang="0">
                  <a:pos x="45" y="340"/>
                </a:cxn>
                <a:cxn ang="0">
                  <a:pos x="60" y="334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/>
              <a:ahLst/>
              <a:cxnLst>
                <a:cxn ang="0">
                  <a:pos x="153" y="3"/>
                </a:cxn>
                <a:cxn ang="0">
                  <a:pos x="50" y="122"/>
                </a:cxn>
                <a:cxn ang="0">
                  <a:pos x="30" y="152"/>
                </a:cxn>
                <a:cxn ang="0">
                  <a:pos x="17" y="182"/>
                </a:cxn>
                <a:cxn ang="0">
                  <a:pos x="10" y="229"/>
                </a:cxn>
                <a:cxn ang="0">
                  <a:pos x="0" y="293"/>
                </a:cxn>
                <a:cxn ang="0">
                  <a:pos x="0" y="12"/>
                </a:cxn>
                <a:cxn ang="0">
                  <a:pos x="5" y="39"/>
                </a:cxn>
                <a:cxn ang="0">
                  <a:pos x="10" y="51"/>
                </a:cxn>
                <a:cxn ang="0">
                  <a:pos x="20" y="57"/>
                </a:cxn>
                <a:cxn ang="0">
                  <a:pos x="30" y="60"/>
                </a:cxn>
                <a:cxn ang="0">
                  <a:pos x="45" y="60"/>
                </a:cxn>
                <a:cxn ang="0">
                  <a:pos x="60" y="54"/>
                </a:cxn>
                <a:cxn ang="0">
                  <a:pos x="110" y="0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34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36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5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46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7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48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49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39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0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2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/>
                  <a:ahLst/>
                  <a:cxnLst>
                    <a:cxn ang="0">
                      <a:pos x="212" y="204"/>
                    </a:cxn>
                    <a:cxn ang="0">
                      <a:pos x="194" y="158"/>
                    </a:cxn>
                    <a:cxn ang="0">
                      <a:pos x="188" y="111"/>
                    </a:cxn>
                    <a:cxn ang="0">
                      <a:pos x="183" y="72"/>
                    </a:cxn>
                    <a:cxn ang="0">
                      <a:pos x="178" y="52"/>
                    </a:cxn>
                    <a:cxn ang="0">
                      <a:pos x="169" y="37"/>
                    </a:cxn>
                    <a:cxn ang="0">
                      <a:pos x="157" y="24"/>
                    </a:cxn>
                    <a:cxn ang="0">
                      <a:pos x="143" y="13"/>
                    </a:cxn>
                    <a:cxn ang="0">
                      <a:pos x="124" y="5"/>
                    </a:cxn>
                    <a:cxn ang="0">
                      <a:pos x="100" y="0"/>
                    </a:cxn>
                    <a:cxn ang="0">
                      <a:pos x="76" y="0"/>
                    </a:cxn>
                    <a:cxn ang="0">
                      <a:pos x="54" y="7"/>
                    </a:cxn>
                    <a:cxn ang="0">
                      <a:pos x="35" y="16"/>
                    </a:cxn>
                    <a:cxn ang="0">
                      <a:pos x="18" y="31"/>
                    </a:cxn>
                    <a:cxn ang="0">
                      <a:pos x="5" y="51"/>
                    </a:cxn>
                    <a:cxn ang="0">
                      <a:pos x="0" y="73"/>
                    </a:cxn>
                    <a:cxn ang="0">
                      <a:pos x="3" y="72"/>
                    </a:cxn>
                    <a:cxn ang="0">
                      <a:pos x="15" y="64"/>
                    </a:cxn>
                    <a:cxn ang="0">
                      <a:pos x="35" y="58"/>
                    </a:cxn>
                    <a:cxn ang="0">
                      <a:pos x="56" y="57"/>
                    </a:cxn>
                    <a:cxn ang="0">
                      <a:pos x="74" y="63"/>
                    </a:cxn>
                    <a:cxn ang="0">
                      <a:pos x="87" y="73"/>
                    </a:cxn>
                    <a:cxn ang="0">
                      <a:pos x="93" y="85"/>
                    </a:cxn>
                    <a:cxn ang="0">
                      <a:pos x="96" y="102"/>
                    </a:cxn>
                    <a:cxn ang="0">
                      <a:pos x="100" y="124"/>
                    </a:cxn>
                    <a:cxn ang="0">
                      <a:pos x="106" y="147"/>
                    </a:cxn>
                    <a:cxn ang="0">
                      <a:pos x="116" y="168"/>
                    </a:cxn>
                    <a:cxn ang="0">
                      <a:pos x="131" y="190"/>
                    </a:cxn>
                    <a:cxn ang="0">
                      <a:pos x="150" y="207"/>
                    </a:cxn>
                    <a:cxn ang="0">
                      <a:pos x="172" y="219"/>
                    </a:cxn>
                    <a:cxn ang="0">
                      <a:pos x="194" y="226"/>
                    </a:cxn>
                    <a:cxn ang="0">
                      <a:pos x="220" y="229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3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/>
                  <a:ahLst/>
                  <a:cxnLst>
                    <a:cxn ang="0">
                      <a:pos x="7" y="204"/>
                    </a:cxn>
                    <a:cxn ang="0">
                      <a:pos x="25" y="158"/>
                    </a:cxn>
                    <a:cxn ang="0">
                      <a:pos x="31" y="111"/>
                    </a:cxn>
                    <a:cxn ang="0">
                      <a:pos x="36" y="72"/>
                    </a:cxn>
                    <a:cxn ang="0">
                      <a:pos x="41" y="52"/>
                    </a:cxn>
                    <a:cxn ang="0">
                      <a:pos x="50" y="37"/>
                    </a:cxn>
                    <a:cxn ang="0">
                      <a:pos x="62" y="24"/>
                    </a:cxn>
                    <a:cxn ang="0">
                      <a:pos x="77" y="13"/>
                    </a:cxn>
                    <a:cxn ang="0">
                      <a:pos x="96" y="5"/>
                    </a:cxn>
                    <a:cxn ang="0">
                      <a:pos x="120" y="0"/>
                    </a:cxn>
                    <a:cxn ang="0">
                      <a:pos x="143" y="0"/>
                    </a:cxn>
                    <a:cxn ang="0">
                      <a:pos x="165" y="7"/>
                    </a:cxn>
                    <a:cxn ang="0">
                      <a:pos x="184" y="16"/>
                    </a:cxn>
                    <a:cxn ang="0">
                      <a:pos x="201" y="31"/>
                    </a:cxn>
                    <a:cxn ang="0">
                      <a:pos x="215" y="51"/>
                    </a:cxn>
                    <a:cxn ang="0">
                      <a:pos x="221" y="73"/>
                    </a:cxn>
                    <a:cxn ang="0">
                      <a:pos x="217" y="72"/>
                    </a:cxn>
                    <a:cxn ang="0">
                      <a:pos x="205" y="64"/>
                    </a:cxn>
                    <a:cxn ang="0">
                      <a:pos x="184" y="58"/>
                    </a:cxn>
                    <a:cxn ang="0">
                      <a:pos x="164" y="57"/>
                    </a:cxn>
                    <a:cxn ang="0">
                      <a:pos x="145" y="63"/>
                    </a:cxn>
                    <a:cxn ang="0">
                      <a:pos x="132" y="73"/>
                    </a:cxn>
                    <a:cxn ang="0">
                      <a:pos x="127" y="85"/>
                    </a:cxn>
                    <a:cxn ang="0">
                      <a:pos x="123" y="102"/>
                    </a:cxn>
                    <a:cxn ang="0">
                      <a:pos x="120" y="124"/>
                    </a:cxn>
                    <a:cxn ang="0">
                      <a:pos x="113" y="147"/>
                    </a:cxn>
                    <a:cxn ang="0">
                      <a:pos x="104" y="168"/>
                    </a:cxn>
                    <a:cxn ang="0">
                      <a:pos x="89" y="190"/>
                    </a:cxn>
                    <a:cxn ang="0">
                      <a:pos x="69" y="207"/>
                    </a:cxn>
                    <a:cxn ang="0">
                      <a:pos x="47" y="219"/>
                    </a:cxn>
                    <a:cxn ang="0">
                      <a:pos x="25" y="226"/>
                    </a:cxn>
                    <a:cxn ang="0">
                      <a:pos x="0" y="229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4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5" name="Rectangle 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6" name="Rectangle 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28600"/>
            <a:ext cx="74914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321300" y="1524000"/>
            <a:ext cx="3670300" cy="22812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321300" y="3957638"/>
            <a:ext cx="3670300" cy="22812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8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/>
              <a:ahLst/>
              <a:cxnLst>
                <a:cxn ang="0">
                  <a:pos x="264" y="52"/>
                </a:cxn>
                <a:cxn ang="0">
                  <a:pos x="264" y="194"/>
                </a:cxn>
                <a:cxn ang="0">
                  <a:pos x="256" y="188"/>
                </a:cxn>
                <a:cxn ang="0">
                  <a:pos x="236" y="188"/>
                </a:cxn>
                <a:cxn ang="0">
                  <a:pos x="221" y="194"/>
                </a:cxn>
                <a:cxn ang="0">
                  <a:pos x="205" y="209"/>
                </a:cxn>
                <a:cxn ang="0">
                  <a:pos x="162" y="261"/>
                </a:cxn>
                <a:cxn ang="0">
                  <a:pos x="66" y="366"/>
                </a:cxn>
                <a:cxn ang="0">
                  <a:pos x="45" y="391"/>
                </a:cxn>
                <a:cxn ang="0">
                  <a:pos x="0" y="391"/>
                </a:cxn>
                <a:cxn ang="0">
                  <a:pos x="178" y="190"/>
                </a:cxn>
                <a:cxn ang="0">
                  <a:pos x="218" y="138"/>
                </a:cxn>
                <a:cxn ang="0">
                  <a:pos x="233" y="111"/>
                </a:cxn>
                <a:cxn ang="0">
                  <a:pos x="246" y="84"/>
                </a:cxn>
                <a:cxn ang="0">
                  <a:pos x="256" y="39"/>
                </a:cxn>
                <a:cxn ang="0">
                  <a:pos x="264" y="0"/>
                </a:cxn>
                <a:cxn ang="0">
                  <a:pos x="264" y="117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3"/>
                </a:cxn>
                <a:cxn ang="0">
                  <a:pos x="30" y="433"/>
                </a:cxn>
                <a:cxn ang="0">
                  <a:pos x="17" y="463"/>
                </a:cxn>
                <a:cxn ang="0">
                  <a:pos x="10" y="510"/>
                </a:cxn>
                <a:cxn ang="0">
                  <a:pos x="0" y="574"/>
                </a:cxn>
                <a:cxn ang="0">
                  <a:pos x="0" y="293"/>
                </a:cxn>
                <a:cxn ang="0">
                  <a:pos x="5" y="320"/>
                </a:cxn>
                <a:cxn ang="0">
                  <a:pos x="10" y="332"/>
                </a:cxn>
                <a:cxn ang="0">
                  <a:pos x="20" y="338"/>
                </a:cxn>
                <a:cxn ang="0">
                  <a:pos x="30" y="341"/>
                </a:cxn>
                <a:cxn ang="0">
                  <a:pos x="45" y="341"/>
                </a:cxn>
                <a:cxn ang="0">
                  <a:pos x="60" y="335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/>
              <a:ahLst/>
              <a:cxnLst>
                <a:cxn ang="0">
                  <a:pos x="345" y="52"/>
                </a:cxn>
                <a:cxn ang="0">
                  <a:pos x="348" y="144"/>
                </a:cxn>
                <a:cxn ang="0">
                  <a:pos x="0" y="148"/>
                </a:cxn>
                <a:cxn ang="0">
                  <a:pos x="299" y="143"/>
                </a:cxn>
                <a:cxn ang="0">
                  <a:pos x="315" y="111"/>
                </a:cxn>
                <a:cxn ang="0">
                  <a:pos x="328" y="84"/>
                </a:cxn>
                <a:cxn ang="0">
                  <a:pos x="338" y="39"/>
                </a:cxn>
                <a:cxn ang="0">
                  <a:pos x="345" y="0"/>
                </a:cxn>
                <a:cxn ang="0">
                  <a:pos x="345" y="1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2"/>
                </a:cxn>
                <a:cxn ang="0">
                  <a:pos x="30" y="432"/>
                </a:cxn>
                <a:cxn ang="0">
                  <a:pos x="17" y="462"/>
                </a:cxn>
                <a:cxn ang="0">
                  <a:pos x="10" y="509"/>
                </a:cxn>
                <a:cxn ang="0">
                  <a:pos x="0" y="573"/>
                </a:cxn>
                <a:cxn ang="0">
                  <a:pos x="0" y="292"/>
                </a:cxn>
                <a:cxn ang="0">
                  <a:pos x="5" y="319"/>
                </a:cxn>
                <a:cxn ang="0">
                  <a:pos x="10" y="331"/>
                </a:cxn>
                <a:cxn ang="0">
                  <a:pos x="20" y="337"/>
                </a:cxn>
                <a:cxn ang="0">
                  <a:pos x="30" y="340"/>
                </a:cxn>
                <a:cxn ang="0">
                  <a:pos x="45" y="340"/>
                </a:cxn>
                <a:cxn ang="0">
                  <a:pos x="60" y="334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/>
              <a:ahLst/>
              <a:cxnLst>
                <a:cxn ang="0">
                  <a:pos x="153" y="3"/>
                </a:cxn>
                <a:cxn ang="0">
                  <a:pos x="50" y="122"/>
                </a:cxn>
                <a:cxn ang="0">
                  <a:pos x="30" y="152"/>
                </a:cxn>
                <a:cxn ang="0">
                  <a:pos x="17" y="182"/>
                </a:cxn>
                <a:cxn ang="0">
                  <a:pos x="10" y="229"/>
                </a:cxn>
                <a:cxn ang="0">
                  <a:pos x="0" y="293"/>
                </a:cxn>
                <a:cxn ang="0">
                  <a:pos x="0" y="12"/>
                </a:cxn>
                <a:cxn ang="0">
                  <a:pos x="5" y="39"/>
                </a:cxn>
                <a:cxn ang="0">
                  <a:pos x="10" y="51"/>
                </a:cxn>
                <a:cxn ang="0">
                  <a:pos x="20" y="57"/>
                </a:cxn>
                <a:cxn ang="0">
                  <a:pos x="30" y="60"/>
                </a:cxn>
                <a:cxn ang="0">
                  <a:pos x="45" y="60"/>
                </a:cxn>
                <a:cxn ang="0">
                  <a:pos x="60" y="54"/>
                </a:cxn>
                <a:cxn ang="0">
                  <a:pos x="110" y="0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5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7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30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14.12.2014</a:t>
            </a:fld>
            <a:endParaRPr lang="ru-RU"/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4132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2428868"/>
            <a:ext cx="6786578" cy="22145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ГБОУ ВПО </a:t>
            </a:r>
            <a:r>
              <a:rPr lang="ru-RU" sz="2700" b="1" dirty="0" err="1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КрасГМУ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Минздрава России                        </a:t>
            </a:r>
            <a:b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«Красноярский государственный медицинский университет                  </a:t>
            </a:r>
            <a:b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им. проф. В.Ф. </a:t>
            </a:r>
            <a:r>
              <a:rPr lang="ru-RU" sz="2700" b="1" dirty="0" err="1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Войно-Ясенецкого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b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Министерства здравоохранения Российской Федерации</a:t>
            </a:r>
            <a:r>
              <a:rPr lang="ru-RU" sz="2700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857892"/>
            <a:ext cx="7715272" cy="500066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Кафедра философии и социально-гуманитарных наук</a:t>
            </a:r>
            <a:endParaRPr lang="ru-RU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 descr="Логотип КрасГМУ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857232"/>
            <a:ext cx="1357322" cy="91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643966" cy="928694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Людовик XV назначил его камергером и придворным историографом. </a:t>
            </a:r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643050"/>
            <a:ext cx="4786346" cy="4429156"/>
          </a:xfrm>
        </p:spPr>
        <p:txBody>
          <a:bodyPr/>
          <a:lstStyle/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Разочаровывающий опыт пребывания при французском дворе Вольтер выразил в написанных первых философских повестях </a:t>
            </a:r>
          </a:p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(«Видение </a:t>
            </a:r>
            <a:r>
              <a:rPr lang="ru-RU" sz="28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Бабука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», «</a:t>
            </a:r>
            <a:r>
              <a:rPr lang="ru-RU" sz="28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Мемнон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», «</a:t>
            </a:r>
            <a:r>
              <a:rPr lang="ru-RU" sz="28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Задиг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»). </a:t>
            </a:r>
          </a:p>
          <a:p>
            <a:pPr algn="r"/>
            <a:endParaRPr lang="ru-RU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327914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-fotki.yandex.ru/get/9060/981986.39/0_85e72_e4a849a2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858444" cy="70723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642910" y="571480"/>
            <a:ext cx="3571900" cy="1357322"/>
          </a:xfrm>
        </p:spPr>
        <p:txBody>
          <a:bodyPr/>
          <a:lstStyle/>
          <a:p>
            <a:pPr algn="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Энциклопедия, или толковый словарь наук, искусств и ремёсел</a:t>
            </a:r>
            <a:endParaRPr lang="ru-RU" sz="2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714348" y="2214554"/>
            <a:ext cx="4000528" cy="3786214"/>
          </a:xfrm>
        </p:spPr>
        <p:txBody>
          <a:bodyPr/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Ж. Л. </a:t>
            </a:r>
            <a:r>
              <a:rPr lang="ru-RU" sz="1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д’Аламбер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— редактор, математика, науки, философия, религия.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Э. Б. </a:t>
            </a:r>
            <a:r>
              <a:rPr lang="ru-RU" sz="1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Кондильяк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— философия.</a:t>
            </a:r>
            <a:b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Боссю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— математика.</a:t>
            </a:r>
            <a:b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Бюффон — естественная история.</a:t>
            </a:r>
            <a:b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Добантон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— естественная история.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Дени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Дидро — главный редактор, экономика, механика, философия, политика, религия</a:t>
            </a:r>
            <a:r>
              <a:rPr lang="ru-RU" sz="16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П. Гольбах — химия и минералогия, политика и религия.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ru-RU" sz="16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6314" y="714356"/>
            <a:ext cx="3929090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Луи Де </a:t>
            </a:r>
            <a:r>
              <a:rPr lang="ru-RU" sz="1600" b="1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Жокур</a:t>
            </a: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— экономика, литература, медицина, политика.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Ш. Л. Монтескьё — часть статьи 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вкусе».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Франсуа Кёне — статьи «крестьяне» и «злаки».</a:t>
            </a:r>
            <a:b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1600" b="1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Анн </a:t>
            </a:r>
            <a:r>
              <a:rPr lang="ru-RU" sz="1600" b="1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Робер</a:t>
            </a: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Жак Тюрго — экономика, этимология, философия, физика.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Вольтер — история, литература, философия.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Ж. -Ж. Руссо — музыка, политическая теория.</a:t>
            </a:r>
            <a:endParaRPr lang="ru-RU" sz="1600" b="1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1736" y="1714488"/>
            <a:ext cx="5715040" cy="2952750"/>
          </a:xfrm>
        </p:spPr>
        <p:txBody>
          <a:bodyPr/>
          <a:lstStyle/>
          <a:p>
            <a:pPr eaLnBrk="1" hangingPunct="1"/>
            <a:r>
              <a:rPr lang="ru-RU" sz="54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СПАСИБО ЗА       ВНИМАНИЕ !</a:t>
            </a:r>
          </a:p>
        </p:txBody>
      </p:sp>
      <p:pic>
        <p:nvPicPr>
          <p:cNvPr id="15363" name="Picture 3" descr="10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013325"/>
            <a:ext cx="20161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sz="quarter" idx="1"/>
          </p:nvPr>
        </p:nvSpPr>
        <p:spPr>
          <a:xfrm>
            <a:off x="2143076" y="428604"/>
            <a:ext cx="7000924" cy="1285875"/>
          </a:xfrm>
        </p:spPr>
        <p:txBody>
          <a:bodyPr/>
          <a:lstStyle/>
          <a:p>
            <a:r>
              <a:rPr lang="ru-RU" sz="36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Три года изгнания Вольтер провел в Англии</a:t>
            </a:r>
            <a:r>
              <a:rPr lang="ru-RU" sz="3600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(1726—1729)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6082" name="Picture 2" descr="D:\Стол\Вольтеровские чтения материалы\катинки вольтер\в англ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000240"/>
            <a:ext cx="6357982" cy="43450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749141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«Философские письма»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0178" name="Picture 2" descr="D:\Стол\Вольтеровские чтения материалы\катинки вольтер\книги\1 р в с с вольтера россия т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357297"/>
            <a:ext cx="3000396" cy="4818818"/>
          </a:xfrm>
          <a:prstGeom prst="rect">
            <a:avLst/>
          </a:prstGeom>
          <a:noFill/>
        </p:spPr>
      </p:pic>
      <p:pic>
        <p:nvPicPr>
          <p:cNvPr id="50179" name="Picture 3" descr="D:\Стол\Вольтеровские чтения материалы\катинки вольтер\книги\4 р 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298" y="1214422"/>
            <a:ext cx="1647428" cy="2643206"/>
          </a:xfrm>
          <a:prstGeom prst="rect">
            <a:avLst/>
          </a:prstGeom>
          <a:noFill/>
        </p:spPr>
      </p:pic>
      <p:pic>
        <p:nvPicPr>
          <p:cNvPr id="50180" name="Picture 4" descr="D:\Стол\Вольтеровские чтения материалы\катинки вольтер\книги\5 р 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429000"/>
            <a:ext cx="4244295" cy="300527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5984" y="1857364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«Философские письма» осуждены парижским судом на сожжение.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715404" cy="1571636"/>
          </a:xfrm>
        </p:spPr>
        <p:txBody>
          <a:bodyPr/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«ПИСЬМА ОБ АНГЛИЙСКОЙ НАЦИИ»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(1733),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 существенным дополнением и под новым названием «ФИЛОСОФСКИЕ ПИСЬМА» были опубликованы во Франции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(1734).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2780928"/>
            <a:ext cx="7286676" cy="4500594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свободном исповедании в Англии различных религий, о высоком уважении англичан к деятелям науки, литературы и искусства;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 достижениях их философской и естественнонаучной мысли, в числе которых были названы эмпиризм Бэкона, сенсуализм Локка и физика Ньютона.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500042"/>
            <a:ext cx="4786346" cy="3571900"/>
          </a:xfrm>
        </p:spPr>
        <p:txBody>
          <a:bodyPr/>
          <a:lstStyle/>
          <a:p>
            <a:pPr algn="r">
              <a:buNone/>
            </a:pPr>
            <a:r>
              <a:rPr lang="ru-RU" sz="2200" dirty="0" smtClean="0">
                <a:latin typeface="Tahoma"/>
                <a:ea typeface="Calibri"/>
                <a:cs typeface="Times New Roman"/>
              </a:rPr>
              <a:t>    </a:t>
            </a:r>
            <a:r>
              <a:rPr lang="ru-RU" sz="22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На многие годы Вольтер обосновался в местечке </a:t>
            </a:r>
            <a:r>
              <a:rPr lang="ru-RU" sz="2200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Сире</a:t>
            </a:r>
            <a:r>
              <a:rPr lang="ru-RU" sz="22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на северо-восточной окраине Франции в имении одной из образованнейших женщин своего времени – маркизы </a:t>
            </a:r>
            <a:r>
              <a:rPr lang="ru-RU" sz="2200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Эмилии</a:t>
            </a:r>
            <a:r>
              <a:rPr lang="ru-RU" sz="22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дю</a:t>
            </a:r>
            <a:r>
              <a:rPr lang="ru-RU" sz="22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Шатле</a:t>
            </a:r>
            <a:r>
              <a:rPr lang="ru-RU" sz="22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, с которой его по приезде из Англии связала глубокая любовь. </a:t>
            </a:r>
            <a:endParaRPr lang="ru-RU" sz="2200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1202" name="Picture 2" descr="D:\Стол\Вольтеровские чтения материалы\катинки вольтер\дом в Сире стара картинк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14818"/>
            <a:ext cx="5072098" cy="2374917"/>
          </a:xfrm>
          <a:prstGeom prst="rect">
            <a:avLst/>
          </a:prstGeom>
          <a:noFill/>
        </p:spPr>
      </p:pic>
      <p:pic>
        <p:nvPicPr>
          <p:cNvPr id="51203" name="Picture 3" descr="D:\Стол\Вольтеровские чтения материалы\катинки вольтер\2 м маркизы де Шатле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500174"/>
            <a:ext cx="2965508" cy="35004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28600"/>
            <a:ext cx="678661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Маркиза </a:t>
            </a:r>
            <a:r>
              <a:rPr lang="ru-RU" sz="3600" b="1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Эмилии</a:t>
            </a:r>
            <a:r>
              <a:rPr lang="ru-RU" sz="36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дю</a:t>
            </a:r>
            <a:r>
              <a:rPr lang="ru-RU" sz="36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Шатле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169" name="Picture 1" descr="D:\Стол\Вольтеровские чтения материалы\катинки вольтер\1 м 1 Удивительная жизнь маркизы де Шатле..jpg"/>
          <p:cNvPicPr>
            <a:picLocks noChangeAspect="1" noChangeArrowheads="1"/>
          </p:cNvPicPr>
          <p:nvPr/>
        </p:nvPicPr>
        <p:blipFill>
          <a:blip r:embed="rId2" cstate="print"/>
          <a:srcRect r="49735"/>
          <a:stretch>
            <a:fillRect/>
          </a:stretch>
        </p:blipFill>
        <p:spPr bwMode="auto">
          <a:xfrm>
            <a:off x="500034" y="1285860"/>
            <a:ext cx="2714644" cy="3932336"/>
          </a:xfrm>
          <a:prstGeom prst="rect">
            <a:avLst/>
          </a:prstGeom>
          <a:noFill/>
        </p:spPr>
      </p:pic>
      <p:pic>
        <p:nvPicPr>
          <p:cNvPr id="7170" name="Picture 2" descr="D:\Стол\Вольтеровские чтения материалы\катинки вольтер\1 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071678"/>
            <a:ext cx="2452690" cy="3708946"/>
          </a:xfrm>
          <a:prstGeom prst="rect">
            <a:avLst/>
          </a:prstGeom>
          <a:noFill/>
        </p:spPr>
      </p:pic>
      <p:pic>
        <p:nvPicPr>
          <p:cNvPr id="7171" name="Picture 3" descr="D:\Стол\Вольтеровские чтения материалы\катинки вольтер\3 м emil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071810"/>
            <a:ext cx="2634385" cy="336709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57752" y="714356"/>
            <a:ext cx="392909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«Божественная </a:t>
            </a:r>
            <a:r>
              <a:rPr lang="ru-RU" sz="2400" b="1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Эмилия</a:t>
            </a:r>
            <a:r>
              <a:rPr lang="ru-RU" sz="24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» прославилась переводом на французский язык «Математических начал натуральной философии» Ньютона, к которым написала компетентные комментарии.</a:t>
            </a: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2226" name="Picture 2" descr="D:\Стол\Вольтеровские чтения материалы\катинки вольтер\5 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1"/>
            <a:ext cx="3786214" cy="54863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14291"/>
            <a:ext cx="864396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Метафизический трактат»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(1734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поэма «Рассуждение о человеке»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(1737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«Основы философии Ньютона» (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1738—1740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и др.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Вольтер разработал основы философии Просвещения. 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3250" name="Picture 2" descr="D:\Стол\Вольтеровские чтения материалы\катинки вольтер\книги\основы философии матем начала.jpeg"/>
          <p:cNvPicPr>
            <a:picLocks noChangeAspect="1" noChangeArrowheads="1"/>
          </p:cNvPicPr>
          <p:nvPr/>
        </p:nvPicPr>
        <p:blipFill>
          <a:blip r:embed="rId2" cstate="print"/>
          <a:srcRect l="2564" r="7692"/>
          <a:stretch>
            <a:fillRect/>
          </a:stretch>
        </p:blipFill>
        <p:spPr bwMode="auto">
          <a:xfrm>
            <a:off x="2071670" y="2428868"/>
            <a:ext cx="5715040" cy="4321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0166" y="214290"/>
            <a:ext cx="7429552" cy="1887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610485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Разрыв с христианством.</a:t>
            </a:r>
          </a:p>
          <a:p>
            <a:pPr algn="ctr">
              <a:spcAft>
                <a:spcPts val="0"/>
              </a:spcAft>
              <a:tabLst>
                <a:tab pos="2610485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Критическое исследование Библии. Сатирическая поэма </a:t>
            </a:r>
          </a:p>
          <a:p>
            <a:pPr algn="ctr">
              <a:spcAft>
                <a:spcPts val="0"/>
              </a:spcAft>
              <a:tabLst>
                <a:tab pos="2610485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«Орлеанская девственница».</a:t>
            </a:r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4274" name="Picture 2" descr="D:\Стол\Вольтеровские чтения материалы\катинки вольтер\книги\13 р н орл дев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143116"/>
            <a:ext cx="2715256" cy="4090986"/>
          </a:xfrm>
          <a:prstGeom prst="rect">
            <a:avLst/>
          </a:prstGeom>
          <a:noFill/>
        </p:spPr>
      </p:pic>
      <p:pic>
        <p:nvPicPr>
          <p:cNvPr id="54275" name="Picture 3" descr="D:\Стол\Вольтеровские чтения материалы\катинки вольтер\книги\12 р н  орл д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71678"/>
            <a:ext cx="2381250" cy="4095750"/>
          </a:xfrm>
          <a:prstGeom prst="rect">
            <a:avLst/>
          </a:prstGeom>
          <a:noFill/>
        </p:spPr>
      </p:pic>
      <p:pic>
        <p:nvPicPr>
          <p:cNvPr id="54276" name="Picture 4" descr="D:\Стол\Вольтеровские чтения материалы\катинки вольтер\Орлеанская девственница\b24943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799384"/>
            <a:ext cx="2643174" cy="39157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214290"/>
            <a:ext cx="8358246" cy="2432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Идея Вольтера о необходимости преобразовать государственное управление на философских началах – сочувственный отклик со стороны прусского короля Фридриха II. 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1750 г. Вольтер по приглашению Фридриха II прибыл в Берлин, где вошел в круг приближенных к королю вольнодумцев, среди которых самой крупной фигурой был тогда французский философ-материалист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Ламетри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5298" name="Picture 2" descr="D:\Стол\Вольтеровские чтения материалы\катинки вольтер\фридрих и вольт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357430"/>
            <a:ext cx="3554041" cy="4351887"/>
          </a:xfrm>
          <a:prstGeom prst="rect">
            <a:avLst/>
          </a:prstGeom>
          <a:noFill/>
        </p:spPr>
      </p:pic>
      <p:pic>
        <p:nvPicPr>
          <p:cNvPr id="55299" name="Picture 3" descr="D:\Стол\Вольтеровские чтения материалы\катинки вольтер\Вольтер и Фридри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000372"/>
            <a:ext cx="4119570" cy="341795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>
          <a:xfrm>
            <a:off x="2285984" y="714357"/>
            <a:ext cx="6705616" cy="1357322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«Красноярский государственный медицинский университет                  </a:t>
            </a:r>
            <a:b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им. проф. В.Ф. </a:t>
            </a:r>
            <a:r>
              <a:rPr lang="ru-RU" sz="1600" b="1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Войно-Ясенецкого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»</a:t>
            </a:r>
            <a:b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Министерства здравоохранения Российской Федерации</a:t>
            </a:r>
            <a:b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Кафедра философии и социально-гуманитарных наук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1785918" y="2285992"/>
            <a:ext cx="7072363" cy="2195515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ВОЛЬТЕРОВСКИЕ Чтения</a:t>
            </a:r>
            <a:endParaRPr lang="ru-RU" sz="60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357686" y="5357826"/>
            <a:ext cx="46434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Руководитель Чтений: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Комова Надежда Викторовна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к. филос. н., доцент кафедры философии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и социально-гуманитарных наук</a:t>
            </a:r>
          </a:p>
        </p:txBody>
      </p:sp>
      <p:pic>
        <p:nvPicPr>
          <p:cNvPr id="18434" name="Picture 2" descr="D:\Стол\Вольтеровские чтения материалы\катинки вольтер\портреты\17 п.jpg"/>
          <p:cNvPicPr>
            <a:picLocks noChangeAspect="1" noChangeArrowheads="1"/>
          </p:cNvPicPr>
          <p:nvPr/>
        </p:nvPicPr>
        <p:blipFill>
          <a:blip r:embed="rId2" cstate="print"/>
          <a:srcRect l="8656" t="10985" r="16321" b="9469"/>
          <a:stretch>
            <a:fillRect/>
          </a:stretch>
        </p:blipFill>
        <p:spPr bwMode="auto">
          <a:xfrm>
            <a:off x="1857356" y="3571876"/>
            <a:ext cx="1857388" cy="30003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214290"/>
            <a:ext cx="7858180" cy="341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начале 1753 г. покинул Пруссию, навсегда потеряв охоту жить при дворах монархов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отклонил приглашение сначала со стороны австрийской императрицы </a:t>
            </a:r>
            <a:r>
              <a:rPr lang="ru-RU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Марии-Терезии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позже — русской императрицы Екатерины II)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1400" dirty="0" smtClean="0">
                <a:latin typeface="Tahoma"/>
                <a:ea typeface="Calibri"/>
                <a:cs typeface="Times New Roman"/>
              </a:rPr>
              <a:t> </a:t>
            </a:r>
            <a:endParaRPr lang="ru-RU" sz="11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429000"/>
            <a:ext cx="2357454" cy="296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/>
          <a:srcRect l="7732" t="17751" r="14948" b="4143"/>
          <a:stretch>
            <a:fillRect/>
          </a:stretch>
        </p:blipFill>
        <p:spPr bwMode="auto">
          <a:xfrm>
            <a:off x="5429256" y="3500438"/>
            <a:ext cx="285752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sz="quarter" idx="1"/>
          </p:nvPr>
        </p:nvSpPr>
        <p:spPr>
          <a:xfrm>
            <a:off x="1928794" y="214290"/>
            <a:ext cx="6715171" cy="3214710"/>
          </a:xfrm>
        </p:spPr>
        <p:txBody>
          <a:bodyPr/>
          <a:lstStyle/>
          <a:p>
            <a:pPr algn="r"/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1754 г. Вольтер прибыл в Швейцарию и поселился вблизи Женевы, в 1758 г. Вольтер переселился в расположенное поблизости от границы с Швейцарией французское местечко </a:t>
            </a:r>
            <a:r>
              <a:rPr lang="ru-RU" sz="28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Ферне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r"/>
            <a:endParaRPr lang="ru-RU" dirty="0"/>
          </a:p>
        </p:txBody>
      </p:sp>
      <p:pic>
        <p:nvPicPr>
          <p:cNvPr id="64514" name="Picture 2" descr="D:\Стол\Вольтеровские чтения материалы\катинки вольтер\Дом в Ферн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680" y="4221088"/>
            <a:ext cx="3230162" cy="2422622"/>
          </a:xfrm>
          <a:prstGeom prst="rect">
            <a:avLst/>
          </a:prstGeom>
          <a:noFill/>
        </p:spPr>
      </p:pic>
      <p:pic>
        <p:nvPicPr>
          <p:cNvPr id="64515" name="Picture 3" descr="D:\Стол\Вольтеровские чтения материалы\катинки вольтер\жен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3571876"/>
            <a:ext cx="1743519" cy="26193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928670"/>
            <a:ext cx="4491038" cy="5119709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Размах и эффективность деятельности Вольтера как философа-просветителя достигли апогея в двадцатилетний </a:t>
            </a:r>
            <a:r>
              <a:rPr lang="ru-RU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фернейский</a:t>
            </a:r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период. </a:t>
            </a:r>
          </a:p>
          <a:p>
            <a:endParaRPr lang="ru-RU" dirty="0"/>
          </a:p>
        </p:txBody>
      </p:sp>
      <p:pic>
        <p:nvPicPr>
          <p:cNvPr id="65539" name="Picture 3" descr="D:\Стол\Вольтеровские чтения материалы\катинки вольтер\портреты\2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4214842" cy="479413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14356"/>
            <a:ext cx="5572164" cy="5572164"/>
          </a:xfrm>
        </p:spPr>
        <p:txBody>
          <a:bodyPr/>
          <a:lstStyle/>
          <a:p>
            <a:pPr algn="r"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Вольтер пророчески и радостно писал в одном из доверительных писем 1764 г.: </a:t>
            </a:r>
          </a:p>
          <a:p>
            <a:pPr algn="r"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«Все, что я вижу, сеет семена революции, которая неизбежно грядет... Свет понемногу настолько распространился, что взрыв произойдет при первом же случае, и тогда будет изрядная кутерьма. Молодые люди поистине счастливы — они увидят прекрасные вещи». </a:t>
            </a:r>
          </a:p>
          <a:p>
            <a:endParaRPr lang="ru-RU" dirty="0"/>
          </a:p>
        </p:txBody>
      </p:sp>
      <p:pic>
        <p:nvPicPr>
          <p:cNvPr id="4" name="Picture 4" descr="D:\Стол\Вольтеровские чтения материалы\катинки вольтер\портреты\43079584.jpg"/>
          <p:cNvPicPr>
            <a:picLocks noChangeAspect="1" noChangeArrowheads="1"/>
          </p:cNvPicPr>
          <p:nvPr/>
        </p:nvPicPr>
        <p:blipFill>
          <a:blip r:embed="rId2" cstate="print"/>
          <a:srcRect l="9557" r="6309"/>
          <a:stretch>
            <a:fillRect/>
          </a:stretch>
        </p:blipFill>
        <p:spPr bwMode="auto">
          <a:xfrm>
            <a:off x="6072198" y="1571612"/>
            <a:ext cx="2857520" cy="437645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 sz="quarter" idx="4294967295"/>
          </p:nvPr>
        </p:nvSpPr>
        <p:spPr>
          <a:xfrm>
            <a:off x="1571572" y="0"/>
            <a:ext cx="7572428" cy="264318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Главным объектом ожесточенных атак Вольтера стал реакционный клерикализм. Именует его «гадиной», которую следует «раздавить»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6563" name="Picture 3" descr="D:\Стол\Вольтеровские чтения материалы\катинки вольтер\высказывания\3 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643182"/>
            <a:ext cx="6059474" cy="402974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тол\Вольтеровские чтения материалы\катинки вольтер\высказывания\5 в христиенст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500438"/>
            <a:ext cx="567297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71538" y="142852"/>
            <a:ext cx="8072462" cy="3071834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КРИТИКА ХРИСТИАНСТВА:</a:t>
            </a:r>
          </a:p>
          <a:p>
            <a:pPr algn="ctr">
              <a:spcBef>
                <a:spcPts val="0"/>
              </a:spcBef>
              <a:buNone/>
            </a:pPr>
            <a:endParaRPr lang="ru-RU" sz="11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«Проповедь пятидесяти»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(1761</a:t>
            </a: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«Проповеди, произнесенные в Лондоне»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(1767)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«Речь императора Юлиана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(1768)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«Права людей и узурпации пап»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(1768) 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«Бог и люди»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(1769)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«Наконец-то объясненная Библия»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(1776)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«История установления христианства»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(1777) 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Стол\Вольтеровские чтения материалы\катинки вольтер\вольтер и русс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121" y="2643182"/>
            <a:ext cx="4863035" cy="3980784"/>
          </a:xfrm>
          <a:prstGeom prst="rect">
            <a:avLst/>
          </a:prstGeom>
          <a:noFill/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1285852" y="357166"/>
            <a:ext cx="757242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  <a:tab pos="55816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Вольтер нанес из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Ферне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серию сильных ударов по судебно-юридической системе французского абсолютизма, обличая ее произвол в ходе преследования властями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инаковерия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и вольнодумства.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  <a:tab pos="55816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2571744"/>
            <a:ext cx="2928958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Выступления Вольтера сыграли огромную роль в подготовке во многих европейских странах реформ, </a:t>
            </a:r>
            <a:r>
              <a:rPr lang="ru-RU" sz="2000" b="1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гуманизирующих</a:t>
            </a:r>
            <a:r>
              <a:rPr lang="ru-RU" sz="20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право, судопроизводство и систему наказаний за преступления</a:t>
            </a:r>
            <a:r>
              <a:rPr lang="ru-RU" sz="2000" b="1" dirty="0" smtClean="0">
                <a:latin typeface="Tahoma"/>
                <a:ea typeface="Calibri"/>
                <a:cs typeface="Times New Roman"/>
              </a:rPr>
              <a:t>.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357166"/>
            <a:ext cx="7634310" cy="3714775"/>
          </a:xfrm>
        </p:spPr>
        <p:txBody>
          <a:bodyPr/>
          <a:lstStyle/>
          <a:p>
            <a:pPr indent="0" algn="ctr">
              <a:spcBef>
                <a:spcPts val="0"/>
              </a:spcBef>
              <a:spcAft>
                <a:spcPts val="0"/>
              </a:spcAft>
              <a:buNone/>
              <a:tabLst>
                <a:tab pos="5220970" algn="l"/>
                <a:tab pos="5581015" algn="l"/>
              </a:tabLst>
            </a:pPr>
            <a:r>
              <a:rPr lang="ru-RU" sz="26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Плоды напряженных философских размышлений Вольтера в </a:t>
            </a:r>
            <a:r>
              <a:rPr lang="ru-RU" sz="26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фернейский</a:t>
            </a:r>
            <a:r>
              <a:rPr lang="ru-RU" sz="26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период:</a:t>
            </a: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indent="0" algn="ctr">
              <a:spcBef>
                <a:spcPts val="0"/>
              </a:spcBef>
              <a:spcAft>
                <a:spcPts val="0"/>
              </a:spcAft>
              <a:buNone/>
              <a:tabLst>
                <a:tab pos="5220970" algn="l"/>
                <a:tab pos="5581015" algn="l"/>
              </a:tabLst>
            </a:pPr>
            <a:endParaRPr lang="ru-RU" sz="14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«Философский словарь»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«Философия истории»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«Опыт о нравах и духе народов»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«Незнающий философ»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«Об удивительных явлениях природы»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душе» и мн. др.</a:t>
            </a:r>
          </a:p>
        </p:txBody>
      </p:sp>
      <p:pic>
        <p:nvPicPr>
          <p:cNvPr id="71681" name="Picture 1" descr="D:\Стол\Вольтеровские чтения материалы\катинки вольтер\книги\2 р 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4214818"/>
            <a:ext cx="3872723" cy="25003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28600"/>
            <a:ext cx="7419996" cy="2271706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 мая 1778 г. лишь смерть прервала напряженную творческую деятельность Вольтера.</a:t>
            </a:r>
            <a: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0659" name="Picture 3" descr="D:\Стол\Вольтеровские чтения материалы\катинки вольтер\высказывания\на-смертном-одре-в-ответ-на-предложение-отречься-вольтер-161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856" y="2643182"/>
            <a:ext cx="8334406" cy="392207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714356"/>
            <a:ext cx="4500594" cy="2714644"/>
          </a:xfrm>
        </p:spPr>
        <p:txBody>
          <a:bodyPr/>
          <a:lstStyle/>
          <a:p>
            <a:pPr indent="450215" algn="r">
              <a:lnSpc>
                <a:spcPct val="115000"/>
              </a:lnSpc>
              <a:spcAft>
                <a:spcPts val="0"/>
              </a:spcAft>
              <a:buNone/>
              <a:tabLst>
                <a:tab pos="5220970" algn="l"/>
                <a:tab pos="5581015" algn="l"/>
              </a:tabLst>
            </a:pP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За шестьдесят с лишним лет </a:t>
            </a:r>
            <a:r>
              <a:rPr lang="ru-RU" sz="2800" dirty="0" smtClean="0">
                <a:solidFill>
                  <a:srgbClr val="002060"/>
                </a:solidFill>
                <a:latin typeface="Cambria Math"/>
                <a:ea typeface="Calibri"/>
                <a:cs typeface="Tahoma"/>
              </a:rPr>
              <a:t>«</a:t>
            </a: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вольтерьянство» прочно укоренилось в жизни страны.</a:t>
            </a:r>
          </a:p>
          <a:p>
            <a:endParaRPr lang="ru-RU" dirty="0"/>
          </a:p>
        </p:txBody>
      </p:sp>
      <p:pic>
        <p:nvPicPr>
          <p:cNvPr id="77827" name="Picture 3" descr="D:\Стол\Вольтеровские чтения материалы\катинки вольтер\Вольтер-Руссо-Франкл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4113819" cy="45990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28860" y="5143512"/>
            <a:ext cx="592935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  <a:tabLst>
                <a:tab pos="5220970" algn="l"/>
                <a:tab pos="5581015" algn="l"/>
              </a:tabLst>
            </a:pPr>
            <a:r>
              <a:rPr lang="ru-RU" sz="32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Виктор Гюго, Вольтер «умирал бессмертным»</a:t>
            </a:r>
            <a:endParaRPr lang="ru-RU" sz="3200" b="1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6632"/>
            <a:ext cx="7491412" cy="6480720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Сочинения Вольтера:</a:t>
            </a:r>
            <a:r>
              <a:rPr lang="ru-RU" sz="1400" dirty="0"/>
              <a:t> </a:t>
            </a:r>
          </a:p>
          <a:p>
            <a:pPr lvl="0"/>
            <a:r>
              <a:rPr lang="en-US" sz="1400" dirty="0"/>
              <a:t>1718 </a:t>
            </a:r>
            <a:r>
              <a:rPr lang="ru-RU" sz="1400" dirty="0"/>
              <a:t>Трагедия «Эдип» </a:t>
            </a:r>
          </a:p>
          <a:p>
            <a:pPr lvl="0"/>
            <a:r>
              <a:rPr lang="ru-RU" sz="1400" dirty="0"/>
              <a:t>1722 Поэма «За и против»</a:t>
            </a:r>
          </a:p>
          <a:p>
            <a:pPr lvl="0"/>
            <a:r>
              <a:rPr lang="ru-RU" sz="1400" dirty="0"/>
              <a:t>1723 Поэма «О Лиге» </a:t>
            </a:r>
          </a:p>
          <a:p>
            <a:pPr lvl="0"/>
            <a:r>
              <a:rPr lang="ru-RU" sz="1400" dirty="0"/>
              <a:t>1728 «</a:t>
            </a:r>
            <a:r>
              <a:rPr lang="ru-RU" sz="1400" dirty="0" err="1"/>
              <a:t>Генриада</a:t>
            </a:r>
            <a:r>
              <a:rPr lang="ru-RU" sz="1400" dirty="0"/>
              <a:t>»</a:t>
            </a:r>
          </a:p>
          <a:p>
            <a:pPr lvl="0"/>
            <a:r>
              <a:rPr lang="ru-RU" sz="1400" dirty="0"/>
              <a:t>1734 «Письма об английской нации» (Философские письма)</a:t>
            </a:r>
          </a:p>
          <a:p>
            <a:pPr lvl="0"/>
            <a:r>
              <a:rPr lang="ru-RU" sz="1400" dirty="0"/>
              <a:t>1734 Метафизический трактат</a:t>
            </a:r>
          </a:p>
          <a:p>
            <a:pPr lvl="0"/>
            <a:r>
              <a:rPr lang="ru-RU" sz="1400" dirty="0"/>
              <a:t>1734 Поэма «Рассуждение в стихах о человеке»</a:t>
            </a:r>
          </a:p>
          <a:p>
            <a:pPr lvl="0"/>
            <a:r>
              <a:rPr lang="ru-RU" sz="1400" dirty="0"/>
              <a:t>1738 «Основы философии Ньютона»</a:t>
            </a:r>
          </a:p>
          <a:p>
            <a:pPr lvl="0"/>
            <a:r>
              <a:rPr lang="ru-RU" sz="1400" dirty="0"/>
              <a:t>1747 «</a:t>
            </a:r>
            <a:r>
              <a:rPr lang="ru-RU" sz="1400" dirty="0" err="1"/>
              <a:t>Мемнон</a:t>
            </a:r>
            <a:r>
              <a:rPr lang="ru-RU" sz="1400" dirty="0"/>
              <a:t>, или Человеческая мудрость»</a:t>
            </a:r>
          </a:p>
          <a:p>
            <a:pPr lvl="0"/>
            <a:r>
              <a:rPr lang="ru-RU" sz="1400" dirty="0"/>
              <a:t>1748 «</a:t>
            </a:r>
            <a:r>
              <a:rPr lang="ru-RU" sz="1400" dirty="0" err="1"/>
              <a:t>Задиг</a:t>
            </a:r>
            <a:r>
              <a:rPr lang="ru-RU" sz="1400" dirty="0"/>
              <a:t>, или Судьба»</a:t>
            </a:r>
          </a:p>
          <a:p>
            <a:pPr lvl="0"/>
            <a:r>
              <a:rPr lang="ru-RU" sz="1400" dirty="0"/>
              <a:t>1751 «Век Людовика </a:t>
            </a:r>
            <a:r>
              <a:rPr lang="en-US" sz="1400" dirty="0"/>
              <a:t>XIV</a:t>
            </a:r>
            <a:r>
              <a:rPr lang="ru-RU" sz="1400" dirty="0"/>
              <a:t>»</a:t>
            </a:r>
          </a:p>
          <a:p>
            <a:pPr lvl="0"/>
            <a:r>
              <a:rPr lang="ru-RU" sz="1400" dirty="0"/>
              <a:t>1756 «Поэма о гибели Лиссабона»</a:t>
            </a:r>
          </a:p>
          <a:p>
            <a:pPr lvl="0"/>
            <a:r>
              <a:rPr lang="ru-RU" sz="1400" dirty="0"/>
              <a:t>1759 Мемуары</a:t>
            </a:r>
          </a:p>
          <a:p>
            <a:pPr lvl="0"/>
            <a:r>
              <a:rPr lang="ru-RU" sz="1400" dirty="0"/>
              <a:t>1759 «История Российской Империи при Петре Великом»</a:t>
            </a:r>
          </a:p>
          <a:p>
            <a:pPr lvl="0"/>
            <a:r>
              <a:rPr lang="ru-RU" sz="1400" dirty="0" smtClean="0"/>
              <a:t>1759 </a:t>
            </a:r>
            <a:r>
              <a:rPr lang="ru-RU" sz="1400" dirty="0"/>
              <a:t>«</a:t>
            </a:r>
            <a:r>
              <a:rPr lang="ru-RU" sz="1400" dirty="0" err="1"/>
              <a:t>Кандид</a:t>
            </a:r>
            <a:r>
              <a:rPr lang="ru-RU" sz="1400" dirty="0"/>
              <a:t>, или Оптимизм»</a:t>
            </a:r>
          </a:p>
          <a:p>
            <a:pPr lvl="0"/>
            <a:r>
              <a:rPr lang="ru-RU" sz="1400" dirty="0"/>
              <a:t>1762 Поэма «Орлеанская девственница»</a:t>
            </a:r>
          </a:p>
          <a:p>
            <a:pPr lvl="0"/>
            <a:r>
              <a:rPr lang="ru-RU" sz="1400" dirty="0"/>
              <a:t>1764 Философский словарь. В 4-х томах</a:t>
            </a:r>
          </a:p>
          <a:p>
            <a:pPr lvl="0"/>
            <a:r>
              <a:rPr lang="ru-RU" sz="1400" dirty="0"/>
              <a:t>1765 «Философия истории»</a:t>
            </a:r>
          </a:p>
          <a:p>
            <a:pPr lvl="0"/>
            <a:r>
              <a:rPr lang="ru-RU" sz="1400" dirty="0"/>
              <a:t>1766 «Несведущий философ»</a:t>
            </a:r>
          </a:p>
          <a:p>
            <a:pPr lvl="0"/>
            <a:r>
              <a:rPr lang="ru-RU" sz="1400" dirty="0"/>
              <a:t>1766 Письма в Россию</a:t>
            </a:r>
          </a:p>
          <a:p>
            <a:pPr lvl="0"/>
            <a:r>
              <a:rPr lang="ru-RU" sz="1400" dirty="0"/>
              <a:t>1768 «Об удивительных явлениях природы»</a:t>
            </a:r>
          </a:p>
          <a:p>
            <a:pPr lvl="0"/>
            <a:r>
              <a:rPr lang="ru-RU" sz="1400" dirty="0"/>
              <a:t>1769 «Опыт о нравах и духе народов»</a:t>
            </a:r>
          </a:p>
          <a:p>
            <a:pPr lvl="0"/>
            <a:r>
              <a:rPr lang="ru-RU" sz="1400" dirty="0"/>
              <a:t>1772 «История установления христианства» </a:t>
            </a:r>
          </a:p>
          <a:p>
            <a:pPr lvl="0"/>
            <a:r>
              <a:rPr lang="ru-RU" sz="1400" dirty="0"/>
              <a:t>1774 «О душе» 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="" xmlns:p14="http://schemas.microsoft.com/office/powerpoint/2010/main" val="41837887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428604"/>
            <a:ext cx="7705726" cy="2000264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 жизни Вольтера вышло 19 собраний его сочинений.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1784— 1787 гг. драматург Бомарше и философ Кондорсе издали первое полное собрание его сочинений в 70 томах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76802" name="Picture 2" descr="D:\Стол\Вольтеровские чтения материалы\катинки вольтер\книги\1 собрание соч вольтер с в 70 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748134"/>
            <a:ext cx="3786214" cy="410986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428604"/>
            <a:ext cx="5143536" cy="4214842"/>
          </a:xfrm>
        </p:spPr>
        <p:txBody>
          <a:bodyPr/>
          <a:lstStyle/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По решению Учредительного </a:t>
            </a:r>
          </a:p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собрания гроб с прахом Вольтера </a:t>
            </a:r>
          </a:p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был в 1791 г. помещен в созданный </a:t>
            </a:r>
          </a:p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в Париже Пантеон великих людей Франции. </a:t>
            </a:r>
            <a:endParaRPr lang="ru-RU" sz="2800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Picture 2" descr="D:\Стол\Вольтеровские чтения материалы\катинки вольтер\портреты\могила вольте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4786322"/>
            <a:ext cx="2500330" cy="1872470"/>
          </a:xfrm>
          <a:prstGeom prst="rect">
            <a:avLst/>
          </a:prstGeom>
          <a:noFill/>
        </p:spPr>
      </p:pic>
      <p:pic>
        <p:nvPicPr>
          <p:cNvPr id="73730" name="Picture 2" descr="D:\Стол\Вольтеровские чтения материалы\катинки вольтер\портреты\2 р.jpeg"/>
          <p:cNvPicPr>
            <a:picLocks noChangeAspect="1" noChangeArrowheads="1"/>
          </p:cNvPicPr>
          <p:nvPr/>
        </p:nvPicPr>
        <p:blipFill>
          <a:blip r:embed="rId3" cstate="print"/>
          <a:srcRect l="9029" t="3054" b="2257"/>
          <a:stretch>
            <a:fillRect/>
          </a:stretch>
        </p:blipFill>
        <p:spPr bwMode="auto">
          <a:xfrm>
            <a:off x="5857884" y="785794"/>
            <a:ext cx="3093308" cy="442915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357166"/>
            <a:ext cx="5715040" cy="6500834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катафалке, перевозившем останки Вольтера, было начертано: «Поэт, философ, историк, он вызвал мощный подъем человеческого разума; он подготовил нас к свободе».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algn="r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Участники торжественной церемонии распевали строфы из вольтеровского либретто к опере «Самсон»: </a:t>
            </a:r>
          </a:p>
          <a:p>
            <a:pPr algn="r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«Народ, проснись, порви свои оковы; тебя призывает свобода, ты рожден для нее, — восстанови свое согласие! Народ, пробудись и порви свои оковы!».</a:t>
            </a:r>
          </a:p>
          <a:p>
            <a:endParaRPr lang="ru-RU" dirty="0"/>
          </a:p>
        </p:txBody>
      </p:sp>
      <p:pic>
        <p:nvPicPr>
          <p:cNvPr id="69635" name="Picture 3" descr="D:\Стол\Вольтеровские чтения материалы\катинки вольтер\портреты\10 п.jpg"/>
          <p:cNvPicPr>
            <a:picLocks noChangeAspect="1" noChangeArrowheads="1"/>
          </p:cNvPicPr>
          <p:nvPr/>
        </p:nvPicPr>
        <p:blipFill>
          <a:blip r:embed="rId2" cstate="print"/>
          <a:srcRect l="2375" t="1953" r="2638"/>
          <a:stretch>
            <a:fillRect/>
          </a:stretch>
        </p:blipFill>
        <p:spPr bwMode="auto">
          <a:xfrm>
            <a:off x="214282" y="928670"/>
            <a:ext cx="3415387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14290"/>
            <a:ext cx="8001056" cy="314327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      Влияние вольтеровских идей было значительным за пределами Франции, в России слово «вольтерьянец» стало синонимом вольнодумства. </a:t>
            </a:r>
          </a:p>
          <a:p>
            <a:pPr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 </a:t>
            </a:r>
          </a:p>
          <a:p>
            <a:pPr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     Отвергая теологический взгляд на общество, Вольтер настаивал на том, что моральные правила и </a:t>
            </a:r>
            <a:r>
              <a:rPr lang="ru-RU" sz="2000" dirty="0" err="1" smtClean="0">
                <a:solidFill>
                  <a:srgbClr val="002060"/>
                </a:solidFill>
              </a:rPr>
              <a:t>юридическополитические</a:t>
            </a:r>
            <a:r>
              <a:rPr lang="ru-RU" sz="2000" dirty="0" smtClean="0">
                <a:solidFill>
                  <a:srgbClr val="002060"/>
                </a:solidFill>
              </a:rPr>
              <a:t> законы, необходимые для регулирования отношений между людьми, создаются ими самими, а не являются результатом божественного установления. </a:t>
            </a:r>
          </a:p>
          <a:p>
            <a:endParaRPr lang="ru-RU" dirty="0"/>
          </a:p>
        </p:txBody>
      </p:sp>
      <p:pic>
        <p:nvPicPr>
          <p:cNvPr id="74755" name="Picture 3" descr="D:\Стол\Вольтеровские чтения материалы\катинки вольтер\портреты\Volta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143248"/>
            <a:ext cx="4116552" cy="335756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Стол\Вольтеровские чтения материалы\катинки вольтер\портреты\4 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518298"/>
            <a:ext cx="4000528" cy="30003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20" y="357166"/>
            <a:ext cx="7858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36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Вольтер является крупнейшим историком XVIII в., создавшим школу просветительской историографии во Франции и за рубежом. </a:t>
            </a:r>
            <a:endParaRPr lang="ru-RU" sz="36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857231"/>
            <a:ext cx="8062938" cy="4500595"/>
          </a:xfrm>
        </p:spPr>
        <p:txBody>
          <a:bodyPr/>
          <a:lstStyle/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«Опыт о гражданских войнах во Франции»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«История Карла XII» 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«Эпоха Людовика XIV»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«Краткий обзор эпохи Людовика XV»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«История Российской империи при Петре Великом»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«История Парижского парламента»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«Исторические фрагменты об Индии»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«Опыт о нравах и духе народов»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500042"/>
            <a:ext cx="7491412" cy="2905132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    По выражению А. С. Пушкина, Вольтер первым из историков «пошел по новой дороге и внес светильник философии в темные Архивы Истории».</a:t>
            </a:r>
            <a:endParaRPr lang="ru-RU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8850" name="Picture 2" descr="D:\Стол\Вольтеровские чтения материалы\катинки вольтер\молодой бонопарт и вольтер пушк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000372"/>
            <a:ext cx="2357454" cy="3369016"/>
          </a:xfrm>
          <a:prstGeom prst="rect">
            <a:avLst/>
          </a:prstGeom>
          <a:noFill/>
        </p:spPr>
      </p:pic>
      <p:pic>
        <p:nvPicPr>
          <p:cNvPr id="78851" name="Picture 3" descr="D:\Стол\Вольтеровские чтения материалы\катинки вольтер\рисунок пушкина вольт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143248"/>
            <a:ext cx="3837186" cy="265589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15074" y="5643578"/>
            <a:ext cx="235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Пушкин : Вольтер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6488668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Пушкин: молодой Бонапарт и Вольтер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857224" y="3214686"/>
            <a:ext cx="5538814" cy="2333625"/>
          </a:xfrm>
        </p:spPr>
        <p:txBody>
          <a:bodyPr/>
          <a:lstStyle/>
          <a:p>
            <a:r>
              <a:rPr lang="ru-RU" sz="4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ФИЛОСОФСКИЕ ПИСЬМА</a:t>
            </a:r>
            <a:endParaRPr lang="ru-RU" sz="48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2643174" y="1142984"/>
            <a:ext cx="6500826" cy="1285875"/>
          </a:xfrm>
        </p:spPr>
        <p:txBody>
          <a:bodyPr/>
          <a:lstStyle/>
          <a:p>
            <a:r>
              <a:rPr lang="ru-RU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ФРАГМЕНТЫ ИЗ ПРОИЗВЕДЕНИИЙ ВОЛЬТЕРА</a:t>
            </a:r>
            <a:endParaRPr lang="ru-RU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8" name="Picture 4" descr="D:\Стол\Вольтеровские чтения материалы\катинки вольтер\портреты\9 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500306"/>
            <a:ext cx="2903513" cy="36113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type="subTitle" sz="quarter" idx="4294967295"/>
          </p:nvPr>
        </p:nvSpPr>
        <p:spPr>
          <a:xfrm>
            <a:off x="1428728" y="5143512"/>
            <a:ext cx="6249987" cy="1285875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 Соболева Виктория </a:t>
            </a:r>
            <a:r>
              <a:rPr lang="ru-RU" sz="2000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 мед. киб.)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 sz="quarter" idx="4294967295"/>
          </p:nvPr>
        </p:nvSpPr>
        <p:spPr>
          <a:xfrm>
            <a:off x="1000100" y="1428736"/>
            <a:ext cx="5143500" cy="2643188"/>
          </a:xfrm>
        </p:spPr>
        <p:txBody>
          <a:bodyPr/>
          <a:lstStyle/>
          <a:p>
            <a:r>
              <a:rPr lang="ru-RU" sz="4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тринадцатое </a:t>
            </a:r>
            <a:br>
              <a:rPr lang="ru-RU" sz="4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г-не Локке»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D:\Стол\Вольтеровские чтения материалы\катинки вольтер\книги\6 р 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7839" y="500042"/>
            <a:ext cx="2884089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3108" y="2285992"/>
            <a:ext cx="6780233" cy="1500187"/>
          </a:xfrm>
        </p:spPr>
        <p:txBody>
          <a:bodyPr/>
          <a:lstStyle/>
          <a:p>
            <a:r>
              <a:rPr lang="ru-RU" sz="4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такое душа</a:t>
            </a:r>
            <a:r>
              <a:rPr lang="en-US" sz="4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ru-RU" sz="4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7634310" cy="1357298"/>
          </a:xfrm>
        </p:spPr>
        <p:txBody>
          <a:bodyPr/>
          <a:lstStyle/>
          <a:p>
            <a:pPr algn="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жизни и творчестве Вольтера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5357826"/>
            <a:ext cx="4133848" cy="714380"/>
          </a:xfrm>
        </p:spPr>
        <p:txBody>
          <a:bodyPr/>
          <a:lstStyle/>
          <a:p>
            <a:pPr algn="r">
              <a:buNone/>
            </a:pPr>
            <a:r>
              <a:rPr lang="ru-RU" sz="28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Багаутдинова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Амина </a:t>
            </a:r>
            <a:r>
              <a:rPr lang="ru-RU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(307 </a:t>
            </a:r>
            <a:r>
              <a:rPr lang="ru-RU" sz="20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</p:txBody>
      </p:sp>
      <p:pic>
        <p:nvPicPr>
          <p:cNvPr id="9218" name="Picture 2" descr="D:\Стол\Вольтеровские чтения материалы\катинки вольтер\портреты\5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4429156" cy="51966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714488"/>
            <a:ext cx="7491412" cy="5810271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Анаксагор: 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душа — это воздушное дуновение, и притом бессмертное.</a:t>
            </a: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Диоген: 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душа — это частица субстанции самого бога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Платон и Сократ считали душу телесной и бессмертной. </a:t>
            </a: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Декарт: 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душа — то же самое, что мышление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42852"/>
            <a:ext cx="571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тринадцатое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«О г-не Локке»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571612"/>
            <a:ext cx="7491412" cy="4643470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Локк развернул перед человеком картину человеческого разума, как превосходный анатом объясняет механизм человеческого тела.</a:t>
            </a:r>
            <a:r>
              <a:rPr lang="ru-RU" sz="28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endParaRPr lang="en-US" sz="2800" b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Локк исследует ребенка с момента его рождения, постепенно прослеживает развитие его сознания, усматривает, что общего у него с животными и в чем он их превосходит, особенно беря в свидетели самого себя, показания собственной сознательной мысли. 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42852"/>
            <a:ext cx="571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тринадцатое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«О г-не Локке»</a:t>
            </a:r>
            <a:endParaRPr lang="ru-RU" sz="28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643051"/>
            <a:ext cx="7491412" cy="4429156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Быть может, мы никогда не сумеем узнать, мыслит ли или нет чисто материальное существо. </a:t>
            </a: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Локк решил ниспровергнуть религию? </a:t>
            </a: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Философы никогда в жизни не нанесут ущерба религии, господствующей в их отечестве. Почему? Да потому, что они — не фанатики и пишут не для народа. 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42852"/>
            <a:ext cx="571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тринадцатое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«О г-не Локке»</a:t>
            </a:r>
            <a:endParaRPr lang="ru-RU" sz="28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857365"/>
            <a:ext cx="7491412" cy="4000528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Душа — это часовой механизм, данный нам для самоуправления, однако мастер не сообщил нам, из чего сделана движущая пружина этого механизма. 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 — тело, и я мыслю: это все, что я знаю.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42852"/>
            <a:ext cx="571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тринадцатое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«О г-не Локке»</a:t>
            </a:r>
            <a:endParaRPr lang="ru-RU" sz="28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type="subTitle" sz="quarter" idx="4294967295"/>
          </p:nvPr>
        </p:nvSpPr>
        <p:spPr>
          <a:xfrm>
            <a:off x="2714612" y="2500306"/>
            <a:ext cx="6249987" cy="928685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 </a:t>
            </a:r>
            <a:r>
              <a:rPr lang="ru-RU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Асташкевич</a:t>
            </a:r>
            <a:r>
              <a:rPr lang="ru-RU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Мария </a:t>
            </a:r>
            <a:r>
              <a:rPr lang="ru-RU" sz="2000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(203 мед. киб.)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 sz="quarter" idx="4294967295"/>
          </p:nvPr>
        </p:nvSpPr>
        <p:spPr>
          <a:xfrm>
            <a:off x="1500166" y="357167"/>
            <a:ext cx="7000875" cy="1714512"/>
          </a:xfrm>
        </p:spPr>
        <p:txBody>
          <a:bodyPr/>
          <a:lstStyle/>
          <a:p>
            <a:r>
              <a:rPr lang="ru-RU" sz="4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четырнадцатое </a:t>
            </a:r>
            <a:br>
              <a:rPr lang="ru-RU" sz="4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Декарте и Ньютоне»</a:t>
            </a:r>
            <a:endParaRPr lang="ru-RU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9375" t="18055" r="8333" b="6944"/>
          <a:stretch>
            <a:fillRect/>
          </a:stretch>
        </p:blipFill>
        <p:spPr bwMode="auto">
          <a:xfrm>
            <a:off x="1142976" y="3357562"/>
            <a:ext cx="4911989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85852" y="785794"/>
            <a:ext cx="7715304" cy="578647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Француз, прибывающий в Лондон, замечает в философии, как и по всем прочем, сильные перемены.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Декарт считал, что ради свободного философствования надо бежать от людей, и особенно –  от своей родины. И он был прав...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Осмелились утверждать, будто Декарт не был великим геометром. Те, кто ведет подобные речи, могут упрекнуть себя в том, что они избивают свою кормилицу.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Декарт дал слепцам зрение, и они узрели ошибки античности и свои собственные.</a:t>
            </a:r>
          </a:p>
          <a:p>
            <a:endParaRPr lang="ru-RU" sz="2400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12" y="2714620"/>
            <a:ext cx="6143652" cy="97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 </a:t>
            </a:r>
            <a:r>
              <a:rPr lang="ru-RU" sz="3200" b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Асташкевич</a:t>
            </a: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Мария </a:t>
            </a:r>
            <a:r>
              <a:rPr lang="ru-RU" sz="2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(203 мед. киб.)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43042" y="500042"/>
            <a:ext cx="7286676" cy="1570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44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пятнадцатое</a:t>
            </a:r>
          </a:p>
          <a:p>
            <a:pPr lvl="0">
              <a:lnSpc>
                <a:spcPct val="115000"/>
              </a:lnSpc>
            </a:pPr>
            <a:r>
              <a:rPr lang="ru-RU" sz="44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системе тяготения»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714752"/>
            <a:ext cx="4786346" cy="299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42976" y="285728"/>
            <a:ext cx="4357718" cy="6715172"/>
          </a:xfrm>
        </p:spPr>
        <p:txBody>
          <a:bodyPr/>
          <a:lstStyle/>
          <a:p>
            <a:pPr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960000"/>
                </a:solidFill>
                <a:latin typeface="Calibri"/>
                <a:ea typeface="Tahoma" pitchFamily="34" charset="0"/>
                <a:cs typeface="Times New Roman"/>
              </a:rPr>
              <a:t>       </a:t>
            </a:r>
            <a:r>
              <a:rPr lang="ru-RU" sz="20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касается системы нашего мира, то долгое время шли споры о причине вращения всех планет, удерживающей их на своих орбитах, и о причине, заставляющей все тела падать на поверхность Земли.</a:t>
            </a:r>
          </a:p>
          <a:p>
            <a:pPr>
              <a:spcAft>
                <a:spcPts val="0"/>
              </a:spcAft>
              <a:buNone/>
            </a:pPr>
            <a:endParaRPr lang="ru-RU" sz="20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какой бы высоты в нашей гемисфере ни падали эти тела, их падение, несомненно, происходит по прогрессии, открытой Галилеем; пути, проделанные ими, пропорциональны квадратам времени их падения...</a:t>
            </a:r>
          </a:p>
          <a:p>
            <a:endParaRPr lang="ru-RU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14162" r="3303"/>
          <a:stretch>
            <a:fillRect/>
          </a:stretch>
        </p:blipFill>
        <p:spPr bwMode="auto">
          <a:xfrm>
            <a:off x="5500694" y="500042"/>
            <a:ext cx="3500462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type="subTitle" sz="quarter" idx="4294967295"/>
          </p:nvPr>
        </p:nvSpPr>
        <p:spPr>
          <a:xfrm>
            <a:off x="5000628" y="2786058"/>
            <a:ext cx="3786214" cy="2143140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 Фёдорова Ксения 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(202 мед. киб.)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 sz="quarter" idx="4294967295"/>
          </p:nvPr>
        </p:nvSpPr>
        <p:spPr>
          <a:xfrm>
            <a:off x="2000232" y="500042"/>
            <a:ext cx="6929486" cy="2333625"/>
          </a:xfrm>
        </p:spPr>
        <p:txBody>
          <a:bodyPr/>
          <a:lstStyle/>
          <a:p>
            <a:r>
              <a:rPr lang="ru-RU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шестнадцатое «Письмо о Ньютоне»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928934"/>
            <a:ext cx="5143516" cy="354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28600"/>
            <a:ext cx="7491412" cy="700070"/>
          </a:xfrm>
        </p:spPr>
        <p:txBody>
          <a:bodyPr/>
          <a:lstStyle/>
          <a:p>
            <a:pPr algn="ctr"/>
            <a:r>
              <a:rPr lang="ru-RU" b="1" i="1" dirty="0" smtClean="0"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ОПТИКА НЬЮТОНА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728" y="1071546"/>
            <a:ext cx="7143800" cy="2786082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Философами последнего столетия была открыта новая вселенная, причем этот новый мир было тем более трудно познать, что раньше не подозревали даже о его существовании.</a:t>
            </a: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786190"/>
            <a:ext cx="5310182" cy="277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1714488"/>
            <a:ext cx="4286280" cy="4086268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Франсуа Мари </a:t>
            </a:r>
            <a:r>
              <a:rPr lang="ru-RU" sz="4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Аруэ</a:t>
            </a: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(1694—1778) </a:t>
            </a: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литературный псевдоним Вольтер</a:t>
            </a:r>
            <a:r>
              <a:rPr lang="ru-RU" sz="36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3010" name="Picture 2" descr="D:\Стол\Вольтеровские чтения материалы\катинки вольтер\портреты\1 п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241" y="571480"/>
            <a:ext cx="4560771" cy="57864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1604" y="214290"/>
            <a:ext cx="7286676" cy="331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Декарт сделал свое имя бессмертным, дав математическое объяснение этого столь естественного феномена: он подсчитал отражения и преломления света в каплях дождя, и эта прозорливость имела в себе в те времена нечто божественное.</a:t>
            </a:r>
            <a:endParaRPr lang="ru-RU" sz="2600" b="1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786190"/>
            <a:ext cx="5357826" cy="289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86314" y="1500174"/>
            <a:ext cx="4143404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Ньютон с помощью одной только призмы наглядно показал, что свет – это скопление цветных лучей, которые, все вместе дают белый цвет. Один луч расчленен им на семь лучей, располагающихся на белом холсте или белой бумаге в ряд</a:t>
            </a:r>
            <a:endParaRPr lang="ru-RU" sz="2400" b="1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95318"/>
            <a:ext cx="2143140" cy="142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4085980" cy="505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шестнадцатое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Приложение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«О Ньютоне»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8662" y="2000240"/>
            <a:ext cx="4071966" cy="4238635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Ньютон сначала предназначал себя служению церкви. Он начал свой путь как теолог, и следы этого заметны на всей его жизни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88372" y="1524000"/>
            <a:ext cx="3536156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28600"/>
            <a:ext cx="7491412" cy="771508"/>
          </a:xfrm>
        </p:spPr>
        <p:txBody>
          <a:bodyPr/>
          <a:lstStyle/>
          <a:p>
            <a:pPr algn="ctr"/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НЬЮТОНЕ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1928802"/>
            <a:ext cx="4133848" cy="3476636"/>
          </a:xfrm>
        </p:spPr>
        <p:txBody>
          <a:bodyPr/>
          <a:lstStyle/>
          <a:p>
            <a:pPr algn="r">
              <a:buNone/>
            </a:pPr>
            <a:r>
              <a:rPr lang="ru-RU" sz="3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Он изобрел счет, именуемый исчислением бесконечного</a:t>
            </a:r>
            <a:endParaRPr lang="ru-RU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062" y="1183150"/>
            <a:ext cx="3636347" cy="510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52588" y="0"/>
            <a:ext cx="7491412" cy="9143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НЬЮТОНЕ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928670"/>
            <a:ext cx="71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открыл и доказал новый принцип, являющийся двигателем всей природы.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 него не был познан свет. Относительно света имелись лишь смутные и ошибочные идеи. Он рек: «Да будет познан свет!» и свет был познан.</a:t>
            </a:r>
            <a:endParaRPr lang="ru-RU" sz="2400" b="1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289424"/>
            <a:ext cx="3071834" cy="340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928934"/>
            <a:ext cx="2527789" cy="36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14290"/>
            <a:ext cx="4143382" cy="1143000"/>
          </a:xfrm>
        </p:spPr>
        <p:txBody>
          <a:bodyPr/>
          <a:lstStyle/>
          <a:p>
            <a:r>
              <a:rPr lang="ru-RU" i="1" dirty="0" smtClean="0"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НЬЮТОНЕ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14942" y="1524000"/>
            <a:ext cx="3500462" cy="4976834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Зеркальные телескопы были изобретены Ньютоном. Первый из них был сделан его собственными руками</a:t>
            </a:r>
            <a:r>
              <a:rPr lang="ru-RU" sz="1800" i="1" dirty="0" smtClean="0">
                <a:latin typeface="Times New Roman"/>
                <a:ea typeface="Calibri"/>
              </a:rPr>
              <a:t>.</a:t>
            </a:r>
            <a:endParaRPr lang="ru-RU" sz="1800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5"/>
            <a:ext cx="4048130" cy="532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428604"/>
            <a:ext cx="72152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Земля, как и другие планеты, могла сколько угодно вращаться вокруг Солнца, они от этого не теряли ни капли своих доходов и почестей.</a:t>
            </a:r>
            <a:endParaRPr lang="ru-RU" sz="3200" b="1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071810"/>
            <a:ext cx="5715040" cy="357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2071670" y="1857364"/>
            <a:ext cx="6500858" cy="2333625"/>
          </a:xfrm>
        </p:spPr>
        <p:txBody>
          <a:bodyPr/>
          <a:lstStyle/>
          <a:p>
            <a:pPr algn="r"/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двадцать третье </a:t>
            </a:r>
            <a: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«Об уважении, которое надлежит оказывать образованным людям»</a:t>
            </a:r>
            <a:endParaRPr lang="ru-RU" sz="36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4357686" y="4500570"/>
            <a:ext cx="4214842" cy="1785941"/>
          </a:xfrm>
        </p:spPr>
        <p:txBody>
          <a:bodyPr/>
          <a:lstStyle/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Грекова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Яна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(307 </a:t>
            </a:r>
            <a:r>
              <a:rPr lang="ru-RU" sz="1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57356" y="214290"/>
            <a:ext cx="6742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ФИЛОСОФСКИЕ ПИСЬМА</a:t>
            </a:r>
            <a:endParaRPr lang="ru-RU" sz="40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88" y="1524000"/>
            <a:ext cx="7429530" cy="4833958"/>
          </a:xfrm>
        </p:spPr>
        <p:txBody>
          <a:bodyPr/>
          <a:lstStyle/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Почти повсюду имеются университеты; но лишь в одной Франции существуют поощрительные мероприятия.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Правда, заслуги получают в Англии иные вознаграждения, делающие большую честь нации.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Англичан даже упрекали в том, что они слишком усердствуют в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воздавании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почестей за скромные заслуги. 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00166" y="285728"/>
            <a:ext cx="7491412" cy="11430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третье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«Об уважении, которое надлежит оказывать образованным людям»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356" y="214290"/>
            <a:ext cx="6742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ФИЛОСОФСКИЕ ПИСЬМА</a:t>
            </a:r>
            <a:endParaRPr lang="ru-RU" sz="40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ctrTitle" sz="quarter"/>
          </p:nvPr>
        </p:nvSpPr>
        <p:spPr>
          <a:xfrm>
            <a:off x="2428860" y="1857364"/>
            <a:ext cx="6000792" cy="2333625"/>
          </a:xfrm>
        </p:spPr>
        <p:txBody>
          <a:bodyPr/>
          <a:lstStyle/>
          <a:p>
            <a:pPr algn="r"/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двадцать пятое</a:t>
            </a:r>
            <a: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«Замечания на «Мысли» г-на Паскаля»</a:t>
            </a:r>
            <a:endParaRPr lang="ru-RU" sz="36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347864" y="4286256"/>
            <a:ext cx="5796136" cy="1591016"/>
          </a:xfrm>
        </p:spPr>
        <p:txBody>
          <a:bodyPr/>
          <a:lstStyle/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Читают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Музаев Руслан       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(302 </a:t>
            </a:r>
            <a:r>
              <a:rPr lang="ru-RU" sz="1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  <a:endParaRPr lang="ru-RU" sz="28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Дюба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Максим        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 мед. </a:t>
            </a:r>
            <a:r>
              <a:rPr lang="ru-RU" sz="1800" i="1" dirty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иб.)</a:t>
            </a:r>
            <a:endParaRPr lang="ru-RU" sz="24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</a:t>
            </a:r>
            <a:r>
              <a:rPr lang="ru-RU" sz="1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                       </a:t>
            </a:r>
            <a:endParaRPr lang="ru-RU" sz="28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28600"/>
            <a:ext cx="8705880" cy="1485888"/>
          </a:xfrm>
        </p:spPr>
        <p:txBody>
          <a:bodyPr/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сатиру на правление регента, бичевавшую язвы феодально-абсолютистской Франции, он 11 месяцев пробыл узником Бастилии — главной тюрьмы для политических преступников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4034" name="Picture 2" descr="D:\Стол\Вольтеровские чтения материалы\катинки вольтер\книги\бастильское дело вольте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214554"/>
            <a:ext cx="4286280" cy="3066953"/>
          </a:xfrm>
          <a:prstGeom prst="rect">
            <a:avLst/>
          </a:prstGeom>
          <a:noFill/>
        </p:spPr>
      </p:pic>
      <p:pic>
        <p:nvPicPr>
          <p:cNvPr id="44035" name="Picture 3" descr="D:\Стол\Вольтеровские чтения материалы\катинки вольтер\арест в франкфурт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73148"/>
            <a:ext cx="3000396" cy="4170497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628" y="5643578"/>
            <a:ext cx="4000528" cy="428628"/>
          </a:xfrm>
        </p:spPr>
        <p:txBody>
          <a:bodyPr/>
          <a:lstStyle/>
          <a:p>
            <a:pPr>
              <a:buNone/>
            </a:pPr>
            <a:r>
              <a:rPr lang="ru-RU" sz="20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Бастильское</a:t>
            </a:r>
            <a:r>
              <a:rPr lang="ru-RU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дело Вольтера</a:t>
            </a:r>
            <a:endParaRPr lang="ru-RU" sz="20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75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75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643050"/>
            <a:ext cx="7491412" cy="4571999"/>
          </a:xfrm>
        </p:spPr>
        <p:txBody>
          <a:bodyPr/>
          <a:lstStyle/>
          <a:p>
            <a:pPr fontAlgn="t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В:</a:t>
            </a:r>
            <a:r>
              <a:rPr lang="ru-RU" sz="2200" dirty="0" smtClean="0">
                <a:solidFill>
                  <a:srgbClr val="002060"/>
                </a:solidFill>
              </a:rPr>
              <a:t> 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посылaю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вaм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уже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дaвно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нaписaнные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мной критические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зaмечaния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мысли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господинa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Пaскaля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Я чту гений и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крaсноречие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Пaскaля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но, чем больше я их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увaжaю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тем больше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проникaюсь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уверенностью, что он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сaм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зaхотел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бы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испрaвить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многие из этих мыслей. Именно потому, что я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восхищaюсь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его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тaлaнтом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я и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оспaривaю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некоторые его идеи. Мне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предстaвляется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что в целом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нaстроение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в котором г-н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Пaскaль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писaл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эти мысли, можно определить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кaк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стремление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покaзaть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человекa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 одиозном свете. Он упорно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стaрaется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изобрaзить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всех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нaс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дурными и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жaлкими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643866" cy="107157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пятое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«Замечания на «Мысли» </a:t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г-на Паскаля»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2285992"/>
            <a:ext cx="7634288" cy="3500461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П: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Величие и ничтожность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человекa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нaстолько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зримы, что истинной религии необходимо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поучaть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нaс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тому, что в человеке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зaложен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некий огромный принцип величия и одновременно – некий огромный принцип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ничтожествa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7715304" cy="142876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пятое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«Замечания на «Мысли» </a:t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г-на Паскаля»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785926"/>
            <a:ext cx="7715304" cy="5072074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П: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Если есть Бог,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нaдо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любить лишь его,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не его творения.</a:t>
            </a:r>
          </a:p>
          <a:p>
            <a:pPr>
              <a:buNone/>
            </a:pPr>
            <a:endParaRPr lang="ru-RU" sz="14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В: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Нужно любить творения, и очень нежно; нужно любить свою родину, свою жену, своего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отцa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своих детей, и любить их тем более, что Бог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зaстaвляет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нaс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их любить вопреки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нaм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сaмим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Противоположные принципы способны лишь творить жестоких резонеров.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пятое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«Замечания на «Мысли» г-на Паскаля»</a:t>
            </a:r>
            <a:endParaRPr 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928802"/>
            <a:ext cx="7858180" cy="4643470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П: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Высшее проявление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умa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осуждaется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кaк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безумие,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кaк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крaйний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его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недостaток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Одобрение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получaет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только посредственность.</a:t>
            </a:r>
          </a:p>
          <a:p>
            <a:pPr>
              <a:buNone/>
            </a:pPr>
            <a:endParaRPr lang="ru-RU" sz="24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В: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безумии обвиняют не высшее проявление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умa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но его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крaйнюю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живость и подвижность. Высшее проявление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умa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это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высшaя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спрaведливость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высшaя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утонченность,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высшaя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широтa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диaметрaльно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противоположные безумию.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00188" y="142852"/>
            <a:ext cx="7491412" cy="122874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пятое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«Замечания на «Мысли» г-на Паскаля»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П: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Зaбaвно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нaблюдaть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кaк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 мире существуют люди, которые, отвергнув все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зaконы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Богa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природы,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создaли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себе свои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зaконы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коим они неукоснительно следуют,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кaк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нaпример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это принято у воров и т.д.</a:t>
            </a:r>
          </a:p>
          <a:p>
            <a:pPr>
              <a:buNone/>
            </a:pPr>
            <a:endParaRPr lang="ru-RU" sz="24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В: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Нaблюдaть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это не столь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зaбaвно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сколько полезно: ведь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тaкие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нaблюдения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докaзывaют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что ни одно человеческое общество не может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существовaть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ни единого дня без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прaвил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пятое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«Замечания на «Мысли» г-на Паскаля»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ctrTitle" sz="quarter"/>
          </p:nvPr>
        </p:nvSpPr>
        <p:spPr>
          <a:xfrm>
            <a:off x="1643042" y="-214338"/>
            <a:ext cx="7286644" cy="221457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МЕТАФИЗИЧЕСКИЙ ТРАКТАТ</a:t>
            </a:r>
            <a:endParaRPr lang="ru-RU" sz="40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143108" y="1857364"/>
            <a:ext cx="64294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Глава VII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Свободен ли человек?</a:t>
            </a:r>
            <a:endParaRPr lang="ru-RU" sz="3600" b="1" kern="0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r" fontAlgn="base">
              <a:spcBef>
                <a:spcPts val="120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Глава </a:t>
            </a:r>
            <a: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VIII</a:t>
            </a: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3600" b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Человек как общественное существо</a:t>
            </a:r>
            <a: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571868" y="5072073"/>
            <a:ext cx="5000660" cy="1500199"/>
          </a:xfrm>
        </p:spPr>
        <p:txBody>
          <a:bodyPr/>
          <a:lstStyle/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Михеева Анастасия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(202 мед. киб.)</a:t>
            </a:r>
          </a:p>
          <a:p>
            <a:endParaRPr lang="ru-RU" sz="28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491412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Глава VII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Свободен ли человек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714488"/>
            <a:ext cx="7777186" cy="4857784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Изъявлять свою волю и действовать –  это именно и означает иметь свободу. Сам бог может быть свободным лишь в этом смысле. Он пожелал, и он сделал по своему усмотрению.</a:t>
            </a:r>
            <a:b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Свобода в боге – это способность всегда думать все то, что ему угодно, и действовать во всем в соответствии со своей волей.</a:t>
            </a:r>
          </a:p>
          <a:p>
            <a:pPr fontAlgn="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fontAlgn="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928802"/>
            <a:ext cx="7562850" cy="4357718"/>
          </a:xfrm>
        </p:spPr>
        <p:txBody>
          <a:bodyPr/>
          <a:lstStyle/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Свобода – здоровье души; мало кто обладает этим здоровьем в полной и неизменной мере.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r"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Но, какие бы мы ни совершали усилия, мы никогда не добьемся того, чтобы наш разум стал хозяином наших желаний;</a:t>
            </a:r>
          </a:p>
          <a:p>
            <a:pPr fontAlgn="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fontAlgn="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881988" cy="11430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Глава VII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Свободен ли человек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ru-RU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428736"/>
            <a:ext cx="7358114" cy="5643602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24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Разумеется , человека его инстинкт не толкает к образованию культурных сообществ, как у муравьев и пчел; но если взглянуть на его потребности, сразу становится ясным, что он не мог долго оставаться совсем в диком состоянии.</a:t>
            </a:r>
          </a:p>
          <a:p>
            <a:pPr>
              <a:buNone/>
            </a:pPr>
            <a:endParaRPr lang="en-US" sz="11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Любовь к себе и все её ответвления столь же необходимы человеку, сколь кровь, текущая в его жилах; те, кто желает лишить его страстей, похожи на того, кто стремится выпустить из человека всю кровь из опасения, что его может хватить удар.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00560" y="188640"/>
            <a:ext cx="7643812" cy="1143000"/>
          </a:xfrm>
        </p:spPr>
        <p:txBody>
          <a:bodyPr/>
          <a:lstStyle/>
          <a:p>
            <a:pPr lvl="0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Глава VIII 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Человек как общественное существо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>
          <a:xfrm>
            <a:off x="1643042" y="357166"/>
            <a:ext cx="7286644" cy="164307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МЕТАФИЗИЧЕСКИЙ ТРАКТАТ</a:t>
            </a:r>
            <a:endParaRPr lang="ru-RU" sz="40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type="subTitle" sz="quarter" idx="1"/>
          </p:nvPr>
        </p:nvSpPr>
        <p:spPr>
          <a:xfrm>
            <a:off x="3357554" y="4500570"/>
            <a:ext cx="4429156" cy="1805005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Музаев  Руслан</a:t>
            </a:r>
          </a:p>
          <a:p>
            <a:pPr algn="r">
              <a:buNone/>
            </a:pP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(302 </a:t>
            </a:r>
            <a:r>
              <a:rPr lang="ru-RU" sz="20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pPr>
              <a:buNone/>
            </a:pP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08" y="2214554"/>
            <a:ext cx="671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</a:t>
            </a: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добродетели</a:t>
            </a: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пороке»</a:t>
            </a:r>
            <a:endParaRPr lang="ru-RU" sz="36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642918"/>
            <a:ext cx="5072098" cy="5929354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Успех на парижской сцене трагедии «Эдип» </a:t>
            </a:r>
            <a:r>
              <a:rPr lang="ru-RU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(1718) </a:t>
            </a:r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принес ему славу достойного преемника великих французских драматургов XVII в. (в последующие годы он написал более пятидесяти пьес.</a:t>
            </a:r>
          </a:p>
          <a:p>
            <a:endParaRPr lang="ru-RU" dirty="0"/>
          </a:p>
        </p:txBody>
      </p:sp>
      <p:pic>
        <p:nvPicPr>
          <p:cNvPr id="45058" name="Picture 2" descr="D:\Стол\Вольтеровские чтения материалы\катинки вольтер\Вольтер и актер Лекен репети-петируют Магомета - гравюра 18 век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50" y="571480"/>
            <a:ext cx="3961424" cy="54054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14414" y="1142984"/>
            <a:ext cx="7643866" cy="5286412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Впрочем, всюду  девушка, отдавшаяся мужчине, считается обесчещенной.</a:t>
            </a:r>
          </a:p>
          <a:p>
            <a:pPr>
              <a:spcBef>
                <a:spcPts val="300"/>
              </a:spcBef>
              <a:buNone/>
            </a:pPr>
            <a:endParaRPr lang="en-US" sz="1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300"/>
              </a:spcBef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Добродетель – привычка совершать дела, угодные людям.</a:t>
            </a:r>
          </a:p>
          <a:p>
            <a:pPr>
              <a:spcBef>
                <a:spcPts val="300"/>
              </a:spcBef>
              <a:buNone/>
            </a:pPr>
            <a:endParaRPr lang="ru-RU" sz="1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300"/>
              </a:spcBef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Порок – привычка делать то, что им неприятно.</a:t>
            </a:r>
          </a:p>
          <a:p>
            <a:pPr>
              <a:spcBef>
                <a:spcPts val="300"/>
              </a:spcBef>
              <a:buNone/>
            </a:pPr>
            <a:endParaRPr lang="en-US" sz="1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300"/>
              </a:spcBef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Бог не сказал людям: «Вот законы, изреченные для вас моими устами, и я желаю, чтобы вы этими законами управлялись».</a:t>
            </a:r>
            <a:endParaRPr lang="en-US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300"/>
              </a:spcBef>
              <a:buNone/>
            </a:pPr>
            <a:endParaRPr lang="en-US" sz="1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3042" y="214290"/>
            <a:ext cx="671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добродетели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пороке»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Почти все животные пожирают друг друга,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человеческом же роде самцы истребляют друг друга в войне. Правда,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кажется,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Бог предвидел это бедствие и потому сделал так,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среди нас рождается больше мужчин,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чем женщин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buNone/>
            </a:pPr>
            <a:endParaRPr lang="en-US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Разумное воспитание укрепляет подобные чувства в людях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добродетели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пороке»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1857356" y="500042"/>
            <a:ext cx="7000924" cy="1333469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>
              <a:solidFill>
                <a:srgbClr val="96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2285984" y="3857628"/>
            <a:ext cx="6858016" cy="2519385"/>
          </a:xfrm>
        </p:spPr>
        <p:txBody>
          <a:bodyPr/>
          <a:lstStyle/>
          <a:p>
            <a:pPr lvl="0">
              <a:defRPr/>
            </a:pP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Читают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28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Лейкин Александр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(302 </a:t>
            </a:r>
            <a:r>
              <a:rPr lang="ru-RU" sz="1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</a:t>
            </a:r>
            <a:r>
              <a:rPr lang="ru-RU" sz="2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Лакина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Светлана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(303 </a:t>
            </a:r>
            <a:r>
              <a:rPr lang="ru-RU" sz="1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  <a:endParaRPr lang="ru-RU" sz="28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Петрова Полина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(303 </a:t>
            </a:r>
            <a:r>
              <a:rPr lang="ru-RU" sz="1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  <a:endParaRPr lang="ru-RU" sz="28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8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91412" cy="114300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0188" y="2143115"/>
            <a:ext cx="7491412" cy="2857521"/>
          </a:xfrm>
        </p:spPr>
        <p:txBody>
          <a:bodyPr/>
          <a:lstStyle/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Стремясь всё время доказать себе, что в нас живут два существа, я грубо почувствовал своё единство</a:t>
            </a:r>
            <a:r>
              <a:rPr lang="en-US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это противоречие мне всегда причиняло страдание.</a:t>
            </a:r>
          </a:p>
          <a:p>
            <a:pPr marL="0" indent="0">
              <a:buNone/>
            </a:pPr>
            <a:endParaRPr lang="ru-RU" sz="2400" i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762418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500174"/>
            <a:ext cx="7705748" cy="4738701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 один человек, после того как он добился при помощи всего своего внимания и долгого определённого успеха, никогда не перешагнёт, какие бы усилия он ни прилагал, достигнутого им уровня.</a:t>
            </a:r>
          </a:p>
          <a:p>
            <a:pPr>
              <a:buNone/>
            </a:pPr>
            <a:endParaRPr lang="ru-RU" sz="2000" i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Мы уже видели, что не можем постичь ни единой первичной пружины, ни одного первичного принципа.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0166" y="1524000"/>
            <a:ext cx="7491434" cy="5048272"/>
          </a:xfrm>
        </p:spPr>
        <p:txBody>
          <a:bodyPr/>
          <a:lstStyle/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ты? Откуда ты? Чем занимаешься? Чем станешь? Этот вопрос следует задавать всем существам во вселенной, но никто нам на него не отвечает.</a:t>
            </a:r>
          </a:p>
          <a:p>
            <a:pPr marL="0" indent="0">
              <a:buNone/>
            </a:pPr>
            <a:endParaRPr lang="ru-RU" sz="2000" i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– раб всего, что меня окружает, и, будучи сжат до точки, окружённый безмерной вселенной, я начинаю с того, что стремлюсь отыскать самого себя.</a:t>
            </a:r>
            <a:endParaRPr lang="ru-RU" sz="28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91412" cy="114300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300311961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728" y="1524000"/>
            <a:ext cx="7562872" cy="4976834"/>
          </a:xfrm>
        </p:spPr>
        <p:txBody>
          <a:bodyPr/>
          <a:lstStyle/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Природа даровала каждому существу положенную ему долю; и я поверил, что вещи, нам недоступные, не являются нашим уделом.</a:t>
            </a:r>
          </a:p>
          <a:p>
            <a:pPr marL="0" indent="0">
              <a:buNone/>
            </a:pPr>
            <a:endParaRPr lang="ru-RU" sz="2800" i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я стану хозяином идей, предназначенных мне назавтра, то стану им и на следующий день, и на всю мою жизнь; итак, я всегда буду всемогущ по отношению к самому себе, я буду для самого себя богом.</a:t>
            </a:r>
            <a:endParaRPr lang="ru-RU" sz="28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91412" cy="114300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68530813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2143125"/>
            <a:ext cx="7491412" cy="3214701"/>
          </a:xfrm>
        </p:spPr>
        <p:txBody>
          <a:bodyPr/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Мы отлично знаем, что являемся обладателями некого интеллекта, но каким образом мы им обладаем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Это секрет природы, который она не раскрыла ни единому смертному.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– слабое существо; родившись, я не обладаю ни силой, ни знанием, ни инстинктом; я не способен даже потянуться к груди моей матери, как это делают все четвероногие; я приобретаю несколько идей лишь по мере того, как с постепенным развитием моих органов я обретаю какую-то небольшую силу.</a:t>
            </a:r>
            <a:endParaRPr lang="ru-RU" sz="28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91412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23491266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1524000"/>
            <a:ext cx="7429552" cy="4714875"/>
          </a:xfrm>
        </p:spPr>
        <p:txBody>
          <a:bodyPr/>
          <a:lstStyle/>
          <a:p>
            <a:pPr>
              <a:buNone/>
            </a:pPr>
            <a:endParaRPr lang="ru-RU" sz="2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Всё, что существует имеет       причину.  </a:t>
            </a:r>
          </a:p>
          <a:p>
            <a:pPr>
              <a:buNone/>
            </a:pPr>
            <a:endParaRPr lang="ru-RU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Действие без причины – пустой звук.</a:t>
            </a: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142853"/>
            <a:ext cx="73581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1722 г. Вольтер посетил Голландию, в буржуазно-либеральных порядках которой нашел много привлекательных черт.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Написал поэму «За и против» необходимость при помощи философии разоблачать «священный обман» суеверий.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Вольтер заявил о своем полном разрыве с христианством и переходе на позиции деизма.</a:t>
            </a:r>
          </a:p>
        </p:txBody>
      </p:sp>
      <p:pic>
        <p:nvPicPr>
          <p:cNvPr id="3" name="Picture 2" descr="D:\Стол\Вольтеровские чтения материалы\катинки вольтер\Volta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810210"/>
            <a:ext cx="4310062" cy="287962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2000200" y="2000240"/>
            <a:ext cx="7143800" cy="178595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endParaRPr lang="ru-RU" sz="4000" b="1" dirty="0">
              <a:solidFill>
                <a:srgbClr val="96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одержимое 1"/>
          <p:cNvSpPr>
            <a:spLocks noGrp="1"/>
          </p:cNvSpPr>
          <p:nvPr>
            <p:ph type="subTitle" sz="quarter" idx="1"/>
          </p:nvPr>
        </p:nvSpPr>
        <p:spPr>
          <a:xfrm>
            <a:off x="3857620" y="4500570"/>
            <a:ext cx="4818836" cy="1805005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Терскова</a:t>
            </a: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Дарья</a:t>
            </a:r>
          </a:p>
          <a:p>
            <a:pPr algn="r">
              <a:buNone/>
            </a:pP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(301 </a:t>
            </a:r>
            <a:r>
              <a:rPr lang="ru-RU" sz="20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pPr>
              <a:buNone/>
            </a:pP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670683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357166"/>
            <a:ext cx="6562718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земле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4414" y="2214553"/>
            <a:ext cx="7705726" cy="4071967"/>
          </a:xfrm>
        </p:spPr>
        <p:txBody>
          <a:bodyPr/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такое земля? Является ли ее существенным признаком то, что она состоит из глины или из грязи? Разумеется, нет, ибо и </a:t>
            </a:r>
            <a:r>
              <a:rPr lang="ru-RU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меркель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мел, и гончарная глина, и песок, и гипс, и известняк – все это зовется землей.</a:t>
            </a:r>
          </a:p>
          <a:p>
            <a:pPr>
              <a:buNone/>
            </a:pPr>
            <a:endParaRPr lang="ru-RU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ru-RU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078837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Является ли земля сочетанием всего содержимого на нашей планете? И каким образом в этом случае можно назвать ее элементом?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14546" y="228600"/>
            <a:ext cx="6777054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земле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3200" dirty="0"/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buNone/>
            </a:pP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такое вода? Жидка она или плотна по своей природе? Не требуется ли для ее течения, чтобы некий тайный жар разъединял ее части? Уберите значительную часть этого жара, и вода станет льдом. Но что это за элемент, нуждающийся в другом элементе доя своего существования?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85984" y="228600"/>
            <a:ext cx="6705616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воде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3200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2928933"/>
            <a:ext cx="7491412" cy="3500463"/>
          </a:xfrm>
        </p:spPr>
        <p:txBody>
          <a:bodyPr/>
          <a:lstStyle/>
          <a:p>
            <a:pPr>
              <a:buNone/>
            </a:pPr>
            <a:endParaRPr lang="ru-RU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Тот, кто первым сказал, что нет той глупости, на которую не был бы способен человеческий ум, явился великим пророком.</a:t>
            </a: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85984" y="928670"/>
            <a:ext cx="6777032" cy="157163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пресловутой природе угрей, образованных мукой и бараньим соусом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2588" y="2143125"/>
            <a:ext cx="7491412" cy="4714875"/>
          </a:xfrm>
        </p:spPr>
        <p:txBody>
          <a:bodyPr/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Надо признать вечным позором для человеческого разума злосчастную поспешность, с которой некоторые философы начинают строить универсальные системы на основе частного факта, являющегося всего лишь смешным заблуждением, не достойным даже того, чтобы его разоблачить.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491412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пресловутой природе угрей, образованных мукой и бараньим соусом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2857495"/>
            <a:ext cx="7491412" cy="2786083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Я этого не понимаю, значит этого не существует. Подобное рассуждение недопустимо в отношении вещей, кои мы видим и осязаем.</a:t>
            </a: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57422" y="428604"/>
            <a:ext cx="6634156" cy="185738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пресловутой природе угрей, образованных мукой и бараньим соусом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786742" cy="135732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ИСТОРИЧЕСКИЕ</a:t>
            </a:r>
            <a: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СОЧИНЕНИЯ</a:t>
            </a:r>
            <a:r>
              <a:rPr lang="en-US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752" y="4714884"/>
            <a:ext cx="40719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sz="28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b="1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Багаутдинова</a:t>
            </a:r>
            <a:r>
              <a:rPr lang="ru-RU" sz="28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Амина</a:t>
            </a:r>
          </a:p>
          <a:p>
            <a:pPr algn="r"/>
            <a:r>
              <a:rPr lang="ru-RU" sz="20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(307 </a:t>
            </a:r>
            <a:r>
              <a:rPr lang="ru-RU" sz="2000" b="1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 </a:t>
            </a:r>
            <a:endParaRPr lang="ru-RU" sz="2000" b="1" i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852" y="1500174"/>
            <a:ext cx="3717272" cy="508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929158" y="2500306"/>
            <a:ext cx="4214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 «Истории Российской Империи при Петре Великом»</a:t>
            </a:r>
            <a:endParaRPr lang="ru-RU" sz="2800" dirty="0">
              <a:solidFill>
                <a:srgbClr val="960000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85852" y="857232"/>
            <a:ext cx="7286676" cy="4714908"/>
          </a:xfrm>
        </p:spPr>
        <p:txBody>
          <a:bodyPr>
            <a:noAutofit/>
          </a:bodyPr>
          <a:lstStyle/>
          <a:p>
            <a:pPr marL="514350" indent="-514350"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Петр –  единственный из всех законодателей, чей народ впоследствии проявил себя столь блистательно. </a:t>
            </a:r>
          </a:p>
          <a:p>
            <a:pPr marL="514350" indent="-514350">
              <a:spcBef>
                <a:spcPts val="1800"/>
              </a:spcBef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Петр вывез из Франции много мастеров, ибо все народы, попадавшиеся ему на пути, почитали за честь помочь Петру, желавшему дать всем искусствам новую родину.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8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000232" y="5072074"/>
            <a:ext cx="6572296" cy="1428760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endParaRPr lang="en-US" b="1" i="1" dirty="0" smtClean="0"/>
          </a:p>
          <a:p>
            <a:pPr algn="just">
              <a:buFont typeface="Wingdings" pitchFamily="2" charset="2"/>
              <a:buChar char="v"/>
            </a:pP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Петр </a:t>
            </a:r>
            <a:r>
              <a:rPr lang="en-US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поборол природу везде:</a:t>
            </a:r>
            <a:r>
              <a:rPr lang="en-US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своих поданных,</a:t>
            </a:r>
            <a:r>
              <a:rPr lang="en-US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себе самом,</a:t>
            </a:r>
            <a:r>
              <a:rPr lang="en-US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суше и на водах</a:t>
            </a:r>
            <a:r>
              <a:rPr lang="en-US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</a:t>
            </a: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однако поборол ее с тем, чтобы ее украсить. </a:t>
            </a:r>
          </a:p>
          <a:p>
            <a:pPr algn="jus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0" name="Picture 2" descr="http://www.syl.ru/misc/i/ai/70649/824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276" y="357166"/>
            <a:ext cx="3379859" cy="464347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43372" y="500042"/>
            <a:ext cx="46434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Петр </a:t>
            </a:r>
            <a:r>
              <a:rPr lang="en-US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был славолюбив, но обратил свое славолюбие на творение блага, что его недостатки никогда не ослабляли его высоких достоинств, что как человек он обладал пороками, но как монарх </a:t>
            </a:r>
            <a:r>
              <a:rPr lang="en-US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всегда пребывал велик!</a:t>
            </a:r>
            <a:endParaRPr lang="en-US" sz="2400" b="1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357166"/>
            <a:ext cx="8429684" cy="1014434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Вольтер без цензурного разрешения опубликовал «Поэму о Лиге»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(1723 г.)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57620" y="1714488"/>
            <a:ext cx="4857784" cy="4929189"/>
          </a:xfrm>
        </p:spPr>
        <p:txBody>
          <a:bodyPr/>
          <a:lstStyle/>
          <a:p>
            <a:pPr algn="r"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Через 5 лет Вольтер издал «Поэму о Лиге» –  первый вариант будущего «</a:t>
            </a:r>
            <a:r>
              <a:rPr lang="ru-RU" sz="24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Генриада</a:t>
            </a: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», исторической эпопеи, посвященной пропаганде религиозной терпимости, которая идеализировала Генриха IV как любящего свободу и просвещенного монарха. Напечатана она была тайно, в Руане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928802"/>
            <a:ext cx="2944589" cy="392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2786050" y="1428736"/>
            <a:ext cx="6000792" cy="1500198"/>
          </a:xfrm>
        </p:spPr>
        <p:txBody>
          <a:bodyPr/>
          <a:lstStyle/>
          <a:p>
            <a:r>
              <a:rPr lang="ru-RU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В РОССИЮ</a:t>
            </a:r>
            <a:endParaRPr lang="ru-RU" dirty="0">
              <a:solidFill>
                <a:srgbClr val="96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929058" y="4143380"/>
            <a:ext cx="5062542" cy="1285875"/>
          </a:xfrm>
        </p:spPr>
        <p:txBody>
          <a:bodyPr/>
          <a:lstStyle/>
          <a:p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Щелканова</a:t>
            </a: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Юлия</a:t>
            </a:r>
          </a:p>
          <a:p>
            <a:pPr algn="r"/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(301 </a:t>
            </a:r>
            <a:r>
              <a:rPr lang="ru-RU" sz="20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428736"/>
            <a:ext cx="7358114" cy="5143536"/>
          </a:xfrm>
        </p:spPr>
        <p:txBody>
          <a:bodyPr/>
          <a:lstStyle/>
          <a:p>
            <a:pPr algn="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Большое счастье иметь врагов, не способных лгать с умом.</a:t>
            </a:r>
          </a:p>
          <a:p>
            <a:pPr algn="r"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Ваше Величество, я вижу, что вы созданы не только для того, чтобы править людьми, но равным образом и для того, чтобы просвещать их.</a:t>
            </a:r>
          </a:p>
          <a:p>
            <a:pPr algn="r"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Лучи света, исходящие от вас, не могу проникнуть одновременно всюду; империя, простирающаяся на две тысячи миль по долготе, цивилизуется не так скоро.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214290"/>
            <a:ext cx="5143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В РОССИЮ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Екатерине</a:t>
            </a:r>
            <a:endParaRPr lang="ru-RU" sz="32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1571612"/>
            <a:ext cx="7286676" cy="4929222"/>
          </a:xfrm>
        </p:spPr>
        <p:txBody>
          <a:bodyPr/>
          <a:lstStyle/>
          <a:p>
            <a:pPr>
              <a:buNone/>
            </a:pPr>
            <a:endParaRPr lang="ru-RU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Книга Вольтера должна была способствовать возвышению России в общественном мнении запада и опровергнуть тем самым те вздорные и лживые слухи, которые распространялись о ней при участии Фридриха 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</a:t>
            </a: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buNone/>
            </a:pP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Знайте, сударь, что моя основная задача – рассказать о благе, содеянном Петром 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для своей родины.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214290"/>
            <a:ext cx="5143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В РОССИЮ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Шувалову</a:t>
            </a:r>
            <a:endParaRPr lang="ru-RU" sz="32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2588" y="2500307"/>
            <a:ext cx="7134254" cy="3786214"/>
          </a:xfrm>
        </p:spPr>
        <p:txBody>
          <a:bodyPr/>
          <a:lstStyle/>
          <a:p>
            <a:pPr algn="r">
              <a:buNone/>
            </a:pP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Трагедия – это движущая живопись, это одушевлённая картина, и изображаемые в ней люди должны действовать.</a:t>
            </a: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В РОССИЮ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Шувалову</a:t>
            </a:r>
            <a:endParaRPr lang="ru-RU" sz="32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 sz="quarter"/>
          </p:nvPr>
        </p:nvSpPr>
        <p:spPr>
          <a:xfrm>
            <a:off x="1928794" y="1214422"/>
            <a:ext cx="6253162" cy="1428760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МЕМУАРЫ</a:t>
            </a:r>
            <a:endParaRPr lang="ru-RU" sz="48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2714613" y="4124325"/>
            <a:ext cx="6286544" cy="2233633"/>
          </a:xfrm>
        </p:spPr>
        <p:txBody>
          <a:bodyPr/>
          <a:lstStyle/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Читают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Семёнова Мария</a:t>
            </a:r>
          </a:p>
          <a:p>
            <a:r>
              <a:rPr lang="ru-RU" sz="2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Молтянская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Екатерина</a:t>
            </a:r>
          </a:p>
          <a:p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   (201 мед. киб.)</a:t>
            </a:r>
            <a:endParaRPr lang="ru-RU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МЕМУАРЫ</a:t>
            </a:r>
            <a:endParaRPr lang="ru-RU" sz="4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https://pp.vk.me/c622419/v622419401/e51c/EThCg4FUV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714488"/>
            <a:ext cx="2725541" cy="3216140"/>
          </a:xfrm>
          <a:prstGeom prst="rect">
            <a:avLst/>
          </a:prstGeom>
          <a:noFill/>
        </p:spPr>
      </p:pic>
      <p:pic>
        <p:nvPicPr>
          <p:cNvPr id="1028" name="Picture 4" descr="https://pp.vk.me/c622419/v622419401/e523/jLy0RtL2Ft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714488"/>
            <a:ext cx="2571768" cy="32263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14480" y="5143512"/>
            <a:ext cx="351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Маркиза Эмили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Дю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Шаттле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5143512"/>
            <a:ext cx="2550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Франсуа Мари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Аруэ</a:t>
            </a:r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Вольтер </a:t>
            </a:r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357166"/>
            <a:ext cx="7491412" cy="92869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Мемуары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524000"/>
            <a:ext cx="7643866" cy="4714875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В нашем очаровательном убежище мы помышляли только о собственном просвещении, не стараясь узнать о том, что делается в остальном мире.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Я первый решился изложить понятным языком для моего народа открытия Ньютона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Локк выказал великую мудрость, сознавшись, что не нам решать, что может и чего не может сделать всемогущий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2357422" y="1000108"/>
            <a:ext cx="6253162" cy="18573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СТИХИ </a:t>
            </a:r>
            <a:br>
              <a:rPr lang="ru-RU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«К Аббату», «Сон»</a:t>
            </a:r>
            <a:endParaRPr lang="ru-RU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2928926" y="3714752"/>
            <a:ext cx="6215074" cy="2000264"/>
          </a:xfrm>
        </p:spPr>
        <p:txBody>
          <a:bodyPr/>
          <a:lstStyle/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Читают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Сойжима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Бадмаева  </a:t>
            </a:r>
          </a:p>
          <a:p>
            <a:pPr algn="r"/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(302 </a:t>
            </a:r>
            <a:r>
              <a:rPr lang="ru-RU" sz="20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Золотова Анастасия </a:t>
            </a:r>
          </a:p>
          <a:p>
            <a:pPr algn="r"/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(203 </a:t>
            </a:r>
            <a:r>
              <a:rPr lang="ru-RU" sz="20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мед.киб</a:t>
            </a: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endParaRPr lang="ru-RU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785918" y="214290"/>
            <a:ext cx="7072362" cy="6429420"/>
          </a:xfrm>
        </p:spPr>
        <p:txBody>
          <a:bodyPr/>
          <a:lstStyle/>
          <a:p>
            <a:pPr algn="ctr">
              <a:buNone/>
            </a:pPr>
            <a:r>
              <a:rPr lang="ru-RU" sz="4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«Сон»</a:t>
            </a:r>
            <a:r>
              <a:rPr lang="ru-RU" sz="20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</a:p>
          <a:p>
            <a:pPr>
              <a:buNone/>
            </a:pPr>
            <a:endParaRPr lang="ru-RU" sz="20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Хочу вам рассказать, как прошлой ночью</a:t>
            </a: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Я, будучи изрядно опьянен,</a:t>
            </a: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Улегся спать и вдруг увидел сон</a:t>
            </a:r>
            <a:r>
              <a:rPr lang="en-US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26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Себя умершим я узрел </a:t>
            </a:r>
            <a:r>
              <a:rPr lang="ru-RU" sz="2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воочью</a:t>
            </a: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400" dirty="0" smtClean="0"/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 этих мест внушал мне страх смертельный.</a:t>
            </a: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Я трепетал пред бездной беспредельной,</a:t>
            </a: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В которой обитали духи зла</a:t>
            </a: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И всё, казалось, выжжено дотла.</a:t>
            </a:r>
            <a:endParaRPr lang="ru-RU" sz="2600" dirty="0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7491412" cy="114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«К Аббату»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1500174"/>
            <a:ext cx="7491412" cy="4714875"/>
          </a:xfrm>
        </p:spPr>
        <p:txBody>
          <a:bodyPr/>
          <a:lstStyle/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Друг, верь мне, не разумно это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В могилу следовать за той,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Кого любил ты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призрак твой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Не обретёт любви и света.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То, что утратил, не найдёшь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В глубинах ночи бесконечной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Жизнь коротка и быстротечна,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И всё равно к концу придёшь.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porting Progress or Status">
  <a:themeElements>
    <a:clrScheme name="Reporting Progress or Status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Reporting Progress or Statu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porting Progress or Status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слайд новый тип рисунка желтый</Template>
  <TotalTime>1112</TotalTime>
  <Words>3376</Words>
  <Application>Microsoft Office PowerPoint</Application>
  <PresentationFormat>Экран (4:3)</PresentationFormat>
  <Paragraphs>391</Paragraphs>
  <Slides>101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02" baseType="lpstr">
      <vt:lpstr>Reporting Progress or Status</vt:lpstr>
      <vt:lpstr>ГБОУ ВПО КрасГМУ Минздрава России                         «Красноярский государственный медицинский университет                    им. проф. В.Ф. Войно-Ясенецкого» Министерства здравоохранения Российской Федерации </vt:lpstr>
      <vt:lpstr>«Красноярский государственный медицинский университет                    им. проф. В.Ф. Войно-Ясенецкого» Министерства здравоохранения Российской Федерации  Кафедра философии и социально-гуманитарных наук</vt:lpstr>
      <vt:lpstr>Слайд 3</vt:lpstr>
      <vt:lpstr> О жизни и творчестве Вольтера  </vt:lpstr>
      <vt:lpstr>Франсуа Мари Аруэ (1694—1778) литературный псевдоним Вольтер  </vt:lpstr>
      <vt:lpstr>За сатиру на правление регента, бичевавшую язвы феодально-абсолютистской Франции, он 11 месяцев пробыл узником Бастилии — главной тюрьмы для политических преступников </vt:lpstr>
      <vt:lpstr>Слайд 7</vt:lpstr>
      <vt:lpstr>Слайд 8</vt:lpstr>
      <vt:lpstr>Вольтер без цензурного разрешения опубликовал «Поэму о Лиге»  (1723 г.) </vt:lpstr>
      <vt:lpstr> Людовик XV назначил его камергером и придворным историографом.  </vt:lpstr>
      <vt:lpstr>Слайд 11</vt:lpstr>
      <vt:lpstr>«Философские письма»</vt:lpstr>
      <vt:lpstr>«ПИСЬМА ОБ АНГЛИЙСКОЙ НАЦИИ» (1733),  с существенным дополнением и под новым названием «ФИЛОСОФСКИЕ ПИСЬМА» были опубликованы во Франции (1734). </vt:lpstr>
      <vt:lpstr>Слайд 14</vt:lpstr>
      <vt:lpstr>Маркиза Эмилии дю Шатле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Главным объектом ожесточенных атак Вольтера стал реакционный клерикализм. Именует его «гадиной», которую следует «раздавить»</vt:lpstr>
      <vt:lpstr>Слайд 25</vt:lpstr>
      <vt:lpstr>Слайд 26</vt:lpstr>
      <vt:lpstr>Слайд 27</vt:lpstr>
      <vt:lpstr> 30 мая 1778 г. лишь смерть прервала напряженную творческую деятельность Вольтера.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ФИЛОСОФСКИЕ ПИСЬМА</vt:lpstr>
      <vt:lpstr>Письмо тринадцатое  «О г-не Локке» </vt:lpstr>
      <vt:lpstr>Слайд 39</vt:lpstr>
      <vt:lpstr>Слайд 40</vt:lpstr>
      <vt:lpstr>Слайд 41</vt:lpstr>
      <vt:lpstr>Слайд 42</vt:lpstr>
      <vt:lpstr>Слайд 43</vt:lpstr>
      <vt:lpstr>Письмо четырнадцатое  «О Декарте и Ньютоне»</vt:lpstr>
      <vt:lpstr>Слайд 45</vt:lpstr>
      <vt:lpstr>Слайд 46</vt:lpstr>
      <vt:lpstr>Слайд 47</vt:lpstr>
      <vt:lpstr>Письмо шестнадцатое «Письмо о Ньютоне» </vt:lpstr>
      <vt:lpstr> ОПТИКА НЬЮТОНА</vt:lpstr>
      <vt:lpstr>Слайд 50</vt:lpstr>
      <vt:lpstr>Слайд 51</vt:lpstr>
      <vt:lpstr>Письмо шестнадцатое Приложение II  «О Ньютоне»</vt:lpstr>
      <vt:lpstr> О НЬЮТОНЕ</vt:lpstr>
      <vt:lpstr>О НЬЮТОНЕ</vt:lpstr>
      <vt:lpstr> О НЬЮТОНЕ</vt:lpstr>
      <vt:lpstr>Слайд 56</vt:lpstr>
      <vt:lpstr>Письмо двадцать третье  «Об уважении, которое надлежит оказывать образованным людям»</vt:lpstr>
      <vt:lpstr>Письмо  двадцать третье  «Об уважении, которое надлежит оказывать образованным людям»</vt:lpstr>
      <vt:lpstr>Письмо двадцать пятое «Замечания на «Мысли» г-на Паскаля»</vt:lpstr>
      <vt:lpstr>Письмо  двадцать пятое   «Замечания на «Мысли»  г-на Паскаля»</vt:lpstr>
      <vt:lpstr>Письмо  двадцать пятое  «Замечания на «Мысли»  г-на Паскаля»</vt:lpstr>
      <vt:lpstr>Письмо  двадцать пятое   «Замечания на «Мысли» г-на Паскаля»</vt:lpstr>
      <vt:lpstr>Письмо  двадцать пятое   «Замечания на «Мысли» г-на Паскаля»</vt:lpstr>
      <vt:lpstr>Письмо  двадцать пятое  «Замечания на «Мысли» г-на Паскаля»</vt:lpstr>
      <vt:lpstr>МЕТАФИЗИЧЕСКИЙ ТРАКТАТ</vt:lpstr>
      <vt:lpstr>Глава VII  Свободен ли человек?</vt:lpstr>
      <vt:lpstr>Глава VII Свободен ли человек?</vt:lpstr>
      <vt:lpstr>Глава VIII Человек как общественное существо.</vt:lpstr>
      <vt:lpstr>МЕТАФИЗИЧЕСКИЙ ТРАКТАТ</vt:lpstr>
      <vt:lpstr>Слайд 70</vt:lpstr>
      <vt:lpstr>«О добродетели и пороке»</vt:lpstr>
      <vt:lpstr>НЕСВЕДУЩИЙ ФИЛОСОФ</vt:lpstr>
      <vt:lpstr>НЕСВЕДУЩИЙ ФИЛОСОФ</vt:lpstr>
      <vt:lpstr>НЕСВЕДУЩИЙ ФИЛОСОФ</vt:lpstr>
      <vt:lpstr>НЕСВЕДУЩИЙ ФИЛОСОФ</vt:lpstr>
      <vt:lpstr>НЕСВЕДУЩИЙ ФИЛОСОФ</vt:lpstr>
      <vt:lpstr>НЕСВЕДУЩИЙ ФИЛОСОФ</vt:lpstr>
      <vt:lpstr>НЕСВЕДУЩИЙ ФИЛОСОФ</vt:lpstr>
      <vt:lpstr>НЕСВЕДУЩИЙ ФИЛОСОФ</vt:lpstr>
      <vt:lpstr>О ФЕНОМЕНАХ ПРИРОДЫ</vt:lpstr>
      <vt:lpstr>О ФЕНОМЕНАХ ПРИРОДЫ О земле:</vt:lpstr>
      <vt:lpstr>О ФЕНОМЕНАХ ПРИРОДЫ О земле:</vt:lpstr>
      <vt:lpstr>О ФЕНОМЕНАХ ПРИРОДЫ О воде:</vt:lpstr>
      <vt:lpstr>О ФЕНОМЕНАХ ПРИРОДЫ О пресловутой природе угрей, образованных мукой и бараньим соусом:</vt:lpstr>
      <vt:lpstr>О ФЕНОМЕНАХ ПРИРОДЫ О пресловутой природе угрей, образованных мукой и бараньим соусом:</vt:lpstr>
      <vt:lpstr>О ФЕНОМЕНАХ ПРИРОДЫ О пресловутой природе угрей, образованных мукой и бараньим соусом:</vt:lpstr>
      <vt:lpstr>ИСТОРИЧЕСКИЕ СОЧИНЕНИЯ </vt:lpstr>
      <vt:lpstr>Слайд 88</vt:lpstr>
      <vt:lpstr>Слайд 89</vt:lpstr>
      <vt:lpstr>ПИСЬМА В РОССИЮ</vt:lpstr>
      <vt:lpstr>Слайд 91</vt:lpstr>
      <vt:lpstr>Слайд 92</vt:lpstr>
      <vt:lpstr>ПИСЬМА В РОССИЮ Письма Шувалову</vt:lpstr>
      <vt:lpstr>МЕМУАРЫ</vt:lpstr>
      <vt:lpstr>МЕМУАРЫ</vt:lpstr>
      <vt:lpstr>Мемуары</vt:lpstr>
      <vt:lpstr>СТИХИ  «К Аббату», «Сон»</vt:lpstr>
      <vt:lpstr>Слайд 98</vt:lpstr>
      <vt:lpstr> «К Аббату»</vt:lpstr>
      <vt:lpstr>Энциклопедия, или толковый словарь наук, искусств и ремёсел</vt:lpstr>
      <vt:lpstr>СПАСИБО ЗА      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Вольтеровские чтения</dc:title>
  <dc:creator>Комова Н.В.</dc:creator>
  <cp:lastModifiedBy>Комова</cp:lastModifiedBy>
  <cp:revision>114</cp:revision>
  <dcterms:created xsi:type="dcterms:W3CDTF">2014-11-19T13:40:01Z</dcterms:created>
  <dcterms:modified xsi:type="dcterms:W3CDTF">2014-12-14T16:47:22Z</dcterms:modified>
</cp:coreProperties>
</file>