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y="6858000" cx="12192000"/>
  <p:notesSz cx="6858000" cy="914400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18" Type="http://schemas.openxmlformats.org/officeDocument/2006/relationships/slide" Target="slides/slide15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73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2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76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8022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8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552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52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692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549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8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4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4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7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91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9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16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e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image" Target="../media/image33.jpe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jpe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e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F3DDC-61CA-1B4F-9912-1C8653B26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535" y="213147"/>
            <a:ext cx="9247968" cy="1008090"/>
          </a:xfrm>
        </p:spPr>
        <p:txBody>
          <a:bodyPr/>
          <a:lstStyle/>
          <a:p>
            <a:pPr algn="ctr"/>
            <a:r>
              <a:rPr 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ФБГОУ ВО «Красноярский государственный медицинский университет имени профессора В.Ф. Войно – Ясенецкого» Минздрава России </a:t>
            </a:r>
            <a:br>
              <a:rPr 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A004A2-0046-4445-81D1-F76DFB66E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986" y="2279487"/>
            <a:ext cx="10231047" cy="394617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Санитарный режим в аптеке</a:t>
            </a:r>
            <a:endParaRPr lang="ru-RU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Кульбеда Е.А студент 201 группы</a:t>
            </a:r>
          </a:p>
          <a:p>
            <a:pPr algn="l"/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Проверила: Казакова Е.Н. методический руководитель
</a:t>
            </a:r>
          </a:p>
          <a:p>
            <a:pPr algn="l"/>
            <a:endParaRPr lang="ru-RU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2021</a:t>
            </a:r>
            <a:endParaRPr lang="ru-RU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221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" name="Google Shape;1061;p9"/>
          <p:cNvPicPr preferRelativeResize="0"/>
          <p:nvPr/>
        </p:nvPicPr>
        <p:blipFill rotWithShape="1">
          <a:blip r:embed="rId2">
            <a:alphaModFix/>
          </a:blip>
          <a:srcRect b="17409" l="0" r="0" t="0"/>
          <a:stretch/>
        </p:blipFill>
        <p:spPr>
          <a:xfrm>
            <a:off x="988652" y="236751"/>
            <a:ext cx="4359221" cy="6384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8217" y="473486"/>
            <a:ext cx="3721099" cy="591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" name="Google Shape;1064;p10"/>
          <p:cNvPicPr preferRelativeResize="0"/>
          <p:nvPr/>
        </p:nvPicPr>
        <p:blipFill rotWithShape="1">
          <a:blip r:embed="rId2">
            <a:alphaModFix/>
          </a:blip>
          <a:srcRect b="33515" l="3428" r="0" t="0"/>
          <a:stretch/>
        </p:blipFill>
        <p:spPr>
          <a:xfrm>
            <a:off x="652925" y="4613825"/>
            <a:ext cx="2398400" cy="204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5" name="Google Shape;106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4220" y="330125"/>
            <a:ext cx="3566155" cy="632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38510" y="209778"/>
            <a:ext cx="2567940" cy="4554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10"/>
          <p:cNvPicPr preferRelativeResize="0"/>
          <p:nvPr/>
        </p:nvPicPr>
        <p:blipFill rotWithShape="1">
          <a:blip r:embed="rId5">
            <a:alphaModFix/>
          </a:blip>
          <a:srcRect b="11174" l="0" r="0" t="0"/>
          <a:stretch/>
        </p:blipFill>
        <p:spPr>
          <a:xfrm>
            <a:off x="652925" y="209776"/>
            <a:ext cx="2398399" cy="3778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Google Shape;106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50966" y="123825"/>
            <a:ext cx="3727449" cy="661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6425" y="393950"/>
            <a:ext cx="3411576" cy="604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12"/>
          <p:cNvSpPr txBox="1"/>
          <p:nvPr>
            <p:ph idx="13" type="body"/>
          </p:nvPr>
        </p:nvSpPr>
        <p:spPr>
          <a:xfrm>
            <a:off x="913774" y="2367092"/>
            <a:ext cx="5106000" cy="3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/>
              <a:t>КОМНАТА ОТДЫХА ПЕРСОНАЛА </a:t>
            </a:r>
            <a:endParaRPr/>
          </a:p>
        </p:txBody>
      </p:sp>
      <p:pic>
        <p:nvPicPr>
          <p:cNvPr id="1073" name="Google Shape;107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62226" y="101600"/>
            <a:ext cx="3752850" cy="66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13"/>
          <p:cNvSpPr txBox="1"/>
          <p:nvPr>
            <p:ph idx="13" type="body"/>
          </p:nvPr>
        </p:nvSpPr>
        <p:spPr>
          <a:xfrm>
            <a:off x="913774" y="2367092"/>
            <a:ext cx="5106000" cy="3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/>
              <a:t>САНИТАРНАЯ ОДЕЖДА </a:t>
            </a:r>
            <a:endParaRPr/>
          </a:p>
        </p:txBody>
      </p:sp>
      <p:pic>
        <p:nvPicPr>
          <p:cNvPr id="1076" name="Google Shape;10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71872" y="215013"/>
            <a:ext cx="3624749" cy="6427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14"/>
          <p:cNvSpPr txBox="1"/>
          <p:nvPr>
            <p:ph idx="13" type="body"/>
          </p:nvPr>
        </p:nvSpPr>
        <p:spPr>
          <a:xfrm>
            <a:off x="488901" y="2016110"/>
            <a:ext cx="5106000" cy="3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/>
              <a:t>ДЛЯ СМЕННОЙ ОДЕЖДЫ И ОБУВИ В КОМНАТЕ ОТДЫХА ОРГАНИЗОВАН ШКАФ , САНИТАРНАЯ И СМЕННАЯ ОДЕЖА И ОБУВЬ  НАХОДИТСЯ В РАЗНЫХ ОТДЕЛЕНИЯХ.</a:t>
            </a:r>
            <a:endParaRPr/>
          </a:p>
        </p:txBody>
      </p:sp>
      <p:pic>
        <p:nvPicPr>
          <p:cNvPr id="1079" name="Google Shape;1079;p14"/>
          <p:cNvPicPr preferRelativeResize="0"/>
          <p:nvPr/>
        </p:nvPicPr>
        <p:blipFill rotWithShape="1">
          <a:blip r:embed="rId2">
            <a:alphaModFix/>
          </a:blip>
          <a:srcRect b="63796" l="0" r="0" t="0"/>
          <a:stretch/>
        </p:blipFill>
        <p:spPr>
          <a:xfrm>
            <a:off x="4661888" y="3766457"/>
            <a:ext cx="4340224" cy="2786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0" name="Google Shape;108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68288" y="1626032"/>
            <a:ext cx="2370455" cy="4204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p14"/>
          <p:cNvPicPr preferRelativeResize="0"/>
          <p:nvPr/>
        </p:nvPicPr>
        <p:blipFill rotWithShape="1">
          <a:blip r:embed="rId4">
            <a:alphaModFix/>
          </a:blip>
          <a:srcRect b="18340" l="0" r="0" t="43337"/>
          <a:stretch/>
        </p:blipFill>
        <p:spPr>
          <a:xfrm>
            <a:off x="5594900" y="744090"/>
            <a:ext cx="3407200" cy="231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"/>
          <p:cNvSpPr txBox="1"/>
          <p:nvPr>
            <p:ph idx="1" type="body"/>
          </p:nvPr>
        </p:nvSpPr>
        <p:spPr>
          <a:xfrm>
            <a:off x="1069848" y="2194560"/>
            <a:ext cx="4755000" cy="39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НАИМЕНОВАНИЕ ОРГАНИЗАЦИИ: АО « ГУБЕРНСКИЕ АПТЕКИ» ФИЛИАЛ N91</a:t>
            </a:r>
            <a:b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АДРЕС: Г. КРАСНОЯРСК , ЛЕНИНСКИЙ РАЙОН, ПРОСПЕКТ ГАЗЕТЫ «КРАСНОЯРСКИЙ РАБОЧИЙ» N 46 СТРОЕНИЕ 32.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0" name="Google Shape;103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24720" y="896793"/>
            <a:ext cx="3413760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0587" y="3281047"/>
            <a:ext cx="2167890" cy="289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p1"/>
          <p:cNvPicPr preferRelativeResize="0"/>
          <p:nvPr/>
        </p:nvPicPr>
        <p:blipFill rotWithShape="1">
          <a:blip r:embed="rId4">
            <a:alphaModFix/>
          </a:blip>
          <a:srcRect b="13171" l="0" r="0" t="0"/>
          <a:stretch/>
        </p:blipFill>
        <p:spPr>
          <a:xfrm>
            <a:off x="10103547" y="198980"/>
            <a:ext cx="1473835" cy="22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Google Shape;103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5700" y="273500"/>
            <a:ext cx="7052876" cy="3557471"/>
          </a:xfrm>
          <a:prstGeom prst="rect">
            <a:avLst/>
          </a:prstGeom>
          <a:noFill/>
          <a:ln>
            <a:noFill/>
          </a:ln>
        </p:spPr>
      </p:pic>
      <p:sp>
        <p:nvSpPr>
          <p:cNvPr id="1035" name="Google Shape;1035;p2"/>
          <p:cNvSpPr txBox="1"/>
          <p:nvPr/>
        </p:nvSpPr>
        <p:spPr>
          <a:xfrm flipH="1">
            <a:off x="782529" y="4777802"/>
            <a:ext cx="1829100" cy="16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Торговый</a:t>
            </a:r>
            <a:r>
              <a:rPr b="0" i="0" lang="ru-RU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0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Зал аптеки </a:t>
            </a:r>
            <a:r>
              <a:rPr b="0" i="0" lang="ru-RU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/>
          </a:p>
        </p:txBody>
      </p:sp>
      <p:pic>
        <p:nvPicPr>
          <p:cNvPr id="1036" name="Google Shape;103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8566" y="273511"/>
            <a:ext cx="4489548" cy="25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7" name="Google Shape;1037;p2"/>
          <p:cNvSpPr txBox="1"/>
          <p:nvPr/>
        </p:nvSpPr>
        <p:spPr>
          <a:xfrm flipH="1">
            <a:off x="9187348" y="3603600"/>
            <a:ext cx="1829100" cy="25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Торговый зал оборудован качественным световым освещением. А также системой вентиляции и кондиционерами.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3"/>
          <p:cNvSpPr txBox="1"/>
          <p:nvPr>
            <p:ph type="title"/>
          </p:nvPr>
        </p:nvSpPr>
        <p:spPr>
          <a:xfrm>
            <a:off x="710575" y="2630838"/>
            <a:ext cx="6429000" cy="15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КОМНАТА ДЛЯ ХРАНЕНИЯ ЛЕКАРСТВЕННЫХ ПРЕПАРАТОВ И ИЗДЕЛИЙ МЕДИЦИНСКОГО НАЗНАЧЕНИЯ</a:t>
            </a:r>
            <a:endParaRPr/>
          </a:p>
        </p:txBody>
      </p:sp>
      <p:pic>
        <p:nvPicPr>
          <p:cNvPr id="1040" name="Google Shape;104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17497" y="173026"/>
            <a:ext cx="3672205" cy="6511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4"/>
          <p:cNvSpPr txBox="1"/>
          <p:nvPr>
            <p:ph type="title"/>
          </p:nvPr>
        </p:nvSpPr>
        <p:spPr>
          <a:xfrm>
            <a:off x="839884" y="2075711"/>
            <a:ext cx="2787300" cy="27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ЗОНА ХРАНЕНИЯ ОСНАЩЕНА СПЕЦ. ОБОРУДОВАНИЕМ : ХОЛОДИЛЬНИКИ С РАЗНЫМИ ТЕМПЕРАТУРНЫМИ РЕЖИМАМИ , КОНДИЦИОНЕР ,   ПОЖАРНОЙ БЕЗОПАСНОСТЬЮ. ТАКЖЕ ПРИСУТСТВУЕТ ПРИБОР ДЛЯ ИЗМЕРЕНИЯ ТЕМПЕРАТУРЫ И ВЛАЖНОСТИ ВОЗДУХА.  ВСЕ ПОКАЗАТЕЛИ ЕЖДЕНЕВНО ВНОСЯТСЯ В ЖУРНАЛ. </a:t>
            </a:r>
            <a:endParaRPr/>
          </a:p>
        </p:txBody>
      </p:sp>
      <p:pic>
        <p:nvPicPr>
          <p:cNvPr id="1043" name="Google Shape;1043;p4"/>
          <p:cNvPicPr preferRelativeResize="0"/>
          <p:nvPr>
            <p:ph idx="13" type="body"/>
          </p:nvPr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73075" y="259725"/>
            <a:ext cx="2418600" cy="37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Google Shape;1044;p4"/>
          <p:cNvPicPr preferRelativeResize="0"/>
          <p:nvPr/>
        </p:nvPicPr>
        <p:blipFill rotWithShape="1">
          <a:blip r:embed="rId3">
            <a:alphaModFix/>
          </a:blip>
          <a:srcRect b="27682" l="0" r="0" t="0"/>
          <a:stretch/>
        </p:blipFill>
        <p:spPr>
          <a:xfrm>
            <a:off x="6737570" y="2826359"/>
            <a:ext cx="3330105" cy="3551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Google Shape;104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40800" y="99775"/>
            <a:ext cx="2787324" cy="494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Google Shape;104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675" y="4237795"/>
            <a:ext cx="5731502" cy="231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8" name="Google Shape;1048;p5"/>
          <p:cNvPicPr preferRelativeResize="0"/>
          <p:nvPr>
            <p:ph idx="13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687" y="420301"/>
            <a:ext cx="2159700" cy="34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9" name="Google Shape;1049;p5"/>
          <p:cNvPicPr preferRelativeResize="0"/>
          <p:nvPr/>
        </p:nvPicPr>
        <p:blipFill rotWithShape="1">
          <a:blip r:embed="rId4">
            <a:alphaModFix/>
          </a:blip>
          <a:srcRect b="12602" l="6301" r="9452" t="0"/>
          <a:stretch/>
        </p:blipFill>
        <p:spPr>
          <a:xfrm rot="-5400000">
            <a:off x="5890902" y="-1740899"/>
            <a:ext cx="4210799" cy="774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6"/>
          <p:cNvSpPr txBox="1"/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ЗОНА ПРИЕМКИ </a:t>
            </a:r>
            <a:endParaRPr/>
          </a:p>
        </p:txBody>
      </p:sp>
      <p:pic>
        <p:nvPicPr>
          <p:cNvPr id="1052" name="Google Shape;105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53605" y="46990"/>
            <a:ext cx="3813810" cy="6764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7"/>
          <p:cNvSpPr txBox="1"/>
          <p:nvPr>
            <p:ph type="title"/>
          </p:nvPr>
        </p:nvSpPr>
        <p:spPr>
          <a:xfrm>
            <a:off x="1190866" y="2923380"/>
            <a:ext cx="3935700" cy="202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wentieth Century"/>
              <a:buNone/>
            </a:pPr>
            <a:r>
              <a:rPr lang="ru-RU" sz="2880"/>
              <a:t>УБОРОЧНЫЙ ИНВЕНТАРЬ. ДЛЯ ОБРАБОТКИ И УБОРКИ ПОМЕЩЕНИЯ , СОЗДАНА СПЕЦИАЛЬНАЯ ПАМЯТКА ДЛЯ ПЕРСОНАЛА.</a:t>
            </a:r>
            <a:endParaRPr/>
          </a:p>
        </p:txBody>
      </p:sp>
      <p:pic>
        <p:nvPicPr>
          <p:cNvPr id="1055" name="Google Shape;105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78550" y="298275"/>
            <a:ext cx="4250601" cy="62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Google Shape;105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722" y="1030082"/>
            <a:ext cx="3253104" cy="4045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8"/>
          <p:cNvPicPr preferRelativeResize="0"/>
          <p:nvPr/>
        </p:nvPicPr>
        <p:blipFill rotWithShape="1">
          <a:blip r:embed="rId3">
            <a:alphaModFix/>
          </a:blip>
          <a:srcRect b="19685" l="0" r="0" t="0"/>
          <a:stretch/>
        </p:blipFill>
        <p:spPr>
          <a:xfrm>
            <a:off x="8624550" y="266073"/>
            <a:ext cx="3567450" cy="508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Google Shape;1059;p8"/>
          <p:cNvPicPr preferRelativeResize="0"/>
          <p:nvPr/>
        </p:nvPicPr>
        <p:blipFill rotWithShape="1">
          <a:blip r:embed="rId4">
            <a:alphaModFix/>
          </a:blip>
          <a:srcRect b="11982" l="0" r="0" t="17326"/>
          <a:stretch/>
        </p:blipFill>
        <p:spPr>
          <a:xfrm>
            <a:off x="4112413" y="888623"/>
            <a:ext cx="4052549" cy="5080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