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386" r:id="rId5"/>
    <p:sldId id="385" r:id="rId6"/>
    <p:sldId id="387" r:id="rId7"/>
    <p:sldId id="355" r:id="rId8"/>
    <p:sldId id="356" r:id="rId9"/>
    <p:sldId id="357" r:id="rId10"/>
    <p:sldId id="358" r:id="rId11"/>
    <p:sldId id="359" r:id="rId12"/>
    <p:sldId id="388" r:id="rId13"/>
    <p:sldId id="389" r:id="rId14"/>
    <p:sldId id="390" r:id="rId15"/>
    <p:sldId id="257" r:id="rId16"/>
    <p:sldId id="371" r:id="rId17"/>
    <p:sldId id="305" r:id="rId18"/>
    <p:sldId id="301" r:id="rId19"/>
    <p:sldId id="368" r:id="rId20"/>
    <p:sldId id="364" r:id="rId21"/>
    <p:sldId id="369" r:id="rId22"/>
    <p:sldId id="363" r:id="rId23"/>
    <p:sldId id="367" r:id="rId24"/>
    <p:sldId id="302" r:id="rId25"/>
    <p:sldId id="303" r:id="rId26"/>
    <p:sldId id="366" r:id="rId27"/>
    <p:sldId id="262" r:id="rId28"/>
    <p:sldId id="306" r:id="rId29"/>
    <p:sldId id="263" r:id="rId30"/>
    <p:sldId id="307" r:id="rId31"/>
    <p:sldId id="308" r:id="rId32"/>
    <p:sldId id="396" r:id="rId33"/>
    <p:sldId id="376" r:id="rId34"/>
    <p:sldId id="266" r:id="rId35"/>
    <p:sldId id="310" r:id="rId36"/>
    <p:sldId id="324" r:id="rId37"/>
    <p:sldId id="314" r:id="rId38"/>
    <p:sldId id="319" r:id="rId39"/>
    <p:sldId id="311" r:id="rId40"/>
    <p:sldId id="349" r:id="rId41"/>
    <p:sldId id="323" r:id="rId42"/>
    <p:sldId id="313" r:id="rId43"/>
    <p:sldId id="320" r:id="rId44"/>
    <p:sldId id="321" r:id="rId45"/>
    <p:sldId id="322" r:id="rId46"/>
    <p:sldId id="326" r:id="rId47"/>
    <p:sldId id="328" r:id="rId48"/>
    <p:sldId id="325" r:id="rId49"/>
    <p:sldId id="343" r:id="rId50"/>
    <p:sldId id="350" r:id="rId51"/>
    <p:sldId id="331" r:id="rId52"/>
    <p:sldId id="401" r:id="rId53"/>
    <p:sldId id="397" r:id="rId54"/>
    <p:sldId id="332" r:id="rId55"/>
    <p:sldId id="273" r:id="rId56"/>
    <p:sldId id="312" r:id="rId57"/>
    <p:sldId id="378" r:id="rId58"/>
    <p:sldId id="393" r:id="rId59"/>
    <p:sldId id="337" r:id="rId60"/>
    <p:sldId id="402" r:id="rId61"/>
    <p:sldId id="391" r:id="rId62"/>
    <p:sldId id="395" r:id="rId63"/>
    <p:sldId id="394" r:id="rId64"/>
    <p:sldId id="265" r:id="rId65"/>
    <p:sldId id="398" r:id="rId66"/>
    <p:sldId id="351" r:id="rId67"/>
    <p:sldId id="352" r:id="rId68"/>
    <p:sldId id="339" r:id="rId69"/>
    <p:sldId id="342" r:id="rId70"/>
    <p:sldId id="341" r:id="rId71"/>
    <p:sldId id="354" r:id="rId72"/>
    <p:sldId id="272" r:id="rId73"/>
    <p:sldId id="315" r:id="rId74"/>
    <p:sldId id="271" r:id="rId75"/>
    <p:sldId id="403" r:id="rId76"/>
    <p:sldId id="399" r:id="rId77"/>
    <p:sldId id="400" r:id="rId78"/>
  </p:sldIdLst>
  <p:sldSz cx="9144000" cy="6858000" type="screen4x3"/>
  <p:notesSz cx="6858000" cy="9144000"/>
  <p:custDataLst>
    <p:tags r:id="rId7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4" autoAdjust="0"/>
    <p:restoredTop sz="94737" autoAdjust="0"/>
  </p:normalViewPr>
  <p:slideViewPr>
    <p:cSldViewPr>
      <p:cViewPr varScale="1">
        <p:scale>
          <a:sx n="82" d="100"/>
          <a:sy n="82" d="100"/>
        </p:scale>
        <p:origin x="-13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4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EA0FF-6A0F-4102-8B2E-21D3A344756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5E8A-D0D0-4A70-9364-3F57CA72C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Polly\Мои документы\кафедра\картинки глаз\glaz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78598"/>
            <a:ext cx="8072494" cy="61552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357166"/>
            <a:ext cx="7772400" cy="857255"/>
          </a:xfrm>
        </p:spPr>
        <p:txBody>
          <a:bodyPr/>
          <a:lstStyle/>
          <a:p>
            <a:pPr algn="r"/>
            <a:r>
              <a:rPr lang="ru-RU" dirty="0" smtClean="0"/>
              <a:t>Травмы органа зрения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5929330"/>
            <a:ext cx="6400800" cy="538154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Занятие №8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Ожог роговицы 3 степени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86" t="3421" r="2886" b="3688"/>
          <a:stretch>
            <a:fillRect/>
          </a:stretch>
        </p:blipFill>
        <p:spPr bwMode="auto">
          <a:xfrm>
            <a:off x="1071538" y="1214423"/>
            <a:ext cx="7122632" cy="519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Ожог роговицы 4 степени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0840" y="1600200"/>
            <a:ext cx="690232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Термические ожоги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8508" y="1285860"/>
            <a:ext cx="672794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6" t="6606" r="2516" b="3650"/>
          <a:stretch>
            <a:fillRect/>
          </a:stretch>
        </p:blipFill>
        <p:spPr bwMode="auto">
          <a:xfrm>
            <a:off x="1071539" y="928669"/>
            <a:ext cx="7679584" cy="551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Последствия ожогов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3934" y="1357298"/>
            <a:ext cx="724989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Контузии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	</a:t>
            </a:r>
            <a:r>
              <a:rPr lang="ru-RU" dirty="0" smtClean="0"/>
              <a:t>- травмы глаза и его защитного аппарата от воздействия тупого повреждающего фактора</a:t>
            </a:r>
            <a:endParaRPr lang="ru-RU" dirty="0"/>
          </a:p>
        </p:txBody>
      </p:sp>
      <p:pic>
        <p:nvPicPr>
          <p:cNvPr id="5" name="Содержимое 4" descr="sinyak-000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9124" y="1714488"/>
            <a:ext cx="4625193" cy="46251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olly\Мои документы\кафедра\картинки глаз\травмы\51acacb5e43dd5d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28"/>
            <a:ext cx="5786478" cy="6345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Симптом очков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0887" y="1928802"/>
            <a:ext cx="7842648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Гематома век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Исключить переломы костных стенок орбиты</a:t>
            </a:r>
          </a:p>
          <a:p>
            <a:r>
              <a:rPr lang="ru-RU" dirty="0" smtClean="0"/>
              <a:t>Исключить подкожную эмфизему</a:t>
            </a:r>
          </a:p>
          <a:p>
            <a:r>
              <a:rPr lang="ru-RU" dirty="0" smtClean="0"/>
              <a:t>Исключить повреждение глазного яблока</a:t>
            </a:r>
          </a:p>
          <a:p>
            <a:endParaRPr lang="ru-RU" dirty="0"/>
          </a:p>
          <a:p>
            <a:r>
              <a:rPr lang="ru-RU" dirty="0" smtClean="0"/>
              <a:t>Холод 1-2 дня, затем мази от синяков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53027"/>
            <a:ext cx="4429156" cy="357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Переломы костных стенок орбиты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929066"/>
            <a:ext cx="8866232" cy="286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4962"/>
          <a:stretch>
            <a:fillRect/>
          </a:stretch>
        </p:blipFill>
        <p:spPr bwMode="auto">
          <a:xfrm>
            <a:off x="4714876" y="1142984"/>
            <a:ext cx="4286280" cy="289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проблемы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Травмы органа зрения - одна из наиболее частых причин временной нетрудоспособности и инвалидности по зрению у лиц трудоспособного возраста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Подкожная эмфизема</a:t>
            </a:r>
            <a:endParaRPr lang="ru-RU" dirty="0"/>
          </a:p>
        </p:txBody>
      </p:sp>
      <p:pic>
        <p:nvPicPr>
          <p:cNvPr id="4" name="Содержимое 3" descr="Новый рисунок (3)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186059"/>
            <a:ext cx="4000528" cy="5354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Ограничение подвижности глазного яблока</a:t>
            </a:r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083"/>
          <a:stretch>
            <a:fillRect/>
          </a:stretch>
        </p:blipFill>
        <p:spPr bwMode="auto">
          <a:xfrm rot="21419135">
            <a:off x="56037" y="2666658"/>
            <a:ext cx="9125913" cy="241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Рентгенография орбит</a:t>
            </a:r>
            <a:endParaRPr lang="ru-RU" dirty="0"/>
          </a:p>
        </p:txBody>
      </p:sp>
      <p:pic>
        <p:nvPicPr>
          <p:cNvPr id="4" name="Содержимое 3" descr="Новый рисунок (2)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181" y="1571612"/>
            <a:ext cx="6552515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Ретробульбарная гематома</a:t>
            </a:r>
            <a:endParaRPr lang="ru-RU" dirty="0"/>
          </a:p>
        </p:txBody>
      </p:sp>
      <p:pic>
        <p:nvPicPr>
          <p:cNvPr id="2052" name="Picture 4" descr="C:\Documents and Settings\Polly\Мои документы\кафедра\картинки глаз\961fbad608b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811" r="41797" b="14585"/>
          <a:stretch>
            <a:fillRect/>
          </a:stretch>
        </p:blipFill>
        <p:spPr bwMode="auto">
          <a:xfrm>
            <a:off x="1251131" y="1571612"/>
            <a:ext cx="636693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Ретробульбарная гематома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Экзофтальм</a:t>
            </a:r>
          </a:p>
          <a:p>
            <a:r>
              <a:rPr lang="ru-RU" dirty="0" smtClean="0"/>
              <a:t>Ограничение подвижности</a:t>
            </a:r>
          </a:p>
          <a:p>
            <a:r>
              <a:rPr lang="ru-RU" dirty="0" smtClean="0"/>
              <a:t>Снижение зрения</a:t>
            </a:r>
          </a:p>
          <a:p>
            <a:r>
              <a:rPr lang="ru-RU" dirty="0" err="1" smtClean="0"/>
              <a:t>Офтальмогипертензия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Лечение</a:t>
            </a:r>
          </a:p>
          <a:p>
            <a:pPr lvl="1"/>
            <a:r>
              <a:rPr lang="ru-RU" dirty="0" err="1" smtClean="0"/>
              <a:t>Осмотерапия</a:t>
            </a:r>
            <a:endParaRPr lang="ru-RU" dirty="0" smtClean="0"/>
          </a:p>
          <a:p>
            <a:pPr lvl="1"/>
            <a:r>
              <a:rPr lang="ru-RU" dirty="0" err="1" smtClean="0"/>
              <a:t>Гемостатики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Ранения век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Несквозные</a:t>
            </a:r>
          </a:p>
          <a:p>
            <a:r>
              <a:rPr lang="ru-RU" dirty="0" smtClean="0"/>
              <a:t>Сквозные</a:t>
            </a:r>
          </a:p>
          <a:p>
            <a:r>
              <a:rPr lang="ru-RU" dirty="0" smtClean="0"/>
              <a:t>С повреждением слезных путей</a:t>
            </a:r>
          </a:p>
          <a:p>
            <a:r>
              <a:rPr lang="ru-RU" dirty="0" smtClean="0"/>
              <a:t>С повреждением глазного яблока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4084"/>
          <a:stretch>
            <a:fillRect/>
          </a:stretch>
        </p:blipFill>
        <p:spPr bwMode="auto">
          <a:xfrm>
            <a:off x="520584" y="1285859"/>
            <a:ext cx="7837630" cy="511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Ушибленная рана верхнего века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297" t="48750" r="47998" b="25000"/>
          <a:stretch>
            <a:fillRect/>
          </a:stretch>
        </p:blipFill>
        <p:spPr bwMode="auto">
          <a:xfrm>
            <a:off x="1142976" y="1395106"/>
            <a:ext cx="7072362" cy="479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Сквозное ранение нижнего века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39478"/>
            <a:ext cx="6429420" cy="500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Отрыв внутреннего угла нижнего века с повреждением слезного канальца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1701"/>
          <a:stretch>
            <a:fillRect/>
          </a:stretch>
        </p:blipFill>
        <p:spPr bwMode="auto">
          <a:xfrm>
            <a:off x="500034" y="2000240"/>
            <a:ext cx="7653084" cy="46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Повреждения органа зрения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Механические повреждения </a:t>
            </a:r>
          </a:p>
          <a:p>
            <a:pPr lvl="1"/>
            <a:r>
              <a:rPr lang="ru-RU" dirty="0" smtClean="0"/>
              <a:t>Контузии глазного яблока и его придаточного аппарата</a:t>
            </a:r>
          </a:p>
          <a:p>
            <a:pPr lvl="1"/>
            <a:r>
              <a:rPr lang="ru-RU" dirty="0" smtClean="0"/>
              <a:t>Проникающие ранения</a:t>
            </a:r>
          </a:p>
          <a:p>
            <a:r>
              <a:rPr lang="ru-RU" dirty="0" smtClean="0"/>
              <a:t>Ожоги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ПХО с восстановлением слезных путей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394599"/>
            <a:ext cx="4038600" cy="29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0973" y="1600200"/>
            <a:ext cx="39730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3" t="5765" r="2380" b="7757"/>
          <a:stretch>
            <a:fillRect/>
          </a:stretch>
        </p:blipFill>
        <p:spPr bwMode="auto">
          <a:xfrm>
            <a:off x="285720" y="2786058"/>
            <a:ext cx="857256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Проникающие ранения орбиты</a:t>
            </a:r>
            <a:endParaRPr lang="ru-RU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45" t="4506"/>
          <a:stretch>
            <a:fillRect/>
          </a:stretch>
        </p:blipFill>
        <p:spPr bwMode="auto">
          <a:xfrm>
            <a:off x="1928794" y="1643050"/>
            <a:ext cx="5434031" cy="301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 t="8554" b="23010"/>
          <a:stretch>
            <a:fillRect/>
          </a:stretch>
        </p:blipFill>
        <p:spPr bwMode="auto">
          <a:xfrm>
            <a:off x="142844" y="4786322"/>
            <a:ext cx="885461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5" y="1357298"/>
            <a:ext cx="6858047" cy="538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Механизм </a:t>
            </a:r>
            <a:r>
              <a:rPr lang="ru-RU" dirty="0" err="1" smtClean="0"/>
              <a:t>контузионного</a:t>
            </a:r>
            <a:r>
              <a:rPr lang="ru-RU" dirty="0" smtClean="0"/>
              <a:t> повреждения глазного яблока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661" y="1643050"/>
            <a:ext cx="6762726" cy="46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Контузии глазного яблока </a:t>
            </a:r>
            <a:r>
              <a:rPr lang="en-US" dirty="0" smtClean="0"/>
              <a:t>I-II</a:t>
            </a:r>
            <a:r>
              <a:rPr lang="ru-RU" dirty="0" smtClean="0"/>
              <a:t> степени</a:t>
            </a:r>
            <a:endParaRPr lang="ru-RU" dirty="0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2000" contrast="21000"/>
          </a:blip>
          <a:srcRect/>
          <a:stretch>
            <a:fillRect/>
          </a:stretch>
        </p:blipFill>
        <p:spPr bwMode="auto">
          <a:xfrm>
            <a:off x="1214414" y="1714488"/>
            <a:ext cx="6715172" cy="50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Контузионный</a:t>
            </a:r>
            <a:r>
              <a:rPr lang="ru-RU" dirty="0" smtClean="0"/>
              <a:t> </a:t>
            </a:r>
            <a:r>
              <a:rPr lang="ru-RU" dirty="0" err="1" smtClean="0"/>
              <a:t>мидриаз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5972" y="1600200"/>
            <a:ext cx="68520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Сублюксация</a:t>
            </a:r>
            <a:r>
              <a:rPr lang="ru-RU" dirty="0" smtClean="0"/>
              <a:t> хрусталика</a:t>
            </a:r>
            <a:endParaRPr lang="ru-RU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2308" y="1600200"/>
            <a:ext cx="665938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4249" y="1600200"/>
            <a:ext cx="67755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Люксация</a:t>
            </a:r>
            <a:r>
              <a:rPr lang="ru-RU" dirty="0" smtClean="0"/>
              <a:t> хрусталика в переднюю камеру</a:t>
            </a:r>
            <a:endParaRPr lang="ru-R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51702"/>
            <a:ext cx="6572295" cy="49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Polly\Мои документы\кафедра\картинки глаз\Изображение 00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19696"/>
            <a:ext cx="6929486" cy="5267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Люксация</a:t>
            </a:r>
            <a:r>
              <a:rPr lang="ru-RU" dirty="0" smtClean="0"/>
              <a:t> хрусталика в стекловидное тело</a:t>
            </a:r>
            <a:endParaRPr lang="ru-RU" dirty="0"/>
          </a:p>
        </p:txBody>
      </p:sp>
      <p:pic>
        <p:nvPicPr>
          <p:cNvPr id="4" name="Содержимое 3" descr="Новый рисунок (10)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1" y="1495203"/>
            <a:ext cx="6786610" cy="49990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Травматический </a:t>
            </a:r>
            <a:r>
              <a:rPr lang="ru-RU" dirty="0" err="1" smtClean="0"/>
              <a:t>иридодиализ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2401" y="1357298"/>
            <a:ext cx="684364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Субтотальный</a:t>
            </a:r>
            <a:r>
              <a:rPr lang="ru-RU" dirty="0" smtClean="0"/>
              <a:t> </a:t>
            </a:r>
            <a:r>
              <a:rPr lang="ru-RU" dirty="0" err="1" smtClean="0"/>
              <a:t>иридодиализ</a:t>
            </a:r>
            <a:r>
              <a:rPr lang="ru-RU" dirty="0" smtClean="0"/>
              <a:t>, травматическая </a:t>
            </a:r>
            <a:r>
              <a:rPr lang="ru-RU" dirty="0" err="1" smtClean="0"/>
              <a:t>сублюксированная</a:t>
            </a:r>
            <a:r>
              <a:rPr lang="ru-RU" dirty="0" smtClean="0"/>
              <a:t> катаракта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305" y="1903433"/>
            <a:ext cx="67933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Частичная </a:t>
            </a:r>
            <a:r>
              <a:rPr lang="ru-RU" dirty="0" err="1" smtClean="0"/>
              <a:t>гифема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7097"/>
            <a:ext cx="6715172" cy="529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Кровоизлияния в переднюю камеру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501" b="12495"/>
          <a:stretch>
            <a:fillRect/>
          </a:stretch>
        </p:blipFill>
        <p:spPr bwMode="auto">
          <a:xfrm>
            <a:off x="457200" y="2428868"/>
            <a:ext cx="82296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Гемофтальм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4000" contrast="36000"/>
          </a:blip>
          <a:srcRect/>
          <a:stretch>
            <a:fillRect/>
          </a:stretch>
        </p:blipFill>
        <p:spPr bwMode="auto">
          <a:xfrm>
            <a:off x="357158" y="1285860"/>
            <a:ext cx="5607474" cy="36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Documents and Settings\Polly\Мои документы\кафедра\картинки глаз\Новый рисунок (11)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4108"/>
            <a:ext cx="4171358" cy="2998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Контузии тяжелой степени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901"/>
            <a:ext cx="6558517" cy="500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Субконъюнктивальный</a:t>
            </a:r>
            <a:r>
              <a:rPr lang="ru-RU" dirty="0" smtClean="0"/>
              <a:t> разрыв склеры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3000" contrast="50000"/>
          </a:blip>
          <a:srcRect/>
          <a:stretch>
            <a:fillRect/>
          </a:stretch>
        </p:blipFill>
        <p:spPr bwMode="auto">
          <a:xfrm>
            <a:off x="1114416" y="1600200"/>
            <a:ext cx="69151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Контузионный</a:t>
            </a:r>
            <a:r>
              <a:rPr lang="ru-RU" dirty="0" smtClean="0"/>
              <a:t> </a:t>
            </a:r>
            <a:r>
              <a:rPr lang="ru-RU" dirty="0" err="1" smtClean="0"/>
              <a:t>роговичный</a:t>
            </a:r>
            <a:r>
              <a:rPr lang="ru-RU" dirty="0" smtClean="0"/>
              <a:t> разрыв по </a:t>
            </a:r>
            <a:r>
              <a:rPr lang="ru-RU" dirty="0" err="1" smtClean="0"/>
              <a:t>кератотомическим</a:t>
            </a:r>
            <a:r>
              <a:rPr lang="ru-RU" dirty="0" smtClean="0"/>
              <a:t> рубцам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78" t="4104" b="7506"/>
          <a:stretch>
            <a:fillRect/>
          </a:stretch>
        </p:blipFill>
        <p:spPr bwMode="auto">
          <a:xfrm>
            <a:off x="1785918" y="1785926"/>
            <a:ext cx="570513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Разрушение глазного яблока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59" b="4349"/>
          <a:stretch>
            <a:fillRect/>
          </a:stretch>
        </p:blipFill>
        <p:spPr bwMode="auto">
          <a:xfrm>
            <a:off x="934260" y="1285345"/>
            <a:ext cx="6923888" cy="53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«окалина»</a:t>
            </a:r>
            <a:endParaRPr lang="ru-RU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99997" y="1643049"/>
            <a:ext cx="4937146" cy="484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Вывих глазного яблока</a:t>
            </a:r>
            <a:endParaRPr lang="ru-RU" dirty="0"/>
          </a:p>
        </p:txBody>
      </p:sp>
      <p:pic>
        <p:nvPicPr>
          <p:cNvPr id="4" name="Содержимое 3" descr="Новый рисунок (1)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1" y="1178879"/>
            <a:ext cx="4214842" cy="54611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Отрыв зрительного нерва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7826" y="1600200"/>
            <a:ext cx="42483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7158" y="428604"/>
            <a:ext cx="4040188" cy="639762"/>
          </a:xfrm>
        </p:spPr>
        <p:txBody>
          <a:bodyPr>
            <a:noAutofit/>
          </a:bodyPr>
          <a:lstStyle/>
          <a:p>
            <a:r>
              <a:rPr lang="ru-RU" sz="2800" dirty="0" smtClean="0"/>
              <a:t>Бинокулярная повязка</a:t>
            </a:r>
            <a:endParaRPr lang="ru-RU" sz="2800" dirty="0"/>
          </a:p>
        </p:txBody>
      </p:sp>
      <p:pic>
        <p:nvPicPr>
          <p:cNvPr id="3074" name="Picture 2" descr="C:\Documents and Settings\Polly\Мои документы\кафедра\картинки глаз\травмы\p43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0034" y="1196851"/>
            <a:ext cx="3143272" cy="5003041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86314" y="428604"/>
            <a:ext cx="4041775" cy="6397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Монокулярная повязка</a:t>
            </a:r>
            <a:endParaRPr lang="ru-RU" sz="2800" dirty="0"/>
          </a:p>
        </p:txBody>
      </p:sp>
      <p:pic>
        <p:nvPicPr>
          <p:cNvPr id="9" name="Picture 2" descr="C:\Documents and Settings\Polly\Мои документы\кафедра\картинки глаз\Изображение 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11605" y="1226989"/>
            <a:ext cx="3703733" cy="4988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артинки глаз\35697452_na_1_gla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825500"/>
            <a:ext cx="7721600" cy="520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Проникающие ранения глазного яблока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Абсолютные признаки</a:t>
            </a:r>
          </a:p>
          <a:p>
            <a:pPr lvl="1"/>
            <a:r>
              <a:rPr lang="ru-RU" dirty="0" smtClean="0"/>
              <a:t>Сквозная рана фиброзной оболочки</a:t>
            </a:r>
          </a:p>
          <a:p>
            <a:pPr lvl="1"/>
            <a:r>
              <a:rPr lang="ru-RU" dirty="0" smtClean="0"/>
              <a:t>Выпадение в рану внутренних оболочек</a:t>
            </a:r>
          </a:p>
          <a:p>
            <a:pPr lvl="1"/>
            <a:r>
              <a:rPr lang="ru-RU" dirty="0" smtClean="0"/>
              <a:t>Внутриглазное инородное тело</a:t>
            </a:r>
          </a:p>
          <a:p>
            <a:r>
              <a:rPr lang="ru-RU" dirty="0" smtClean="0"/>
              <a:t>Относительные признаки</a:t>
            </a:r>
          </a:p>
          <a:p>
            <a:pPr lvl="1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Проникающее ранение роговицы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6325" y="1600200"/>
            <a:ext cx="68113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Корнеосклеральная рана с выпадением радужки. </a:t>
            </a:r>
            <a:br>
              <a:rPr lang="ru-RU" dirty="0" smtClean="0"/>
            </a:br>
            <a:r>
              <a:rPr lang="ru-RU" dirty="0" smtClean="0"/>
              <a:t>(смещение зрачка)</a:t>
            </a:r>
            <a:endParaRPr lang="ru-RU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2496" y="1748420"/>
            <a:ext cx="7249966" cy="482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9985" t="19687" r="13843" b="55371"/>
          <a:stretch>
            <a:fillRect/>
          </a:stretch>
        </p:blipFill>
        <p:spPr bwMode="auto">
          <a:xfrm>
            <a:off x="785786" y="1156978"/>
            <a:ext cx="7500990" cy="53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Проникающее ранение склеры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7000" contrast="24000"/>
          </a:blip>
          <a:srcRect/>
          <a:stretch>
            <a:fillRect/>
          </a:stretch>
        </p:blipFill>
        <p:spPr bwMode="auto">
          <a:xfrm>
            <a:off x="1166325" y="1600200"/>
            <a:ext cx="68113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563"/>
          <a:stretch>
            <a:fillRect/>
          </a:stretch>
        </p:blipFill>
        <p:spPr bwMode="auto">
          <a:xfrm>
            <a:off x="749624" y="928670"/>
            <a:ext cx="7394276" cy="562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Травматическая эрозия роговицы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5055" y="1357299"/>
            <a:ext cx="672452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федра\фотки кафедра\фото глаз\P101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и глаз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7099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Инородное тело УПК</a:t>
            </a: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8400" y="1600200"/>
            <a:ext cx="68471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_Asus\Disk_C\Documents and Settings\Polly\Мои документы\кафедра\картинки глаз\Новый рисунок (5)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7288" y="1214422"/>
            <a:ext cx="8058115" cy="5452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Внутриглазные инородные тела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634" y="1594283"/>
            <a:ext cx="6546199" cy="48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Обзорная рентгенография</a:t>
            </a:r>
            <a:endParaRPr lang="ru-RU" dirty="0"/>
          </a:p>
        </p:txBody>
      </p:sp>
      <p:pic>
        <p:nvPicPr>
          <p:cNvPr id="3074" name="Picture 2" descr="C:\Documents and Settings\Polly\Мои документы\кафедра\картинки глаз\Новый рисунок (6)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0902" y="1928802"/>
            <a:ext cx="8225877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olly\Мои документы\кафедра\картинки глаз\Новый рисунок (7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330"/>
            <a:ext cx="9143999" cy="6217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Осложнения тяжелых травм глаза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Эндофтальмит</a:t>
            </a:r>
            <a:endParaRPr lang="ru-RU" dirty="0" smtClean="0"/>
          </a:p>
          <a:p>
            <a:r>
              <a:rPr lang="ru-RU" dirty="0" err="1" smtClean="0"/>
              <a:t>Офтальмогипертензия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Симпатическая офтальмия</a:t>
            </a:r>
          </a:p>
          <a:p>
            <a:r>
              <a:rPr lang="ru-RU" dirty="0" err="1" smtClean="0"/>
              <a:t>Металлоз</a:t>
            </a:r>
            <a:endParaRPr lang="ru-RU" dirty="0" smtClean="0"/>
          </a:p>
          <a:p>
            <a:r>
              <a:rPr lang="ru-RU" dirty="0" err="1" smtClean="0"/>
              <a:t>Субатрофия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Набухающая травматическая катаракта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9525" y="1600200"/>
            <a:ext cx="68849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Ожоги органа зрения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Химические</a:t>
            </a:r>
          </a:p>
          <a:p>
            <a:pPr lvl="1"/>
            <a:r>
              <a:rPr lang="ru-RU" dirty="0" smtClean="0"/>
              <a:t>Щелочные</a:t>
            </a:r>
          </a:p>
          <a:p>
            <a:pPr lvl="1"/>
            <a:r>
              <a:rPr lang="ru-RU" dirty="0" smtClean="0"/>
              <a:t>Кислотные</a:t>
            </a:r>
          </a:p>
          <a:p>
            <a:r>
              <a:rPr lang="ru-RU" dirty="0" smtClean="0"/>
              <a:t>Термические</a:t>
            </a:r>
          </a:p>
          <a:p>
            <a:r>
              <a:rPr lang="ru-RU" dirty="0" smtClean="0"/>
              <a:t>Лучевые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Спаянный рубец роговицы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 contrast="23000"/>
          </a:blip>
          <a:srcRect l="4861" t="5268" r="3703"/>
          <a:stretch>
            <a:fillRect/>
          </a:stretch>
        </p:blipFill>
        <p:spPr bwMode="auto">
          <a:xfrm>
            <a:off x="1285851" y="1357298"/>
            <a:ext cx="6930998" cy="503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Эндофтальмит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Documents and Settings\Polly\Мои документы\кафедра\картинки глаз\Новый рисунок (8)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7315" y="2143116"/>
            <a:ext cx="8512403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Металлоз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9255" y="1600200"/>
            <a:ext cx="71254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Изменение переднего отрезка глаза при сидерозе</a:t>
            </a:r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6645" y="1600200"/>
            <a:ext cx="69707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Симпатическая офтальмия</a:t>
            </a:r>
            <a:endParaRPr lang="ru-RU" dirty="0"/>
          </a:p>
        </p:txBody>
      </p:sp>
      <p:pic>
        <p:nvPicPr>
          <p:cNvPr id="5" name="Содержимое 4" descr="Новый рисунок (9)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428868"/>
            <a:ext cx="8801460" cy="2643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Субатрофия</a:t>
            </a:r>
            <a:r>
              <a:rPr lang="ru-RU" b="1" dirty="0" smtClean="0"/>
              <a:t> глазного яблока</a:t>
            </a:r>
            <a:endParaRPr lang="ru-RU" b="1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159" t="5141" r="2886" b="5409"/>
          <a:stretch>
            <a:fillRect/>
          </a:stretch>
        </p:blipFill>
        <p:spPr bwMode="auto">
          <a:xfrm>
            <a:off x="357158" y="1928802"/>
            <a:ext cx="4011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0" name="Picture 2" descr="http://eyebolit.info/wp-content/uploads/2011/02/endophthalmitis_organum_visus_100211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4003" y="1928802"/>
            <a:ext cx="4379485" cy="2928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артинки глаз\35697452_na_1_gla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825500"/>
            <a:ext cx="7721600" cy="520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7158" y="428604"/>
            <a:ext cx="4040188" cy="639762"/>
          </a:xfrm>
        </p:spPr>
        <p:txBody>
          <a:bodyPr>
            <a:noAutofit/>
          </a:bodyPr>
          <a:lstStyle/>
          <a:p>
            <a:r>
              <a:rPr lang="ru-RU" sz="2800" dirty="0" smtClean="0"/>
              <a:t>Бинокулярная повязка</a:t>
            </a:r>
            <a:endParaRPr lang="ru-RU" sz="2800" dirty="0"/>
          </a:p>
        </p:txBody>
      </p:sp>
      <p:pic>
        <p:nvPicPr>
          <p:cNvPr id="3074" name="Picture 2" descr="C:\Documents and Settings\Polly\Мои документы\кафедра\картинки глаз\травмы\p43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0034" y="1196851"/>
            <a:ext cx="3143272" cy="5003041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86314" y="428604"/>
            <a:ext cx="4041775" cy="6397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Монокулярная повязка</a:t>
            </a:r>
            <a:endParaRPr lang="ru-RU" sz="2800" dirty="0"/>
          </a:p>
        </p:txBody>
      </p:sp>
      <p:pic>
        <p:nvPicPr>
          <p:cNvPr id="9" name="Picture 2" descr="C:\Documents and Settings\Polly\Мои документы\кафедра\картинки глаз\Изображение 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11605" y="1226989"/>
            <a:ext cx="3703733" cy="4988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Ожог роговицы, конъюнктивы 1-2 ст.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2907" y="1600200"/>
            <a:ext cx="67581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Щелочной ожог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22" t="4286" b="4286"/>
          <a:stretch>
            <a:fillRect/>
          </a:stretch>
        </p:blipFill>
        <p:spPr bwMode="auto">
          <a:xfrm>
            <a:off x="1357290" y="1500174"/>
            <a:ext cx="687721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7a8a1834bc06473a9df6a1b3c3c20c1176445d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302</Words>
  <Application>Microsoft Office PowerPoint</Application>
  <PresentationFormat>Экран (4:3)</PresentationFormat>
  <Paragraphs>102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Травмы органа зрения</vt:lpstr>
      <vt:lpstr>Актуальность проблемы</vt:lpstr>
      <vt:lpstr>Повреждения органа зрения</vt:lpstr>
      <vt:lpstr>Слайд 4</vt:lpstr>
      <vt:lpstr>«окалина»</vt:lpstr>
      <vt:lpstr>Травматическая эрозия роговицы</vt:lpstr>
      <vt:lpstr>Ожоги органа зрения</vt:lpstr>
      <vt:lpstr>Ожог роговицы, конъюнктивы 1-2 ст.</vt:lpstr>
      <vt:lpstr>Щелочной ожог</vt:lpstr>
      <vt:lpstr>Ожог роговицы 3 степени</vt:lpstr>
      <vt:lpstr>Ожог роговицы 4 степени</vt:lpstr>
      <vt:lpstr>Термические ожоги</vt:lpstr>
      <vt:lpstr>Слайд 13</vt:lpstr>
      <vt:lpstr>Последствия ожогов</vt:lpstr>
      <vt:lpstr>Контузии -</vt:lpstr>
      <vt:lpstr>Слайд 16</vt:lpstr>
      <vt:lpstr>Симптом очков</vt:lpstr>
      <vt:lpstr>Гематома век</vt:lpstr>
      <vt:lpstr>Переломы костных стенок орбиты</vt:lpstr>
      <vt:lpstr>Подкожная эмфизема</vt:lpstr>
      <vt:lpstr>Ограничение подвижности глазного яблока</vt:lpstr>
      <vt:lpstr>Рентгенография орбит</vt:lpstr>
      <vt:lpstr>Ретробульбарная гематома</vt:lpstr>
      <vt:lpstr>Ретробульбарная гематома</vt:lpstr>
      <vt:lpstr>Ранения век</vt:lpstr>
      <vt:lpstr>Слайд 26</vt:lpstr>
      <vt:lpstr>Ушибленная рана верхнего века</vt:lpstr>
      <vt:lpstr>Сквозное ранение нижнего века</vt:lpstr>
      <vt:lpstr>Отрыв внутреннего угла нижнего века с повреждением слезного канальца</vt:lpstr>
      <vt:lpstr>ПХО с восстановлением слезных путей</vt:lpstr>
      <vt:lpstr>Слайд 31</vt:lpstr>
      <vt:lpstr>Проникающие ранения орбиты</vt:lpstr>
      <vt:lpstr>Слайд 33</vt:lpstr>
      <vt:lpstr>Механизм контузионного повреждения глазного яблока</vt:lpstr>
      <vt:lpstr>Контузии глазного яблока I-II степени</vt:lpstr>
      <vt:lpstr>Контузионный мидриаз</vt:lpstr>
      <vt:lpstr>Сублюксация хрусталика</vt:lpstr>
      <vt:lpstr>Слайд 38</vt:lpstr>
      <vt:lpstr>Люксация хрусталика в переднюю камеру</vt:lpstr>
      <vt:lpstr>Люксация хрусталика в стекловидное тело</vt:lpstr>
      <vt:lpstr>Травматический иридодиализ</vt:lpstr>
      <vt:lpstr>Субтотальный иридодиализ, травматическая сублюксированная катаракта</vt:lpstr>
      <vt:lpstr>Частичная гифема</vt:lpstr>
      <vt:lpstr>Кровоизлияния в переднюю камеру</vt:lpstr>
      <vt:lpstr>Гемофтальм </vt:lpstr>
      <vt:lpstr>Контузии тяжелой степени</vt:lpstr>
      <vt:lpstr>Субконъюнктивальный разрыв склеры</vt:lpstr>
      <vt:lpstr>Контузионный роговичный разрыв по кератотомическим рубцам</vt:lpstr>
      <vt:lpstr>Разрушение глазного яблока</vt:lpstr>
      <vt:lpstr>Вывих глазного яблока</vt:lpstr>
      <vt:lpstr>Отрыв зрительного нерва</vt:lpstr>
      <vt:lpstr>Слайд 52</vt:lpstr>
      <vt:lpstr>Слайд 53</vt:lpstr>
      <vt:lpstr>Проникающие ранения глазного яблока</vt:lpstr>
      <vt:lpstr>Проникающее ранение роговицы</vt:lpstr>
      <vt:lpstr>Корнеосклеральная рана с выпадением радужки.  (смещение зрачка)</vt:lpstr>
      <vt:lpstr>Слайд 57</vt:lpstr>
      <vt:lpstr>Проникающее ранение склеры</vt:lpstr>
      <vt:lpstr>Слайд 59</vt:lpstr>
      <vt:lpstr>Слайд 60</vt:lpstr>
      <vt:lpstr>Слайд 61</vt:lpstr>
      <vt:lpstr>Инородное тело УПК</vt:lpstr>
      <vt:lpstr>Слайд 63</vt:lpstr>
      <vt:lpstr>Внутриглазные инородные тела</vt:lpstr>
      <vt:lpstr>Слайд 65</vt:lpstr>
      <vt:lpstr>Обзорная рентгенография</vt:lpstr>
      <vt:lpstr>Слайд 67</vt:lpstr>
      <vt:lpstr>Осложнения тяжелых травм глаза</vt:lpstr>
      <vt:lpstr>Набухающая травматическая катаракта</vt:lpstr>
      <vt:lpstr>Спаянный рубец роговицы</vt:lpstr>
      <vt:lpstr>Эндофтальмит </vt:lpstr>
      <vt:lpstr>Металлоз </vt:lpstr>
      <vt:lpstr>Изменение переднего отрезка глаза при сидерозе</vt:lpstr>
      <vt:lpstr>Симпатическая офтальмия</vt:lpstr>
      <vt:lpstr>Субатрофия глазного яблока</vt:lpstr>
      <vt:lpstr>Слайд 76</vt:lpstr>
      <vt:lpstr>Слайд 77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user</cp:lastModifiedBy>
  <cp:revision>237</cp:revision>
  <dcterms:created xsi:type="dcterms:W3CDTF">2009-11-19T09:51:18Z</dcterms:created>
  <dcterms:modified xsi:type="dcterms:W3CDTF">2015-12-06T07:00:25Z</dcterms:modified>
</cp:coreProperties>
</file>