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84" r:id="rId5"/>
    <p:sldId id="277" r:id="rId6"/>
    <p:sldId id="278" r:id="rId7"/>
    <p:sldId id="283" r:id="rId8"/>
    <p:sldId id="279" r:id="rId9"/>
    <p:sldId id="280" r:id="rId10"/>
    <p:sldId id="285" r:id="rId11"/>
    <p:sldId id="281" r:id="rId12"/>
    <p:sldId id="282" r:id="rId13"/>
    <p:sldId id="287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5400" autoAdjust="0"/>
  </p:normalViewPr>
  <p:slideViewPr>
    <p:cSldViewPr snapToGrid="0">
      <p:cViewPr varScale="1">
        <p:scale>
          <a:sx n="62" d="100"/>
          <a:sy n="6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E4C-42F3-435F-A600-4C2CF0F120CA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3024-83AC-46C6-ADCB-90AE9773A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31036-EAC9-48CE-A829-FFF9C4077BC3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89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Цветное доплеровское сканирование на стадии вдоха: ч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 нормального диаметра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Цветное доплеровское сканирование, выполненное на стадии выдоха: стеноз чревного ствола, турбулентный поток и высокая пиковая скорость кровотока 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в стадии вдоха: небольшое увеличение скорости кровотока (106,6 см/с)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на стадии выдоха: высокая скорость кровотока (216,6 см/с)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19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чревного ствола (стрелка)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«Крючковидный» стеноз чревного ствола (длинная стрелка). А – брюшная аорта. Верхняя брыжеечная артерия (короткая стрелка)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30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Стеноз чревного ствола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Open Sans" panose="020B0606030504020204" pitchFamily="34" charset="0"/>
              </a:rPr>
              <a:t>Медиальная связка диафрагмы (стрелки) расположена </a:t>
            </a:r>
            <a:r>
              <a:rPr lang="ru-RU" sz="2800" dirty="0" err="1">
                <a:solidFill>
                  <a:srgbClr val="000000"/>
                </a:solidFill>
                <a:latin typeface="Open Sans" panose="020B0606030504020204" pitchFamily="34" charset="0"/>
              </a:rPr>
              <a:t>краниально</a:t>
            </a:r>
            <a:r>
              <a:rPr lang="ru-RU" sz="2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 начала чревного ствола, брюшная аорта (короткая стрелка)</a:t>
            </a:r>
            <a:r>
              <a:rPr lang="ru-RU" sz="28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69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2A629-F0B4-4B46-860A-1C824CF1069D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02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Вставить фотографию 1 страницы статьи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19663-6EF8-4F03-921D-65E30F383349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0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/>
              <a:t>АО – брюшная аорта, </a:t>
            </a:r>
            <a:r>
              <a:rPr lang="en-US" sz="1800" dirty="0"/>
              <a:t>RRA – </a:t>
            </a:r>
            <a:r>
              <a:rPr lang="ru-RU" sz="1800" dirty="0"/>
              <a:t>правая почечная артерия,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05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обобщающая описание основных анатомических структур, вовлеченных в синдром. </a:t>
            </a:r>
          </a:p>
          <a:p>
            <a:pPr marL="342900" indent="-342900" algn="just">
              <a:buAutoNum type="alphaL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Компрессия левой общей подвздошной вены (короткая стрелка), правой общей подвздошной артерией (длинная стрелка)</a:t>
            </a:r>
          </a:p>
          <a:p>
            <a:pPr marL="342900" indent="-342900" algn="just">
              <a:buAutoNum type="alphaLcParenR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рисунке показана правая общая подвздошная артерия, которая прижимает левую общую подвздошную вену (длинная стрелка) к позвоночнику </a:t>
            </a:r>
          </a:p>
          <a:p>
            <a:pPr algn="just">
              <a:buNone/>
            </a:pPr>
            <a:r>
              <a:rPr lang="ru-RU" sz="1800" dirty="0"/>
              <a:t> АО – брюшная аорта, </a:t>
            </a:r>
            <a:r>
              <a:rPr lang="en-US" sz="1800" dirty="0"/>
              <a:t>RRA – </a:t>
            </a:r>
            <a:r>
              <a:rPr lang="ru-RU" sz="1800" dirty="0"/>
              <a:t>правая почечная артерия, </a:t>
            </a:r>
            <a:r>
              <a:rPr lang="en-US" sz="1800" dirty="0"/>
              <a:t>IVC </a:t>
            </a:r>
            <a:r>
              <a:rPr lang="ru-RU" sz="1800" dirty="0"/>
              <a:t>– нижняя полая вена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03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LcParenR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Расширение левой общей подвздошной вены (14 мм). </a:t>
            </a:r>
          </a:p>
          <a:p>
            <a:pPr marL="342900" indent="-342900">
              <a:buAutoNum type="alphaLcParenR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Правая общая подвздошная вена (длинная стрелка) нормального диаметра (12 мм). Правая общая подвздошная артерия (короткая стрелка). 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en-US" sz="1800" dirty="0"/>
              <a:t>d) </a:t>
            </a:r>
            <a:r>
              <a:rPr lang="ru-RU" u="sng" dirty="0"/>
              <a:t>КТ-изображение, корональная плоскость: </a:t>
            </a:r>
            <a:r>
              <a:rPr lang="ru-RU" dirty="0"/>
              <a:t>вращение правого СВК против часовой стрелки по вертикальной оси (пунктирная стрелка).  ось вращения относительно лобно-скулового шва(*)(сплошная двунаправленная стрелка и изогнутые стрелки) и медиальным ротационным смещением сломанной правой </a:t>
            </a:r>
            <a:r>
              <a:rPr lang="ru-RU" dirty="0" err="1"/>
              <a:t>скуло</a:t>
            </a:r>
            <a:r>
              <a:rPr lang="ru-RU" dirty="0"/>
              <a:t>-верхнечелюстной опоры (скобы).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9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LcParenR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теноз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левой общей подвздошной вены (длинная стрелка) правой общей подвздошной артерией (короткая стрелка) относительно позвоночного столба. Пятый поясничный позвонок (</a:t>
            </a:r>
            <a:r>
              <a:rPr lang="e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L5).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Левая общая подвздошная артерия (указана стрелкой). 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равая общая подвздошная артерия (короткая стрелка) сдавливает левую общую подвздошную вену (длинная стрелка) относительно позвоночного столба.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20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LcParenR"/>
            </a:pP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</a:rPr>
              <a:t>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ефект </a:t>
            </a: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</a:rPr>
              <a:t>наполнения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(длинная стрелка) в левой общей подвздошной вене (короткая стрелка) из-за тромба. Брюшная аорта (указана стрелкой).</a:t>
            </a:r>
            <a:r>
              <a:rPr lang="e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</a:rPr>
              <a:t>Т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ромб (длинная стрелка) в левой общей подвздошной вене (короткая стрелка).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0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/>
              <a:t>Чревная артерия, верхняя и нижняя брыжеечная артерия, брюшная аорта, </a:t>
            </a:r>
            <a:endParaRPr lang="en-US" sz="1800" dirty="0"/>
          </a:p>
          <a:p>
            <a:pPr algn="just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медицине синдром срединной дугообразной связки (</a:t>
            </a:r>
            <a:r>
              <a:rPr 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MALS,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известный как синдром сжатия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целиакической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артерии, синдром оси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синдром сжатия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целиакического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ствола или синдром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Данбара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23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/>
              <a:t>Чревная артерия, верхняя и нижняя брыжеечная артерия, брюшная аорта, </a:t>
            </a:r>
            <a:endParaRPr lang="en-US" sz="1800" dirty="0"/>
          </a:p>
          <a:p>
            <a:pPr algn="just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медицине синдром срединной дугообразной связки (</a:t>
            </a:r>
            <a:r>
              <a:rPr 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MALS,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известный как синдром сжатия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целиакической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артерии, синдром оси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синдром сжатия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целиакического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ствола или синдром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Данбара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0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8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7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0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981823" y="2186781"/>
            <a:ext cx="10083341" cy="2484437"/>
          </a:xfrm>
        </p:spPr>
        <p:txBody>
          <a:bodyPr>
            <a:no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ультразвукового метода в диагностике синдромов компрессии сосудов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1550" y="5588684"/>
            <a:ext cx="4448537" cy="14144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Игорь Эдуардович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8163" y="249238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КрасГМУим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проф. В.Ф. Войно-Ясенецкого Минздрава России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2213" y="6137275"/>
            <a:ext cx="224948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A5FF8-1D65-EA40-9795-75208C61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" y="5151319"/>
            <a:ext cx="5018911" cy="15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Схема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950E68-D11F-E84D-B7DB-DB0B1F2CC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992976"/>
            <a:ext cx="7112000" cy="5672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DD27B-BC45-1943-9787-3CCCC6189088}"/>
              </a:ext>
            </a:extLst>
          </p:cNvPr>
          <p:cNvSpPr txBox="1"/>
          <p:nvPr/>
        </p:nvSpPr>
        <p:spPr>
          <a:xfrm>
            <a:off x="193041" y="1428866"/>
            <a:ext cx="4775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 </a:t>
            </a:r>
            <a:r>
              <a:rPr lang="ru-RU" sz="32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чревного ствола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аорты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медиальной дугообразной связкой </a:t>
            </a:r>
            <a:r>
              <a:rPr lang="ru-RU" sz="32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и цветовая </a:t>
            </a:r>
            <a:r>
              <a:rPr lang="ru-RU" alt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допплерография </a:t>
            </a:r>
            <a:r>
              <a:rPr lang="ru-RU" alt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аорты</a:t>
            </a:r>
            <a:r>
              <a:rPr lang="en-US" alt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Данбара</a:t>
            </a:r>
            <a:endParaRPr lang="ru-RU" alt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5A78E6-A97C-4A7E-B380-133A58B14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5705661" y="1405914"/>
            <a:ext cx="6231169" cy="529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9F3AA-DE15-4226-AE01-9A740205A33E}"/>
              </a:ext>
            </a:extLst>
          </p:cNvPr>
          <p:cNvSpPr txBox="1"/>
          <p:nvPr/>
        </p:nvSpPr>
        <p:spPr>
          <a:xfrm>
            <a:off x="255170" y="1405914"/>
            <a:ext cx="521608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ru-RU" sz="23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допплеровское картирование на вдохе: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ревный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 нормального диаметра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3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допплеровское картирование, на выдохе: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чревного ствола, турбулентный поток и высокая пиковая скорость кровотока 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3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на </a:t>
            </a:r>
            <a:r>
              <a:rPr lang="ru-RU" sz="23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вдохе: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увеличение скорости кровотока (106,6 см/с)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sz="23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на </a:t>
            </a:r>
            <a:r>
              <a:rPr lang="ru-RU" sz="23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выдохе: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кровотока (216,6 см/с)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5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брюшной полости, аксиальная и сагиттальная плоскость. Синдром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Данбара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F3459-AD44-46DD-A4B3-52272871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1188737"/>
            <a:ext cx="9652500" cy="4087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D8E87F-1D7F-4C85-B619-A7ACF415FA4D}"/>
              </a:ext>
            </a:extLst>
          </p:cNvPr>
          <p:cNvSpPr txBox="1"/>
          <p:nvPr/>
        </p:nvSpPr>
        <p:spPr>
          <a:xfrm>
            <a:off x="371114" y="5528516"/>
            <a:ext cx="114497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чревного ствола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чревного ствола, в виде «крючка»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1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Мультидетекторная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брюшной полости, аксиальная плоскость. Синдром </a:t>
            </a:r>
            <a:r>
              <a:rPr lang="ru-RU" alt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Данбара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1549F-AAA4-4F74-A2F2-7595FD3E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18" y="1196872"/>
            <a:ext cx="9990159" cy="3914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B6FEE-C933-4A51-ACFD-7048DDE57A47}"/>
              </a:ext>
            </a:extLst>
          </p:cNvPr>
          <p:cNvSpPr txBox="1"/>
          <p:nvPr/>
        </p:nvSpPr>
        <p:spPr>
          <a:xfrm>
            <a:off x="371115" y="5276380"/>
            <a:ext cx="114497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чревного ствола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Медиальная связка диафрагмы расположена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краниальнее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чревного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ствола.</a:t>
            </a:r>
          </a:p>
        </p:txBody>
      </p:sp>
    </p:spTree>
    <p:extLst>
      <p:ext uri="{BB962C8B-B14F-4D97-AF65-F5344CB8AC3E}">
        <p14:creationId xmlns:p14="http://schemas.microsoft.com/office/powerpoint/2010/main" val="98760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4F8C2-11FD-430B-A3F0-E851233717BA}"/>
              </a:ext>
            </a:extLst>
          </p:cNvPr>
          <p:cNvSpPr txBox="1"/>
          <p:nvPr/>
        </p:nvSpPr>
        <p:spPr>
          <a:xfrm>
            <a:off x="467360" y="939800"/>
            <a:ext cx="11115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метод имеет ключевое значение в диагностике синдромов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компрессии сосудов,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значительно снизить ложноотрицательные результаты и в сомнительных случаях, дать показания для дальнейшей диагностики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Высококвалифицированная и своевременная диагностика описанных патологий позволяет избежать серьезных последствий для здоровья, и оказать правильное лечение.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5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819150" y="1143000"/>
            <a:ext cx="10553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Farina, R.,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P.V., Conti, A. 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role of ultrasound imaging in vascular compression syndromes. 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J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13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(2021). https://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/10.1186/s13089-020-00202-6</a:t>
            </a:r>
            <a:endParaRPr lang="ru-RU" altLang="ru-RU" sz="28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0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659063"/>
            <a:ext cx="10058400" cy="1450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04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25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63525" y="984250"/>
            <a:ext cx="11664950" cy="5592041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Синдромы компрессии сосудов представляют собо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редкие изменения, в результате которых происходит сдавление артериальных или венозных сосудов смежными структурами, и могут быть как врожденными так и приобретенными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Неспецифичные клинические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проявления и частое бессимптомное течение, затрудняют своевременную диагностику данных патологий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методом первого звена, ультразвуковой метод играет очень важную роль в выявлении этих изменений, почти всегда позволяя провести полную диагностику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опытных руках этот метод может значительно способствовать снижению ложноотрицательных результатов, особенно при бессимптомном течении, где обнаружение вышеупомянутых патологий часто происходит случайно.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ru-RU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C57AC-55E3-F64D-820A-AF291358A668}"/>
              </a:ext>
            </a:extLst>
          </p:cNvPr>
          <p:cNvSpPr txBox="1"/>
          <p:nvPr/>
        </p:nvSpPr>
        <p:spPr>
          <a:xfrm>
            <a:off x="341745" y="1164134"/>
            <a:ext cx="115177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 подвздошных вен, которая связана с передавливанием левой подвздошной вены в малом тазу правой подвздошной артерией. Это довольно редкое заболевание, которое поражает как мужчин, так и женщин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 может являться  причиной нарушения венозного оттока из левой нижней конечности и тазовых органов, вызывая варикозную трансформацию подкожных вен левой ноги, варикоцеле или варикозное расширение вен малого таза с последующим развитием хронической венозной недостаточности.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9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-Тернера. Схема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523F8-8F71-974E-83F5-2F38B803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99" y="1440873"/>
            <a:ext cx="3261591" cy="4406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AC57AC-55E3-F64D-820A-AF291358A668}"/>
              </a:ext>
            </a:extLst>
          </p:cNvPr>
          <p:cNvSpPr txBox="1"/>
          <p:nvPr/>
        </p:nvSpPr>
        <p:spPr>
          <a:xfrm>
            <a:off x="90510" y="1764038"/>
            <a:ext cx="57717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Компрессия левой общей подвздошной вены, правой общей подвздошной артерией</a:t>
            </a:r>
          </a:p>
          <a:p>
            <a:pPr marL="342900" indent="-342900" algn="just">
              <a:buAutoNum type="alphaL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Сдавление левой общей подвздошной вены общей подвздошной артерией и поясничным позвонком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DE79DE-1CD3-6843-BB33-9D97EC6F5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8" y="1440873"/>
            <a:ext cx="2855704" cy="43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в режиме энергетического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допплера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подвздошных вен. Синдром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7903D7-F15D-A041-8E90-3F1A787F8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4"/>
          <a:stretch/>
        </p:blipFill>
        <p:spPr>
          <a:xfrm>
            <a:off x="1989071" y="1230623"/>
            <a:ext cx="8213857" cy="4113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BD204-68F0-404A-BDCD-9416A2D7E3DE}"/>
              </a:ext>
            </a:extLst>
          </p:cNvPr>
          <p:cNvSpPr txBox="1"/>
          <p:nvPr/>
        </p:nvSpPr>
        <p:spPr>
          <a:xfrm>
            <a:off x="300181" y="5413689"/>
            <a:ext cx="11591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левой общей подвздошной вены:</a:t>
            </a:r>
          </a:p>
          <a:p>
            <a:pPr marL="342900" indent="-342900" algn="just">
              <a:buAutoNum type="alphaLcParenR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левой общей подвздошной вены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предстенотическом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отрезке (14 мм)</a:t>
            </a:r>
          </a:p>
          <a:p>
            <a:pPr marL="342900" indent="-342900" algn="just">
              <a:buAutoNum type="alphaLcParenR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общая подвздошная вена нормального диаметра (12 мм).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1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и энергетическая допплерография общих подвздошных вен. Синдром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7903D7-F15D-A041-8E90-3F1A787F8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 b="1625"/>
          <a:stretch/>
        </p:blipFill>
        <p:spPr>
          <a:xfrm>
            <a:off x="1924099" y="1135065"/>
            <a:ext cx="8343799" cy="4046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31AE10-598B-CA4A-A355-9236E6EDF8EB}"/>
              </a:ext>
            </a:extLst>
          </p:cNvPr>
          <p:cNvSpPr txBox="1"/>
          <p:nvPr/>
        </p:nvSpPr>
        <p:spPr>
          <a:xfrm>
            <a:off x="318654" y="5225422"/>
            <a:ext cx="11554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левой общей подвздошной вены: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Регулярная пиковая скорость кровотока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постстенозном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отрезке левой общей подвздошной вены (15,8 см/с)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пиковой скорости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престенотическом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отрезке (7,3 см/с)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6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МСКТ брюшной полости, аксиальная и сагиттальная плоскость. 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7363B-3044-4A4D-A744-A94F1FF7E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50" y="1162072"/>
            <a:ext cx="9118897" cy="4219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DE79E-E77E-ED47-BC45-F0045E8AD7EB}"/>
              </a:ext>
            </a:extLst>
          </p:cNvPr>
          <p:cNvSpPr txBox="1"/>
          <p:nvPr/>
        </p:nvSpPr>
        <p:spPr>
          <a:xfrm>
            <a:off x="253998" y="5512255"/>
            <a:ext cx="1168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левой общей подвздошной вены правой общей подвздошной артерией относительно позвоночного столба</a:t>
            </a:r>
          </a:p>
        </p:txBody>
      </p:sp>
    </p:spTree>
    <p:extLst>
      <p:ext uri="{BB962C8B-B14F-4D97-AF65-F5344CB8AC3E}">
        <p14:creationId xmlns:p14="http://schemas.microsoft.com/office/powerpoint/2010/main" val="34628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МСКТ брюшной полости, сагиттальная плоскость. Энергетическая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допплерография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Синдром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9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78916-4259-0246-911F-F4E5810CD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33" y="1191682"/>
            <a:ext cx="9288129" cy="4225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6F9939-2F6C-DC42-9BC8-53DA291A0C5A}"/>
              </a:ext>
            </a:extLst>
          </p:cNvPr>
          <p:cNvSpPr txBox="1"/>
          <p:nvPr/>
        </p:nvSpPr>
        <p:spPr>
          <a:xfrm>
            <a:off x="295560" y="5386904"/>
            <a:ext cx="116008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 левой общей подвздошной вены:</a:t>
            </a:r>
          </a:p>
          <a:p>
            <a:pPr marL="342900" indent="-342900" algn="just"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наполнения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левой общей подвздошной вене </a:t>
            </a:r>
          </a:p>
          <a:p>
            <a:pPr marL="342900" indent="-342900" algn="just">
              <a:buAutoNum type="alphaL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ромбоз левой общей подвздошной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0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DD27B-BC45-1943-9787-3CCCC6189088}"/>
              </a:ext>
            </a:extLst>
          </p:cNvPr>
          <p:cNvSpPr txBox="1"/>
          <p:nvPr/>
        </p:nvSpPr>
        <p:spPr>
          <a:xfrm>
            <a:off x="325120" y="1294830"/>
            <a:ext cx="115417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Компрессионный стеноз чревного ствола — заболевание, обусловленное </a:t>
            </a:r>
            <a:r>
              <a:rPr lang="ru-RU" sz="3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экстравазальным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сдавлением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чревного ствола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аорты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медиальной дугообразной связкой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диафрагмы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ножками диафрагмы или </a:t>
            </a:r>
            <a:r>
              <a:rPr lang="ru-RU" sz="3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нейрофиброзной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тканью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чревного сплетения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Проявляется хронической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абдоминальной болью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диспепсическими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явлениями и нейровегетативными расстройствами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главных причин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абдоминальной ишемической болезни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вызываемой нарушением кровоснабжения </a:t>
            </a:r>
            <a:r>
              <a:rPr lang="ru-RU" sz="3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пищеварения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ряде случаев протекает бессимптомно. При выраженных симптомах лечится хирургически.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63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748</Words>
  <Application>Microsoft Office PowerPoint</Application>
  <PresentationFormat>Широкоэкранный</PresentationFormat>
  <Paragraphs>102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Тема Office</vt:lpstr>
      <vt:lpstr>Роль ультразвукового метода в диагностике синдромов компрессии сосудов</vt:lpstr>
      <vt:lpstr>Введение</vt:lpstr>
      <vt:lpstr>Синдром Мея-Тернера</vt:lpstr>
      <vt:lpstr>Синдром Мея-Тернера. Схема</vt:lpstr>
      <vt:lpstr>УЗИ в режиме энергетического допплера общих подвздошных вен. Синдром Мея-Тернера</vt:lpstr>
      <vt:lpstr>Дуплексное сканирование и энергетическая допплерография общих подвздошных вен. Синдром Мея-Тернера</vt:lpstr>
      <vt:lpstr>МСКТ брюшной полости, аксиальная и сагиттальная плоскость. Синдром Мея-Тернера</vt:lpstr>
      <vt:lpstr>МСКТ брюшной полости, сагиттальная плоскость. Энергетическая допплерография. Синдром Мея-Тернера</vt:lpstr>
      <vt:lpstr>Синдром Данбара</vt:lpstr>
      <vt:lpstr>Синдром Данбара. Схема</vt:lpstr>
      <vt:lpstr>Дуплексное сканирование и цветовая допплерография брюшной аорты. Синдром Данбара</vt:lpstr>
      <vt:lpstr>МРТ брюшной полости, аксиальная и сагиттальная плоскость. Синдром Данбара</vt:lpstr>
      <vt:lpstr>Мультидетекторная КТ брюшной полости, аксиальная плоскость. Синдром Данбара</vt:lpstr>
      <vt:lpstr>Заключение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Мультидетекторная компьютерная томография переломов средней зоны лица: классификации, методы восстановления и осложнения. Часть 2</dc:title>
  <dc:creator>Брюханов Владимир Александрович</dc:creator>
  <cp:lastModifiedBy>Бир Ирина Августовна</cp:lastModifiedBy>
  <cp:revision>40</cp:revision>
  <dcterms:created xsi:type="dcterms:W3CDTF">2022-02-10T13:33:35Z</dcterms:created>
  <dcterms:modified xsi:type="dcterms:W3CDTF">2022-04-14T06:03:21Z</dcterms:modified>
</cp:coreProperties>
</file>