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handoutMasterIdLst>
    <p:handoutMasterId r:id="rId19"/>
  </p:handoutMasterIdLst>
  <p:sldIdLst>
    <p:sldId id="256" r:id="rId6"/>
    <p:sldId id="268" r:id="rId7"/>
    <p:sldId id="261" r:id="rId8"/>
    <p:sldId id="270" r:id="rId9"/>
    <p:sldId id="267" r:id="rId10"/>
    <p:sldId id="263" r:id="rId11"/>
    <p:sldId id="264" r:id="rId12"/>
    <p:sldId id="269" r:id="rId13"/>
    <p:sldId id="266" r:id="rId14"/>
    <p:sldId id="273" r:id="rId15"/>
    <p:sldId id="271" r:id="rId16"/>
    <p:sldId id="265" r:id="rId17"/>
    <p:sldId id="25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66FF"/>
    <a:srgbClr val="CC66FF"/>
    <a:srgbClr val="99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4652"/>
  </p:normalViewPr>
  <p:slideViewPr>
    <p:cSldViewPr snapToGrid="0" snapToObjects="1">
      <p:cViewPr>
        <p:scale>
          <a:sx n="40" d="100"/>
          <a:sy n="40" d="100"/>
        </p:scale>
        <p:origin x="-72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-2636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C598A5-32A0-42E6-A11E-2D77C104A4D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FED836F-4150-458C-A768-D684CB56E4DC}">
      <dgm:prSet custT="1"/>
      <dgm:spPr/>
      <dgm:t>
        <a:bodyPr/>
        <a:lstStyle/>
        <a:p>
          <a:pPr algn="ctr"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КАРДИОВАСКУЛЯРНЫЙ СИФИЛИС</a:t>
          </a:r>
          <a:br>
            <a:rPr lang="ru-RU" sz="1800" b="1" dirty="0" smtClean="0">
              <a:latin typeface="Times New Roman" pitchFamily="18" charset="0"/>
              <a:cs typeface="Times New Roman" pitchFamily="18" charset="0"/>
            </a:rPr>
          </a:b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специфическое поражение </a:t>
          </a:r>
          <a:r>
            <a:rPr lang="ru-RU" sz="1800" dirty="0" err="1" smtClean="0">
              <a:latin typeface="Times New Roman" pitchFamily="18" charset="0"/>
              <a:cs typeface="Times New Roman" pitchFamily="18" charset="0"/>
            </a:rPr>
            <a:t>сердечно-сосудистой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системы, возникающее вследствие развития инфекционно-аллергического процесса на любой стадии сифилиса. 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1300" dirty="0" smtClean="0">
              <a:latin typeface="Times New Roman" pitchFamily="18" charset="0"/>
              <a:cs typeface="Times New Roman" pitchFamily="18" charset="0"/>
            </a:rPr>
          </a:br>
          <a:endParaRPr lang="ru-RU" sz="1300" dirty="0">
            <a:latin typeface="Times New Roman" pitchFamily="18" charset="0"/>
            <a:cs typeface="Times New Roman" pitchFamily="18" charset="0"/>
          </a:endParaRPr>
        </a:p>
      </dgm:t>
    </dgm:pt>
    <dgm:pt modelId="{31CCC6BB-693F-48FA-AD77-52CE3C283D22}" type="parTrans" cxnId="{111E82F7-9BA8-4E8A-A91A-CF783AD275BD}">
      <dgm:prSet/>
      <dgm:spPr/>
      <dgm:t>
        <a:bodyPr/>
        <a:lstStyle/>
        <a:p>
          <a:endParaRPr lang="ru-RU"/>
        </a:p>
      </dgm:t>
    </dgm:pt>
    <dgm:pt modelId="{A5FB1F14-8850-4F05-B12F-8F26EE204A3D}" type="sibTrans" cxnId="{111E82F7-9BA8-4E8A-A91A-CF783AD275BD}">
      <dgm:prSet/>
      <dgm:spPr/>
      <dgm:t>
        <a:bodyPr/>
        <a:lstStyle/>
        <a:p>
          <a:endParaRPr lang="ru-RU"/>
        </a:p>
      </dgm:t>
    </dgm:pt>
    <dgm:pt modelId="{0B2494F2-423B-413F-8631-A60CAF7CA6CC}" type="pres">
      <dgm:prSet presAssocID="{4BC598A5-32A0-42E6-A11E-2D77C104A4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F32E67-994C-41AA-B157-3EECA63518F8}" type="pres">
      <dgm:prSet presAssocID="{4FED836F-4150-458C-A768-D684CB56E4D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E05314-47A7-4702-96B8-56A956DFC3D1}" type="presOf" srcId="{4BC598A5-32A0-42E6-A11E-2D77C104A4D7}" destId="{0B2494F2-423B-413F-8631-A60CAF7CA6CC}" srcOrd="0" destOrd="0" presId="urn:microsoft.com/office/officeart/2005/8/layout/vList2"/>
    <dgm:cxn modelId="{D46A0E30-31C4-4325-BEF4-A90E08003356}" type="presOf" srcId="{4FED836F-4150-458C-A768-D684CB56E4DC}" destId="{DCF32E67-994C-41AA-B157-3EECA63518F8}" srcOrd="0" destOrd="0" presId="urn:microsoft.com/office/officeart/2005/8/layout/vList2"/>
    <dgm:cxn modelId="{111E82F7-9BA8-4E8A-A91A-CF783AD275BD}" srcId="{4BC598A5-32A0-42E6-A11E-2D77C104A4D7}" destId="{4FED836F-4150-458C-A768-D684CB56E4DC}" srcOrd="0" destOrd="0" parTransId="{31CCC6BB-693F-48FA-AD77-52CE3C283D22}" sibTransId="{A5FB1F14-8850-4F05-B12F-8F26EE204A3D}"/>
    <dgm:cxn modelId="{652FEF5B-A388-41B7-9590-E2C0049B2C7E}" type="presParOf" srcId="{0B2494F2-423B-413F-8631-A60CAF7CA6CC}" destId="{DCF32E67-994C-41AA-B157-3EECA63518F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3F8F90-9DF2-4A6E-999C-B10E231C1870}" type="doc">
      <dgm:prSet loTypeId="urn:microsoft.com/office/officeart/2005/8/layout/pList2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71ADEA-8A50-41CA-A398-6AECC0E271B6}">
      <dgm:prSet phldrT="[Текст]"/>
      <dgm:spPr/>
      <dgm:t>
        <a:bodyPr/>
        <a:lstStyle/>
        <a:p>
          <a:r>
            <a:rPr lang="ru-RU" dirty="0" smtClean="0"/>
            <a:t>Поражение перикарда</a:t>
          </a:r>
          <a:endParaRPr lang="ru-RU" dirty="0"/>
        </a:p>
      </dgm:t>
    </dgm:pt>
    <dgm:pt modelId="{48B7619A-BDB1-45CF-94D6-0B0769C14FEA}" type="parTrans" cxnId="{9EA13D4A-C875-43AA-95E1-05732E740AD3}">
      <dgm:prSet/>
      <dgm:spPr/>
      <dgm:t>
        <a:bodyPr/>
        <a:lstStyle/>
        <a:p>
          <a:endParaRPr lang="ru-RU"/>
        </a:p>
      </dgm:t>
    </dgm:pt>
    <dgm:pt modelId="{B8FE3E30-95FB-41DA-B63E-A6612D0F1762}" type="sibTrans" cxnId="{9EA13D4A-C875-43AA-95E1-05732E740AD3}">
      <dgm:prSet/>
      <dgm:spPr/>
      <dgm:t>
        <a:bodyPr/>
        <a:lstStyle/>
        <a:p>
          <a:endParaRPr lang="ru-RU"/>
        </a:p>
      </dgm:t>
    </dgm:pt>
    <dgm:pt modelId="{37865F29-0103-46D2-B8CB-E4CB30259901}">
      <dgm:prSet phldrT="[Текст]"/>
      <dgm:spPr/>
      <dgm:t>
        <a:bodyPr/>
        <a:lstStyle/>
        <a:p>
          <a:r>
            <a:rPr lang="ru-RU" dirty="0" smtClean="0"/>
            <a:t>Поражение аортального клапана</a:t>
          </a:r>
          <a:endParaRPr lang="ru-RU" dirty="0"/>
        </a:p>
      </dgm:t>
    </dgm:pt>
    <dgm:pt modelId="{374ACA1A-C579-444D-93E4-67A30DCAF63B}" type="parTrans" cxnId="{1958DD21-9A19-4FC9-843A-65D810AA5902}">
      <dgm:prSet/>
      <dgm:spPr/>
      <dgm:t>
        <a:bodyPr/>
        <a:lstStyle/>
        <a:p>
          <a:endParaRPr lang="ru-RU"/>
        </a:p>
      </dgm:t>
    </dgm:pt>
    <dgm:pt modelId="{254B2096-4FDA-498A-BBF2-D0CE35A93CC1}" type="sibTrans" cxnId="{1958DD21-9A19-4FC9-843A-65D810AA5902}">
      <dgm:prSet/>
      <dgm:spPr/>
      <dgm:t>
        <a:bodyPr/>
        <a:lstStyle/>
        <a:p>
          <a:endParaRPr lang="ru-RU"/>
        </a:p>
      </dgm:t>
    </dgm:pt>
    <dgm:pt modelId="{25B38BB2-2950-45DC-822D-B851F412A50E}">
      <dgm:prSet phldrT="[Текст]"/>
      <dgm:spPr/>
      <dgm:t>
        <a:bodyPr/>
        <a:lstStyle/>
        <a:p>
          <a:r>
            <a:rPr lang="ru-RU" dirty="0" smtClean="0"/>
            <a:t>Поражение миокарда</a:t>
          </a:r>
          <a:endParaRPr lang="ru-RU" dirty="0"/>
        </a:p>
      </dgm:t>
    </dgm:pt>
    <dgm:pt modelId="{869595D3-AACF-4AD1-8BF2-851052D2B648}" type="parTrans" cxnId="{41FDFE0B-06B9-4EE6-AC47-03081C07B4D8}">
      <dgm:prSet/>
      <dgm:spPr/>
      <dgm:t>
        <a:bodyPr/>
        <a:lstStyle/>
        <a:p>
          <a:endParaRPr lang="ru-RU"/>
        </a:p>
      </dgm:t>
    </dgm:pt>
    <dgm:pt modelId="{82F140C0-766A-440A-ABA8-693A1C554F0A}" type="sibTrans" cxnId="{41FDFE0B-06B9-4EE6-AC47-03081C07B4D8}">
      <dgm:prSet/>
      <dgm:spPr/>
      <dgm:t>
        <a:bodyPr/>
        <a:lstStyle/>
        <a:p>
          <a:endParaRPr lang="ru-RU"/>
        </a:p>
      </dgm:t>
    </dgm:pt>
    <dgm:pt modelId="{95122205-3319-4DCF-BDB1-60A0664B0BEF}">
      <dgm:prSet phldrT="[Текст]"/>
      <dgm:spPr/>
      <dgm:t>
        <a:bodyPr/>
        <a:lstStyle/>
        <a:p>
          <a:r>
            <a:rPr lang="ru-RU" dirty="0" smtClean="0"/>
            <a:t>Поражение проводящей системы сердца</a:t>
          </a:r>
          <a:endParaRPr lang="ru-RU" dirty="0"/>
        </a:p>
      </dgm:t>
    </dgm:pt>
    <dgm:pt modelId="{C2D920BD-76D6-40A8-B05D-B25C88E1C20C}" type="parTrans" cxnId="{822DBD98-CF22-4C32-97BB-06F14EA3A2E2}">
      <dgm:prSet/>
      <dgm:spPr/>
      <dgm:t>
        <a:bodyPr/>
        <a:lstStyle/>
        <a:p>
          <a:endParaRPr lang="ru-RU"/>
        </a:p>
      </dgm:t>
    </dgm:pt>
    <dgm:pt modelId="{BCC252C9-C4F3-4E12-BC5E-A6F7F775AB5E}" type="sibTrans" cxnId="{822DBD98-CF22-4C32-97BB-06F14EA3A2E2}">
      <dgm:prSet/>
      <dgm:spPr/>
      <dgm:t>
        <a:bodyPr/>
        <a:lstStyle/>
        <a:p>
          <a:endParaRPr lang="ru-RU"/>
        </a:p>
      </dgm:t>
    </dgm:pt>
    <dgm:pt modelId="{18EF5AC1-35E7-4582-A9F8-C9A9C2EEF145}">
      <dgm:prSet phldrT="[Текст]"/>
      <dgm:spPr/>
      <dgm:t>
        <a:bodyPr/>
        <a:lstStyle/>
        <a:p>
          <a:r>
            <a:rPr lang="ru-RU" dirty="0" smtClean="0"/>
            <a:t>Поражение устья коронарных артерий</a:t>
          </a:r>
          <a:endParaRPr lang="ru-RU" dirty="0"/>
        </a:p>
      </dgm:t>
    </dgm:pt>
    <dgm:pt modelId="{1740936C-BCAE-417C-9A5F-7CFF56E7DC68}" type="parTrans" cxnId="{4908E388-FB19-4F92-A3B3-37A8232FE9D4}">
      <dgm:prSet/>
      <dgm:spPr/>
      <dgm:t>
        <a:bodyPr/>
        <a:lstStyle/>
        <a:p>
          <a:endParaRPr lang="ru-RU"/>
        </a:p>
      </dgm:t>
    </dgm:pt>
    <dgm:pt modelId="{407CB5BB-08B7-4B65-B3E6-DC998DF7472A}" type="sibTrans" cxnId="{4908E388-FB19-4F92-A3B3-37A8232FE9D4}">
      <dgm:prSet/>
      <dgm:spPr/>
      <dgm:t>
        <a:bodyPr/>
        <a:lstStyle/>
        <a:p>
          <a:endParaRPr lang="ru-RU"/>
        </a:p>
      </dgm:t>
    </dgm:pt>
    <dgm:pt modelId="{6B172798-6604-49DE-A3BA-CD96AD39ED77}">
      <dgm:prSet phldrT="[Текст]"/>
      <dgm:spPr/>
      <dgm:t>
        <a:bodyPr/>
        <a:lstStyle/>
        <a:p>
          <a:r>
            <a:rPr lang="ru-RU" dirty="0" smtClean="0"/>
            <a:t>Поражение аорты </a:t>
          </a:r>
          <a:endParaRPr lang="ru-RU" dirty="0"/>
        </a:p>
      </dgm:t>
    </dgm:pt>
    <dgm:pt modelId="{4FF91C11-DE66-4C89-B3E5-24DE2BB63085}" type="parTrans" cxnId="{20AE062B-B4CA-45FF-BD9C-DAADD3C82D78}">
      <dgm:prSet/>
      <dgm:spPr/>
      <dgm:t>
        <a:bodyPr/>
        <a:lstStyle/>
        <a:p>
          <a:endParaRPr lang="ru-RU"/>
        </a:p>
      </dgm:t>
    </dgm:pt>
    <dgm:pt modelId="{0F173F6C-5589-4398-8F15-2FD48521A7D7}" type="sibTrans" cxnId="{20AE062B-B4CA-45FF-BD9C-DAADD3C82D78}">
      <dgm:prSet/>
      <dgm:spPr/>
      <dgm:t>
        <a:bodyPr/>
        <a:lstStyle/>
        <a:p>
          <a:endParaRPr lang="ru-RU"/>
        </a:p>
      </dgm:t>
    </dgm:pt>
    <dgm:pt modelId="{CC3E4EC9-C16A-413A-9088-9ECC6501F3A1}" type="pres">
      <dgm:prSet presAssocID="{543F8F90-9DF2-4A6E-999C-B10E231C18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D48C1F-D00C-4D8F-B285-E8A297FBA98F}" type="pres">
      <dgm:prSet presAssocID="{543F8F90-9DF2-4A6E-999C-B10E231C1870}" presName="bkgdShp" presStyleLbl="alignAccFollowNode1" presStyleIdx="0" presStyleCnt="1"/>
      <dgm:spPr/>
    </dgm:pt>
    <dgm:pt modelId="{BEAFC992-8431-4FF8-80A1-E796AA1DE832}" type="pres">
      <dgm:prSet presAssocID="{543F8F90-9DF2-4A6E-999C-B10E231C1870}" presName="linComp" presStyleCnt="0"/>
      <dgm:spPr/>
    </dgm:pt>
    <dgm:pt modelId="{40047B0B-60FF-4969-B4C7-96C07C94E3FD}" type="pres">
      <dgm:prSet presAssocID="{1871ADEA-8A50-41CA-A398-6AECC0E271B6}" presName="compNode" presStyleCnt="0"/>
      <dgm:spPr/>
    </dgm:pt>
    <dgm:pt modelId="{0928D6FB-185F-4934-86FB-671DFBF2620D}" type="pres">
      <dgm:prSet presAssocID="{1871ADEA-8A50-41CA-A398-6AECC0E271B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7F9407-3D05-4620-A5B9-6E37D945BFB0}" type="pres">
      <dgm:prSet presAssocID="{1871ADEA-8A50-41CA-A398-6AECC0E271B6}" presName="invisiNode" presStyleLbl="node1" presStyleIdx="0" presStyleCnt="6"/>
      <dgm:spPr/>
    </dgm:pt>
    <dgm:pt modelId="{BB609879-3F88-4643-A7C3-C166F6B39763}" type="pres">
      <dgm:prSet presAssocID="{1871ADEA-8A50-41CA-A398-6AECC0E271B6}" presName="imagNode" presStyleLbl="fgImgPlace1" presStyleIdx="0" presStyleCnt="6" custLinFactNeighborY="222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1746A3-24FE-4860-A429-D22503AFFA69}" type="pres">
      <dgm:prSet presAssocID="{B8FE3E30-95FB-41DA-B63E-A6612D0F176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2CCAB2-38E3-4ACB-9290-327BA94A9389}" type="pres">
      <dgm:prSet presAssocID="{95122205-3319-4DCF-BDB1-60A0664B0BEF}" presName="compNode" presStyleCnt="0"/>
      <dgm:spPr/>
    </dgm:pt>
    <dgm:pt modelId="{0EBE51AE-3A1D-4345-86E8-1CA4117CEDAB}" type="pres">
      <dgm:prSet presAssocID="{95122205-3319-4DCF-BDB1-60A0664B0BE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4DCC7-8021-4FA2-8820-09A4E3E90E4E}" type="pres">
      <dgm:prSet presAssocID="{95122205-3319-4DCF-BDB1-60A0664B0BEF}" presName="invisiNode" presStyleLbl="node1" presStyleIdx="1" presStyleCnt="6"/>
      <dgm:spPr/>
    </dgm:pt>
    <dgm:pt modelId="{49B45005-66AC-4C40-85DA-5A1E57B86FBF}" type="pres">
      <dgm:prSet presAssocID="{95122205-3319-4DCF-BDB1-60A0664B0BEF}" presName="imagNode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6834051-083A-441D-A988-4AF133338A05}" type="pres">
      <dgm:prSet presAssocID="{BCC252C9-C4F3-4E12-BC5E-A6F7F775AB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75249C3-1A23-4806-9D8C-99C397322F62}" type="pres">
      <dgm:prSet presAssocID="{25B38BB2-2950-45DC-822D-B851F412A50E}" presName="compNode" presStyleCnt="0"/>
      <dgm:spPr/>
    </dgm:pt>
    <dgm:pt modelId="{3534EF30-6C17-46EC-9A0E-799829498757}" type="pres">
      <dgm:prSet presAssocID="{25B38BB2-2950-45DC-822D-B851F412A50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C1D04-A709-4B44-8528-7B7ECB297EF6}" type="pres">
      <dgm:prSet presAssocID="{25B38BB2-2950-45DC-822D-B851F412A50E}" presName="invisiNode" presStyleLbl="node1" presStyleIdx="2" presStyleCnt="6"/>
      <dgm:spPr/>
    </dgm:pt>
    <dgm:pt modelId="{0292E71B-6DD8-44B4-9A34-D067C3CAED6F}" type="pres">
      <dgm:prSet presAssocID="{25B38BB2-2950-45DC-822D-B851F412A50E}" presName="imagNode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0A24B98-FFEE-4B10-89C5-2474AC546F84}" type="pres">
      <dgm:prSet presAssocID="{82F140C0-766A-440A-ABA8-693A1C554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3389E0F-8163-48D7-8EB3-7835E8C6BCB9}" type="pres">
      <dgm:prSet presAssocID="{18EF5AC1-35E7-4582-A9F8-C9A9C2EEF145}" presName="compNode" presStyleCnt="0"/>
      <dgm:spPr/>
    </dgm:pt>
    <dgm:pt modelId="{F5A8DC20-E5F1-4CE2-969A-5E442FB2C021}" type="pres">
      <dgm:prSet presAssocID="{18EF5AC1-35E7-4582-A9F8-C9A9C2EEF14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40419-DFA6-41A6-8F79-78C9A4FCD41E}" type="pres">
      <dgm:prSet presAssocID="{18EF5AC1-35E7-4582-A9F8-C9A9C2EEF145}" presName="invisiNode" presStyleLbl="node1" presStyleIdx="3" presStyleCnt="6"/>
      <dgm:spPr/>
    </dgm:pt>
    <dgm:pt modelId="{A434AA4D-98FC-4BED-90DD-9D9E00487B47}" type="pres">
      <dgm:prSet presAssocID="{18EF5AC1-35E7-4582-A9F8-C9A9C2EEF145}" presName="imagNode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4A3B1C2-9B92-4FBC-8CC9-858BF87348DA}" type="pres">
      <dgm:prSet presAssocID="{407CB5BB-08B7-4B65-B3E6-DC998DF747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720764-79AD-4603-80BD-78671E42CFD0}" type="pres">
      <dgm:prSet presAssocID="{37865F29-0103-46D2-B8CB-E4CB30259901}" presName="compNode" presStyleCnt="0"/>
      <dgm:spPr/>
    </dgm:pt>
    <dgm:pt modelId="{DD760D3E-020D-47DD-85F6-3F1900A22F55}" type="pres">
      <dgm:prSet presAssocID="{37865F29-0103-46D2-B8CB-E4CB3025990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91C556-4A54-4D69-AA9E-DF650C7E60BB}" type="pres">
      <dgm:prSet presAssocID="{37865F29-0103-46D2-B8CB-E4CB30259901}" presName="invisiNode" presStyleLbl="node1" presStyleIdx="4" presStyleCnt="6"/>
      <dgm:spPr/>
    </dgm:pt>
    <dgm:pt modelId="{C142E1FD-790F-4492-BB23-3049F7F1F65F}" type="pres">
      <dgm:prSet presAssocID="{37865F29-0103-46D2-B8CB-E4CB30259901}" presName="imagNode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64DF83B-27BB-42E0-B076-01D055D7914F}" type="pres">
      <dgm:prSet presAssocID="{254B2096-4FDA-498A-BBF2-D0CE35A93CC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3C916D-15F8-4054-A44E-3BD850F7232C}" type="pres">
      <dgm:prSet presAssocID="{6B172798-6604-49DE-A3BA-CD96AD39ED77}" presName="compNode" presStyleCnt="0"/>
      <dgm:spPr/>
    </dgm:pt>
    <dgm:pt modelId="{A38256E9-045D-4529-910C-FB952BA13FC6}" type="pres">
      <dgm:prSet presAssocID="{6B172798-6604-49DE-A3BA-CD96AD39ED7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084C7-37E7-4410-AC2E-F3418905C240}" type="pres">
      <dgm:prSet presAssocID="{6B172798-6604-49DE-A3BA-CD96AD39ED77}" presName="invisiNode" presStyleLbl="node1" presStyleIdx="5" presStyleCnt="6"/>
      <dgm:spPr/>
    </dgm:pt>
    <dgm:pt modelId="{8B1EC495-5DBD-4330-8D38-6548FF8E9D41}" type="pres">
      <dgm:prSet presAssocID="{6B172798-6604-49DE-A3BA-CD96AD39ED77}" presName="imagNode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2284F43E-BB3A-4F95-89FC-3F7DD78CD76A}" type="presOf" srcId="{543F8F90-9DF2-4A6E-999C-B10E231C1870}" destId="{CC3E4EC9-C16A-413A-9088-9ECC6501F3A1}" srcOrd="0" destOrd="0" presId="urn:microsoft.com/office/officeart/2005/8/layout/pList2#1"/>
    <dgm:cxn modelId="{CB02DD15-0D3C-4A9F-9EB6-2D6E2963C736}" type="presOf" srcId="{BCC252C9-C4F3-4E12-BC5E-A6F7F775AB5E}" destId="{66834051-083A-441D-A988-4AF133338A05}" srcOrd="0" destOrd="0" presId="urn:microsoft.com/office/officeart/2005/8/layout/pList2#1"/>
    <dgm:cxn modelId="{85A3B809-74C6-41C6-A35C-9ED79F240FE9}" type="presOf" srcId="{407CB5BB-08B7-4B65-B3E6-DC998DF7472A}" destId="{94A3B1C2-9B92-4FBC-8CC9-858BF87348DA}" srcOrd="0" destOrd="0" presId="urn:microsoft.com/office/officeart/2005/8/layout/pList2#1"/>
    <dgm:cxn modelId="{373746F9-C56E-4D58-9608-2D63E810BEA1}" type="presOf" srcId="{254B2096-4FDA-498A-BBF2-D0CE35A93CC1}" destId="{D64DF83B-27BB-42E0-B076-01D055D7914F}" srcOrd="0" destOrd="0" presId="urn:microsoft.com/office/officeart/2005/8/layout/pList2#1"/>
    <dgm:cxn modelId="{C1FAEF0F-3520-4974-8CE5-993406B45964}" type="presOf" srcId="{B8FE3E30-95FB-41DA-B63E-A6612D0F1762}" destId="{FA1746A3-24FE-4860-A429-D22503AFFA69}" srcOrd="0" destOrd="0" presId="urn:microsoft.com/office/officeart/2005/8/layout/pList2#1"/>
    <dgm:cxn modelId="{21C65CA3-DF5A-4AB5-B9BA-BE7BAD70F6EA}" type="presOf" srcId="{18EF5AC1-35E7-4582-A9F8-C9A9C2EEF145}" destId="{F5A8DC20-E5F1-4CE2-969A-5E442FB2C021}" srcOrd="0" destOrd="0" presId="urn:microsoft.com/office/officeart/2005/8/layout/pList2#1"/>
    <dgm:cxn modelId="{1D2ABC03-E23E-433D-819C-EDC7D02A3B26}" type="presOf" srcId="{82F140C0-766A-440A-ABA8-693A1C554F0A}" destId="{50A24B98-FFEE-4B10-89C5-2474AC546F84}" srcOrd="0" destOrd="0" presId="urn:microsoft.com/office/officeart/2005/8/layout/pList2#1"/>
    <dgm:cxn modelId="{4908E388-FB19-4F92-A3B3-37A8232FE9D4}" srcId="{543F8F90-9DF2-4A6E-999C-B10E231C1870}" destId="{18EF5AC1-35E7-4582-A9F8-C9A9C2EEF145}" srcOrd="3" destOrd="0" parTransId="{1740936C-BCAE-417C-9A5F-7CFF56E7DC68}" sibTransId="{407CB5BB-08B7-4B65-B3E6-DC998DF7472A}"/>
    <dgm:cxn modelId="{1958DD21-9A19-4FC9-843A-65D810AA5902}" srcId="{543F8F90-9DF2-4A6E-999C-B10E231C1870}" destId="{37865F29-0103-46D2-B8CB-E4CB30259901}" srcOrd="4" destOrd="0" parTransId="{374ACA1A-C579-444D-93E4-67A30DCAF63B}" sibTransId="{254B2096-4FDA-498A-BBF2-D0CE35A93CC1}"/>
    <dgm:cxn modelId="{045AA187-4A18-445C-853B-2151530A4C17}" type="presOf" srcId="{95122205-3319-4DCF-BDB1-60A0664B0BEF}" destId="{0EBE51AE-3A1D-4345-86E8-1CA4117CEDAB}" srcOrd="0" destOrd="0" presId="urn:microsoft.com/office/officeart/2005/8/layout/pList2#1"/>
    <dgm:cxn modelId="{03B769C1-9CF6-4F65-8D85-F2D8F09A56AA}" type="presOf" srcId="{37865F29-0103-46D2-B8CB-E4CB30259901}" destId="{DD760D3E-020D-47DD-85F6-3F1900A22F55}" srcOrd="0" destOrd="0" presId="urn:microsoft.com/office/officeart/2005/8/layout/pList2#1"/>
    <dgm:cxn modelId="{2F725E1C-FDF2-43D0-8DF2-163679E26E6D}" type="presOf" srcId="{1871ADEA-8A50-41CA-A398-6AECC0E271B6}" destId="{0928D6FB-185F-4934-86FB-671DFBF2620D}" srcOrd="0" destOrd="0" presId="urn:microsoft.com/office/officeart/2005/8/layout/pList2#1"/>
    <dgm:cxn modelId="{822DBD98-CF22-4C32-97BB-06F14EA3A2E2}" srcId="{543F8F90-9DF2-4A6E-999C-B10E231C1870}" destId="{95122205-3319-4DCF-BDB1-60A0664B0BEF}" srcOrd="1" destOrd="0" parTransId="{C2D920BD-76D6-40A8-B05D-B25C88E1C20C}" sibTransId="{BCC252C9-C4F3-4E12-BC5E-A6F7F775AB5E}"/>
    <dgm:cxn modelId="{20AE062B-B4CA-45FF-BD9C-DAADD3C82D78}" srcId="{543F8F90-9DF2-4A6E-999C-B10E231C1870}" destId="{6B172798-6604-49DE-A3BA-CD96AD39ED77}" srcOrd="5" destOrd="0" parTransId="{4FF91C11-DE66-4C89-B3E5-24DE2BB63085}" sibTransId="{0F173F6C-5589-4398-8F15-2FD48521A7D7}"/>
    <dgm:cxn modelId="{8119494F-FAEB-4BBF-B1E3-543D4D33EBBE}" type="presOf" srcId="{25B38BB2-2950-45DC-822D-B851F412A50E}" destId="{3534EF30-6C17-46EC-9A0E-799829498757}" srcOrd="0" destOrd="0" presId="urn:microsoft.com/office/officeart/2005/8/layout/pList2#1"/>
    <dgm:cxn modelId="{41FDFE0B-06B9-4EE6-AC47-03081C07B4D8}" srcId="{543F8F90-9DF2-4A6E-999C-B10E231C1870}" destId="{25B38BB2-2950-45DC-822D-B851F412A50E}" srcOrd="2" destOrd="0" parTransId="{869595D3-AACF-4AD1-8BF2-851052D2B648}" sibTransId="{82F140C0-766A-440A-ABA8-693A1C554F0A}"/>
    <dgm:cxn modelId="{9EA13D4A-C875-43AA-95E1-05732E740AD3}" srcId="{543F8F90-9DF2-4A6E-999C-B10E231C1870}" destId="{1871ADEA-8A50-41CA-A398-6AECC0E271B6}" srcOrd="0" destOrd="0" parTransId="{48B7619A-BDB1-45CF-94D6-0B0769C14FEA}" sibTransId="{B8FE3E30-95FB-41DA-B63E-A6612D0F1762}"/>
    <dgm:cxn modelId="{1A20D7E1-5199-438A-B09E-163879FD6211}" type="presOf" srcId="{6B172798-6604-49DE-A3BA-CD96AD39ED77}" destId="{A38256E9-045D-4529-910C-FB952BA13FC6}" srcOrd="0" destOrd="0" presId="urn:microsoft.com/office/officeart/2005/8/layout/pList2#1"/>
    <dgm:cxn modelId="{942B8BFA-D989-479C-B698-232A6CB38C9B}" type="presParOf" srcId="{CC3E4EC9-C16A-413A-9088-9ECC6501F3A1}" destId="{61D48C1F-D00C-4D8F-B285-E8A297FBA98F}" srcOrd="0" destOrd="0" presId="urn:microsoft.com/office/officeart/2005/8/layout/pList2#1"/>
    <dgm:cxn modelId="{54691F11-8C87-409A-9636-31ADE3C9E01D}" type="presParOf" srcId="{CC3E4EC9-C16A-413A-9088-9ECC6501F3A1}" destId="{BEAFC992-8431-4FF8-80A1-E796AA1DE832}" srcOrd="1" destOrd="0" presId="urn:microsoft.com/office/officeart/2005/8/layout/pList2#1"/>
    <dgm:cxn modelId="{1C5587F2-128A-4047-BA82-78FFC2FE719A}" type="presParOf" srcId="{BEAFC992-8431-4FF8-80A1-E796AA1DE832}" destId="{40047B0B-60FF-4969-B4C7-96C07C94E3FD}" srcOrd="0" destOrd="0" presId="urn:microsoft.com/office/officeart/2005/8/layout/pList2#1"/>
    <dgm:cxn modelId="{2125B382-69A8-4637-BF8B-C60E09D25B12}" type="presParOf" srcId="{40047B0B-60FF-4969-B4C7-96C07C94E3FD}" destId="{0928D6FB-185F-4934-86FB-671DFBF2620D}" srcOrd="0" destOrd="0" presId="urn:microsoft.com/office/officeart/2005/8/layout/pList2#1"/>
    <dgm:cxn modelId="{4C22C1DB-98D4-4303-A4E7-8CDB3D49140E}" type="presParOf" srcId="{40047B0B-60FF-4969-B4C7-96C07C94E3FD}" destId="{327F9407-3D05-4620-A5B9-6E37D945BFB0}" srcOrd="1" destOrd="0" presId="urn:microsoft.com/office/officeart/2005/8/layout/pList2#1"/>
    <dgm:cxn modelId="{3813D518-A2A7-4182-A6B9-F96914B332AF}" type="presParOf" srcId="{40047B0B-60FF-4969-B4C7-96C07C94E3FD}" destId="{BB609879-3F88-4643-A7C3-C166F6B39763}" srcOrd="2" destOrd="0" presId="urn:microsoft.com/office/officeart/2005/8/layout/pList2#1"/>
    <dgm:cxn modelId="{B64C51D4-6308-49F9-B689-428B13D68347}" type="presParOf" srcId="{BEAFC992-8431-4FF8-80A1-E796AA1DE832}" destId="{FA1746A3-24FE-4860-A429-D22503AFFA69}" srcOrd="1" destOrd="0" presId="urn:microsoft.com/office/officeart/2005/8/layout/pList2#1"/>
    <dgm:cxn modelId="{1D8B2793-B4FE-41CD-822E-358C30385BA0}" type="presParOf" srcId="{BEAFC992-8431-4FF8-80A1-E796AA1DE832}" destId="{FA2CCAB2-38E3-4ACB-9290-327BA94A9389}" srcOrd="2" destOrd="0" presId="urn:microsoft.com/office/officeart/2005/8/layout/pList2#1"/>
    <dgm:cxn modelId="{525E6176-66D8-4315-8AE9-C27FBCA70534}" type="presParOf" srcId="{FA2CCAB2-38E3-4ACB-9290-327BA94A9389}" destId="{0EBE51AE-3A1D-4345-86E8-1CA4117CEDAB}" srcOrd="0" destOrd="0" presId="urn:microsoft.com/office/officeart/2005/8/layout/pList2#1"/>
    <dgm:cxn modelId="{4B139787-4AEB-4AE0-8420-579DA3774BD7}" type="presParOf" srcId="{FA2CCAB2-38E3-4ACB-9290-327BA94A9389}" destId="{4284DCC7-8021-4FA2-8820-09A4E3E90E4E}" srcOrd="1" destOrd="0" presId="urn:microsoft.com/office/officeart/2005/8/layout/pList2#1"/>
    <dgm:cxn modelId="{7906C56D-CB8D-40C0-8B47-063B565E340A}" type="presParOf" srcId="{FA2CCAB2-38E3-4ACB-9290-327BA94A9389}" destId="{49B45005-66AC-4C40-85DA-5A1E57B86FBF}" srcOrd="2" destOrd="0" presId="urn:microsoft.com/office/officeart/2005/8/layout/pList2#1"/>
    <dgm:cxn modelId="{670B64EC-17AA-47F5-8BDD-ED4A012FDBA5}" type="presParOf" srcId="{BEAFC992-8431-4FF8-80A1-E796AA1DE832}" destId="{66834051-083A-441D-A988-4AF133338A05}" srcOrd="3" destOrd="0" presId="urn:microsoft.com/office/officeart/2005/8/layout/pList2#1"/>
    <dgm:cxn modelId="{BF2CF960-F8DF-43C6-B74F-E99C07637CC5}" type="presParOf" srcId="{BEAFC992-8431-4FF8-80A1-E796AA1DE832}" destId="{075249C3-1A23-4806-9D8C-99C397322F62}" srcOrd="4" destOrd="0" presId="urn:microsoft.com/office/officeart/2005/8/layout/pList2#1"/>
    <dgm:cxn modelId="{DF05D77D-E24A-49BE-A91E-A1D71781C58A}" type="presParOf" srcId="{075249C3-1A23-4806-9D8C-99C397322F62}" destId="{3534EF30-6C17-46EC-9A0E-799829498757}" srcOrd="0" destOrd="0" presId="urn:microsoft.com/office/officeart/2005/8/layout/pList2#1"/>
    <dgm:cxn modelId="{4503EB80-A687-4D14-A4DF-37DC0F6055A2}" type="presParOf" srcId="{075249C3-1A23-4806-9D8C-99C397322F62}" destId="{095C1D04-A709-4B44-8528-7B7ECB297EF6}" srcOrd="1" destOrd="0" presId="urn:microsoft.com/office/officeart/2005/8/layout/pList2#1"/>
    <dgm:cxn modelId="{6C9BA94C-0AC0-4C3F-AA59-877909AE0F29}" type="presParOf" srcId="{075249C3-1A23-4806-9D8C-99C397322F62}" destId="{0292E71B-6DD8-44B4-9A34-D067C3CAED6F}" srcOrd="2" destOrd="0" presId="urn:microsoft.com/office/officeart/2005/8/layout/pList2#1"/>
    <dgm:cxn modelId="{C70C6510-46FE-4DAD-83B9-448990915323}" type="presParOf" srcId="{BEAFC992-8431-4FF8-80A1-E796AA1DE832}" destId="{50A24B98-FFEE-4B10-89C5-2474AC546F84}" srcOrd="5" destOrd="0" presId="urn:microsoft.com/office/officeart/2005/8/layout/pList2#1"/>
    <dgm:cxn modelId="{B7953C58-7801-401B-B6AF-18E859C3BBDB}" type="presParOf" srcId="{BEAFC992-8431-4FF8-80A1-E796AA1DE832}" destId="{53389E0F-8163-48D7-8EB3-7835E8C6BCB9}" srcOrd="6" destOrd="0" presId="urn:microsoft.com/office/officeart/2005/8/layout/pList2#1"/>
    <dgm:cxn modelId="{7095A506-6022-495A-BF68-408E0B3B2BDD}" type="presParOf" srcId="{53389E0F-8163-48D7-8EB3-7835E8C6BCB9}" destId="{F5A8DC20-E5F1-4CE2-969A-5E442FB2C021}" srcOrd="0" destOrd="0" presId="urn:microsoft.com/office/officeart/2005/8/layout/pList2#1"/>
    <dgm:cxn modelId="{727D01F7-DBBA-468A-A26D-369EE844C366}" type="presParOf" srcId="{53389E0F-8163-48D7-8EB3-7835E8C6BCB9}" destId="{48D40419-DFA6-41A6-8F79-78C9A4FCD41E}" srcOrd="1" destOrd="0" presId="urn:microsoft.com/office/officeart/2005/8/layout/pList2#1"/>
    <dgm:cxn modelId="{D5BBD287-1C1A-4649-B6FB-5833BA9F2CEB}" type="presParOf" srcId="{53389E0F-8163-48D7-8EB3-7835E8C6BCB9}" destId="{A434AA4D-98FC-4BED-90DD-9D9E00487B47}" srcOrd="2" destOrd="0" presId="urn:microsoft.com/office/officeart/2005/8/layout/pList2#1"/>
    <dgm:cxn modelId="{22B00222-05C5-4AA5-896D-36C31E575041}" type="presParOf" srcId="{BEAFC992-8431-4FF8-80A1-E796AA1DE832}" destId="{94A3B1C2-9B92-4FBC-8CC9-858BF87348DA}" srcOrd="7" destOrd="0" presId="urn:microsoft.com/office/officeart/2005/8/layout/pList2#1"/>
    <dgm:cxn modelId="{98EA701C-AE0A-4CD2-BE1B-08F9DF483B6B}" type="presParOf" srcId="{BEAFC992-8431-4FF8-80A1-E796AA1DE832}" destId="{1C720764-79AD-4603-80BD-78671E42CFD0}" srcOrd="8" destOrd="0" presId="urn:microsoft.com/office/officeart/2005/8/layout/pList2#1"/>
    <dgm:cxn modelId="{63F3D692-19DB-4BD1-977C-2806B39122A2}" type="presParOf" srcId="{1C720764-79AD-4603-80BD-78671E42CFD0}" destId="{DD760D3E-020D-47DD-85F6-3F1900A22F55}" srcOrd="0" destOrd="0" presId="urn:microsoft.com/office/officeart/2005/8/layout/pList2#1"/>
    <dgm:cxn modelId="{2688A326-B4DC-4495-8ADC-43B0FF879D00}" type="presParOf" srcId="{1C720764-79AD-4603-80BD-78671E42CFD0}" destId="{A791C556-4A54-4D69-AA9E-DF650C7E60BB}" srcOrd="1" destOrd="0" presId="urn:microsoft.com/office/officeart/2005/8/layout/pList2#1"/>
    <dgm:cxn modelId="{A6119551-4F52-4510-8EA9-E9E83F37DE94}" type="presParOf" srcId="{1C720764-79AD-4603-80BD-78671E42CFD0}" destId="{C142E1FD-790F-4492-BB23-3049F7F1F65F}" srcOrd="2" destOrd="0" presId="urn:microsoft.com/office/officeart/2005/8/layout/pList2#1"/>
    <dgm:cxn modelId="{859BC7EE-9D04-437B-AC33-8FE0761CB461}" type="presParOf" srcId="{BEAFC992-8431-4FF8-80A1-E796AA1DE832}" destId="{D64DF83B-27BB-42E0-B076-01D055D7914F}" srcOrd="9" destOrd="0" presId="urn:microsoft.com/office/officeart/2005/8/layout/pList2#1"/>
    <dgm:cxn modelId="{DFEA7243-9F0F-4ADA-97CC-39C8FD4E57FB}" type="presParOf" srcId="{BEAFC992-8431-4FF8-80A1-E796AA1DE832}" destId="{493C916D-15F8-4054-A44E-3BD850F7232C}" srcOrd="10" destOrd="0" presId="urn:microsoft.com/office/officeart/2005/8/layout/pList2#1"/>
    <dgm:cxn modelId="{9B82245A-69C2-402F-805F-90B447090601}" type="presParOf" srcId="{493C916D-15F8-4054-A44E-3BD850F7232C}" destId="{A38256E9-045D-4529-910C-FB952BA13FC6}" srcOrd="0" destOrd="0" presId="urn:microsoft.com/office/officeart/2005/8/layout/pList2#1"/>
    <dgm:cxn modelId="{FD8F7DDE-9D41-4666-965E-D397F7D72BDB}" type="presParOf" srcId="{493C916D-15F8-4054-A44E-3BD850F7232C}" destId="{00C084C7-37E7-4410-AC2E-F3418905C240}" srcOrd="1" destOrd="0" presId="urn:microsoft.com/office/officeart/2005/8/layout/pList2#1"/>
    <dgm:cxn modelId="{41C646CF-2E51-445F-B3F8-BF0D3090D3C2}" type="presParOf" srcId="{493C916D-15F8-4054-A44E-3BD850F7232C}" destId="{8B1EC495-5DBD-4330-8D38-6548FF8E9D41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32E67-994C-41AA-B157-3EECA63518F8}">
      <dsp:nvSpPr>
        <dsp:cNvPr id="0" name=""/>
        <dsp:cNvSpPr/>
      </dsp:nvSpPr>
      <dsp:spPr>
        <a:xfrm>
          <a:off x="0" y="304"/>
          <a:ext cx="10515600" cy="11264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КАРДИОВАСКУЛЯРНЫЙ СИФИЛИС</a:t>
          </a:r>
          <a:br>
            <a:rPr lang="ru-RU" sz="1800" b="1" kern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специфическое поражение </a:t>
          </a:r>
          <a:r>
            <a:rPr lang="ru-RU" sz="1800" kern="1200" dirty="0" err="1" smtClean="0">
              <a:latin typeface="Times New Roman" pitchFamily="18" charset="0"/>
              <a:cs typeface="Times New Roman" pitchFamily="18" charset="0"/>
            </a:rPr>
            <a:t>сердечно-сосудистой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системы, возникающее вследствие развития инфекционно-аллергического процесса на любой стадии сифилиса. </a:t>
          </a:r>
          <a:r>
            <a:rPr lang="ru-RU" sz="1300" kern="120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1300" kern="1200" dirty="0" smtClean="0">
              <a:latin typeface="Times New Roman" pitchFamily="18" charset="0"/>
              <a:cs typeface="Times New Roman" pitchFamily="18" charset="0"/>
            </a:rPr>
          </a:br>
          <a:endParaRPr lang="ru-RU" sz="1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988" y="55292"/>
        <a:ext cx="10405624" cy="10164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48C1F-D00C-4D8F-B285-E8A297FBA98F}">
      <dsp:nvSpPr>
        <dsp:cNvPr id="0" name=""/>
        <dsp:cNvSpPr/>
      </dsp:nvSpPr>
      <dsp:spPr>
        <a:xfrm>
          <a:off x="0" y="0"/>
          <a:ext cx="11727710" cy="215304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09879-3F88-4643-A7C3-C166F6B39763}">
      <dsp:nvSpPr>
        <dsp:cNvPr id="0" name=""/>
        <dsp:cNvSpPr/>
      </dsp:nvSpPr>
      <dsp:spPr>
        <a:xfrm>
          <a:off x="353177" y="322139"/>
          <a:ext cx="1695593" cy="1578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928D6FB-185F-4934-86FB-671DFBF2620D}">
      <dsp:nvSpPr>
        <dsp:cNvPr id="0" name=""/>
        <dsp:cNvSpPr/>
      </dsp:nvSpPr>
      <dsp:spPr>
        <a:xfrm rot="10800000">
          <a:off x="353177" y="2153042"/>
          <a:ext cx="1695593" cy="263149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Поражение перикарда</a:t>
          </a:r>
          <a:endParaRPr lang="ru-RU" sz="1900" kern="1200" dirty="0"/>
        </a:p>
      </dsp:txBody>
      <dsp:txXfrm rot="10800000">
        <a:off x="405322" y="2153042"/>
        <a:ext cx="1591303" cy="2579352"/>
      </dsp:txXfrm>
    </dsp:sp>
    <dsp:sp modelId="{49B45005-66AC-4C40-85DA-5A1E57B86FBF}">
      <dsp:nvSpPr>
        <dsp:cNvPr id="0" name=""/>
        <dsp:cNvSpPr/>
      </dsp:nvSpPr>
      <dsp:spPr>
        <a:xfrm>
          <a:off x="2218329" y="287072"/>
          <a:ext cx="1695593" cy="1578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BE51AE-3A1D-4345-86E8-1CA4117CEDAB}">
      <dsp:nvSpPr>
        <dsp:cNvPr id="0" name=""/>
        <dsp:cNvSpPr/>
      </dsp:nvSpPr>
      <dsp:spPr>
        <a:xfrm rot="10800000">
          <a:off x="2218329" y="2153042"/>
          <a:ext cx="1695593" cy="263149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Поражение проводящей системы сердца</a:t>
          </a:r>
          <a:endParaRPr lang="ru-RU" sz="1900" kern="1200" dirty="0"/>
        </a:p>
      </dsp:txBody>
      <dsp:txXfrm rot="10800000">
        <a:off x="2270474" y="2153042"/>
        <a:ext cx="1591303" cy="2579352"/>
      </dsp:txXfrm>
    </dsp:sp>
    <dsp:sp modelId="{0292E71B-6DD8-44B4-9A34-D067C3CAED6F}">
      <dsp:nvSpPr>
        <dsp:cNvPr id="0" name=""/>
        <dsp:cNvSpPr/>
      </dsp:nvSpPr>
      <dsp:spPr>
        <a:xfrm>
          <a:off x="4083482" y="287072"/>
          <a:ext cx="1695593" cy="1578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534EF30-6C17-46EC-9A0E-799829498757}">
      <dsp:nvSpPr>
        <dsp:cNvPr id="0" name=""/>
        <dsp:cNvSpPr/>
      </dsp:nvSpPr>
      <dsp:spPr>
        <a:xfrm rot="10800000">
          <a:off x="4083482" y="2153042"/>
          <a:ext cx="1695593" cy="263149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Поражение миокарда</a:t>
          </a:r>
          <a:endParaRPr lang="ru-RU" sz="1900" kern="1200" dirty="0"/>
        </a:p>
      </dsp:txBody>
      <dsp:txXfrm rot="10800000">
        <a:off x="4135627" y="2153042"/>
        <a:ext cx="1591303" cy="2579352"/>
      </dsp:txXfrm>
    </dsp:sp>
    <dsp:sp modelId="{A434AA4D-98FC-4BED-90DD-9D9E00487B47}">
      <dsp:nvSpPr>
        <dsp:cNvPr id="0" name=""/>
        <dsp:cNvSpPr/>
      </dsp:nvSpPr>
      <dsp:spPr>
        <a:xfrm>
          <a:off x="5948634" y="287072"/>
          <a:ext cx="1695593" cy="1578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A8DC20-E5F1-4CE2-969A-5E442FB2C021}">
      <dsp:nvSpPr>
        <dsp:cNvPr id="0" name=""/>
        <dsp:cNvSpPr/>
      </dsp:nvSpPr>
      <dsp:spPr>
        <a:xfrm rot="10800000">
          <a:off x="5948634" y="2153042"/>
          <a:ext cx="1695593" cy="263149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Поражение устья коронарных артерий</a:t>
          </a:r>
          <a:endParaRPr lang="ru-RU" sz="1900" kern="1200" dirty="0"/>
        </a:p>
      </dsp:txBody>
      <dsp:txXfrm rot="10800000">
        <a:off x="6000779" y="2153042"/>
        <a:ext cx="1591303" cy="2579352"/>
      </dsp:txXfrm>
    </dsp:sp>
    <dsp:sp modelId="{C142E1FD-790F-4492-BB23-3049F7F1F65F}">
      <dsp:nvSpPr>
        <dsp:cNvPr id="0" name=""/>
        <dsp:cNvSpPr/>
      </dsp:nvSpPr>
      <dsp:spPr>
        <a:xfrm>
          <a:off x="7813787" y="287072"/>
          <a:ext cx="1695593" cy="1578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760D3E-020D-47DD-85F6-3F1900A22F55}">
      <dsp:nvSpPr>
        <dsp:cNvPr id="0" name=""/>
        <dsp:cNvSpPr/>
      </dsp:nvSpPr>
      <dsp:spPr>
        <a:xfrm rot="10800000">
          <a:off x="7813787" y="2153042"/>
          <a:ext cx="1695593" cy="263149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Поражение аортального клапана</a:t>
          </a:r>
          <a:endParaRPr lang="ru-RU" sz="1900" kern="1200" dirty="0"/>
        </a:p>
      </dsp:txBody>
      <dsp:txXfrm rot="10800000">
        <a:off x="7865932" y="2153042"/>
        <a:ext cx="1591303" cy="2579352"/>
      </dsp:txXfrm>
    </dsp:sp>
    <dsp:sp modelId="{8B1EC495-5DBD-4330-8D38-6548FF8E9D41}">
      <dsp:nvSpPr>
        <dsp:cNvPr id="0" name=""/>
        <dsp:cNvSpPr/>
      </dsp:nvSpPr>
      <dsp:spPr>
        <a:xfrm>
          <a:off x="9678939" y="287072"/>
          <a:ext cx="1695593" cy="15788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8256E9-045D-4529-910C-FB952BA13FC6}">
      <dsp:nvSpPr>
        <dsp:cNvPr id="0" name=""/>
        <dsp:cNvSpPr/>
      </dsp:nvSpPr>
      <dsp:spPr>
        <a:xfrm rot="10800000">
          <a:off x="9678939" y="2153042"/>
          <a:ext cx="1695593" cy="263149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Поражение аорты </a:t>
          </a:r>
          <a:endParaRPr lang="ru-RU" sz="1900" kern="1200" dirty="0"/>
        </a:p>
      </dsp:txBody>
      <dsp:txXfrm rot="10800000">
        <a:off x="9731084" y="2153042"/>
        <a:ext cx="1591303" cy="2579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DFDEC-817C-499E-8F4B-05154327EBAD}" type="datetimeFigureOut">
              <a:rPr lang="ru-RU" smtClean="0"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0E934-613A-4A41-BD6C-A85836A60E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96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70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6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76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8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71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32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44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03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0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25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87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61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99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44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32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70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27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78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05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8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50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18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89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77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80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32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4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461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42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55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5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444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03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7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59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93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84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42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26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1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46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4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781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497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1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98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54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326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7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36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6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7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E735-CB6D-6347-853B-A6A40907CF2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3BCA-FEB6-1D40-9D18-6A546C3D5B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1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1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1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E735-CB6D-6347-853B-A6A40907CF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3BCA-FEB6-1D40-9D18-6A546C3D5B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3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/>
          <a:stretch/>
        </p:blipFill>
        <p:spPr>
          <a:xfrm>
            <a:off x="-2" y="0"/>
            <a:ext cx="12192002" cy="6858001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7109" y="1474363"/>
            <a:ext cx="5297783" cy="3909270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КЛИНИЧЕСКИЙ СЛУЧАЙ  СИФИЛИТИЧЕСКОГО АОРТОКОРОНАРИИТА С РАЗВИТИЕМ СУБТОТАЛЬНОГО СТЕНОЗА СТВОЛА ЛЕВОЙ КОРОНАРНОЙ АРТЕРИИ КАК ПРИЧИНА РАЗВИТИЯ ОИМ У МОЛОДОГО </a:t>
            </a:r>
            <a:r>
              <a:rPr lang="ru-RU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МУЖЧИНЫ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</a:p>
          <a:p>
            <a:pPr algn="r"/>
            <a:endParaRPr lang="ru-RU" sz="2300" dirty="0" smtClean="0">
              <a:solidFill>
                <a:schemeClr val="bg1"/>
              </a:solidFill>
            </a:endParaRPr>
          </a:p>
          <a:p>
            <a:pPr algn="r"/>
            <a:endParaRPr lang="ru-RU" sz="2300" dirty="0">
              <a:solidFill>
                <a:schemeClr val="bg1"/>
              </a:solidFill>
            </a:endParaRPr>
          </a:p>
          <a:p>
            <a:pPr algn="r"/>
            <a:r>
              <a:rPr lang="ru-RU" sz="2300" dirty="0" smtClean="0">
                <a:solidFill>
                  <a:schemeClr val="bg1"/>
                </a:solidFill>
              </a:rPr>
              <a:t>Гульняшкина Кристина Вадимовна</a:t>
            </a:r>
          </a:p>
          <a:p>
            <a:pPr algn="r"/>
            <a:r>
              <a:rPr lang="ru-RU" sz="2300" dirty="0" smtClean="0">
                <a:solidFill>
                  <a:schemeClr val="bg1"/>
                </a:solidFill>
              </a:rPr>
              <a:t>Ординатор кафедры пропедевтики внутренних болезней, специальность кардиология</a:t>
            </a:r>
          </a:p>
          <a:p>
            <a:pPr algn="r"/>
            <a:r>
              <a:rPr lang="ru-RU" sz="2300" dirty="0">
                <a:solidFill>
                  <a:schemeClr val="bg1"/>
                </a:solidFill>
              </a:rPr>
              <a:t>г</a:t>
            </a:r>
            <a:r>
              <a:rPr lang="ru-RU" sz="2300" dirty="0" smtClean="0">
                <a:solidFill>
                  <a:schemeClr val="bg1"/>
                </a:solidFill>
              </a:rPr>
              <a:t>. Красноярск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03069" y="5470635"/>
            <a:ext cx="4110710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03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cs typeface="Times New Roman" panose="02020603050405020304" pitchFamily="18" charset="0"/>
              </a:rPr>
              <a:t>Диагноз при выписке: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hangingPunct="0">
              <a:buNone/>
            </a:pPr>
            <a:r>
              <a:rPr lang="ru-RU" dirty="0"/>
              <a:t>Основной: ИБС. Острый Q(</a:t>
            </a:r>
            <a:r>
              <a:rPr lang="en-US" dirty="0"/>
              <a:t>wave)</a:t>
            </a:r>
            <a:r>
              <a:rPr lang="ru-RU" dirty="0"/>
              <a:t> </a:t>
            </a:r>
            <a:r>
              <a:rPr lang="ru-RU" dirty="0" smtClean="0"/>
              <a:t>с </a:t>
            </a:r>
            <a:r>
              <a:rPr lang="ru-RU" dirty="0"/>
              <a:t>подъемом сегмента </a:t>
            </a:r>
            <a:r>
              <a:rPr lang="ru-RU" dirty="0" smtClean="0"/>
              <a:t>ST нижний </a:t>
            </a:r>
            <a:r>
              <a:rPr lang="ru-RU" dirty="0"/>
              <a:t>инфаркт миокарда левого желудочка от </a:t>
            </a:r>
            <a:r>
              <a:rPr lang="ru-RU" dirty="0" smtClean="0"/>
              <a:t>16.</a:t>
            </a:r>
            <a:r>
              <a:rPr lang="en-US" dirty="0" smtClean="0"/>
              <a:t>02</a:t>
            </a:r>
            <a:r>
              <a:rPr lang="ru-RU" dirty="0" smtClean="0"/>
              <a:t>.2022г</a:t>
            </a:r>
            <a:r>
              <a:rPr lang="ru-RU" dirty="0"/>
              <a:t>. </a:t>
            </a:r>
            <a:endParaRPr lang="en-US" dirty="0" smtClean="0"/>
          </a:p>
          <a:p>
            <a:pPr marL="0" indent="0" hangingPunct="0">
              <a:buNone/>
            </a:pPr>
            <a:r>
              <a:rPr lang="ru-RU" dirty="0" smtClean="0"/>
              <a:t>Фоновый</a:t>
            </a:r>
            <a:r>
              <a:rPr lang="ru-RU" dirty="0"/>
              <a:t>: Гипертоническая болезнь III, риск 4. </a:t>
            </a:r>
            <a:endParaRPr lang="en-US" dirty="0" smtClean="0"/>
          </a:p>
          <a:p>
            <a:pPr marL="0" indent="0" hangingPunct="0">
              <a:buNone/>
            </a:pPr>
            <a:r>
              <a:rPr lang="ru-RU" dirty="0" smtClean="0"/>
              <a:t>Осложнение</a:t>
            </a:r>
            <a:r>
              <a:rPr lang="ru-RU" dirty="0"/>
              <a:t>: </a:t>
            </a:r>
            <a:r>
              <a:rPr lang="ru-RU" dirty="0" smtClean="0"/>
              <a:t>ХСН </a:t>
            </a:r>
            <a:r>
              <a:rPr lang="ru-RU" dirty="0"/>
              <a:t>с </a:t>
            </a:r>
            <a:r>
              <a:rPr lang="ru-RU" dirty="0" smtClean="0"/>
              <a:t>сохранной </a:t>
            </a:r>
            <a:r>
              <a:rPr lang="ru-RU" dirty="0"/>
              <a:t>ФВ (57%) II A </a:t>
            </a:r>
            <a:r>
              <a:rPr lang="ru-RU" dirty="0" err="1"/>
              <a:t>ст</a:t>
            </a:r>
            <a:r>
              <a:rPr lang="ru-RU" dirty="0"/>
              <a:t> (II </a:t>
            </a:r>
            <a:r>
              <a:rPr lang="ru-RU" dirty="0" smtClean="0"/>
              <a:t>ФК). </a:t>
            </a:r>
            <a:r>
              <a:rPr lang="ru-RU" dirty="0"/>
              <a:t>Митральная недостаточность 2 ст. </a:t>
            </a:r>
            <a:r>
              <a:rPr lang="ru-RU" dirty="0" smtClean="0"/>
              <a:t>Кардиогенный </a:t>
            </a:r>
            <a:r>
              <a:rPr lang="ru-RU" dirty="0"/>
              <a:t>шок </a:t>
            </a:r>
            <a:r>
              <a:rPr lang="ru-RU" dirty="0" smtClean="0"/>
              <a:t>от 16.02.2022г. </a:t>
            </a:r>
            <a:r>
              <a:rPr lang="ru-RU" dirty="0"/>
              <a:t>Гематома мягких тканей области послеоперационного рубца правого бедра. Постгеморрагическая анемия легкой степени тяжести. Сопутствующие: </a:t>
            </a:r>
            <a:r>
              <a:rPr lang="ru-RU" dirty="0" err="1"/>
              <a:t>Lues</a:t>
            </a:r>
            <a:r>
              <a:rPr lang="ru-RU" dirty="0"/>
              <a:t> скрытый ранний? Атеросклероз БЦА. Стеноз подключичной артерии слева 65</a:t>
            </a:r>
            <a:r>
              <a:rPr lang="ru-RU" dirty="0" smtClean="0"/>
              <a:t>%. </a:t>
            </a:r>
            <a:r>
              <a:rPr lang="ru-RU" dirty="0"/>
              <a:t>Неполный </a:t>
            </a:r>
            <a:r>
              <a:rPr lang="ru-RU" dirty="0" err="1"/>
              <a:t>стил</a:t>
            </a:r>
            <a:r>
              <a:rPr lang="ru-RU" dirty="0"/>
              <a:t>-синдром слева. </a:t>
            </a:r>
            <a:r>
              <a:rPr lang="ru-RU" dirty="0" smtClean="0"/>
              <a:t> Операции: ЧТКА и </a:t>
            </a:r>
            <a:r>
              <a:rPr lang="ru-RU" dirty="0" err="1" smtClean="0"/>
              <a:t>стентирование</a:t>
            </a:r>
            <a:r>
              <a:rPr lang="ru-RU" dirty="0" smtClean="0"/>
              <a:t> </a:t>
            </a:r>
            <a:r>
              <a:rPr lang="ru-RU" dirty="0"/>
              <a:t>"</a:t>
            </a:r>
            <a:r>
              <a:rPr lang="ru-RU" dirty="0" err="1"/>
              <a:t>Supraflex</a:t>
            </a:r>
            <a:r>
              <a:rPr lang="ru-RU" dirty="0"/>
              <a:t> </a:t>
            </a:r>
            <a:r>
              <a:rPr lang="ru-RU" dirty="0" err="1"/>
              <a:t>Cruz</a:t>
            </a:r>
            <a:r>
              <a:rPr lang="ru-RU" dirty="0"/>
              <a:t>" 4.5 - 12 мм от </a:t>
            </a:r>
            <a:r>
              <a:rPr lang="ru-RU" dirty="0" smtClean="0"/>
              <a:t>устья ЛКА от 17.02.22г. ВА </a:t>
            </a:r>
            <a:r>
              <a:rPr lang="ru-RU" dirty="0"/>
              <a:t>ЭКМО от 17.12.21.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90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Нейросифили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00" name="AutoShape 4" descr="Нейросифили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02" name="AutoShape 6" descr="Каким путем передается сифилис: как можно заразиться, через что передает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04" name="AutoShape 8" descr="Каким путем передается сифилис: как можно заразиться, через что передает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06" name="AutoShape 10" descr="Каким путем передается сифилис: как можно заразиться, через что передает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Контрольный прием через 3 месяца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1753" y="2094613"/>
            <a:ext cx="9847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Ангинозные боли отрицает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АД, ЧСС  на целевых цифрах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ХолтерЭКГ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ритм синусовый, ЧСС 62-110 в мин. 13 НЖЭ, 4 ЖЭ, ишемических изменений не зафиксировано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Эхо-КС – ФВ 51% Недостаточность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1-2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Недостаточность МК 2 ст. СДЛА 30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мм.рт.ст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Перикардиального выпота нет.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Пациент получает специфическую терапию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дерматовенеролога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653" y="126124"/>
            <a:ext cx="1542664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92741" y="532874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kkvd.medkhv.ru/sites/default/files/sifil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52" y="1690688"/>
            <a:ext cx="3246441" cy="227284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96093" y="1690688"/>
            <a:ext cx="8636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Кардиоваскулярный сифилис следует подозревать в молодом возрасте у пациентов без факторов риска атеросклеротического поражения коронарных артерий;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Учитывая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мультидициплинарный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характер такой патологии, ведение диагностического поиска и лечение таких пациентов необходимо проводить совместно с врачом дерматологом-сифилидологом;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ЭКМО , а так же ВАБК может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обеспечить необходимую поддержку в случае ЧКВ высокого риска, в том числе при ЧКВ у пациентов с кардиогенным шоком.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9896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Выводы</a:t>
            </a:r>
            <a:endParaRPr lang="ru-RU" b="1" dirty="0"/>
          </a:p>
        </p:txBody>
      </p:sp>
      <p:pic>
        <p:nvPicPr>
          <p:cNvPr id="5126" name="Picture 6" descr="https://i.decor-modern.com/images/001/image-1275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52" y="4114800"/>
            <a:ext cx="3246441" cy="227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652" y="12612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08355" y="5449613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6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3" b="13760"/>
          <a:stretch/>
        </p:blipFill>
        <p:spPr>
          <a:xfrm>
            <a:off x="-110358" y="-16218"/>
            <a:ext cx="12302358" cy="68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4484" y="1499247"/>
            <a:ext cx="6177516" cy="5220530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959364653"/>
              </p:ext>
            </p:extLst>
          </p:nvPr>
        </p:nvGraphicFramePr>
        <p:xfrm>
          <a:off x="838200" y="180753"/>
          <a:ext cx="10515600" cy="1127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23285" y="1690688"/>
          <a:ext cx="11727710" cy="4784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1073888" y="1307806"/>
            <a:ext cx="701749" cy="38288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916865" y="1268765"/>
            <a:ext cx="701749" cy="38288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823637" y="1268765"/>
            <a:ext cx="701749" cy="38288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751674" y="1268765"/>
            <a:ext cx="701749" cy="38288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8608828" y="1268765"/>
            <a:ext cx="701749" cy="38288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10405730" y="1268765"/>
            <a:ext cx="701749" cy="38288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55774" y="1651299"/>
            <a:ext cx="4484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Пациент мужчина, 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38 лет, </a:t>
            </a:r>
            <a:endParaRPr lang="ru-RU" sz="2400" b="1" dirty="0" smtClean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Из анамнеза: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артериальная гипертония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в течение 5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лет;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u="sng" dirty="0">
                <a:latin typeface="Times New Roman" pitchFamily="18" charset="0"/>
                <a:ea typeface="Calibri"/>
                <a:cs typeface="Times New Roman" pitchFamily="18" charset="0"/>
              </a:rPr>
              <a:t>Ж</a:t>
            </a:r>
            <a:r>
              <a:rPr lang="ru-RU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алобы при поступлении от 16.02.22 г.</a:t>
            </a:r>
            <a:r>
              <a:rPr lang="en-US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ru-RU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интенсивные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давящие боли за грудиной,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выраженная общая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слабость, холодный липкий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пот;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ЭКГ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– ритм синусовый, </a:t>
            </a:r>
            <a:r>
              <a:rPr lang="ru-RU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элевация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сегмента ST в II, III, </a:t>
            </a:r>
            <a:r>
              <a:rPr lang="ru-RU" dirty="0" err="1">
                <a:latin typeface="Times New Roman" pitchFamily="18" charset="0"/>
                <a:ea typeface="Calibri"/>
                <a:cs typeface="Times New Roman" pitchFamily="18" charset="0"/>
              </a:rPr>
              <a:t>aVF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отведениях,  депрессия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ST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в 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V1-V5.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u="sng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u="sng" dirty="0">
                <a:latin typeface="Times New Roman" pitchFamily="18" charset="0"/>
                <a:ea typeface="Calibri"/>
                <a:cs typeface="Times New Roman" pitchFamily="18" charset="0"/>
              </a:rPr>
              <a:t>анализах 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значимое повышение </a:t>
            </a:r>
            <a:r>
              <a:rPr lang="ru-RU" dirty="0" err="1">
                <a:latin typeface="Times New Roman" pitchFamily="18" charset="0"/>
                <a:ea typeface="Calibri"/>
                <a:cs typeface="Times New Roman" pitchFamily="18" charset="0"/>
              </a:rPr>
              <a:t>кардиоспецифических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ферментов;</a:t>
            </a:r>
            <a:endParaRPr lang="en-US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Осложнение : </a:t>
            </a:r>
            <a:r>
              <a:rPr lang="en-US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Killip</a:t>
            </a:r>
            <a:r>
              <a:rPr lang="en-US" dirty="0" smtClean="0">
                <a:latin typeface="Times New Roman" pitchFamily="18" charset="0"/>
                <a:ea typeface="Calibri"/>
                <a:cs typeface="Times New Roman" pitchFamily="18" charset="0"/>
              </a:rPr>
              <a:t> IV</a:t>
            </a:r>
            <a:endParaRPr lang="ru-RU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1" y="1988980"/>
            <a:ext cx="7282353" cy="327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Клинический случай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0832" y="5124893"/>
            <a:ext cx="3896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ЭКГ при поступлении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652" y="12612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71720" y="5396637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81" y="1777854"/>
            <a:ext cx="4503267" cy="408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78" y="1728342"/>
            <a:ext cx="4130392" cy="413039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87056" y="26621"/>
            <a:ext cx="10515600" cy="1325563"/>
          </a:xfrm>
        </p:spPr>
        <p:txBody>
          <a:bodyPr/>
          <a:lstStyle/>
          <a:p>
            <a:pPr algn="ctr"/>
            <a:r>
              <a:rPr lang="ru-RU" b="1" dirty="0" err="1" smtClean="0"/>
              <a:t>Коронарография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652" y="12612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48041" y="5990896"/>
            <a:ext cx="2012732" cy="8671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79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7063" y="167467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Аорта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3,7 см.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Отделы: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дуга: 3,6 см.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Градиент давления: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макс.: 6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мм.рт.ст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Недостаточность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1-2 степень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7063" y="282883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Левое предсердие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Характеристика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4,6х5,9.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КДР 5,4 КСР 3,8  КДО 144 мл, КСО 65 мл , ФВ 51%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Участки гипокинезии – 4,5, 10,11 сегмент; 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Межжелудочковая перегородка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Характеристика: утолщена, диастола: 1.2 см.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Митральная недостаточность 2 ст. (V= 24 %).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Недостаточность ТК 1-2 ст.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Легочная гипертензия. СДЛА 35 мм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432" y="2068079"/>
            <a:ext cx="4810589" cy="337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29276" y="0"/>
            <a:ext cx="10515600" cy="1325563"/>
          </a:xfrm>
        </p:spPr>
        <p:txBody>
          <a:bodyPr/>
          <a:lstStyle/>
          <a:p>
            <a:pPr algn="ctr"/>
            <a:r>
              <a:rPr lang="ru-RU" b="1" dirty="0" err="1" smtClean="0"/>
              <a:t>Эхокардиография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652" y="12612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40190" y="5691157"/>
            <a:ext cx="2283645" cy="11388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0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44386" y="5581457"/>
            <a:ext cx="4219661" cy="10905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/>
                <a:ea typeface="Calibri"/>
              </a:rPr>
              <a:t>Под </a:t>
            </a:r>
            <a:r>
              <a:rPr lang="ru-RU" sz="2000" dirty="0">
                <a:latin typeface="Times New Roman"/>
                <a:ea typeface="Calibri"/>
              </a:rPr>
              <a:t>УЗИ и рентген-контролем установлен вено-артериальный ЭКМО. </a:t>
            </a:r>
            <a:endParaRPr lang="ru-RU" sz="20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46" y="1708443"/>
            <a:ext cx="4658348" cy="3131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8769" y="5470634"/>
            <a:ext cx="3540154" cy="12013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/>
                <a:ea typeface="Calibri"/>
              </a:rPr>
              <a:t>Пациенту начата внутриаортальная баллонная </a:t>
            </a:r>
            <a:r>
              <a:rPr lang="ru-RU" sz="2000" dirty="0" err="1">
                <a:latin typeface="Times New Roman"/>
                <a:ea typeface="Calibri"/>
              </a:rPr>
              <a:t>контрпульсация</a:t>
            </a:r>
            <a:r>
              <a:rPr lang="ru-RU" sz="2000" dirty="0">
                <a:latin typeface="Times New Roman"/>
                <a:ea typeface="Calibri"/>
              </a:rPr>
              <a:t> (ВАБК). </a:t>
            </a:r>
            <a:endParaRPr lang="ru-RU" sz="20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5872293" y="6003797"/>
            <a:ext cx="1304684" cy="39145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22323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Механическая поддержка кровообращения и газообмена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688" y="1192011"/>
            <a:ext cx="3237799" cy="395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653" y="126124"/>
            <a:ext cx="1430730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7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7" y="1703037"/>
            <a:ext cx="3757668" cy="376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33" y="1703036"/>
            <a:ext cx="3766583" cy="376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75" y="1703037"/>
            <a:ext cx="3766584" cy="376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8477" y="5645888"/>
            <a:ext cx="9871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Выполнено: ЧТКА устья ствола ЛКА баллонным катетером 3.0 - 20 мм. Установлен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стент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SupraflexCruz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 4.5 - 12 мм от устья.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Результаты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652" y="12612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01614" y="6163301"/>
            <a:ext cx="2283645" cy="6936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9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34" y="1058747"/>
            <a:ext cx="5678534" cy="56785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45" y="-138222"/>
            <a:ext cx="105171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652" y="12612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55956" y="5349915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7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057650" y="1428750"/>
          <a:ext cx="6877050" cy="2103120"/>
        </p:xfrm>
        <a:graphic>
          <a:graphicData uri="http://schemas.openxmlformats.org/drawingml/2006/table">
            <a:tbl>
              <a:tblPr/>
              <a:tblGrid>
                <a:gridCol w="2440244"/>
                <a:gridCol w="665520"/>
                <a:gridCol w="998281"/>
                <a:gridCol w="2773005"/>
              </a:tblGrid>
              <a:tr h="198120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0000"/>
                          </a:solidFill>
                          <a:latin typeface="Arial"/>
                        </a:rPr>
                        <a:t>Антитела к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Arial"/>
                        </a:rPr>
                        <a:t>T.pallidum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Arial"/>
                        </a:rPr>
                        <a:t> (скрининг РМП)</a:t>
                      </a:r>
                      <a:endParaRPr lang="ru-RU" sz="1600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</a:rPr>
                        <a:t>положительная</a:t>
                      </a:r>
                      <a:endParaRPr lang="ru-RU" sz="160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r>
                        <a:rPr lang="ru-RU" sz="1600" dirty="0"/>
                        <a:t> 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i="1" dirty="0">
                          <a:solidFill>
                            <a:srgbClr val="000000"/>
                          </a:solidFill>
                          <a:latin typeface="Arial"/>
                        </a:rPr>
                        <a:t>Серия реагентов</a:t>
                      </a:r>
                      <a:endParaRPr lang="ru-RU" sz="1600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dirty="0"/>
                        <a:t>Набор ЛЮИС-ТЕСТ №2 L-332  </a:t>
                      </a:r>
                      <a:r>
                        <a:rPr lang="ru-RU" sz="1600" i="1" dirty="0" err="1"/>
                        <a:t>д</a:t>
                      </a:r>
                      <a:r>
                        <a:rPr lang="ru-RU" sz="1600" i="1" dirty="0"/>
                        <a:t>/определения ассоциированных с сифилисом </a:t>
                      </a:r>
                      <a:r>
                        <a:rPr lang="ru-RU" sz="1600" i="1" dirty="0" err="1"/>
                        <a:t>реагиновых</a:t>
                      </a:r>
                      <a:r>
                        <a:rPr lang="ru-RU" sz="1600" i="1" dirty="0"/>
                        <a:t> антител, 500, с 025275 ,срок годности 03.09.2023</a:t>
                      </a:r>
                      <a:endParaRPr lang="ru-RU" sz="1600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57650" y="4271010"/>
          <a:ext cx="6877052" cy="1935480"/>
        </p:xfrm>
        <a:graphic>
          <a:graphicData uri="http://schemas.openxmlformats.org/drawingml/2006/table">
            <a:tbl>
              <a:tblPr/>
              <a:tblGrid>
                <a:gridCol w="1240972"/>
                <a:gridCol w="1344386"/>
                <a:gridCol w="1240972"/>
                <a:gridCol w="258535"/>
                <a:gridCol w="1344386"/>
                <a:gridCol w="1447801"/>
              </a:tblGrid>
              <a:tr h="391153">
                <a:tc gridSpan="2"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0000"/>
                          </a:solidFill>
                          <a:latin typeface="Arial"/>
                        </a:rPr>
                        <a:t>Антитела к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Arial"/>
                        </a:rPr>
                        <a:t>Treponema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Arial"/>
                        </a:rPr>
                        <a:t>palidum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Arial"/>
                        </a:rPr>
                        <a:t>ХИАМ)</a:t>
                      </a:r>
                      <a:endParaRPr lang="ru-RU" sz="1600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b="1">
                          <a:solidFill>
                            <a:srgbClr val="000000"/>
                          </a:solidFill>
                          <a:latin typeface="Arial"/>
                        </a:rPr>
                        <a:t>26.74 </a:t>
                      </a:r>
                      <a:r>
                        <a:rPr lang="ru-RU" sz="1600" b="1">
                          <a:solidFill>
                            <a:srgbClr val="FF0000"/>
                          </a:solidFill>
                          <a:latin typeface="Arial"/>
                        </a:rPr>
                        <a:t>&gt;</a:t>
                      </a:r>
                      <a:endParaRPr lang="ru-RU" sz="160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S/CO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/>
                        <a:t>(0.00 - 0.99)</a:t>
                      </a:r>
                      <a:endParaRPr lang="ru-RU" sz="180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</a:tr>
              <a:tr h="560300">
                <a:tc gridSpan="2">
                  <a:txBody>
                    <a:bodyPr/>
                    <a:lstStyle/>
                    <a:p>
                      <a:r>
                        <a:rPr lang="ru-RU" sz="1600" dirty="0"/>
                        <a:t> 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>
                          <a:solidFill>
                            <a:srgbClr val="000000"/>
                          </a:solidFill>
                          <a:latin typeface="Arial"/>
                        </a:rPr>
                        <a:t>Серия реагентов</a:t>
                      </a:r>
                      <a:endParaRPr lang="ru-RU" sz="160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600" i="1" dirty="0"/>
                        <a:t>Сифилис реагент (</a:t>
                      </a:r>
                      <a:r>
                        <a:rPr lang="ru-RU" sz="1600" i="1" dirty="0" err="1"/>
                        <a:t>Syphilis</a:t>
                      </a:r>
                      <a:r>
                        <a:rPr lang="ru-RU" sz="1600" i="1" dirty="0"/>
                        <a:t> TP </a:t>
                      </a:r>
                      <a:r>
                        <a:rPr lang="ru-RU" sz="1600" i="1" dirty="0" err="1"/>
                        <a:t>Reagent</a:t>
                      </a:r>
                      <a:r>
                        <a:rPr lang="ru-RU" sz="1600" i="1" dirty="0"/>
                        <a:t> </a:t>
                      </a:r>
                      <a:r>
                        <a:rPr lang="ru-RU" sz="1600" i="1" dirty="0" err="1"/>
                        <a:t>Kit</a:t>
                      </a:r>
                      <a:r>
                        <a:rPr lang="ru-RU" sz="1600" i="1" dirty="0"/>
                        <a:t>)  (Германия) 26003ВЕ01, срок годности 11.02.2022г</a:t>
                      </a:r>
                      <a:endParaRPr lang="ru-RU" sz="1600" dirty="0"/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148">
                <a:tc>
                  <a:txBody>
                    <a:bodyPr/>
                    <a:lstStyle/>
                    <a:p>
                      <a:r>
                        <a:rPr lang="ru-RU" sz="1600"/>
                        <a:t> 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600" dirty="0" err="1"/>
                        <a:t>Treponema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pallidum</a:t>
                      </a:r>
                      <a:r>
                        <a:rPr lang="en-US" sz="1600" dirty="0"/>
                        <a:t> </a:t>
                      </a:r>
                      <a:r>
                        <a:rPr lang="ru-RU" sz="1600" dirty="0"/>
                        <a:t>положительный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98" name="AutoShape 2" descr="Нейросифили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Нейросифили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Каким путем передается сифилис: как можно заразиться, через что передает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Каким путем передается сифилис: как можно заразиться, через что передает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6" name="AutoShape 10" descr="Каким путем передается сифилис: как можно заразиться, через что передает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73148"/>
            <a:ext cx="3075757" cy="307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Анализ на </a:t>
            </a:r>
            <a:r>
              <a:rPr lang="en-US" b="1" dirty="0" err="1" smtClean="0"/>
              <a:t>Treponema</a:t>
            </a:r>
            <a:r>
              <a:rPr lang="en-US" b="1" dirty="0" smtClean="0"/>
              <a:t> </a:t>
            </a:r>
            <a:r>
              <a:rPr lang="en-US" b="1" dirty="0" err="1" smtClean="0"/>
              <a:t>palidum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9652" y="126124"/>
            <a:ext cx="2283645" cy="13873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92879" y="6206490"/>
            <a:ext cx="2283645" cy="4297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0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473</Words>
  <Application>Microsoft Office PowerPoint</Application>
  <PresentationFormat>Произвольный</PresentationFormat>
  <Paragraphs>71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Клинический случай</vt:lpstr>
      <vt:lpstr>Коронарография</vt:lpstr>
      <vt:lpstr>Эхокардиография</vt:lpstr>
      <vt:lpstr>Механическая поддержка кровообращения и газообмена</vt:lpstr>
      <vt:lpstr>Результаты</vt:lpstr>
      <vt:lpstr>Презентация PowerPoint</vt:lpstr>
      <vt:lpstr>Анализ на Treponema palidum</vt:lpstr>
      <vt:lpstr>Диагноз при выписке:</vt:lpstr>
      <vt:lpstr>Контрольный прием через 3 месяца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Liudmila Popova</dc:creator>
  <cp:lastModifiedBy>Кристина Гульняшкина</cp:lastModifiedBy>
  <cp:revision>48</cp:revision>
  <dcterms:created xsi:type="dcterms:W3CDTF">2022-04-21T07:33:31Z</dcterms:created>
  <dcterms:modified xsi:type="dcterms:W3CDTF">2022-06-21T18:14:47Z</dcterms:modified>
</cp:coreProperties>
</file>