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91" r:id="rId4"/>
    <p:sldId id="260" r:id="rId5"/>
    <p:sldId id="278" r:id="rId6"/>
    <p:sldId id="261" r:id="rId7"/>
    <p:sldId id="279" r:id="rId8"/>
    <p:sldId id="262" r:id="rId9"/>
    <p:sldId id="263" r:id="rId10"/>
    <p:sldId id="280" r:id="rId11"/>
    <p:sldId id="264" r:id="rId12"/>
    <p:sldId id="281" r:id="rId13"/>
    <p:sldId id="265" r:id="rId14"/>
    <p:sldId id="282" r:id="rId15"/>
    <p:sldId id="266" r:id="rId16"/>
    <p:sldId id="267" r:id="rId17"/>
    <p:sldId id="283" r:id="rId18"/>
    <p:sldId id="284" r:id="rId19"/>
    <p:sldId id="268" r:id="rId20"/>
    <p:sldId id="269" r:id="rId21"/>
    <p:sldId id="270" r:id="rId22"/>
    <p:sldId id="272" r:id="rId23"/>
    <p:sldId id="273" r:id="rId24"/>
    <p:sldId id="285" r:id="rId25"/>
    <p:sldId id="286" r:id="rId26"/>
    <p:sldId id="287" r:id="rId27"/>
    <p:sldId id="275" r:id="rId28"/>
    <p:sldId id="288" r:id="rId29"/>
    <p:sldId id="289" r:id="rId30"/>
    <p:sldId id="290" r:id="rId31"/>
    <p:sldId id="276" r:id="rId32"/>
    <p:sldId id="277" r:id="rId33"/>
    <p:sldId id="25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76;&#1099;%20&#1080;%20&#1089;&#1080;&#1084;&#1087;&#1090;&#1086;&#1084;&#1099;%20&#1087;&#1085;&#1077;&#1074;&#1084;&#1086;&#1085;&#1080;&#1080;.mp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stroscan.ru/handbook/144/4493" TargetMode="External"/><Relationship Id="rId3" Type="http://schemas.openxmlformats.org/officeDocument/2006/relationships/hyperlink" Target="http://www.gastroscan.ru/handbook/144/5390" TargetMode="External"/><Relationship Id="rId7" Type="http://schemas.openxmlformats.org/officeDocument/2006/relationships/hyperlink" Target="http://www.gastroscan.ru/handbook/144/9570" TargetMode="External"/><Relationship Id="rId2" Type="http://schemas.openxmlformats.org/officeDocument/2006/relationships/hyperlink" Target="http://www.gastroscan.ru/handbook/144/42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stroscan.ru/handbook/144/9612" TargetMode="External"/><Relationship Id="rId5" Type="http://schemas.openxmlformats.org/officeDocument/2006/relationships/hyperlink" Target="http://www.gastroscan.ru/handbook/144/4703" TargetMode="External"/><Relationship Id="rId10" Type="http://schemas.openxmlformats.org/officeDocument/2006/relationships/hyperlink" Target="http://www.gastroscan.ru/handbook/144/8954" TargetMode="External"/><Relationship Id="rId4" Type="http://schemas.openxmlformats.org/officeDocument/2006/relationships/hyperlink" Target="http://www.gastroscan.ru/handbook/144/4451" TargetMode="External"/><Relationship Id="rId9" Type="http://schemas.openxmlformats.org/officeDocument/2006/relationships/hyperlink" Target="http://www.gastroscan.ru/handbook/144/7037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rasgmu.ru/index.php?page%5bcommon%5d=elib&amp;res_id=3219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1300"/>
            <a:ext cx="8284633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Войно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Условно-патогенные микроорганизмы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18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67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1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545"/>
            <a:ext cx="12109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жидких средах образует серовато-серебристую пленку.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плотных средах часто наблюдается феномен радужного лизиса.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концу суток вследствие синтеза пигмента пиоцианина появляется сине-зеленое окрашивание культуры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продуцировать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пигменты желтого, красного коричнево-черного цвета.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00" t="14445" r="12000" b="4001"/>
          <a:stretch/>
        </p:blipFill>
        <p:spPr>
          <a:xfrm>
            <a:off x="7594064" y="3949700"/>
            <a:ext cx="4515385" cy="2908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34500" b="40678"/>
          <a:stretch/>
        </p:blipFill>
        <p:spPr>
          <a:xfrm>
            <a:off x="2222500" y="3565523"/>
            <a:ext cx="3517900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3" y="141354"/>
            <a:ext cx="10865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Биохимические свойства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синегнойной палочки характерна низкая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сахаролитическая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активность (окисляет только глюкозу),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протеолитическая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кровяном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агаре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зоны бета- гемолиза.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Синтезирует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триметиламин, придающий культурам приятный запах жасмина.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Продуцирует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бактериоцинов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пиоцинов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" y="0"/>
            <a:ext cx="113157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 патогенности:</a:t>
            </a:r>
          </a:p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Эндотоксин </a:t>
            </a:r>
          </a:p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Экзотоксины: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цитотоксин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экзоэнзим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гемолизин,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дифтерийный экзотоксин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Ферментами: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коллагеназа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нейраминидаза, </a:t>
            </a:r>
          </a:p>
          <a:p>
            <a:pPr marL="3200400" lvl="6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протеаза.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54" y="256701"/>
            <a:ext cx="11492346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Патогенез поражений.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Синегнойная палочка: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оппортунистический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внеклеточный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паразит,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которого связано со способностью противостоять действию защитных факторов организма.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1180"/>
            <a:ext cx="1160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вызывает тяжелые гнойно-септические процессы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септицемия вызывает гибель 30-70% пациентов). </a:t>
            </a:r>
          </a:p>
          <a:p>
            <a:pPr lvl="0" algn="ctr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связано с наличием разнообразных факторов патогенности и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плазмид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обусловливающих множественную устойчивость к антибиотикам, к действию антисептиков и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дезинфектантов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" y="183964"/>
            <a:ext cx="104705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Специфической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пищевых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токсикоинфекциях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дисбактериозах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кишечника,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вызванных,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эффективен комплексный бактериофаг, в состав которого входит псевдомонадный фаг.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антибактериальных препаратов чаще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применяют: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цефалоспорины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хинолоны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664" y="172526"/>
            <a:ext cx="11363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endParaRPr lang="ru-RU" sz="4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представителей рода - способность образовывать капсулу.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-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571874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24748"/>
            <a:ext cx="12026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оппортунистические поражения: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госпитальные пневмонии,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мочевыводящих путей,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диареи у новорожденных;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маститы,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септицемии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пневмонии у животных,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обнаруживаются на коже 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слизистых оболочках человека и животных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212" t="20100" r="18939" b="4173"/>
          <a:stretch/>
        </p:blipFill>
        <p:spPr>
          <a:xfrm>
            <a:off x="165100" y="906463"/>
            <a:ext cx="3505200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0862"/>
            <a:ext cx="1145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Клебсиеллы: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неподвижные палочки различных размеров.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Факультативные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анаэробы.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Оксидазоотрицательны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Каталазоположительны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1674089"/>
            <a:ext cx="5118100" cy="36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169948"/>
            <a:ext cx="7347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Культуральные свойства.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растут на простых питательных средах.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Оптимум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 7,2-7,4,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+35 до 37°С.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65" y="469900"/>
            <a:ext cx="4472235" cy="304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672" y="4417265"/>
            <a:ext cx="11767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плотных средах чаще образуют мутные слизистые колонии, на жидких средах - равномерное помутнение, иногда со слизистой пленкой на поверхности.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6" y="241493"/>
            <a:ext cx="6096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4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Псевдомонады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Клебсиеллы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Протей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8" y="202168"/>
            <a:ext cx="91093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патогенности.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Полисахаридная капсула,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Эндотоксин,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Фимбрии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Экзотоксины:</a:t>
            </a:r>
          </a:p>
          <a:p>
            <a:pPr marL="3314700" lvl="6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термолабильные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0" lvl="6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термостабильные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8036" r="5166" b="5357"/>
          <a:stretch/>
        </p:blipFill>
        <p:spPr>
          <a:xfrm>
            <a:off x="6146800" y="0"/>
            <a:ext cx="6045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90446"/>
            <a:ext cx="117255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Госпитальные бронхиты 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Бронхопневмонии, 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Долевые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пневмонии,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мочевыводящих путей,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Поражения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мозговых оболочек, суставов, позвоночника, глаз,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Бактериемии, 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Септикопиемии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2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8" y="272811"/>
            <a:ext cx="115292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при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генерализованных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вялотекущих хронических формах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клебсиеллезов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правило, в сочетании с препаратами, стимулирующими иммунитет.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Препараты:</a:t>
            </a:r>
          </a:p>
          <a:p>
            <a:pPr marL="2743200" lvl="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0" lvl="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беталактамовые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широкого спектра действия.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8614064" y="3106882"/>
            <a:ext cx="1724891" cy="12676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97695"/>
            <a:ext cx="63585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Расщепляют тирозин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Восстанавливают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нитраты,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Оксидазоотрицательны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Каталазоположительны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0" y="0"/>
            <a:ext cx="5570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0"/>
            <a:ext cx="12077700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обитают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кишечниках позвоночных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безпозвоночных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животных,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сточных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водах,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разлагающихся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органических остатках.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инфекции мочевыводящих путей у человека, а также септические поражения у пациентов с ожогами и после хирургических вмешательств.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288141"/>
            <a:ext cx="7607300" cy="4978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часто вызывают также пищевые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токсикоинфекции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часто роль в патологии имеют: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28900" lvl="5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mirabilis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900igr.net/datas/biologija/Protej/0015-015-CHistaja-kultura-P.vulgar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r="7535" b="13831"/>
          <a:stretch/>
        </p:blipFill>
        <p:spPr bwMode="auto">
          <a:xfrm>
            <a:off x="7785100" y="1"/>
            <a:ext cx="4406900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assconnection.s3.amazonaws.com/263/flashcards/3408263/jpg/phil_1260_lores-142BFFC32EF1E7E17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89960"/>
            <a:ext cx="4953000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165944"/>
            <a:ext cx="1160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Культуральные свойства.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Растут  на простых средах в широком диапазоне температур. 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Оптимальная рН 7,2-7,4, температура от +35 до 37°С. 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Колонии протеев округлые, полупрозрачные и выпуклые,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-формы дают сплошной рост. 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протеев сопровождается гнилостным запахом. </a:t>
            </a:r>
          </a:p>
        </p:txBody>
      </p:sp>
    </p:spTree>
    <p:extLst>
      <p:ext uri="{BB962C8B-B14F-4D97-AF65-F5344CB8AC3E}">
        <p14:creationId xmlns:p14="http://schemas.microsoft.com/office/powerpoint/2010/main" val="32370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6" y="252029"/>
            <a:ext cx="117740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патогенности.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ЛПС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клеточной стенки, способность к «роению»,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Фимбрии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Протеазы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Уреазу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Гемолизины </a:t>
            </a:r>
          </a:p>
          <a:p>
            <a:pPr marL="2743200" lvl="5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Гемагглютинины </a:t>
            </a:r>
            <a:endParaRPr lang="ru-RU" sz="2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3" y="2295525"/>
            <a:ext cx="584672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6" y="0"/>
            <a:ext cx="114473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</a:t>
            </a:r>
            <a:r>
              <a:rPr lang="en-US" sz="3200" b="1" i="1" dirty="0">
                <a:solidFill>
                  <a:srgbClr val="EBEBEB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sz="3200" b="1" i="1" dirty="0" smtClean="0">
                <a:solidFill>
                  <a:srgbClr val="EBEBEB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mirabilis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грязные руки и невымытые продукты питания. Основным источником заражения протеем считаются молочные и мясные продукты.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аналогичен пищевому, но встречается редко. Заражение протеем возможно при купании в источниках рядом с выпасами скота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Контактно-бытовой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 же невымытые руки, обработка пупка у новорожденных малышей с несоблюдением правил асептики, через катетеры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45" y="-1"/>
            <a:ext cx="1188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вызываемые протеем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мираблис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симптоматика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микроорганизма может составлять от 2 часов до 3 суток.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воспалительный процесс в месте проникновения протея.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спровоцированные протеем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мираблис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ЖКТ.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 вызывает воспалительные заболевания желудка, кишечника, двенадцатиперстной кишки.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814" y="405575"/>
            <a:ext cx="1100562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Семейство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Enterobakteriaceae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Род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Pseudomonas</a:t>
            </a:r>
          </a:p>
          <a:p>
            <a:pPr marL="457200" lvl="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P.aeruginosa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0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pneumonia, </a:t>
            </a:r>
            <a:endParaRPr lang="ru-RU" sz="40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oxytoca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/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род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Yersiniae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0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Yersiniae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pestis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иерсиния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-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возбудитель чумы</a:t>
            </a:r>
            <a:endParaRPr lang="ru-RU" sz="4000" dirty="0"/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род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Proteus, </a:t>
            </a:r>
            <a:endParaRPr lang="ru-RU" sz="40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P.vulgaris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P.mirabilis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8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55" y="114081"/>
            <a:ext cx="113330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процесса острое и дает следующую симптоматику: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– слабость, боли в эпигастральной области;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температуры, иногда до критических значений;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дефекации;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рвота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тошнота;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стула – жидкие зловонные выделения;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схваткообразный характер;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метеоризм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бурчание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ощущение переливания в кишечнике.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хронизации заболевания наблюдается развитие анемии, снижение веса, авитаминоз из-за недостаточного поступления с пищей витаминов и микроэлементов, почечная недостаточность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1" y="190500"/>
            <a:ext cx="118791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mirabilis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амоксициллин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левофлоксацин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рифаксимин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ципрофлоксацин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норфлоксацин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моксифлоксацин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mirabilis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 к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тетрациклину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оксициклину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клотримазолу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80" y="362704"/>
            <a:ext cx="11499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входные ворота и пути передачи инфекций, вызванных УПБ.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меры профилактики и лечения инфекций, вызванных УПБ.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Черкес Ф.К., Богоявленская Л.Б., Бельская Н.А. Микробиология. М. Альянс 2014 – 510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Донецкая, Э. Г.-А. Клиническая микробиология : рук. для специалистов клин. лаб. диагностики / Э. Г.-А. Донецкая. - М. : ГЭОТАР-Медиа, 2011. - 480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Медицинская микробиология, вирусология и иммунология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учебник  в 2–х  т. / ред. В. В. Зверев, М. Н. Бойченко. - М. : ГЭОТАР-Медиа, 2011.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 Х. Наглядные инфекционные болезни и микробиология / С. Х.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 Б.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Бамфорд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ред.-пер. С. Г. Пак, А. 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Еровиченков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 : ГЭОТАР-Медиа, 2009. - 136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Зубарева, Е. В. Микробиология : курс лекций / Е. В. Зубарева ; Красноярский педагогический университет. - Красноярск : ЛИТЕРА -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- 168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Микробиология, вирусология и иммунология : учебник / ред. В. Н. Царев. - М. : Практическая медицина, 2009. - 544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4" y="229153"/>
            <a:ext cx="103262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изогнутые палочки,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Аэробы,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Хемоорганотрофы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 (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полярно расположенные жгутики),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образуют,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Оксидазоположительны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низкой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сахаролитической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активностью.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86" y="1"/>
            <a:ext cx="4888514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65944"/>
            <a:ext cx="118364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представителей рода - свободноживущие обитатели почвы и воды, а также патогены растений и животных.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.slideserve.com/265504/pseudomonas-aeruginosa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11901" r="7810" b="12971"/>
          <a:stretch/>
        </p:blipFill>
        <p:spPr bwMode="auto">
          <a:xfrm>
            <a:off x="4851400" y="2019300"/>
            <a:ext cx="7251700" cy="47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900" y="1512838"/>
            <a:ext cx="462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Наибольшее медицинское значение имеет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(синегнойная палочка) - один из основных возбудителей локальных и системных гнойно-воспалительных процессов в условиях медицинских стационаров.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7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0" y="119524"/>
            <a:ext cx="116990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распространен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повсеместно: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животные, 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норме у человека (наиболее часто - в кишечнике, на коже и слизистых).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активно контаминировать медицинское оборудование, циркулировать среди персонала и пациентов. </a:t>
            </a:r>
            <a:endParaRPr lang="ru-RU" sz="2400" dirty="0">
              <a:solidFill>
                <a:srgbClr val="FF0000"/>
              </a:solidFill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58847"/>
            <a:ext cx="11696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 развития вызываемых синегнойной палочкой инфекций возрастает у больных с нарушениями барьерных функций и факторов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резистентности:</a:t>
            </a: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лейкозы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ожоги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сахарный диабет.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Инфицирование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синегнойной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палочкой: </a:t>
            </a:r>
          </a:p>
          <a:p>
            <a:pPr marL="3086100" lvl="6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15-20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внутрибольничных инфекций,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нозокомиальных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пневмоний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086100" lvl="6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гнойных хирургических осложнений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бактериемий</a:t>
            </a:r>
            <a:endParaRPr lang="ru-RU" sz="2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27" y="310750"/>
            <a:ext cx="7130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Грамотрицательная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 или слегка изогнутая палочка,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мазках располагается одиночно,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короткими цепочками.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Синтезирует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слизь (капсульное вещество).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icrobitosblog.com/wp-content/uploads/2015/04/pseudomonas_aeruginosa_tincion-gram-negati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5691" y="1157008"/>
            <a:ext cx="6873317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81" y="140306"/>
            <a:ext cx="11777519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Культуральные свойства.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аэробом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Фермент: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ct val="150000"/>
              </a:lnSpc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цитохромы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ct val="150000"/>
              </a:lnSpc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цитохромоксидаза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дегидразы.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широком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диапозоне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рН и температур.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питательных веществах способствует росту этого возбудителя на простых (универсальных) питательных средах - МПБ, МПА, Эндо, Левина и др.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1075</Words>
  <Application>Microsoft Office PowerPoint</Application>
  <PresentationFormat>Произвольный</PresentationFormat>
  <Paragraphs>219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 Войно - 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notebook</cp:lastModifiedBy>
  <cp:revision>38</cp:revision>
  <dcterms:created xsi:type="dcterms:W3CDTF">2015-09-16T12:34:05Z</dcterms:created>
  <dcterms:modified xsi:type="dcterms:W3CDTF">2018-10-31T06:33:02Z</dcterms:modified>
</cp:coreProperties>
</file>