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58" r:id="rId4"/>
    <p:sldId id="291" r:id="rId5"/>
    <p:sldId id="292" r:id="rId6"/>
    <p:sldId id="293" r:id="rId7"/>
    <p:sldId id="259" r:id="rId8"/>
    <p:sldId id="273" r:id="rId9"/>
    <p:sldId id="272" r:id="rId10"/>
    <p:sldId id="271" r:id="rId11"/>
    <p:sldId id="270" r:id="rId12"/>
    <p:sldId id="274" r:id="rId13"/>
    <p:sldId id="275" r:id="rId14"/>
    <p:sldId id="276" r:id="rId15"/>
    <p:sldId id="294" r:id="rId16"/>
    <p:sldId id="277" r:id="rId17"/>
    <p:sldId id="278" r:id="rId18"/>
    <p:sldId id="280" r:id="rId19"/>
    <p:sldId id="281" r:id="rId20"/>
    <p:sldId id="282" r:id="rId21"/>
    <p:sldId id="285" r:id="rId22"/>
    <p:sldId id="256" r:id="rId23"/>
    <p:sldId id="260" r:id="rId24"/>
    <p:sldId id="295" r:id="rId25"/>
    <p:sldId id="296" r:id="rId26"/>
    <p:sldId id="297" r:id="rId27"/>
    <p:sldId id="26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1"/>
  </p:normalViewPr>
  <p:slideViewPr>
    <p:cSldViewPr>
      <p:cViewPr varScale="1">
        <p:scale>
          <a:sx n="104" d="100"/>
          <a:sy n="104" d="100"/>
        </p:scale>
        <p:origin x="6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5%D1%80%D0%B0%D0%BC%D0%B8%D0%BA%D0%B0" TargetMode="External"/><Relationship Id="rId2" Type="http://schemas.openxmlformats.org/officeDocument/2006/relationships/hyperlink" Target="https://ru.wikipedia.org/wiki/%D0%A4%D0%B0%D1%80%D1%84%D0%BE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ru.wikipedia.org/wiki/%D0%97%D1%83%D0%B1%D1%8B_%D1%87%D0%B5%D0%BB%D0%BE%D0%B2%D0%B5%D0%BA%D0%B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B%D0%BE%D0%BC%D0%B1%D0%B0_(%D1%81%D1%82%D0%BE%D0%BC%D0%B0%D1%82%D0%BE%D0%BB%D0%BE%D0%B3%D0%B8%D1%8F)" TargetMode="External"/><Relationship Id="rId2" Type="http://schemas.openxmlformats.org/officeDocument/2006/relationships/hyperlink" Target="https://ru.wikipedia.org/wiki/%D0%9C%D0%BE%D0%BB%D1%8F%D1%80%D1%8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350" dirty="0"/>
              <a:t>Федеральное государственное бюджетное образовательное учреждение высшего образования «Красноярский медицинский университет имени профессора В.Ф. </a:t>
            </a:r>
            <a:r>
              <a:rPr lang="ru-RU" sz="1350" dirty="0" err="1"/>
              <a:t>Войно-Ясенецкого</a:t>
            </a:r>
            <a:r>
              <a:rPr lang="ru-RU" sz="1350" dirty="0"/>
              <a:t>» Министерства здравоохранения Российской Федерации Кафедра стоматологии ортопедической</a:t>
            </a:r>
            <a:br>
              <a:rPr lang="ru-RU" sz="1350" dirty="0"/>
            </a:br>
            <a:endParaRPr lang="ru-RU" sz="135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400" dirty="0" err="1"/>
              <a:t>Виниры</a:t>
            </a:r>
            <a:endParaRPr lang="ru-RU" sz="5400" dirty="0"/>
          </a:p>
          <a:p>
            <a:pPr marL="0" indent="0" algn="r">
              <a:buNone/>
            </a:pPr>
            <a:endParaRPr lang="ru-RU" sz="1350" dirty="0"/>
          </a:p>
          <a:p>
            <a:pPr marL="0" indent="0" algn="r">
              <a:buNone/>
            </a:pPr>
            <a:endParaRPr lang="ru-RU" sz="1350" dirty="0"/>
          </a:p>
          <a:p>
            <a:pPr marL="0" indent="0" algn="r">
              <a:buNone/>
            </a:pPr>
            <a:endParaRPr lang="ru-RU" sz="1350" dirty="0"/>
          </a:p>
          <a:p>
            <a:pPr marL="2743200" lvl="8" indent="0">
              <a:buNone/>
            </a:pPr>
            <a:endParaRPr lang="ru-RU" sz="1500" dirty="0"/>
          </a:p>
          <a:p>
            <a:pPr marL="2743200" lvl="8" indent="0">
              <a:buNone/>
            </a:pPr>
            <a:endParaRPr lang="ru-RU" sz="1500" dirty="0"/>
          </a:p>
          <a:p>
            <a:pPr marL="2743200" lvl="8" indent="0">
              <a:buNone/>
            </a:pPr>
            <a:endParaRPr lang="ru-RU" sz="1500" dirty="0"/>
          </a:p>
          <a:p>
            <a:pPr marL="2743200" lvl="8" indent="0">
              <a:buNone/>
            </a:pPr>
            <a:endParaRPr lang="ru-RU" sz="1500" dirty="0"/>
          </a:p>
          <a:p>
            <a:pPr marL="2743200" lvl="8" indent="0">
              <a:buNone/>
            </a:pPr>
            <a:endParaRPr lang="ru-RU" sz="1500" dirty="0"/>
          </a:p>
          <a:p>
            <a:pPr marL="2743200" lvl="8" indent="0">
              <a:buNone/>
            </a:pPr>
            <a:r>
              <a:rPr lang="ru-RU" sz="1500" dirty="0"/>
              <a:t>Выполнил ординатор 1-го года обучения по специальности «стоматология ортопедическая» Джамбровский Владимир Алексеевич</a:t>
            </a:r>
          </a:p>
          <a:p>
            <a:pPr marL="2743200" lvl="8" indent="0">
              <a:buNone/>
            </a:pPr>
            <a:r>
              <a:rPr lang="ru-RU" sz="1500" dirty="0"/>
              <a:t> рецензент профессор Чижов Юрий Васильевич </a:t>
            </a:r>
          </a:p>
          <a:p>
            <a:pPr marL="2743200" lvl="8" indent="0">
              <a:buNone/>
            </a:pPr>
            <a:endParaRPr lang="ru-RU" sz="1500" dirty="0"/>
          </a:p>
          <a:p>
            <a:pPr marL="2743200" lvl="8" indent="0">
              <a:buNone/>
            </a:pPr>
            <a:endParaRPr lang="ru-RU" sz="1500" dirty="0"/>
          </a:p>
          <a:p>
            <a:pPr marL="2743200" lvl="8" indent="0">
              <a:buNone/>
            </a:pPr>
            <a:endParaRPr lang="ru-RU" sz="1500" dirty="0"/>
          </a:p>
          <a:p>
            <a:pPr marL="2743200" lvl="8" indent="0">
              <a:buNone/>
            </a:pPr>
            <a:endParaRPr lang="ru-RU" sz="1500" dirty="0"/>
          </a:p>
          <a:p>
            <a:pPr marL="2743200" lvl="8" indent="0">
              <a:buNone/>
            </a:pPr>
            <a:r>
              <a:rPr lang="ru-RU" sz="1500" dirty="0"/>
              <a:t>г. Красноярск, 2021</a:t>
            </a:r>
          </a:p>
          <a:p>
            <a:pPr marL="2743200" lvl="8" indent="0">
              <a:buNone/>
            </a:pP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229994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178" r="4381" b="8680"/>
          <a:stretch/>
        </p:blipFill>
        <p:spPr bwMode="auto">
          <a:xfrm>
            <a:off x="546957" y="2060849"/>
            <a:ext cx="76974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178" r="4381" b="8680"/>
          <a:stretch/>
        </p:blipFill>
        <p:spPr bwMode="auto">
          <a:xfrm>
            <a:off x="546957" y="2060849"/>
            <a:ext cx="76974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178" r="4381" b="8680"/>
          <a:stretch/>
        </p:blipFill>
        <p:spPr bwMode="auto">
          <a:xfrm>
            <a:off x="546957" y="2060849"/>
            <a:ext cx="76974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Ретракция десны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178" r="4381" b="8680"/>
          <a:stretch/>
        </p:blipFill>
        <p:spPr bwMode="auto">
          <a:xfrm>
            <a:off x="546957" y="2060849"/>
            <a:ext cx="76974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Сканирование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D4501-F326-B249-B8FE-B831EEA28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ru-RU" dirty="0"/>
              <a:t>Использование слепочного материала сегодня не требуется. Стоматолог просто сканирует зубы с помощью </a:t>
            </a:r>
            <a:r>
              <a:rPr lang="ru-RU" dirty="0" err="1"/>
              <a:t>интраорального</a:t>
            </a:r>
            <a:r>
              <a:rPr lang="ru-RU" dirty="0"/>
              <a:t> сканера и передает файл в зуботехническую лабораторию, которая может находиться в любой точке земного шара.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A5548-CA12-2949-A15F-C52B8869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Сканер полости рта</a:t>
            </a:r>
          </a:p>
        </p:txBody>
      </p:sp>
      <p:pic>
        <p:nvPicPr>
          <p:cNvPr id="5" name="Объект 4" descr="Изображение выглядит как человек, окно&#10;&#10;Автоматически созданное описание">
            <a:extLst>
              <a:ext uri="{FF2B5EF4-FFF2-40B4-BE49-F238E27FC236}">
                <a16:creationId xmlns:a16="http://schemas.microsoft.com/office/drawing/2014/main" id="{C824D9BC-79BF-594E-AA5C-E19CE679C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339007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Адгезивный</a:t>
            </a:r>
            <a:r>
              <a:rPr lang="ru-RU" dirty="0"/>
              <a:t> протокол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протравливание  5% плавиковой кислотой в течении 20 секунд.</a:t>
            </a:r>
          </a:p>
          <a:p>
            <a:r>
              <a:rPr lang="ru-RU" dirty="0"/>
              <a:t> Затем ее смывают, </a:t>
            </a:r>
            <a:r>
              <a:rPr lang="ru-RU" dirty="0" err="1"/>
              <a:t>винир</a:t>
            </a:r>
            <a:r>
              <a:rPr lang="ru-RU" dirty="0"/>
              <a:t> высушивают и очищают его адгезивную поверхность 37% ортофосфорной кислотой.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Протравка керамического </a:t>
            </a:r>
            <a:r>
              <a:rPr lang="ru-RU" dirty="0" err="1"/>
              <a:t>винира</a:t>
            </a:r>
            <a:r>
              <a:rPr lang="ru-RU" dirty="0"/>
              <a:t> плавиковой кислотой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2906" b="16636"/>
          <a:stretch/>
        </p:blipFill>
        <p:spPr bwMode="auto">
          <a:xfrm>
            <a:off x="546957" y="2636913"/>
            <a:ext cx="805008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89E7F2-BFA9-B546-BC5D-91C6417766CC}"/>
              </a:ext>
            </a:extLst>
          </p:cNvPr>
          <p:cNvSpPr txBox="1"/>
          <p:nvPr/>
        </p:nvSpPr>
        <p:spPr>
          <a:xfrm>
            <a:off x="1013254" y="6042454"/>
            <a:ext cx="715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Затем кислоту смывают в течении 20 секунд.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Протравка ортофосфорной кислотой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4497" b="16636"/>
          <a:stretch/>
        </p:blipFill>
        <p:spPr bwMode="auto">
          <a:xfrm>
            <a:off x="546957" y="2708921"/>
            <a:ext cx="805008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Нанесение </a:t>
            </a:r>
            <a:r>
              <a:rPr lang="ru-RU" dirty="0" err="1"/>
              <a:t>силана</a:t>
            </a:r>
            <a:r>
              <a:rPr lang="ru-RU" dirty="0"/>
              <a:t> на 1-2 мин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4497" b="16636"/>
          <a:stretch/>
        </p:blipFill>
        <p:spPr bwMode="auto">
          <a:xfrm>
            <a:off x="490005" y="1276691"/>
            <a:ext cx="604126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AB7EF26-10AE-004D-9FDA-48141BFDD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0178" r="4381" b="11862"/>
          <a:stretch/>
        </p:blipFill>
        <p:spPr bwMode="auto">
          <a:xfrm>
            <a:off x="2627784" y="4230216"/>
            <a:ext cx="5685492" cy="227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Понятие </a:t>
            </a:r>
            <a:r>
              <a:rPr lang="ru-RU" dirty="0" err="1"/>
              <a:t>винир</a:t>
            </a:r>
            <a:endParaRPr lang="ru-RU" dirty="0"/>
          </a:p>
          <a:p>
            <a:r>
              <a:rPr lang="ru-RU" dirty="0"/>
              <a:t>Показания и противопоказания к их применению </a:t>
            </a:r>
          </a:p>
          <a:p>
            <a:r>
              <a:rPr lang="ru-RU" dirty="0"/>
              <a:t>Этапы  ортопедического лечения с применением </a:t>
            </a:r>
            <a:r>
              <a:rPr lang="ru-RU" dirty="0" err="1"/>
              <a:t>виниров</a:t>
            </a:r>
            <a:endParaRPr lang="ru-RU" dirty="0"/>
          </a:p>
          <a:p>
            <a:r>
              <a:rPr lang="ru-RU" dirty="0"/>
              <a:t>Плюсы и минусы </a:t>
            </a:r>
            <a:r>
              <a:rPr lang="ru-RU" dirty="0" err="1"/>
              <a:t>виниров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4009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Нанесение </a:t>
            </a:r>
            <a:r>
              <a:rPr lang="ru-RU" dirty="0" err="1"/>
              <a:t>адгезива</a:t>
            </a:r>
            <a:br>
              <a:rPr lang="ru-RU" dirty="0"/>
            </a:br>
            <a:r>
              <a:rPr lang="en-US" dirty="0" err="1"/>
              <a:t>OptiBond</a:t>
            </a:r>
            <a:r>
              <a:rPr lang="en-US" dirty="0"/>
              <a:t> FL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2906" b="16636"/>
          <a:stretch/>
        </p:blipFill>
        <p:spPr bwMode="auto">
          <a:xfrm>
            <a:off x="546957" y="2636913"/>
            <a:ext cx="805008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A5C8C1-97F3-914C-8E60-4F44C0EF2B00}"/>
              </a:ext>
            </a:extLst>
          </p:cNvPr>
          <p:cNvSpPr txBox="1"/>
          <p:nvPr/>
        </p:nvSpPr>
        <p:spPr>
          <a:xfrm>
            <a:off x="736493" y="5937031"/>
            <a:ext cx="7671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После 15 секунд раздувания </a:t>
            </a:r>
            <a:r>
              <a:rPr lang="ru-RU" dirty="0" err="1"/>
              <a:t>адгезива</a:t>
            </a:r>
            <a:r>
              <a:rPr lang="ru-RU" dirty="0"/>
              <a:t>, его засвечивают в течении 15 секунд.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Фиксация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Припасовка </a:t>
            </a:r>
            <a:r>
              <a:rPr lang="ru-RU" dirty="0" err="1"/>
              <a:t>винира</a:t>
            </a:r>
            <a:r>
              <a:rPr lang="ru-RU" dirty="0"/>
              <a:t>, нанесение цемента двойного отверждения на поверхности </a:t>
            </a:r>
            <a:r>
              <a:rPr lang="ru-RU" dirty="0" err="1"/>
              <a:t>отпрепарированного</a:t>
            </a:r>
            <a:r>
              <a:rPr lang="ru-RU" dirty="0"/>
              <a:t> зуба и  дальнейшее засвечивание материала. </a:t>
            </a:r>
          </a:p>
          <a:p>
            <a:r>
              <a:rPr lang="ru-RU" dirty="0"/>
              <a:t>Важно на этом этапе убрать излишки цемента</a:t>
            </a:r>
            <a:r>
              <a:rPr lang="ru-RU" dirty="0">
                <a:solidFill>
                  <a:srgbClr val="FF0000"/>
                </a:solidFill>
              </a:rPr>
              <a:t>!!!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www.speedex.ru/UserFiles/Image/img94_12564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ругой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6692" y="1928802"/>
            <a:ext cx="6485689" cy="3712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02A9F-5ED5-1E40-B9E1-38E61458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Плюсы </a:t>
            </a:r>
            <a:r>
              <a:rPr lang="ru-RU" dirty="0" err="1"/>
              <a:t>виниров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EF747-2316-3A4E-9BD3-BFAD82451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Быстрота изготовления в случае композитных </a:t>
            </a:r>
            <a:r>
              <a:rPr lang="ru-RU" dirty="0" err="1"/>
              <a:t>виниров</a:t>
            </a:r>
            <a:r>
              <a:rPr lang="ru-RU" dirty="0"/>
              <a:t> достаточно одного посещения.</a:t>
            </a:r>
          </a:p>
          <a:p>
            <a:r>
              <a:rPr lang="ru-RU" dirty="0"/>
              <a:t>Долговечность, особенно при изготовлении керамических </a:t>
            </a:r>
            <a:r>
              <a:rPr lang="ru-RU" dirty="0" err="1"/>
              <a:t>виниров</a:t>
            </a:r>
            <a:r>
              <a:rPr lang="ru-RU" dirty="0"/>
              <a:t>.</a:t>
            </a:r>
          </a:p>
          <a:p>
            <a:r>
              <a:rPr lang="ru-RU" dirty="0"/>
              <a:t>Отличный косметический эффект за счёт отсутствия металла и других непрозрачных материалов.</a:t>
            </a:r>
          </a:p>
          <a:p>
            <a:r>
              <a:rPr lang="ru-RU" dirty="0"/>
              <a:t>Современные пропускают свет, так что зубы выглядят естественно.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491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05E3D-C493-5E41-B25C-E6128E01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Минусы </a:t>
            </a:r>
            <a:r>
              <a:rPr lang="ru-RU" dirty="0" err="1"/>
              <a:t>виниров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3E259-6859-FF42-BABA-1149872F4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Малая прочность, особенно композитных </a:t>
            </a:r>
            <a:r>
              <a:rPr lang="ru-RU" dirty="0" err="1"/>
              <a:t>виниров</a:t>
            </a:r>
            <a:r>
              <a:rPr lang="ru-RU" dirty="0"/>
              <a:t>.</a:t>
            </a:r>
          </a:p>
          <a:p>
            <a:r>
              <a:rPr lang="ru-RU" dirty="0"/>
              <a:t>Малая маскирующая способность при значительном изменении цвета зуба.</a:t>
            </a:r>
          </a:p>
          <a:p>
            <a:r>
              <a:rPr lang="ru-RU" dirty="0"/>
              <a:t>Высокая цена керамических </a:t>
            </a:r>
            <a:r>
              <a:rPr lang="ru-RU" dirty="0" err="1"/>
              <a:t>виниров</a:t>
            </a:r>
            <a:r>
              <a:rPr lang="ru-RU" dirty="0"/>
              <a:t>.</a:t>
            </a:r>
          </a:p>
          <a:p>
            <a:r>
              <a:rPr lang="ru-RU" dirty="0"/>
              <a:t>Обтачивание эмали необратимо. В случае полного снятия </a:t>
            </a:r>
            <a:r>
              <a:rPr lang="ru-RU" dirty="0" err="1"/>
              <a:t>винира</a:t>
            </a:r>
            <a:r>
              <a:rPr lang="ru-RU" dirty="0"/>
              <a:t> потребуется дополнительная реставрация зуба.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31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FF83E-A861-5646-BEEE-41804938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DB4884-0B35-E544-953B-D8BEBC22D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https://</a:t>
            </a:r>
            <a:r>
              <a:rPr lang="en" dirty="0" err="1"/>
              <a:t>ru.wikipedia.org</a:t>
            </a:r>
            <a:r>
              <a:rPr lang="en" dirty="0"/>
              <a:t>/wiki/</a:t>
            </a:r>
            <a:r>
              <a:rPr lang="ru-RU" dirty="0" err="1"/>
              <a:t>Виниры#См</a:t>
            </a:r>
            <a:r>
              <a:rPr lang="ru-RU" dirty="0"/>
              <a:t>._также</a:t>
            </a:r>
          </a:p>
        </p:txBody>
      </p:sp>
    </p:spTree>
    <p:extLst>
      <p:ext uri="{BB962C8B-B14F-4D97-AF65-F5344CB8AC3E}">
        <p14:creationId xmlns:p14="http://schemas.microsoft.com/office/powerpoint/2010/main" val="3029142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r>
              <a:rPr lang="ru-RU" sz="2400" dirty="0" err="1"/>
              <a:t>Винир</a:t>
            </a:r>
            <a:r>
              <a:rPr lang="ru-RU" sz="2400" dirty="0"/>
              <a:t> -  </a:t>
            </a:r>
            <a:r>
              <a:rPr lang="ru-RU" sz="2400" dirty="0">
                <a:hlinkClick r:id="rId2" tooltip="Фарфор"/>
              </a:rPr>
              <a:t>фарфоровые</a:t>
            </a:r>
            <a:r>
              <a:rPr lang="ru-RU" sz="2400" dirty="0"/>
              <a:t> или </a:t>
            </a:r>
            <a:r>
              <a:rPr lang="ru-RU" sz="2400" dirty="0">
                <a:hlinkClick r:id="rId3" tooltip="Керамика"/>
              </a:rPr>
              <a:t>керамические</a:t>
            </a:r>
            <a:r>
              <a:rPr lang="ru-RU" sz="2400" dirty="0"/>
              <a:t> накладки, замещающие внешний слой </a:t>
            </a:r>
            <a:r>
              <a:rPr lang="ru-RU" sz="2400" dirty="0">
                <a:hlinkClick r:id="rId4" tooltip="Зубы человека"/>
              </a:rPr>
              <a:t>зубов</a:t>
            </a:r>
            <a:r>
              <a:rPr lang="ru-RU" sz="2400" dirty="0"/>
              <a:t>. </a:t>
            </a:r>
          </a:p>
        </p:txBody>
      </p:sp>
      <p:pic>
        <p:nvPicPr>
          <p:cNvPr id="5" name="Рисунок 4" descr="Изображение выглядит как беспозвоночное, моллюск, внутренни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0E0F831F-2C99-2A47-ABD8-768AED0E3D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08920"/>
            <a:ext cx="3888432" cy="29828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81D62-B072-A249-9220-00C20DFD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Показания к применению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51FA16-F772-014D-B71A-0AC15027B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щели и промежутки между зубами;</a:t>
            </a:r>
          </a:p>
          <a:p>
            <a:r>
              <a:rPr lang="ru-RU" dirty="0"/>
              <a:t>искривлённая форма зуба;</a:t>
            </a:r>
          </a:p>
          <a:p>
            <a:r>
              <a:rPr lang="ru-RU" dirty="0"/>
              <a:t>клиновидный дефект;</a:t>
            </a:r>
          </a:p>
          <a:p>
            <a:r>
              <a:rPr lang="ru-RU" dirty="0" err="1"/>
              <a:t>стираемость</a:t>
            </a:r>
            <a:r>
              <a:rPr lang="ru-RU" dirty="0"/>
              <a:t> зубов не более второй степени;</a:t>
            </a:r>
          </a:p>
          <a:p>
            <a:r>
              <a:rPr lang="ru-RU" dirty="0"/>
              <a:t>трещины и сколы зубной эмали;</a:t>
            </a:r>
          </a:p>
          <a:p>
            <a:r>
              <a:rPr lang="ru-RU" dirty="0"/>
              <a:t>изменение цвета зуба (травма, </a:t>
            </a:r>
            <a:r>
              <a:rPr lang="ru-RU" dirty="0" err="1"/>
              <a:t>депульпированный</a:t>
            </a:r>
            <a:r>
              <a:rPr lang="ru-RU" dirty="0"/>
              <a:t> зуб, флюороз, начальная стадия гипоплазии и пр.).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8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A0D4D-9920-8746-8314-0E1C61F9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Противопоказания к применению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4EA2C-3079-354B-9BE3-0A15CB752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неправильный прикус (например</a:t>
            </a:r>
            <a:r>
              <a:rPr lang="en-US" dirty="0"/>
              <a:t>:</a:t>
            </a:r>
            <a:r>
              <a:rPr lang="ru-RU" dirty="0"/>
              <a:t> прямой прикус или глубокое резцовое перекрытие);</a:t>
            </a:r>
          </a:p>
          <a:p>
            <a:r>
              <a:rPr lang="ru-RU" dirty="0"/>
              <a:t>отсутствие </a:t>
            </a:r>
            <a:r>
              <a:rPr lang="ru-RU" dirty="0">
                <a:hlinkClick r:id="rId2" tooltip="Моляры"/>
              </a:rPr>
              <a:t>моляров;</a:t>
            </a:r>
            <a:endParaRPr lang="ru-RU" dirty="0"/>
          </a:p>
          <a:p>
            <a:r>
              <a:rPr lang="ru-RU" dirty="0"/>
              <a:t>вторая и более степень </a:t>
            </a:r>
            <a:r>
              <a:rPr lang="ru-RU" dirty="0" err="1"/>
              <a:t>стираемости</a:t>
            </a:r>
            <a:r>
              <a:rPr lang="ru-RU" dirty="0"/>
              <a:t> зубов;</a:t>
            </a:r>
          </a:p>
          <a:p>
            <a:r>
              <a:rPr lang="ru-RU" dirty="0"/>
              <a:t>наличие вредных привычек, способных повредить </a:t>
            </a:r>
            <a:r>
              <a:rPr lang="ru-RU" dirty="0" err="1"/>
              <a:t>виниры</a:t>
            </a:r>
            <a:r>
              <a:rPr lang="ru-RU" dirty="0"/>
              <a:t> (увлечение семечками);</a:t>
            </a:r>
          </a:p>
          <a:p>
            <a:r>
              <a:rPr lang="ru-RU" dirty="0"/>
              <a:t>наличие </a:t>
            </a:r>
            <a:r>
              <a:rPr lang="ru-RU" dirty="0">
                <a:hlinkClick r:id="rId3" tooltip="Пломба (стоматология)"/>
              </a:rPr>
              <a:t>пломбы</a:t>
            </a:r>
            <a:r>
              <a:rPr lang="ru-RU" dirty="0"/>
              <a:t> на большей части зуба;</a:t>
            </a:r>
          </a:p>
          <a:p>
            <a:r>
              <a:rPr lang="ru-RU" dirty="0"/>
              <a:t>высокая степень разрушения зуба (показания для изготовления коронки);</a:t>
            </a:r>
          </a:p>
          <a:p>
            <a:r>
              <a:rPr lang="ru-RU" dirty="0" err="1"/>
              <a:t>бруксизм</a:t>
            </a:r>
            <a:r>
              <a:rPr lang="ru-RU" dirty="0"/>
              <a:t> (скрежет зубов во время сна)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42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E051A-0E85-1C40-A132-4CD63CED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/>
              <a:t>Этапы ортопедического лечения с применением </a:t>
            </a:r>
            <a:r>
              <a:rPr lang="ru-RU" sz="3700" err="1"/>
              <a:t>виниров</a:t>
            </a:r>
            <a:r>
              <a:rPr lang="ru-RU" sz="3700"/>
              <a:t> </a:t>
            </a:r>
          </a:p>
        </p:txBody>
      </p:sp>
      <p:pic>
        <p:nvPicPr>
          <p:cNvPr id="5" name="Объект 4" descr="Изображение выглядит как человек, женщина, девочка, волосы&#10;&#10;Автоматически созданное описание">
            <a:extLst>
              <a:ext uri="{FF2B5EF4-FFF2-40B4-BE49-F238E27FC236}">
                <a16:creationId xmlns:a16="http://schemas.microsoft.com/office/drawing/2014/main" id="{5CC5B1CB-DB5C-4548-BE43-102F1D89D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0" r="-2" b="10230"/>
          <a:stretch/>
        </p:blipFill>
        <p:spPr>
          <a:xfrm>
            <a:off x="457200" y="1600200"/>
            <a:ext cx="82296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56964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Препарирование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D0D4-9C08-AB46-850D-F656C37FD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0927"/>
          </a:xfrm>
        </p:spPr>
        <p:txBody>
          <a:bodyPr>
            <a:normAutofit fontScale="92500"/>
          </a:bodyPr>
          <a:lstStyle/>
          <a:p>
            <a:r>
              <a:rPr lang="ru-RU" dirty="0"/>
              <a:t>Под ним подразумевают обточку поверхности зубной эмали на определенную глубину. Зубы небольшого размера и хорошей формы нуждаются в минимальном препарировании. Процедура обточки проходит совершенно безболезненно.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178" r="4381" b="8680"/>
          <a:stretch/>
        </p:blipFill>
        <p:spPr bwMode="auto">
          <a:xfrm>
            <a:off x="546957" y="2060849"/>
            <a:ext cx="76974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178" r="4381" b="8680"/>
          <a:stretch/>
        </p:blipFill>
        <p:spPr bwMode="auto">
          <a:xfrm>
            <a:off x="546957" y="2060849"/>
            <a:ext cx="76974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457</Words>
  <Application>Microsoft Macintosh PowerPoint</Application>
  <PresentationFormat>Экран (4:3)</PresentationFormat>
  <Paragraphs>71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Office</vt:lpstr>
      <vt:lpstr>Федеральное государственное бюджетное образовательное учреждение высшего образования «Красноярский медицинский университет имени профессора В.Ф. Войно-Ясенецкого» Министерства здравоохранения Российской Федерации Кафедра стоматологии ортопедической </vt:lpstr>
      <vt:lpstr>Цели</vt:lpstr>
      <vt:lpstr>Понятия</vt:lpstr>
      <vt:lpstr>Показания к применению</vt:lpstr>
      <vt:lpstr>Противопоказания к применению</vt:lpstr>
      <vt:lpstr>Этапы ортопедического лечения с применением виниров </vt:lpstr>
      <vt:lpstr>Препарирование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Ретракция десны</vt:lpstr>
      <vt:lpstr>Сканирование</vt:lpstr>
      <vt:lpstr>Сканер полости рта</vt:lpstr>
      <vt:lpstr>Адгезивный протокол</vt:lpstr>
      <vt:lpstr>Протравка керамического винира плавиковой кислотой</vt:lpstr>
      <vt:lpstr>Протравка ортофосфорной кислотой</vt:lpstr>
      <vt:lpstr>Нанесение силана на 1-2 мин</vt:lpstr>
      <vt:lpstr>Нанесение адгезива OptiBond FL</vt:lpstr>
      <vt:lpstr>Фиксация</vt:lpstr>
      <vt:lpstr>Презентация PowerPoint</vt:lpstr>
      <vt:lpstr>Презентация PowerPoint</vt:lpstr>
      <vt:lpstr>Плюсы виниров</vt:lpstr>
      <vt:lpstr>Минусы виниров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Виниры</dc:title>
  <dc:creator>Nike</dc:creator>
  <cp:lastModifiedBy>Владимир Джамбровский</cp:lastModifiedBy>
  <cp:revision>12</cp:revision>
  <dcterms:created xsi:type="dcterms:W3CDTF">2020-04-16T04:38:54Z</dcterms:created>
  <dcterms:modified xsi:type="dcterms:W3CDTF">2021-02-10T17:09:38Z</dcterms:modified>
</cp:coreProperties>
</file>