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2" r:id="rId5"/>
    <p:sldId id="264" r:id="rId6"/>
    <p:sldId id="263" r:id="rId7"/>
    <p:sldId id="266" r:id="rId8"/>
    <p:sldId id="265" r:id="rId9"/>
    <p:sldId id="268" r:id="rId10"/>
    <p:sldId id="267" r:id="rId11"/>
    <p:sldId id="259" r:id="rId12"/>
    <p:sldId id="260" r:id="rId13"/>
    <p:sldId id="269" r:id="rId14"/>
    <p:sldId id="270" r:id="rId15"/>
    <p:sldId id="272" r:id="rId16"/>
    <p:sldId id="273" r:id="rId17"/>
    <p:sldId id="274" r:id="rId18"/>
    <p:sldId id="275" r:id="rId19"/>
    <p:sldId id="276" r:id="rId20"/>
    <p:sldId id="277" r:id="rId21"/>
    <p:sldId id="271" r:id="rId22"/>
    <p:sldId id="278" r:id="rId23"/>
    <p:sldId id="279" r:id="rId24"/>
    <p:sldId id="280" r:id="rId25"/>
    <p:sldId id="283" r:id="rId26"/>
    <p:sldId id="285" r:id="rId27"/>
    <p:sldId id="286" r:id="rId28"/>
    <p:sldId id="28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C0247C5-DC49-49B8-BCBC-90344891196F}"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407207-33BF-429E-A150-65D731D3FE1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76D9F1B-1A72-4E3A-8210-397B55319268}"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E737566-8CDB-4AC6-8398-EE0C36A3607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110085-019A-421C-BA88-DACAC9690EB9}"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06F289-7457-479F-A8E7-39515E94F2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4B6651-3E53-4F98-A602-91323303DED0}"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F1B9D0-4D6E-4C93-A081-B1DBBBCE42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83CBFFF-1DCA-4B5C-B0F3-86B2709F036C}"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746D12-2641-42E6-88ED-90FC9DBF4A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01BC7A0-C3D5-4649-84C3-5703BA4A6160}" type="datetimeFigureOut">
              <a:rPr lang="ru-RU"/>
              <a:pPr>
                <a:defRPr/>
              </a:pPr>
              <a:t>21.11.2020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06E636F-E630-4C2E-9488-7F280FA7DB3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288A2B3-90B4-4191-9B0E-AEE5A2AF8D48}" type="datetimeFigureOut">
              <a:rPr lang="ru-RU"/>
              <a:pPr>
                <a:defRPr/>
              </a:pPr>
              <a:t>21.11.2020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1732040-E6FC-4CF2-9F50-A65EF120FA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F5AC906-DDC9-4930-B9DE-CF1629295C2A}" type="datetimeFigureOut">
              <a:rPr lang="ru-RU"/>
              <a:pPr>
                <a:defRPr/>
              </a:pPr>
              <a:t>21.11.2020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5956272-5DCD-4CEF-8AB8-F6E8BE1ED7A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E2B5465-9389-422B-9125-8BF2B6D80199}" type="datetimeFigureOut">
              <a:rPr lang="ru-RU"/>
              <a:pPr>
                <a:defRPr/>
              </a:pPr>
              <a:t>21.11.2020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6B8DBDC-1A24-4136-A24F-878C64B8E59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1E6942-E0CD-461F-9FDC-9A3C4A04DCF9}" type="datetimeFigureOut">
              <a:rPr lang="ru-RU"/>
              <a:pPr>
                <a:defRPr/>
              </a:pPr>
              <a:t>21.11.2020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8AE4C33-448C-4ED6-83D6-29FACCC1AF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15CCC66-1BA0-453F-BCD6-EFA65FD62984}" type="datetimeFigureOut">
              <a:rPr lang="ru-RU"/>
              <a:pPr>
                <a:defRPr/>
              </a:pPr>
              <a:t>21.11.2020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E389C1-171C-411C-BC93-70A96F279FF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EFA439-9F1C-4A1D-87D9-B6C762BD26AE}" type="datetimeFigureOut">
              <a:rPr lang="ru-RU"/>
              <a:pPr>
                <a:defRPr/>
              </a:pPr>
              <a:t>21.11.2020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BD3840-4357-43DF-A674-F0E93057B3D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28638" y="93663"/>
            <a:ext cx="8229600" cy="2139950"/>
          </a:xfrm>
        </p:spPr>
        <p:txBody>
          <a:bodyPr lIns="0" tIns="0" rIns="0" bIns="0" rtlCol="0">
            <a:spAutoFit/>
          </a:bodyPr>
          <a:lstStyle/>
          <a:p>
            <a:pPr eaLnBrk="1" fontAlgn="auto" hangingPunct="1">
              <a:spcAft>
                <a:spcPts val="0"/>
              </a:spcAft>
              <a:defRPr/>
            </a:pPr>
            <a:r>
              <a:rPr lang="en-US" sz="1900" smtClean="0">
                <a:latin typeface="Times New Roman" panose="02020603050405020304" pitchFamily="18" charset="0"/>
                <a:cs typeface="Times New Roman" panose="02020603050405020304" pitchFamily="18" charset="0"/>
              </a:rPr>
              <a:t>Federal State Budgetary Educational Institution of Higher Education</a:t>
            </a:r>
            <a:br>
              <a:rPr lang="en-US" sz="1900" smtClean="0">
                <a:latin typeface="Times New Roman" panose="02020603050405020304" pitchFamily="18" charset="0"/>
                <a:cs typeface="Times New Roman" panose="02020603050405020304" pitchFamily="18" charset="0"/>
              </a:rPr>
            </a:br>
            <a:r>
              <a:rPr lang="en-US" sz="1900" smtClean="0">
                <a:latin typeface="Times New Roman" panose="02020603050405020304" pitchFamily="18" charset="0"/>
                <a:cs typeface="Times New Roman" panose="02020603050405020304" pitchFamily="18" charset="0"/>
              </a:rPr>
              <a:t>“Professor V.F. Voino-Yasenetsky Krasnoyarsk State Medical University”</a:t>
            </a:r>
            <a:br>
              <a:rPr lang="en-US" sz="1900" smtClean="0">
                <a:latin typeface="Times New Roman" panose="02020603050405020304" pitchFamily="18" charset="0"/>
                <a:cs typeface="Times New Roman" panose="02020603050405020304" pitchFamily="18" charset="0"/>
              </a:rPr>
            </a:br>
            <a:r>
              <a:rPr lang="en-US" sz="1900" smtClean="0">
                <a:latin typeface="Times New Roman" panose="02020603050405020304" pitchFamily="18" charset="0"/>
                <a:cs typeface="Times New Roman" panose="02020603050405020304" pitchFamily="18" charset="0"/>
              </a:rPr>
              <a:t>of the Russian Federation Ministry of Health</a:t>
            </a:r>
            <a:br>
              <a:rPr lang="en-US" sz="1900" smtClean="0">
                <a:latin typeface="Times New Roman" panose="02020603050405020304" pitchFamily="18" charset="0"/>
                <a:cs typeface="Times New Roman" panose="02020603050405020304" pitchFamily="18" charset="0"/>
              </a:rPr>
            </a:br>
            <a:r>
              <a:rPr lang="en-US" sz="19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sz="19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1900" b="1" smtClean="0">
                <a:latin typeface="Times New Roman" panose="02020603050405020304" pitchFamily="18" charset="0"/>
                <a:cs typeface="Times New Roman" panose="02020603050405020304" pitchFamily="18" charset="0"/>
              </a:rPr>
              <a:t>Department of Biology and Ecology</a:t>
            </a:r>
            <a:r>
              <a:rPr lang="ru-RU" sz="1900" b="1" smtClean="0">
                <a:latin typeface="Times New Roman" panose="02020603050405020304" pitchFamily="18" charset="0"/>
                <a:cs typeface="Times New Roman" panose="02020603050405020304" pitchFamily="18" charset="0"/>
              </a:rPr>
              <a:t/>
            </a:r>
            <a:br>
              <a:rPr lang="ru-RU" sz="1900" b="1" smtClean="0">
                <a:latin typeface="Times New Roman" panose="02020603050405020304" pitchFamily="18" charset="0"/>
                <a:cs typeface="Times New Roman" panose="02020603050405020304" pitchFamily="18" charset="0"/>
              </a:rPr>
            </a:br>
            <a:endParaRPr lang="ru-RU" smtClean="0">
              <a:effectLst>
                <a:outerShdw blurRad="38100" dist="38100" dir="2700000" algn="tl">
                  <a:srgbClr val="C0C0C0"/>
                </a:outerShdw>
              </a:effectLst>
            </a:endParaRPr>
          </a:p>
        </p:txBody>
      </p:sp>
      <p:sp>
        <p:nvSpPr>
          <p:cNvPr id="3" name="Подзаголовок 2"/>
          <p:cNvSpPr>
            <a:spLocks noGrp="1"/>
          </p:cNvSpPr>
          <p:nvPr>
            <p:ph type="subTitle" idx="4294967295"/>
          </p:nvPr>
        </p:nvSpPr>
        <p:spPr>
          <a:xfrm>
            <a:off x="304800" y="1819275"/>
            <a:ext cx="8686800" cy="2030413"/>
          </a:xfrm>
        </p:spPr>
        <p:txBody>
          <a:bodyPr lIns="0" tIns="0" rIns="0" bIns="0" rtlCol="0" anchor="ctr">
            <a:spAutoFit/>
          </a:bodyPr>
          <a:lstStyle/>
          <a:p>
            <a:pPr marL="0" indent="0" algn="ctr" eaLnBrk="1" fontAlgn="auto" hangingPunct="1">
              <a:spcBef>
                <a:spcPct val="0"/>
              </a:spcBef>
              <a:spcAft>
                <a:spcPts val="0"/>
              </a:spcAft>
              <a:buFont typeface="Arial" panose="020B0604020202020204" pitchFamily="34" charset="0"/>
              <a:buNone/>
              <a:defRPr/>
            </a:pPr>
            <a:r>
              <a:rPr lang="ru-RU" sz="4400" b="1" dirty="0" err="1" smtClean="0">
                <a:solidFill>
                  <a:srgbClr val="000000"/>
                </a:solidFill>
                <a:ea typeface="DejaVu Sans"/>
                <a:cs typeface="DejaVu Sans"/>
              </a:rPr>
              <a:t>Topic</a:t>
            </a:r>
            <a:r>
              <a:rPr lang="ru-RU" sz="4400" b="1" dirty="0" smtClean="0">
                <a:solidFill>
                  <a:srgbClr val="000000"/>
                </a:solidFill>
                <a:ea typeface="DejaVu Sans"/>
                <a:cs typeface="DejaVu Sans"/>
              </a:rPr>
              <a:t>: </a:t>
            </a:r>
            <a:r>
              <a:rPr lang="en-US" sz="4400" b="1" dirty="0">
                <a:solidFill>
                  <a:srgbClr val="000000"/>
                </a:solidFill>
                <a:ea typeface="DejaVu Sans"/>
                <a:cs typeface="DejaVu Sans"/>
              </a:rPr>
              <a:t>Mendel's Laws</a:t>
            </a:r>
            <a:endParaRPr lang="ru-RU" sz="4300" dirty="0">
              <a:solidFill>
                <a:srgbClr val="572314"/>
              </a:solidFill>
              <a:effectLst>
                <a:outerShdw blurRad="38100" dist="38100" dir="2700000" algn="tl">
                  <a:srgbClr val="C0C0C0"/>
                </a:outerShdw>
              </a:effectLst>
            </a:endParaRPr>
          </a:p>
          <a:p>
            <a:pPr marL="0" indent="0" algn="ctr" eaLnBrk="1" fontAlgn="auto" hangingPunct="1">
              <a:spcBef>
                <a:spcPct val="0"/>
              </a:spcBef>
              <a:spcAft>
                <a:spcPts val="0"/>
              </a:spcAft>
              <a:buFont typeface="Arial" panose="020B0604020202020204" pitchFamily="34" charset="0"/>
              <a:buNone/>
              <a:defRPr/>
            </a:pPr>
            <a:r>
              <a:rPr lang="en-US" sz="4400" b="1" dirty="0" smtClean="0">
                <a:solidFill>
                  <a:srgbClr val="000000"/>
                </a:solidFill>
                <a:ea typeface="DejaVu Sans"/>
                <a:cs typeface="DejaVu Sans"/>
              </a:rPr>
              <a:t>Interaction </a:t>
            </a:r>
            <a:r>
              <a:rPr lang="en-US" sz="4400" b="1" dirty="0">
                <a:solidFill>
                  <a:srgbClr val="000000"/>
                </a:solidFill>
                <a:ea typeface="DejaVu Sans"/>
                <a:cs typeface="DejaVu Sans"/>
              </a:rPr>
              <a:t>of A</a:t>
            </a:r>
            <a:r>
              <a:rPr lang="en-US" sz="4400" b="1" dirty="0" smtClean="0">
                <a:solidFill>
                  <a:srgbClr val="000000"/>
                </a:solidFill>
                <a:ea typeface="DejaVu Sans"/>
                <a:cs typeface="DejaVu Sans"/>
              </a:rPr>
              <a:t>llelic </a:t>
            </a:r>
            <a:r>
              <a:rPr lang="en-US" sz="4400" b="1" dirty="0">
                <a:solidFill>
                  <a:srgbClr val="000000"/>
                </a:solidFill>
                <a:ea typeface="DejaVu Sans"/>
                <a:cs typeface="DejaVu Sans"/>
              </a:rPr>
              <a:t>and </a:t>
            </a:r>
            <a:endParaRPr lang="en-US" sz="4400" b="1" dirty="0" smtClean="0">
              <a:solidFill>
                <a:srgbClr val="000000"/>
              </a:solidFill>
              <a:ea typeface="DejaVu Sans"/>
              <a:cs typeface="DejaVu Sans"/>
            </a:endParaRPr>
          </a:p>
          <a:p>
            <a:pPr marL="0" indent="0" algn="ctr" eaLnBrk="1" fontAlgn="auto" hangingPunct="1">
              <a:spcBef>
                <a:spcPct val="0"/>
              </a:spcBef>
              <a:spcAft>
                <a:spcPts val="0"/>
              </a:spcAft>
              <a:buFont typeface="Arial" panose="020B0604020202020204" pitchFamily="34" charset="0"/>
              <a:buNone/>
              <a:defRPr/>
            </a:pPr>
            <a:r>
              <a:rPr lang="en-US" sz="4400" b="1" dirty="0" smtClean="0">
                <a:solidFill>
                  <a:srgbClr val="000000"/>
                </a:solidFill>
                <a:ea typeface="DejaVu Sans"/>
                <a:cs typeface="DejaVu Sans"/>
              </a:rPr>
              <a:t>Non-allelic Genes</a:t>
            </a:r>
            <a:r>
              <a:rPr lang="en-US" sz="4400" b="1" dirty="0">
                <a:solidFill>
                  <a:srgbClr val="000000"/>
                </a:solidFill>
                <a:ea typeface="DejaVu Sans"/>
                <a:cs typeface="DejaVu Sans"/>
              </a:rPr>
              <a:t>. </a:t>
            </a:r>
            <a:endParaRPr lang="en-US" sz="4400" b="1" dirty="0" smtClean="0">
              <a:solidFill>
                <a:srgbClr val="000000"/>
              </a:solidFill>
              <a:ea typeface="DejaVu Sans"/>
              <a:cs typeface="DejaVu Sans"/>
            </a:endParaRPr>
          </a:p>
        </p:txBody>
      </p:sp>
      <p:sp>
        <p:nvSpPr>
          <p:cNvPr id="13315" name="Прямоугольник 3"/>
          <p:cNvSpPr>
            <a:spLocks noChangeArrowheads="1"/>
          </p:cNvSpPr>
          <p:nvPr/>
        </p:nvSpPr>
        <p:spPr bwMode="auto">
          <a:xfrm>
            <a:off x="914400" y="4267200"/>
            <a:ext cx="7848600" cy="1200150"/>
          </a:xfrm>
          <a:prstGeom prst="rect">
            <a:avLst/>
          </a:prstGeom>
          <a:noFill/>
          <a:ln w="9525">
            <a:noFill/>
            <a:miter lim="800000"/>
            <a:headEnd/>
            <a:tailEnd/>
          </a:ln>
        </p:spPr>
        <p:txBody>
          <a:bodyPr>
            <a:spAutoFit/>
          </a:bodyPr>
          <a:lstStyle/>
          <a:p>
            <a:pPr algn="ctr"/>
            <a:r>
              <a:rPr lang="en-US" altLang="ru-RU" b="1">
                <a:latin typeface="Times New Roman" pitchFamily="18" charset="0"/>
                <a:ea typeface="DejaVu Sans"/>
                <a:cs typeface="Times New Roman" pitchFamily="18" charset="0"/>
              </a:rPr>
              <a:t>Discipline: Biology</a:t>
            </a:r>
          </a:p>
          <a:p>
            <a:pPr algn="ctr"/>
            <a:r>
              <a:rPr lang="en-US" altLang="ru-RU" b="1">
                <a:latin typeface="Times New Roman" pitchFamily="18" charset="0"/>
                <a:ea typeface="DejaVu Sans"/>
                <a:cs typeface="Times New Roman" pitchFamily="18" charset="0"/>
              </a:rPr>
              <a:t>Lecture </a:t>
            </a:r>
            <a:r>
              <a:rPr lang="ru-RU" altLang="ru-RU" b="1">
                <a:latin typeface="Times New Roman" pitchFamily="18" charset="0"/>
                <a:ea typeface="DejaVu Sans"/>
                <a:cs typeface="Times New Roman" pitchFamily="18" charset="0"/>
              </a:rPr>
              <a:t>№</a:t>
            </a:r>
            <a:r>
              <a:rPr lang="en-US" altLang="ru-RU" b="1">
                <a:latin typeface="Times New Roman" pitchFamily="18" charset="0"/>
                <a:ea typeface="DejaVu Sans"/>
                <a:cs typeface="Times New Roman" pitchFamily="18" charset="0"/>
              </a:rPr>
              <a:t> </a:t>
            </a:r>
            <a:r>
              <a:rPr lang="ru-RU" altLang="ru-RU" b="1">
                <a:latin typeface="Times New Roman" pitchFamily="18" charset="0"/>
                <a:ea typeface="DejaVu Sans"/>
                <a:cs typeface="Times New Roman" pitchFamily="18" charset="0"/>
              </a:rPr>
              <a:t>4</a:t>
            </a:r>
            <a:endParaRPr lang="en-US" altLang="ru-RU" b="1">
              <a:latin typeface="Times New Roman" pitchFamily="18" charset="0"/>
              <a:ea typeface="DejaVu Sans"/>
              <a:cs typeface="Times New Roman" pitchFamily="18" charset="0"/>
            </a:endParaRPr>
          </a:p>
          <a:p>
            <a:pPr algn="ctr"/>
            <a:r>
              <a:rPr lang="en-US" altLang="ru-RU" b="1">
                <a:latin typeface="Times New Roman" pitchFamily="18" charset="0"/>
                <a:ea typeface="DejaVu Sans"/>
                <a:cs typeface="Times New Roman" pitchFamily="18" charset="0"/>
              </a:rPr>
              <a:t>for 1st year students studying in the specialty</a:t>
            </a:r>
            <a:endParaRPr lang="ru-RU" altLang="ru-RU" b="1">
              <a:latin typeface="Times New Roman" pitchFamily="18" charset="0"/>
              <a:ea typeface="DejaVu Sans"/>
              <a:cs typeface="Times New Roman" pitchFamily="18" charset="0"/>
            </a:endParaRPr>
          </a:p>
          <a:p>
            <a:pPr algn="ctr"/>
            <a:r>
              <a:rPr lang="ru-RU" altLang="ru-RU" b="1">
                <a:latin typeface="Times New Roman" pitchFamily="18" charset="0"/>
                <a:ea typeface="DejaVu Sans"/>
                <a:cs typeface="Times New Roman" pitchFamily="18" charset="0"/>
              </a:rPr>
              <a:t>31.05.01 - </a:t>
            </a:r>
            <a:r>
              <a:rPr lang="en-US" altLang="ru-RU" b="1">
                <a:latin typeface="Times New Roman" pitchFamily="18" charset="0"/>
                <a:ea typeface="DejaVu Sans"/>
                <a:cs typeface="Times New Roman" pitchFamily="18" charset="0"/>
              </a:rPr>
              <a:t>General Medicine</a:t>
            </a:r>
            <a:endParaRPr lang="ru-RU" altLang="ru-RU">
              <a:latin typeface="Corbel" pitchFamily="34" charset="0"/>
              <a:ea typeface="DejaVu Sans"/>
              <a:cs typeface="Times New Roman" pitchFamily="18" charset="0"/>
            </a:endParaRPr>
          </a:p>
        </p:txBody>
      </p:sp>
      <p:sp>
        <p:nvSpPr>
          <p:cNvPr id="13316" name="Прямоугольник 4"/>
          <p:cNvSpPr>
            <a:spLocks noChangeArrowheads="1"/>
          </p:cNvSpPr>
          <p:nvPr/>
        </p:nvSpPr>
        <p:spPr bwMode="auto">
          <a:xfrm>
            <a:off x="4564063" y="5486400"/>
            <a:ext cx="4579937" cy="369888"/>
          </a:xfrm>
          <a:prstGeom prst="rect">
            <a:avLst/>
          </a:prstGeom>
          <a:noFill/>
          <a:ln w="9525">
            <a:noFill/>
            <a:miter lim="800000"/>
            <a:headEnd/>
            <a:tailEnd/>
          </a:ln>
        </p:spPr>
        <p:txBody>
          <a:bodyPr>
            <a:spAutoFit/>
          </a:bodyPr>
          <a:lstStyle/>
          <a:p>
            <a:pPr algn="r">
              <a:spcBef>
                <a:spcPts val="763"/>
              </a:spcBef>
            </a:pPr>
            <a:r>
              <a:rPr lang="ru-RU" altLang="ru-RU">
                <a:latin typeface="Times New Roman" pitchFamily="18" charset="0"/>
                <a:ea typeface="DejaVu Sans"/>
                <a:cs typeface="DejaVu Sans"/>
              </a:rPr>
              <a:t>Associate Professor</a:t>
            </a:r>
            <a:r>
              <a:rPr lang="en-US" altLang="ru-RU">
                <a:latin typeface="Times New Roman" pitchFamily="18" charset="0"/>
                <a:ea typeface="DejaVu Sans"/>
                <a:cs typeface="DejaVu Sans"/>
              </a:rPr>
              <a:t>,</a:t>
            </a:r>
            <a:r>
              <a:rPr lang="ru-RU" altLang="ru-RU">
                <a:latin typeface="Times New Roman" pitchFamily="18" charset="0"/>
                <a:ea typeface="DejaVu Sans"/>
                <a:cs typeface="DejaVu Sans"/>
              </a:rPr>
              <a:t> </a:t>
            </a:r>
            <a:r>
              <a:rPr lang="en-US" altLang="ru-RU">
                <a:latin typeface="Times New Roman" pitchFamily="18" charset="0"/>
                <a:ea typeface="DejaVu Sans"/>
                <a:cs typeface="DejaVu Sans"/>
              </a:rPr>
              <a:t>Olga Pavlovna Gorlova</a:t>
            </a:r>
            <a:endParaRPr lang="ru-RU" altLang="ru-RU">
              <a:latin typeface="Corbel" pitchFamily="34" charset="0"/>
              <a:ea typeface="DejaVu Sans"/>
              <a:cs typeface="DejaVu Sans"/>
            </a:endParaRPr>
          </a:p>
        </p:txBody>
      </p:sp>
      <p:sp>
        <p:nvSpPr>
          <p:cNvPr id="6" name="Прямоугольник 5"/>
          <p:cNvSpPr/>
          <p:nvPr/>
        </p:nvSpPr>
        <p:spPr>
          <a:xfrm>
            <a:off x="3348038" y="6070600"/>
            <a:ext cx="3168650" cy="369888"/>
          </a:xfrm>
          <a:prstGeom prst="rect">
            <a:avLst/>
          </a:prstGeom>
        </p:spPr>
        <p:txBody>
          <a:bodyPr>
            <a:spAutoFit/>
          </a:bodyPr>
          <a:lstStyle/>
          <a:p>
            <a:pPr algn="ctr" fontAlgn="auto">
              <a:spcBef>
                <a:spcPts val="760"/>
              </a:spcBef>
              <a:spcAft>
                <a:spcPts val="0"/>
              </a:spcAft>
              <a:defRPr/>
            </a:pPr>
            <a:r>
              <a:rPr lang="ru-RU" spc="-1" dirty="0" err="1">
                <a:latin typeface="Times New Roman"/>
                <a:cs typeface="+mn-cs"/>
              </a:rPr>
              <a:t>Krasnoyarsk</a:t>
            </a:r>
            <a:r>
              <a:rPr lang="ru-RU" spc="-1" dirty="0">
                <a:latin typeface="Times New Roman"/>
                <a:cs typeface="+mn-cs"/>
              </a:rPr>
              <a:t>, 2020</a:t>
            </a:r>
            <a:endParaRPr lang="ru-RU" spc="-1"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a:srcRect/>
          <a:stretch>
            <a:fillRect/>
          </a:stretch>
        </p:blipFill>
        <p:spPr bwMode="auto">
          <a:xfrm>
            <a:off x="250825" y="188913"/>
            <a:ext cx="8642350" cy="6481762"/>
          </a:xfrm>
          <a:prstGeom prst="rect">
            <a:avLst/>
          </a:prstGeom>
          <a:noFill/>
          <a:ln w="9525">
            <a:noFill/>
            <a:miter lim="800000"/>
            <a:headEnd/>
            <a:tailEnd/>
          </a:ln>
        </p:spPr>
      </p:pic>
      <p:pic>
        <p:nvPicPr>
          <p:cNvPr id="22530" name="Picture 5" descr="52a80d1755ab816eb652cb47329b76ff--mendel"/>
          <p:cNvPicPr>
            <a:picLocks noChangeAspect="1" noChangeArrowheads="1"/>
          </p:cNvPicPr>
          <p:nvPr/>
        </p:nvPicPr>
        <p:blipFill>
          <a:blip r:embed="rId3"/>
          <a:srcRect/>
          <a:stretch>
            <a:fillRect/>
          </a:stretch>
        </p:blipFill>
        <p:spPr bwMode="auto">
          <a:xfrm>
            <a:off x="468313" y="3644900"/>
            <a:ext cx="1649412" cy="2517775"/>
          </a:xfrm>
          <a:prstGeom prst="rect">
            <a:avLst/>
          </a:prstGeom>
          <a:noFill/>
          <a:ln w="9525">
            <a:noFill/>
            <a:miter lim="800000"/>
            <a:headEnd/>
            <a:tailEnd/>
          </a:ln>
        </p:spPr>
      </p:pic>
      <p:sp>
        <p:nvSpPr>
          <p:cNvPr id="22531" name="Text Box 6"/>
          <p:cNvSpPr txBox="1">
            <a:spLocks noChangeArrowheads="1"/>
          </p:cNvSpPr>
          <p:nvPr/>
        </p:nvSpPr>
        <p:spPr bwMode="auto">
          <a:xfrm>
            <a:off x="468313" y="4365625"/>
            <a:ext cx="552450" cy="366713"/>
          </a:xfrm>
          <a:prstGeom prst="rect">
            <a:avLst/>
          </a:prstGeom>
          <a:solidFill>
            <a:schemeClr val="bg1"/>
          </a:solidFill>
          <a:ln w="9525">
            <a:noFill/>
            <a:miter lim="800000"/>
            <a:headEnd/>
            <a:tailEnd/>
          </a:ln>
        </p:spPr>
        <p:txBody>
          <a:bodyPr wrap="none">
            <a:spAutoFit/>
          </a:bodyPr>
          <a:lstStyle/>
          <a:p>
            <a:r>
              <a:rPr lang="en-US"/>
              <a:t>YY </a:t>
            </a:r>
            <a:endParaRPr lang="ru-RU"/>
          </a:p>
        </p:txBody>
      </p:sp>
      <p:sp>
        <p:nvSpPr>
          <p:cNvPr id="22532" name="Text Box 7"/>
          <p:cNvSpPr txBox="1">
            <a:spLocks noChangeArrowheads="1"/>
          </p:cNvSpPr>
          <p:nvPr/>
        </p:nvSpPr>
        <p:spPr bwMode="auto">
          <a:xfrm>
            <a:off x="1547813" y="4365625"/>
            <a:ext cx="476250" cy="366713"/>
          </a:xfrm>
          <a:prstGeom prst="rect">
            <a:avLst/>
          </a:prstGeom>
          <a:solidFill>
            <a:schemeClr val="bg1"/>
          </a:solidFill>
          <a:ln w="9525">
            <a:noFill/>
            <a:miter lim="800000"/>
            <a:headEnd/>
            <a:tailEnd/>
          </a:ln>
        </p:spPr>
        <p:txBody>
          <a:bodyPr wrap="none">
            <a:spAutoFit/>
          </a:bodyPr>
          <a:lstStyle/>
          <a:p>
            <a:r>
              <a:rPr lang="en-US"/>
              <a:t>yy </a:t>
            </a:r>
            <a:endParaRPr lang="ru-RU"/>
          </a:p>
        </p:txBody>
      </p:sp>
      <p:sp>
        <p:nvSpPr>
          <p:cNvPr id="22533" name="Text Box 8"/>
          <p:cNvSpPr txBox="1">
            <a:spLocks noChangeArrowheads="1"/>
          </p:cNvSpPr>
          <p:nvPr/>
        </p:nvSpPr>
        <p:spPr bwMode="auto">
          <a:xfrm>
            <a:off x="1579563" y="4862513"/>
            <a:ext cx="361950" cy="366712"/>
          </a:xfrm>
          <a:prstGeom prst="rect">
            <a:avLst/>
          </a:prstGeom>
          <a:solidFill>
            <a:schemeClr val="bg1"/>
          </a:solidFill>
          <a:ln w="9525">
            <a:noFill/>
            <a:miter lim="800000"/>
            <a:headEnd/>
            <a:tailEnd/>
          </a:ln>
        </p:spPr>
        <p:txBody>
          <a:bodyPr wrap="none">
            <a:spAutoFit/>
          </a:bodyPr>
          <a:lstStyle/>
          <a:p>
            <a:r>
              <a:rPr lang="en-US"/>
              <a:t>y </a:t>
            </a:r>
            <a:endParaRPr lang="ru-RU"/>
          </a:p>
        </p:txBody>
      </p:sp>
      <p:sp>
        <p:nvSpPr>
          <p:cNvPr id="22534" name="Text Box 10"/>
          <p:cNvSpPr txBox="1">
            <a:spLocks noChangeArrowheads="1"/>
          </p:cNvSpPr>
          <p:nvPr/>
        </p:nvSpPr>
        <p:spPr bwMode="auto">
          <a:xfrm>
            <a:off x="684213" y="4868863"/>
            <a:ext cx="400050" cy="366712"/>
          </a:xfrm>
          <a:prstGeom prst="rect">
            <a:avLst/>
          </a:prstGeom>
          <a:solidFill>
            <a:schemeClr val="bg1"/>
          </a:solidFill>
          <a:ln w="9525">
            <a:noFill/>
            <a:miter lim="800000"/>
            <a:headEnd/>
            <a:tailEnd/>
          </a:ln>
        </p:spPr>
        <p:txBody>
          <a:bodyPr wrap="none">
            <a:spAutoFit/>
          </a:bodyPr>
          <a:lstStyle/>
          <a:p>
            <a:r>
              <a:rPr lang="en-US"/>
              <a:t>Y </a:t>
            </a:r>
            <a:endParaRPr lang="ru-RU"/>
          </a:p>
        </p:txBody>
      </p:sp>
      <p:sp>
        <p:nvSpPr>
          <p:cNvPr id="22535" name="Text Box 11"/>
          <p:cNvSpPr txBox="1">
            <a:spLocks noChangeArrowheads="1"/>
          </p:cNvSpPr>
          <p:nvPr/>
        </p:nvSpPr>
        <p:spPr bwMode="auto">
          <a:xfrm>
            <a:off x="1042988" y="5805488"/>
            <a:ext cx="514350" cy="366712"/>
          </a:xfrm>
          <a:prstGeom prst="rect">
            <a:avLst/>
          </a:prstGeom>
          <a:solidFill>
            <a:schemeClr val="bg1"/>
          </a:solidFill>
          <a:ln w="9525">
            <a:noFill/>
            <a:miter lim="800000"/>
            <a:headEnd/>
            <a:tailEnd/>
          </a:ln>
        </p:spPr>
        <p:txBody>
          <a:bodyPr wrap="none">
            <a:spAutoFit/>
          </a:bodyPr>
          <a:lstStyle/>
          <a:p>
            <a:r>
              <a:rPr lang="en-US"/>
              <a:t>Yy </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en-US" smtClean="0"/>
              <a:t>The second law of Mendel or the law of independent combination</a:t>
            </a:r>
            <a:endParaRPr lang="ru-RU" smtClean="0"/>
          </a:p>
        </p:txBody>
      </p:sp>
      <p:sp>
        <p:nvSpPr>
          <p:cNvPr id="23554" name="Объект 2"/>
          <p:cNvSpPr>
            <a:spLocks noGrp="1"/>
          </p:cNvSpPr>
          <p:nvPr>
            <p:ph idx="1"/>
          </p:nvPr>
        </p:nvSpPr>
        <p:spPr>
          <a:xfrm>
            <a:off x="539750" y="2060575"/>
            <a:ext cx="8229600" cy="3600450"/>
          </a:xfrm>
        </p:spPr>
        <p:txBody>
          <a:bodyPr/>
          <a:lstStyle/>
          <a:p>
            <a:pPr eaLnBrk="1" hangingPunct="1"/>
            <a:r>
              <a:rPr lang="en-US" sz="3600" smtClean="0"/>
              <a:t>It low say that during meiosis, alleles of one trait are sorted independently of alleles of another trait, and they are combined during fertilization in daughter nuclei with equal probability. Interaction of allelic genes.</a:t>
            </a:r>
            <a:endParaRPr lang="ru-RU" sz="36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smtClean="0"/>
          </a:p>
        </p:txBody>
      </p:sp>
      <p:sp>
        <p:nvSpPr>
          <p:cNvPr id="24578" name="Объект 2"/>
          <p:cNvSpPr>
            <a:spLocks noGrp="1"/>
          </p:cNvSpPr>
          <p:nvPr>
            <p:ph idx="1"/>
          </p:nvPr>
        </p:nvSpPr>
        <p:spPr/>
        <p:txBody>
          <a:bodyPr/>
          <a:lstStyle/>
          <a:p>
            <a:pPr eaLnBrk="1" hangingPunct="1"/>
            <a:endParaRPr lang="ru-RU" smtClean="0"/>
          </a:p>
        </p:txBody>
      </p:sp>
      <p:pic>
        <p:nvPicPr>
          <p:cNvPr id="24579" name="Picture 2"/>
          <p:cNvPicPr>
            <a:picLocks noChangeAspect="1" noChangeArrowheads="1"/>
          </p:cNvPicPr>
          <p:nvPr/>
        </p:nvPicPr>
        <p:blipFill>
          <a:blip r:embed="rId2"/>
          <a:srcRect/>
          <a:stretch>
            <a:fillRect/>
          </a:stretch>
        </p:blipFill>
        <p:spPr bwMode="auto">
          <a:xfrm>
            <a:off x="250825" y="0"/>
            <a:ext cx="8569325" cy="6772275"/>
          </a:xfrm>
          <a:prstGeom prst="rect">
            <a:avLst/>
          </a:prstGeom>
          <a:noFill/>
          <a:ln w="9525">
            <a:noFill/>
            <a:miter lim="800000"/>
            <a:headEnd/>
            <a:tailEnd/>
          </a:ln>
        </p:spPr>
      </p:pic>
      <p:sp>
        <p:nvSpPr>
          <p:cNvPr id="24580" name="Text Box 5"/>
          <p:cNvSpPr txBox="1">
            <a:spLocks noChangeArrowheads="1"/>
          </p:cNvSpPr>
          <p:nvPr/>
        </p:nvSpPr>
        <p:spPr bwMode="auto">
          <a:xfrm>
            <a:off x="3779838" y="4724400"/>
            <a:ext cx="3529012" cy="914400"/>
          </a:xfrm>
          <a:prstGeom prst="rect">
            <a:avLst/>
          </a:prstGeom>
          <a:noFill/>
          <a:ln w="9525">
            <a:noFill/>
            <a:miter lim="800000"/>
            <a:headEnd/>
            <a:tailEnd/>
          </a:ln>
        </p:spPr>
        <p:txBody>
          <a:bodyPr>
            <a:spAutoFit/>
          </a:bodyPr>
          <a:lstStyle/>
          <a:p>
            <a:r>
              <a:rPr lang="en-US" sz="5400"/>
              <a:t>3  	 : 	 1</a:t>
            </a:r>
            <a:endParaRPr lang="ru-RU" sz="5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r>
              <a:rPr lang="en-US" sz="4000" smtClean="0"/>
              <a:t>There are seven Types of Interaction of Allelic Genes:</a:t>
            </a:r>
            <a:endParaRPr lang="ru-RU" sz="4000" smtClean="0"/>
          </a:p>
        </p:txBody>
      </p:sp>
      <p:sp>
        <p:nvSpPr>
          <p:cNvPr id="25602" name="Объект 2"/>
          <p:cNvSpPr>
            <a:spLocks noGrp="1"/>
          </p:cNvSpPr>
          <p:nvPr>
            <p:ph idx="1"/>
          </p:nvPr>
        </p:nvSpPr>
        <p:spPr>
          <a:xfrm>
            <a:off x="468313" y="1628775"/>
            <a:ext cx="8229600" cy="4525963"/>
          </a:xfrm>
        </p:spPr>
        <p:txBody>
          <a:bodyPr/>
          <a:lstStyle/>
          <a:p>
            <a:r>
              <a:rPr lang="en-US" smtClean="0"/>
              <a:t>1 </a:t>
            </a:r>
            <a:r>
              <a:rPr lang="en-US" sz="4000" smtClean="0"/>
              <a:t>Complete Dominance</a:t>
            </a:r>
            <a:r>
              <a:rPr lang="en-US" smtClean="0"/>
              <a:t> </a:t>
            </a:r>
          </a:p>
          <a:p>
            <a:pPr>
              <a:buFont typeface="Arial" charset="0"/>
              <a:buNone/>
            </a:pPr>
            <a:endParaRPr lang="en-US" smtClean="0"/>
          </a:p>
          <a:p>
            <a:pPr>
              <a:buFont typeface="Arial" charset="0"/>
              <a:buNone/>
            </a:pPr>
            <a:r>
              <a:rPr lang="en-US" smtClean="0"/>
              <a:t>in this Case, one Gene is Dominant, Completely Suppresses the other Gene - Recessive. </a:t>
            </a:r>
          </a:p>
          <a:p>
            <a:pPr>
              <a:buFont typeface="Arial" charset="0"/>
              <a:buNone/>
            </a:pPr>
            <a:r>
              <a:rPr lang="en-US" smtClean="0"/>
              <a:t>At the Same Time, the Phenotype of Homozygous Dominant Individuals and Heterozygous Hybrids Completely Coincides.</a:t>
            </a:r>
            <a:endParaRPr lang="ru-RU"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395288" y="188913"/>
            <a:ext cx="8229600" cy="574675"/>
          </a:xfrm>
        </p:spPr>
        <p:txBody>
          <a:bodyPr/>
          <a:lstStyle/>
          <a:p>
            <a:pPr eaLnBrk="1" hangingPunct="1"/>
            <a:r>
              <a:rPr lang="en-US" sz="4000" smtClean="0"/>
              <a:t>2. Incomplete Dominance</a:t>
            </a:r>
            <a:endParaRPr lang="ru-RU" sz="4000" smtClean="0"/>
          </a:p>
        </p:txBody>
      </p:sp>
      <p:sp>
        <p:nvSpPr>
          <p:cNvPr id="26626" name="Объект 2"/>
          <p:cNvSpPr>
            <a:spLocks noGrp="1"/>
          </p:cNvSpPr>
          <p:nvPr>
            <p:ph idx="1"/>
          </p:nvPr>
        </p:nvSpPr>
        <p:spPr>
          <a:xfrm>
            <a:off x="-36513" y="1052513"/>
            <a:ext cx="5400676" cy="4897437"/>
          </a:xfrm>
        </p:spPr>
        <p:txBody>
          <a:bodyPr/>
          <a:lstStyle/>
          <a:p>
            <a:pPr>
              <a:buFont typeface="Arial" charset="0"/>
              <a:buNone/>
            </a:pPr>
            <a:r>
              <a:rPr lang="en-US" smtClean="0"/>
              <a:t>is a Type of Interaction of Allelic Genes in which the Dominant Gene does not Completely Suppress the Expression of the Recessive Gene. In the second Generation, Splitting by Phenotype and Genotype is the same 1:2:1 (the dose of Gene Action is Shown).</a:t>
            </a:r>
            <a:endParaRPr lang="ru-RU" smtClean="0"/>
          </a:p>
        </p:txBody>
      </p:sp>
      <p:pic>
        <p:nvPicPr>
          <p:cNvPr id="26633" name="Picture 9" descr="460a836e50738f0481c6eee951cb0e2332d19594"/>
          <p:cNvPicPr>
            <a:picLocks noChangeAspect="1" noChangeArrowheads="1"/>
          </p:cNvPicPr>
          <p:nvPr/>
        </p:nvPicPr>
        <p:blipFill>
          <a:blip r:embed="rId2"/>
          <a:srcRect/>
          <a:stretch>
            <a:fillRect/>
          </a:stretch>
        </p:blipFill>
        <p:spPr bwMode="auto">
          <a:xfrm>
            <a:off x="4549775" y="1484313"/>
            <a:ext cx="4991100" cy="42037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457200" y="274638"/>
            <a:ext cx="8229600" cy="777875"/>
          </a:xfrm>
        </p:spPr>
        <p:txBody>
          <a:bodyPr/>
          <a:lstStyle/>
          <a:p>
            <a:pPr eaLnBrk="1" hangingPunct="1"/>
            <a:r>
              <a:rPr lang="en-US" smtClean="0"/>
              <a:t>3. Overdomination</a:t>
            </a:r>
            <a:endParaRPr lang="ru-RU" smtClean="0"/>
          </a:p>
        </p:txBody>
      </p:sp>
      <p:sp>
        <p:nvSpPr>
          <p:cNvPr id="28674" name="Объект 2"/>
          <p:cNvSpPr>
            <a:spLocks noGrp="1"/>
          </p:cNvSpPr>
          <p:nvPr>
            <p:ph idx="1"/>
          </p:nvPr>
        </p:nvSpPr>
        <p:spPr>
          <a:xfrm>
            <a:off x="0" y="1566863"/>
            <a:ext cx="5040313" cy="4886325"/>
          </a:xfrm>
        </p:spPr>
        <p:txBody>
          <a:bodyPr/>
          <a:lstStyle/>
          <a:p>
            <a:pPr eaLnBrk="1" hangingPunct="1">
              <a:buFont typeface="Arial" charset="0"/>
              <a:buNone/>
            </a:pPr>
            <a:r>
              <a:rPr lang="en-US" smtClean="0"/>
              <a:t>is a Type of Interaction of Allelic Genes in which the Trait is more Pronounced in the Heterozygote than in the Dominant Homozygote. In this Case, there is a Splitting by Phenotype and Genotype in the Ratio 1:2:1</a:t>
            </a:r>
            <a:endParaRPr lang="ru-RU" smtClean="0"/>
          </a:p>
        </p:txBody>
      </p:sp>
      <p:pic>
        <p:nvPicPr>
          <p:cNvPr id="28677" name="Picture 5" descr="chto-takoe-geterozis-v-biologii-i-primenenie-ego-effekta"/>
          <p:cNvPicPr>
            <a:picLocks noChangeAspect="1" noChangeArrowheads="1"/>
          </p:cNvPicPr>
          <p:nvPr/>
        </p:nvPicPr>
        <p:blipFill>
          <a:blip r:embed="rId2"/>
          <a:srcRect/>
          <a:stretch>
            <a:fillRect/>
          </a:stretch>
        </p:blipFill>
        <p:spPr bwMode="auto">
          <a:xfrm>
            <a:off x="4787900" y="1341438"/>
            <a:ext cx="2197100" cy="2611437"/>
          </a:xfrm>
          <a:prstGeom prst="rect">
            <a:avLst/>
          </a:prstGeom>
          <a:noFill/>
        </p:spPr>
      </p:pic>
      <p:sp>
        <p:nvSpPr>
          <p:cNvPr id="28678" name="Text Box 6"/>
          <p:cNvSpPr txBox="1">
            <a:spLocks noChangeArrowheads="1"/>
          </p:cNvSpPr>
          <p:nvPr/>
        </p:nvSpPr>
        <p:spPr bwMode="auto">
          <a:xfrm rot="10800000" flipV="1">
            <a:off x="5219700" y="1268413"/>
            <a:ext cx="523875" cy="457200"/>
          </a:xfrm>
          <a:prstGeom prst="rect">
            <a:avLst/>
          </a:prstGeom>
          <a:noFill/>
          <a:ln w="9525">
            <a:noFill/>
            <a:miter lim="800000"/>
            <a:headEnd/>
            <a:tailEnd/>
          </a:ln>
          <a:effectLst/>
        </p:spPr>
        <p:txBody>
          <a:bodyPr>
            <a:spAutoFit/>
          </a:bodyPr>
          <a:lstStyle/>
          <a:p>
            <a:r>
              <a:rPr lang="en-US" sz="2400"/>
              <a:t>aa</a:t>
            </a:r>
            <a:endParaRPr lang="ru-RU" sz="2400"/>
          </a:p>
        </p:txBody>
      </p:sp>
      <p:sp>
        <p:nvSpPr>
          <p:cNvPr id="28679" name="Text Box 7"/>
          <p:cNvSpPr txBox="1">
            <a:spLocks noChangeArrowheads="1"/>
          </p:cNvSpPr>
          <p:nvPr/>
        </p:nvSpPr>
        <p:spPr bwMode="auto">
          <a:xfrm>
            <a:off x="6372225" y="1341438"/>
            <a:ext cx="590550" cy="457200"/>
          </a:xfrm>
          <a:prstGeom prst="rect">
            <a:avLst/>
          </a:prstGeom>
          <a:noFill/>
          <a:ln w="9525">
            <a:noFill/>
            <a:miter lim="800000"/>
            <a:headEnd/>
            <a:tailEnd/>
          </a:ln>
          <a:effectLst/>
        </p:spPr>
        <p:txBody>
          <a:bodyPr wrap="none">
            <a:spAutoFit/>
          </a:bodyPr>
          <a:lstStyle/>
          <a:p>
            <a:r>
              <a:rPr lang="en-US" sz="2400"/>
              <a:t>AA</a:t>
            </a:r>
            <a:endParaRPr lang="ru-RU" sz="2400"/>
          </a:p>
        </p:txBody>
      </p:sp>
      <p:sp>
        <p:nvSpPr>
          <p:cNvPr id="28680" name="Text Box 8"/>
          <p:cNvSpPr txBox="1">
            <a:spLocks noChangeArrowheads="1"/>
          </p:cNvSpPr>
          <p:nvPr/>
        </p:nvSpPr>
        <p:spPr bwMode="auto">
          <a:xfrm>
            <a:off x="4859338" y="3500438"/>
            <a:ext cx="557212" cy="457200"/>
          </a:xfrm>
          <a:prstGeom prst="rect">
            <a:avLst/>
          </a:prstGeom>
          <a:noFill/>
          <a:ln w="9525">
            <a:noFill/>
            <a:miter lim="800000"/>
            <a:headEnd/>
            <a:tailEnd/>
          </a:ln>
          <a:effectLst/>
        </p:spPr>
        <p:txBody>
          <a:bodyPr wrap="none">
            <a:spAutoFit/>
          </a:bodyPr>
          <a:lstStyle/>
          <a:p>
            <a:r>
              <a:rPr lang="en-US" sz="2400"/>
              <a:t>Aa</a:t>
            </a:r>
            <a:endParaRPr lang="ru-RU" sz="2400"/>
          </a:p>
        </p:txBody>
      </p:sp>
      <p:pic>
        <p:nvPicPr>
          <p:cNvPr id="28682" name="Picture 10" descr="0019-011-Sverkhdominirovanie"/>
          <p:cNvPicPr>
            <a:picLocks noChangeAspect="1" noChangeArrowheads="1"/>
          </p:cNvPicPr>
          <p:nvPr/>
        </p:nvPicPr>
        <p:blipFill>
          <a:blip r:embed="rId3"/>
          <a:srcRect/>
          <a:stretch>
            <a:fillRect/>
          </a:stretch>
        </p:blipFill>
        <p:spPr bwMode="auto">
          <a:xfrm>
            <a:off x="6659563" y="2879725"/>
            <a:ext cx="2439987" cy="39338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457200" y="274638"/>
            <a:ext cx="8229600" cy="706437"/>
          </a:xfrm>
        </p:spPr>
        <p:txBody>
          <a:bodyPr/>
          <a:lstStyle/>
          <a:p>
            <a:pPr eaLnBrk="1" hangingPunct="1"/>
            <a:r>
              <a:rPr lang="en-US" sz="4000" smtClean="0"/>
              <a:t>4 codomination</a:t>
            </a:r>
            <a:endParaRPr lang="ru-RU" sz="4000" smtClean="0"/>
          </a:p>
        </p:txBody>
      </p:sp>
      <p:sp>
        <p:nvSpPr>
          <p:cNvPr id="29698" name="Объект 2"/>
          <p:cNvSpPr>
            <a:spLocks noGrp="1"/>
          </p:cNvSpPr>
          <p:nvPr>
            <p:ph idx="1"/>
          </p:nvPr>
        </p:nvSpPr>
        <p:spPr>
          <a:xfrm>
            <a:off x="395288" y="1052513"/>
            <a:ext cx="8302625" cy="5102225"/>
          </a:xfrm>
        </p:spPr>
        <p:txBody>
          <a:bodyPr/>
          <a:lstStyle/>
          <a:p>
            <a:pPr eaLnBrk="1" hangingPunct="1"/>
            <a:r>
              <a:rPr lang="en-US" dirty="0" smtClean="0"/>
              <a:t>Is a Type of Interaction of Allelic Genes, in which the Genes of one Allelic Pair are Equivalent, neither of them Suppresses the actions of the other. They both Show their Effect If they are in the Genotype at the Same Time. </a:t>
            </a:r>
            <a:endParaRPr lang="ru-RU" dirty="0" smtClean="0"/>
          </a:p>
        </p:txBody>
      </p:sp>
      <p:pic>
        <p:nvPicPr>
          <p:cNvPr id="29701" name="Picture 5" descr="i?r=AzEPZsRbOZEKgBhR0XGMT1RkO7cmwB88Z4cM1oXHRsdYoaaKTM5SRkZCeTgDn6uOyic"/>
          <p:cNvPicPr>
            <a:picLocks noChangeAspect="1" noChangeArrowheads="1"/>
          </p:cNvPicPr>
          <p:nvPr/>
        </p:nvPicPr>
        <p:blipFill>
          <a:blip r:embed="rId2"/>
          <a:srcRect/>
          <a:stretch>
            <a:fillRect/>
          </a:stretch>
        </p:blipFill>
        <p:spPr bwMode="auto">
          <a:xfrm>
            <a:off x="4752975" y="3716338"/>
            <a:ext cx="4140200" cy="3035300"/>
          </a:xfrm>
          <a:prstGeom prst="rect">
            <a:avLst/>
          </a:prstGeom>
          <a:noFill/>
        </p:spPr>
      </p:pic>
      <p:pic>
        <p:nvPicPr>
          <p:cNvPr id="29703" name="Picture 7" descr="67344551e3627eb659f17b5549de7512"/>
          <p:cNvPicPr>
            <a:picLocks noChangeAspect="1" noChangeArrowheads="1"/>
          </p:cNvPicPr>
          <p:nvPr/>
        </p:nvPicPr>
        <p:blipFill>
          <a:blip r:embed="rId3"/>
          <a:srcRect/>
          <a:stretch>
            <a:fillRect/>
          </a:stretch>
        </p:blipFill>
        <p:spPr bwMode="auto">
          <a:xfrm>
            <a:off x="287338" y="4052888"/>
            <a:ext cx="4284662" cy="26892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468313" y="260350"/>
            <a:ext cx="8229600" cy="882650"/>
          </a:xfrm>
        </p:spPr>
        <p:txBody>
          <a:bodyPr/>
          <a:lstStyle/>
          <a:p>
            <a:pPr eaLnBrk="1" hangingPunct="1"/>
            <a:r>
              <a:rPr lang="en-US" smtClean="0"/>
              <a:t>5. Multiple Allelism</a:t>
            </a:r>
            <a:endParaRPr lang="ru-RU" smtClean="0"/>
          </a:p>
        </p:txBody>
      </p:sp>
      <p:sp>
        <p:nvSpPr>
          <p:cNvPr id="30722" name="Объект 2"/>
          <p:cNvSpPr>
            <a:spLocks noGrp="1"/>
          </p:cNvSpPr>
          <p:nvPr>
            <p:ph idx="1"/>
          </p:nvPr>
        </p:nvSpPr>
        <p:spPr>
          <a:xfrm>
            <a:off x="195263" y="1125538"/>
            <a:ext cx="8624887" cy="5256212"/>
          </a:xfrm>
        </p:spPr>
        <p:txBody>
          <a:bodyPr/>
          <a:lstStyle/>
          <a:p>
            <a:pPr eaLnBrk="1" hangingPunct="1">
              <a:buFont typeface="Arial" charset="0"/>
              <a:buNone/>
            </a:pPr>
            <a:r>
              <a:rPr lang="en-US" dirty="0" smtClean="0"/>
              <a:t>It is a Type of Interaction of Allelic Genes in which Some Genes in a Population are Represented by three or More Alleles. For Example, a Human Blood Group Gene has three Alleles, JO, JA, and JB. </a:t>
            </a:r>
          </a:p>
          <a:p>
            <a:pPr eaLnBrk="1" hangingPunct="1">
              <a:buFont typeface="Arial" charset="0"/>
              <a:buNone/>
            </a:pPr>
            <a:r>
              <a:rPr lang="en-US" dirty="0" smtClean="0"/>
              <a:t>Their Combinations Give four Types of Blood Groups: JOJO is the first, JAJA and JAJO are the Second, JBJB and JBJO are the third, and JAJB is the fourth. </a:t>
            </a:r>
          </a:p>
          <a:p>
            <a:pPr eaLnBrk="1" hangingPunct="1">
              <a:buFont typeface="Arial" charset="0"/>
              <a:buNone/>
            </a:pPr>
            <a:r>
              <a:rPr lang="en-US" dirty="0" smtClean="0"/>
              <a:t>The JA and JB Genes are Dominant for JO, but Equal in Relation to each other.</a:t>
            </a:r>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468313" y="260350"/>
            <a:ext cx="8229600" cy="1143000"/>
          </a:xfrm>
        </p:spPr>
        <p:txBody>
          <a:bodyPr/>
          <a:lstStyle/>
          <a:p>
            <a:pPr eaLnBrk="1" hangingPunct="1"/>
            <a:r>
              <a:rPr lang="en-US" dirty="0" smtClean="0"/>
              <a:t>6 </a:t>
            </a:r>
            <a:r>
              <a:rPr lang="en-US" dirty="0" err="1" smtClean="0"/>
              <a:t>Interallel</a:t>
            </a:r>
            <a:r>
              <a:rPr lang="en-US" dirty="0" smtClean="0"/>
              <a:t> Complementation</a:t>
            </a:r>
            <a:endParaRPr lang="ru-RU" dirty="0" smtClean="0"/>
          </a:p>
        </p:txBody>
      </p:sp>
      <p:sp>
        <p:nvSpPr>
          <p:cNvPr id="31746" name="Объект 2"/>
          <p:cNvSpPr>
            <a:spLocks noGrp="1"/>
          </p:cNvSpPr>
          <p:nvPr>
            <p:ph idx="1"/>
          </p:nvPr>
        </p:nvSpPr>
        <p:spPr>
          <a:xfrm>
            <a:off x="250825" y="1628775"/>
            <a:ext cx="4752975" cy="4525963"/>
          </a:xfrm>
        </p:spPr>
        <p:txBody>
          <a:bodyPr/>
          <a:lstStyle/>
          <a:p>
            <a:pPr eaLnBrk="1" hangingPunct="1">
              <a:buFont typeface="Arial" charset="0"/>
              <a:buNone/>
            </a:pPr>
            <a:r>
              <a:rPr lang="en-US" dirty="0" smtClean="0"/>
              <a:t>Is a Type of Interaction of Allelic Genes, in which it is Possible to Form a Normal (Dominant) Trait in an Organism that is </a:t>
            </a:r>
            <a:r>
              <a:rPr lang="en-US" dirty="0"/>
              <a:t>H</a:t>
            </a:r>
            <a:r>
              <a:rPr lang="en-US" dirty="0" smtClean="0"/>
              <a:t>eterozygous for two Mutant (recessive) Alleles of this Gene</a:t>
            </a:r>
            <a:endParaRPr lang="ru-RU" dirty="0" smtClean="0"/>
          </a:p>
        </p:txBody>
      </p:sp>
      <p:sp>
        <p:nvSpPr>
          <p:cNvPr id="31748" name="Rectangle 4"/>
          <p:cNvSpPr>
            <a:spLocks noChangeArrowheads="1"/>
          </p:cNvSpPr>
          <p:nvPr/>
        </p:nvSpPr>
        <p:spPr bwMode="auto">
          <a:xfrm>
            <a:off x="5292725" y="2347913"/>
            <a:ext cx="3168650" cy="431800"/>
          </a:xfrm>
          <a:prstGeom prst="rect">
            <a:avLst/>
          </a:prstGeom>
          <a:solidFill>
            <a:schemeClr val="accent1"/>
          </a:solidFill>
          <a:ln w="9525">
            <a:solidFill>
              <a:schemeClr val="tx1"/>
            </a:solidFill>
            <a:miter lim="800000"/>
            <a:headEnd/>
            <a:tailEnd/>
          </a:ln>
          <a:effectLst/>
        </p:spPr>
        <p:txBody>
          <a:bodyPr wrap="none" anchor="ctr"/>
          <a:lstStyle/>
          <a:p>
            <a:endParaRPr lang="ru-RU"/>
          </a:p>
        </p:txBody>
      </p:sp>
      <p:sp>
        <p:nvSpPr>
          <p:cNvPr id="31749" name="Rectangle 5"/>
          <p:cNvSpPr>
            <a:spLocks noChangeArrowheads="1"/>
          </p:cNvSpPr>
          <p:nvPr/>
        </p:nvSpPr>
        <p:spPr bwMode="auto">
          <a:xfrm>
            <a:off x="5292725" y="2997200"/>
            <a:ext cx="3168650" cy="431800"/>
          </a:xfrm>
          <a:prstGeom prst="rect">
            <a:avLst/>
          </a:prstGeom>
          <a:solidFill>
            <a:srgbClr val="FFFFFF"/>
          </a:solidFill>
          <a:ln w="9525">
            <a:solidFill>
              <a:schemeClr val="tx1"/>
            </a:solidFill>
            <a:miter lim="800000"/>
            <a:headEnd/>
            <a:tailEnd/>
          </a:ln>
          <a:effectLst/>
        </p:spPr>
        <p:txBody>
          <a:bodyPr wrap="none" anchor="ctr"/>
          <a:lstStyle/>
          <a:p>
            <a:endParaRPr lang="ru-RU"/>
          </a:p>
        </p:txBody>
      </p:sp>
      <p:sp>
        <p:nvSpPr>
          <p:cNvPr id="31750" name="Rectangle 6"/>
          <p:cNvSpPr>
            <a:spLocks noChangeArrowheads="1"/>
          </p:cNvSpPr>
          <p:nvPr/>
        </p:nvSpPr>
        <p:spPr bwMode="auto">
          <a:xfrm>
            <a:off x="5292725" y="4292600"/>
            <a:ext cx="3168650" cy="4318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31751" name="Rectangle 7"/>
          <p:cNvSpPr>
            <a:spLocks noChangeArrowheads="1"/>
          </p:cNvSpPr>
          <p:nvPr/>
        </p:nvSpPr>
        <p:spPr bwMode="auto">
          <a:xfrm>
            <a:off x="5292725" y="3644900"/>
            <a:ext cx="3168650" cy="4318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31752" name="Rectangle 8"/>
          <p:cNvSpPr>
            <a:spLocks noChangeArrowheads="1"/>
          </p:cNvSpPr>
          <p:nvPr/>
        </p:nvSpPr>
        <p:spPr bwMode="auto">
          <a:xfrm>
            <a:off x="6804025" y="3644900"/>
            <a:ext cx="1657350" cy="431800"/>
          </a:xfrm>
          <a:prstGeom prst="rect">
            <a:avLst/>
          </a:prstGeom>
          <a:solidFill>
            <a:schemeClr val="accent1"/>
          </a:solidFill>
          <a:ln w="9525">
            <a:solidFill>
              <a:schemeClr val="tx1"/>
            </a:solidFill>
            <a:miter lim="800000"/>
            <a:headEnd/>
            <a:tailEnd/>
          </a:ln>
          <a:effectLst/>
        </p:spPr>
        <p:txBody>
          <a:bodyPr wrap="none" anchor="ctr"/>
          <a:lstStyle/>
          <a:p>
            <a:endParaRPr lang="ru-RU"/>
          </a:p>
        </p:txBody>
      </p:sp>
      <p:sp>
        <p:nvSpPr>
          <p:cNvPr id="31753" name="Rectangle 9"/>
          <p:cNvSpPr>
            <a:spLocks noChangeArrowheads="1"/>
          </p:cNvSpPr>
          <p:nvPr/>
        </p:nvSpPr>
        <p:spPr bwMode="auto">
          <a:xfrm>
            <a:off x="5292725" y="4292600"/>
            <a:ext cx="1511300" cy="431800"/>
          </a:xfrm>
          <a:prstGeom prst="rect">
            <a:avLst/>
          </a:prstGeom>
          <a:solidFill>
            <a:schemeClr val="accent1"/>
          </a:solidFill>
          <a:ln w="9525">
            <a:solidFill>
              <a:schemeClr val="tx1"/>
            </a:solidFill>
            <a:miter lim="800000"/>
            <a:headEnd/>
            <a:tailEnd/>
          </a:ln>
          <a:effectLst/>
        </p:spPr>
        <p:txBody>
          <a:bodyPr wrap="none" anchor="ctr"/>
          <a:lstStyle/>
          <a:p>
            <a:endParaRPr lang="ru-RU"/>
          </a:p>
        </p:txBody>
      </p:sp>
      <p:sp>
        <p:nvSpPr>
          <p:cNvPr id="31754" name="Text Box 10"/>
          <p:cNvSpPr txBox="1">
            <a:spLocks noChangeArrowheads="1"/>
          </p:cNvSpPr>
          <p:nvPr/>
        </p:nvSpPr>
        <p:spPr bwMode="auto">
          <a:xfrm>
            <a:off x="8532813" y="2324100"/>
            <a:ext cx="387350" cy="457200"/>
          </a:xfrm>
          <a:prstGeom prst="rect">
            <a:avLst/>
          </a:prstGeom>
          <a:noFill/>
          <a:ln w="9525">
            <a:noFill/>
            <a:miter lim="800000"/>
            <a:headEnd/>
            <a:tailEnd/>
          </a:ln>
          <a:effectLst/>
        </p:spPr>
        <p:txBody>
          <a:bodyPr wrap="none">
            <a:spAutoFit/>
          </a:bodyPr>
          <a:lstStyle/>
          <a:p>
            <a:r>
              <a:rPr lang="en-US" sz="2400"/>
              <a:t>A</a:t>
            </a:r>
            <a:endParaRPr lang="ru-RU" sz="2400"/>
          </a:p>
        </p:txBody>
      </p:sp>
      <p:sp>
        <p:nvSpPr>
          <p:cNvPr id="31755" name="Text Box 11"/>
          <p:cNvSpPr txBox="1">
            <a:spLocks noChangeArrowheads="1"/>
          </p:cNvSpPr>
          <p:nvPr/>
        </p:nvSpPr>
        <p:spPr bwMode="auto">
          <a:xfrm>
            <a:off x="8532813" y="2997200"/>
            <a:ext cx="354012" cy="457200"/>
          </a:xfrm>
          <a:prstGeom prst="rect">
            <a:avLst/>
          </a:prstGeom>
          <a:noFill/>
          <a:ln w="9525">
            <a:noFill/>
            <a:miter lim="800000"/>
            <a:headEnd/>
            <a:tailEnd/>
          </a:ln>
          <a:effectLst/>
        </p:spPr>
        <p:txBody>
          <a:bodyPr wrap="none">
            <a:spAutoFit/>
          </a:bodyPr>
          <a:lstStyle/>
          <a:p>
            <a:r>
              <a:rPr lang="en-US" sz="2400"/>
              <a:t>a</a:t>
            </a:r>
            <a:endParaRPr lang="ru-RU" sz="2400"/>
          </a:p>
        </p:txBody>
      </p:sp>
      <p:sp>
        <p:nvSpPr>
          <p:cNvPr id="31756" name="Text Box 12"/>
          <p:cNvSpPr txBox="1">
            <a:spLocks noChangeArrowheads="1"/>
          </p:cNvSpPr>
          <p:nvPr/>
        </p:nvSpPr>
        <p:spPr bwMode="auto">
          <a:xfrm>
            <a:off x="8539163" y="3644900"/>
            <a:ext cx="422275" cy="457200"/>
          </a:xfrm>
          <a:prstGeom prst="rect">
            <a:avLst/>
          </a:prstGeom>
          <a:noFill/>
          <a:ln w="9525">
            <a:noFill/>
            <a:miter lim="800000"/>
            <a:headEnd/>
            <a:tailEnd/>
          </a:ln>
          <a:effectLst/>
        </p:spPr>
        <p:txBody>
          <a:bodyPr wrap="none">
            <a:spAutoFit/>
          </a:bodyPr>
          <a:lstStyle/>
          <a:p>
            <a:r>
              <a:rPr lang="en-US" sz="2400"/>
              <a:t>a’</a:t>
            </a:r>
            <a:endParaRPr lang="ru-RU" sz="2400"/>
          </a:p>
        </p:txBody>
      </p:sp>
      <p:sp>
        <p:nvSpPr>
          <p:cNvPr id="31757" name="Text Box 13"/>
          <p:cNvSpPr txBox="1">
            <a:spLocks noChangeArrowheads="1"/>
          </p:cNvSpPr>
          <p:nvPr/>
        </p:nvSpPr>
        <p:spPr bwMode="auto">
          <a:xfrm>
            <a:off x="8532813" y="4221163"/>
            <a:ext cx="490537" cy="457200"/>
          </a:xfrm>
          <a:prstGeom prst="rect">
            <a:avLst/>
          </a:prstGeom>
          <a:noFill/>
          <a:ln w="9525">
            <a:noFill/>
            <a:miter lim="800000"/>
            <a:headEnd/>
            <a:tailEnd/>
          </a:ln>
          <a:effectLst/>
        </p:spPr>
        <p:txBody>
          <a:bodyPr wrap="none">
            <a:spAutoFit/>
          </a:bodyPr>
          <a:lstStyle/>
          <a:p>
            <a:r>
              <a:rPr lang="en-US" sz="2400"/>
              <a:t>a’’</a:t>
            </a:r>
            <a:endParaRPr lang="ru-RU" sz="2400"/>
          </a:p>
        </p:txBody>
      </p:sp>
      <p:sp>
        <p:nvSpPr>
          <p:cNvPr id="31758" name="Text Box 14"/>
          <p:cNvSpPr txBox="1">
            <a:spLocks noChangeArrowheads="1"/>
          </p:cNvSpPr>
          <p:nvPr/>
        </p:nvSpPr>
        <p:spPr bwMode="auto">
          <a:xfrm>
            <a:off x="5667375" y="5157788"/>
            <a:ext cx="2217738" cy="579437"/>
          </a:xfrm>
          <a:prstGeom prst="rect">
            <a:avLst/>
          </a:prstGeom>
          <a:noFill/>
          <a:ln w="9525">
            <a:noFill/>
            <a:miter lim="800000"/>
            <a:headEnd/>
            <a:tailEnd/>
          </a:ln>
          <a:effectLst/>
        </p:spPr>
        <p:txBody>
          <a:bodyPr wrap="none">
            <a:spAutoFit/>
          </a:bodyPr>
          <a:lstStyle/>
          <a:p>
            <a:r>
              <a:rPr lang="en-US" sz="3200"/>
              <a:t>a’ + a’’ =  A</a:t>
            </a:r>
            <a:endParaRPr lang="ru-RU"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r>
              <a:rPr lang="en-US" dirty="0" smtClean="0"/>
              <a:t>7 </a:t>
            </a:r>
            <a:r>
              <a:rPr lang="en-US" dirty="0"/>
              <a:t>A</a:t>
            </a:r>
            <a:r>
              <a:rPr lang="en-US" dirty="0" smtClean="0"/>
              <a:t>llelic Exclusion</a:t>
            </a:r>
            <a:endParaRPr lang="ru-RU" dirty="0" smtClean="0"/>
          </a:p>
        </p:txBody>
      </p:sp>
      <p:sp>
        <p:nvSpPr>
          <p:cNvPr id="32770" name="Объект 2"/>
          <p:cNvSpPr>
            <a:spLocks noGrp="1"/>
          </p:cNvSpPr>
          <p:nvPr>
            <p:ph idx="1"/>
          </p:nvPr>
        </p:nvSpPr>
        <p:spPr>
          <a:xfrm>
            <a:off x="468313" y="1628775"/>
            <a:ext cx="8229600" cy="2087563"/>
          </a:xfrm>
        </p:spPr>
        <p:txBody>
          <a:bodyPr/>
          <a:lstStyle/>
          <a:p>
            <a:pPr eaLnBrk="1" hangingPunct="1">
              <a:buFont typeface="Arial" charset="0"/>
              <a:buNone/>
            </a:pPr>
            <a:r>
              <a:rPr lang="en-US" dirty="0" smtClean="0"/>
              <a:t>It is a </a:t>
            </a:r>
            <a:r>
              <a:rPr lang="en-US" dirty="0"/>
              <a:t>T</a:t>
            </a:r>
            <a:r>
              <a:rPr lang="en-US" dirty="0" smtClean="0"/>
              <a:t>ype of Allelic Gene Interaction in which only one Allele of a Gene is Expressed in a Diploid Cell, while the Expression of the other Allele is Suppressed.</a:t>
            </a:r>
            <a:endParaRPr lang="ru-RU" dirty="0" smtClean="0"/>
          </a:p>
        </p:txBody>
      </p:sp>
      <p:pic>
        <p:nvPicPr>
          <p:cNvPr id="32773" name="Picture 5" descr="foto_mozaitsizm"/>
          <p:cNvPicPr>
            <a:picLocks noChangeAspect="1" noChangeArrowheads="1"/>
          </p:cNvPicPr>
          <p:nvPr/>
        </p:nvPicPr>
        <p:blipFill>
          <a:blip r:embed="rId2"/>
          <a:srcRect/>
          <a:stretch>
            <a:fillRect/>
          </a:stretch>
        </p:blipFill>
        <p:spPr bwMode="auto">
          <a:xfrm>
            <a:off x="6227763" y="4508500"/>
            <a:ext cx="2381250" cy="1790700"/>
          </a:xfrm>
          <a:prstGeom prst="rect">
            <a:avLst/>
          </a:prstGeom>
          <a:noFill/>
        </p:spPr>
      </p:pic>
      <p:sp>
        <p:nvSpPr>
          <p:cNvPr id="32774" name="Объект 2"/>
          <p:cNvSpPr>
            <a:spLocks/>
          </p:cNvSpPr>
          <p:nvPr/>
        </p:nvSpPr>
        <p:spPr bwMode="auto">
          <a:xfrm>
            <a:off x="1835150" y="4365625"/>
            <a:ext cx="4321175" cy="2087563"/>
          </a:xfrm>
          <a:prstGeom prst="rect">
            <a:avLst/>
          </a:prstGeom>
          <a:noFill/>
          <a:ln w="9525">
            <a:noFill/>
            <a:miter lim="800000"/>
            <a:headEnd/>
            <a:tailEnd/>
          </a:ln>
        </p:spPr>
        <p:txBody>
          <a:bodyPr/>
          <a:lstStyle/>
          <a:p>
            <a:pPr marL="342900" indent="-342900">
              <a:spcBef>
                <a:spcPct val="20000"/>
              </a:spcBef>
              <a:buFont typeface="Arial" charset="0"/>
              <a:buNone/>
            </a:pPr>
            <a:r>
              <a:rPr lang="en-US" sz="2400" dirty="0">
                <a:latin typeface="Calibri" pitchFamily="34" charset="0"/>
              </a:rPr>
              <a:t>An example of </a:t>
            </a:r>
            <a:r>
              <a:rPr lang="en-US" sz="2400" dirty="0" smtClean="0">
                <a:latin typeface="Calibri" pitchFamily="34" charset="0"/>
              </a:rPr>
              <a:t>Allelic Exclusion </a:t>
            </a:r>
            <a:r>
              <a:rPr lang="en-US" sz="2400" dirty="0">
                <a:latin typeface="Calibri" pitchFamily="34" charset="0"/>
              </a:rPr>
              <a:t>is </a:t>
            </a:r>
            <a:r>
              <a:rPr lang="en-US" sz="2400" dirty="0" smtClean="0">
                <a:latin typeface="Calibri" pitchFamily="34" charset="0"/>
              </a:rPr>
              <a:t>Inactivation </a:t>
            </a:r>
            <a:r>
              <a:rPr lang="en-US" sz="2400" dirty="0">
                <a:latin typeface="Calibri" pitchFamily="34" charset="0"/>
              </a:rPr>
              <a:t>of one of the </a:t>
            </a:r>
            <a:r>
              <a:rPr lang="en-US" sz="2400" dirty="0" smtClean="0">
                <a:latin typeface="Calibri" pitchFamily="34" charset="0"/>
              </a:rPr>
              <a:t>Human </a:t>
            </a:r>
            <a:r>
              <a:rPr lang="en-US" sz="2400" dirty="0">
                <a:latin typeface="Calibri" pitchFamily="34" charset="0"/>
              </a:rPr>
              <a:t>X </a:t>
            </a:r>
            <a:r>
              <a:rPr lang="en-US" sz="2400" dirty="0" smtClean="0">
                <a:latin typeface="Calibri" pitchFamily="34" charset="0"/>
              </a:rPr>
              <a:t>Chromosomes</a:t>
            </a:r>
            <a:r>
              <a:rPr lang="en-US" sz="2400" dirty="0">
                <a:latin typeface="Calibri" pitchFamily="34" charset="0"/>
              </a:rPr>
              <a:t>. </a:t>
            </a:r>
          </a:p>
          <a:p>
            <a:pPr marL="342900" indent="-342900">
              <a:spcBef>
                <a:spcPct val="20000"/>
              </a:spcBef>
              <a:buFont typeface="Arial" charset="0"/>
              <a:buNone/>
            </a:pPr>
            <a:r>
              <a:rPr lang="en-US" sz="2400" dirty="0">
                <a:latin typeface="Calibri" pitchFamily="34" charset="0"/>
              </a:rPr>
              <a:t>Formation of </a:t>
            </a:r>
            <a:r>
              <a:rPr lang="en-US" sz="2400" dirty="0" smtClean="0">
                <a:latin typeface="Calibri" pitchFamily="34" charset="0"/>
              </a:rPr>
              <a:t>Sexual Chromatin </a:t>
            </a:r>
            <a:r>
              <a:rPr lang="en-US" sz="2400" dirty="0">
                <a:latin typeface="Calibri" pitchFamily="34" charset="0"/>
              </a:rPr>
              <a:t>or Barr's </a:t>
            </a:r>
            <a:r>
              <a:rPr lang="en-US" sz="2400" dirty="0" smtClean="0">
                <a:latin typeface="Calibri" pitchFamily="34" charset="0"/>
              </a:rPr>
              <a:t>Body</a:t>
            </a:r>
            <a:endParaRPr lang="ru-RU" sz="24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611188" y="260350"/>
            <a:ext cx="7772400" cy="1470025"/>
          </a:xfrm>
        </p:spPr>
        <p:txBody>
          <a:bodyPr/>
          <a:lstStyle/>
          <a:p>
            <a:pPr eaLnBrk="1" hangingPunct="1"/>
            <a:r>
              <a:rPr lang="en-US" altLang="ru-RU" smtClean="0"/>
              <a:t>Plan of the Lecture</a:t>
            </a:r>
            <a:endParaRPr lang="ru-RU" smtClean="0"/>
          </a:p>
        </p:txBody>
      </p:sp>
      <p:sp>
        <p:nvSpPr>
          <p:cNvPr id="14338" name="Подзаголовок 2"/>
          <p:cNvSpPr>
            <a:spLocks noGrp="1"/>
          </p:cNvSpPr>
          <p:nvPr>
            <p:ph type="subTitle" idx="1"/>
          </p:nvPr>
        </p:nvSpPr>
        <p:spPr>
          <a:xfrm>
            <a:off x="179388" y="1628775"/>
            <a:ext cx="8785225" cy="4248150"/>
          </a:xfrm>
        </p:spPr>
        <p:txBody>
          <a:bodyPr/>
          <a:lstStyle/>
          <a:p>
            <a:pPr marL="514350" indent="-514350" algn="l" eaLnBrk="1" hangingPunct="1">
              <a:buFont typeface="Calibri" pitchFamily="34" charset="0"/>
              <a:buAutoNum type="arabicPeriod"/>
            </a:pPr>
            <a:r>
              <a:rPr lang="en-US" smtClean="0">
                <a:solidFill>
                  <a:schemeClr val="tx1"/>
                </a:solidFill>
              </a:rPr>
              <a:t>Mendel is the Founder of Actual Genetics</a:t>
            </a:r>
          </a:p>
          <a:p>
            <a:pPr marL="514350" indent="-514350" algn="l" eaLnBrk="1" hangingPunct="1">
              <a:buFont typeface="Calibri" pitchFamily="34" charset="0"/>
              <a:buAutoNum type="arabicPeriod"/>
            </a:pPr>
            <a:r>
              <a:rPr lang="en-US" smtClean="0">
                <a:solidFill>
                  <a:schemeClr val="tx1"/>
                </a:solidFill>
              </a:rPr>
              <a:t>Mendel's Hypotheses</a:t>
            </a:r>
          </a:p>
          <a:p>
            <a:pPr marL="514350" indent="-514350" algn="l" eaLnBrk="1" hangingPunct="1">
              <a:buFont typeface="Calibri" pitchFamily="34" charset="0"/>
              <a:buAutoNum type="arabicPeriod"/>
            </a:pPr>
            <a:r>
              <a:rPr lang="en-US" smtClean="0">
                <a:solidFill>
                  <a:schemeClr val="tx1"/>
                </a:solidFill>
              </a:rPr>
              <a:t>Monohybrid Crossing. The first and second Laws of Mendel.</a:t>
            </a:r>
          </a:p>
          <a:p>
            <a:pPr marL="514350" indent="-514350" algn="l" eaLnBrk="1" hangingPunct="1">
              <a:buFont typeface="Calibri" pitchFamily="34" charset="0"/>
              <a:buAutoNum type="arabicPeriod"/>
            </a:pPr>
            <a:r>
              <a:rPr lang="en-US" smtClean="0">
                <a:solidFill>
                  <a:schemeClr val="tx1"/>
                </a:solidFill>
              </a:rPr>
              <a:t>Interaction of Allelic Genes</a:t>
            </a:r>
          </a:p>
          <a:p>
            <a:pPr marL="514350" indent="-514350" algn="l" eaLnBrk="1" hangingPunct="1">
              <a:buFont typeface="Calibri" pitchFamily="34" charset="0"/>
              <a:buAutoNum type="arabicPeriod"/>
            </a:pPr>
            <a:r>
              <a:rPr lang="en-US" smtClean="0">
                <a:solidFill>
                  <a:schemeClr val="tx1"/>
                </a:solidFill>
              </a:rPr>
              <a:t> Dihybrid Crossing Mendel's third Law.</a:t>
            </a:r>
          </a:p>
          <a:p>
            <a:pPr marL="514350" indent="-514350" algn="l" eaLnBrk="1" hangingPunct="1">
              <a:buFont typeface="Calibri" pitchFamily="34" charset="0"/>
              <a:buAutoNum type="arabicPeriod"/>
            </a:pPr>
            <a:r>
              <a:rPr lang="en-US" smtClean="0">
                <a:solidFill>
                  <a:schemeClr val="tx1"/>
                </a:solidFill>
              </a:rPr>
              <a:t>Interaction of Non-allelic Genes</a:t>
            </a:r>
          </a:p>
          <a:p>
            <a:pPr marL="514350" indent="-514350" algn="l" eaLnBrk="1" hangingPunct="1">
              <a:buFont typeface="Calibri" pitchFamily="34" charset="0"/>
              <a:buAutoNum type="arabicPeriod"/>
            </a:pPr>
            <a:endParaRPr lang="ru-RU" smtClean="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014"/>
          <p:cNvPicPr>
            <a:picLocks noChangeAspect="1" noChangeArrowheads="1"/>
          </p:cNvPicPr>
          <p:nvPr/>
        </p:nvPicPr>
        <p:blipFill>
          <a:blip r:embed="rId2"/>
          <a:srcRect/>
          <a:stretch>
            <a:fillRect/>
          </a:stretch>
        </p:blipFill>
        <p:spPr bwMode="auto">
          <a:xfrm>
            <a:off x="1476375" y="1989138"/>
            <a:ext cx="6300788" cy="4725987"/>
          </a:xfrm>
          <a:prstGeom prst="rect">
            <a:avLst/>
          </a:prstGeom>
          <a:noFill/>
        </p:spPr>
      </p:pic>
      <p:sp>
        <p:nvSpPr>
          <p:cNvPr id="33793" name="Заголовок 1"/>
          <p:cNvSpPr>
            <a:spLocks noGrp="1"/>
          </p:cNvSpPr>
          <p:nvPr>
            <p:ph type="title"/>
          </p:nvPr>
        </p:nvSpPr>
        <p:spPr>
          <a:xfrm>
            <a:off x="457200" y="274638"/>
            <a:ext cx="8435975" cy="1785937"/>
          </a:xfrm>
        </p:spPr>
        <p:txBody>
          <a:bodyPr/>
          <a:lstStyle/>
          <a:p>
            <a:pPr eaLnBrk="1" hangingPunct="1"/>
            <a:r>
              <a:rPr lang="en-US" sz="3200" dirty="0" smtClean="0"/>
              <a:t>Non-allelic Genes Encode Information About Different Traits. They are Located in Different</a:t>
            </a:r>
            <a:r>
              <a:rPr lang="en-US" sz="4000" dirty="0" smtClean="0"/>
              <a:t> </a:t>
            </a:r>
            <a:r>
              <a:rPr lang="en-US" sz="3200" dirty="0" smtClean="0"/>
              <a:t>Chromosomes</a:t>
            </a:r>
            <a:r>
              <a:rPr lang="ru-RU" sz="4000" dirty="0" smtClean="0"/>
              <a:t> </a:t>
            </a:r>
          </a:p>
        </p:txBody>
      </p:sp>
      <p:sp>
        <p:nvSpPr>
          <p:cNvPr id="33794" name="Объект 2"/>
          <p:cNvSpPr>
            <a:spLocks noGrp="1"/>
          </p:cNvSpPr>
          <p:nvPr>
            <p:ph idx="1"/>
          </p:nvPr>
        </p:nvSpPr>
        <p:spPr>
          <a:xfrm>
            <a:off x="3275856" y="5589588"/>
            <a:ext cx="1224136" cy="647700"/>
          </a:xfrm>
          <a:solidFill>
            <a:schemeClr val="bg1"/>
          </a:solidFill>
        </p:spPr>
        <p:txBody>
          <a:bodyPr/>
          <a:lstStyle/>
          <a:p>
            <a:pPr eaLnBrk="1" hangingPunct="1">
              <a:buFont typeface="Arial" charset="0"/>
              <a:buNone/>
            </a:pPr>
            <a:r>
              <a:rPr lang="en-US" sz="2800" dirty="0" smtClean="0"/>
              <a:t>one </a:t>
            </a:r>
            <a:endParaRPr lang="ru-RU" sz="2800" dirty="0" smtClean="0"/>
          </a:p>
          <a:p>
            <a:pPr eaLnBrk="1" hangingPunct="1">
              <a:buFont typeface="Arial" charset="0"/>
              <a:buNone/>
            </a:pPr>
            <a:r>
              <a:rPr lang="en-US" sz="2800" dirty="0" smtClean="0"/>
              <a:t>trait</a:t>
            </a:r>
            <a:endParaRPr lang="ru-RU" sz="2800" dirty="0" smtClean="0"/>
          </a:p>
        </p:txBody>
      </p:sp>
      <p:sp>
        <p:nvSpPr>
          <p:cNvPr id="33798" name="Объект 2"/>
          <p:cNvSpPr>
            <a:spLocks/>
          </p:cNvSpPr>
          <p:nvPr/>
        </p:nvSpPr>
        <p:spPr bwMode="auto">
          <a:xfrm>
            <a:off x="4860032" y="5589588"/>
            <a:ext cx="1584176" cy="647700"/>
          </a:xfrm>
          <a:prstGeom prst="rect">
            <a:avLst/>
          </a:prstGeom>
          <a:solidFill>
            <a:schemeClr val="bg1"/>
          </a:solidFill>
          <a:ln w="9525">
            <a:noFill/>
            <a:miter lim="800000"/>
            <a:headEnd/>
            <a:tailEnd/>
          </a:ln>
        </p:spPr>
        <p:txBody>
          <a:bodyPr/>
          <a:lstStyle/>
          <a:p>
            <a:pPr marL="342900" indent="-342900">
              <a:spcBef>
                <a:spcPct val="20000"/>
              </a:spcBef>
              <a:buFont typeface="Arial" charset="0"/>
              <a:buNone/>
            </a:pPr>
            <a:r>
              <a:rPr lang="en-US" sz="2800" dirty="0">
                <a:latin typeface="Calibri" pitchFamily="34" charset="0"/>
              </a:rPr>
              <a:t>second </a:t>
            </a:r>
            <a:endParaRPr lang="ru-RU" sz="2800" dirty="0" smtClean="0">
              <a:latin typeface="Calibri" pitchFamily="34" charset="0"/>
            </a:endParaRPr>
          </a:p>
          <a:p>
            <a:pPr marL="342900" indent="-342900">
              <a:spcBef>
                <a:spcPct val="20000"/>
              </a:spcBef>
              <a:buFont typeface="Arial" charset="0"/>
              <a:buNone/>
            </a:pPr>
            <a:r>
              <a:rPr lang="en-US" sz="2800" dirty="0" smtClean="0">
                <a:latin typeface="Calibri" pitchFamily="34" charset="0"/>
              </a:rPr>
              <a:t>trait</a:t>
            </a:r>
            <a:endParaRPr lang="ru-RU" sz="2800"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pPr eaLnBrk="1" hangingPunct="1"/>
            <a:r>
              <a:rPr lang="en-US" dirty="0"/>
              <a:t>the Law of Independent Inheritance of traits  </a:t>
            </a:r>
            <a:br>
              <a:rPr lang="en-US" dirty="0"/>
            </a:br>
            <a:endParaRPr lang="ru-RU" dirty="0" smtClean="0"/>
          </a:p>
        </p:txBody>
      </p:sp>
      <p:pic>
        <p:nvPicPr>
          <p:cNvPr id="27654" name="Picture 6" descr="Dihybrid-Cross"/>
          <p:cNvPicPr>
            <a:picLocks noChangeAspect="1" noChangeArrowheads="1"/>
          </p:cNvPicPr>
          <p:nvPr/>
        </p:nvPicPr>
        <p:blipFill>
          <a:blip r:embed="rId2"/>
          <a:srcRect/>
          <a:stretch>
            <a:fillRect/>
          </a:stretch>
        </p:blipFill>
        <p:spPr bwMode="auto">
          <a:xfrm>
            <a:off x="3509619" y="1417638"/>
            <a:ext cx="5560017" cy="5323730"/>
          </a:xfrm>
          <a:prstGeom prst="rect">
            <a:avLst/>
          </a:prstGeom>
          <a:noFill/>
        </p:spPr>
      </p:pic>
      <p:sp>
        <p:nvSpPr>
          <p:cNvPr id="27650" name="Объект 2"/>
          <p:cNvSpPr>
            <a:spLocks noGrp="1"/>
          </p:cNvSpPr>
          <p:nvPr>
            <p:ph idx="1"/>
          </p:nvPr>
        </p:nvSpPr>
        <p:spPr>
          <a:xfrm>
            <a:off x="40308" y="1196752"/>
            <a:ext cx="3523580" cy="5688632"/>
          </a:xfrm>
        </p:spPr>
        <p:txBody>
          <a:bodyPr/>
          <a:lstStyle/>
          <a:p>
            <a:pPr marL="0" indent="0" eaLnBrk="1" hangingPunct="1">
              <a:buNone/>
            </a:pPr>
            <a:r>
              <a:rPr lang="en-US" dirty="0" smtClean="0"/>
              <a:t>When Homozygous Organisms </a:t>
            </a:r>
            <a:r>
              <a:rPr lang="en-US" dirty="0"/>
              <a:t>that </a:t>
            </a:r>
            <a:r>
              <a:rPr lang="en-US" dirty="0" smtClean="0"/>
              <a:t>Differ </a:t>
            </a:r>
            <a:r>
              <a:rPr lang="en-US" dirty="0"/>
              <a:t>in two or more </a:t>
            </a:r>
            <a:r>
              <a:rPr lang="en-US" dirty="0" smtClean="0"/>
              <a:t>Pairs </a:t>
            </a:r>
            <a:r>
              <a:rPr lang="en-US" dirty="0"/>
              <a:t>of </a:t>
            </a:r>
            <a:r>
              <a:rPr lang="en-US" dirty="0" smtClean="0"/>
              <a:t>Traits are Crossing, </a:t>
            </a:r>
            <a:r>
              <a:rPr lang="en-US" dirty="0"/>
              <a:t>in the second </a:t>
            </a:r>
            <a:r>
              <a:rPr lang="en-US" dirty="0" smtClean="0"/>
              <a:t>Generation</a:t>
            </a:r>
            <a:r>
              <a:rPr lang="en-US" dirty="0"/>
              <a:t>, there </a:t>
            </a:r>
            <a:r>
              <a:rPr lang="en-US" dirty="0" smtClean="0"/>
              <a:t>is </a:t>
            </a:r>
            <a:r>
              <a:rPr lang="en-US" dirty="0"/>
              <a:t>a </a:t>
            </a:r>
            <a:r>
              <a:rPr lang="en-US" dirty="0" smtClean="0"/>
              <a:t>Combination </a:t>
            </a:r>
            <a:r>
              <a:rPr lang="en-US" dirty="0"/>
              <a:t>of </a:t>
            </a:r>
            <a:r>
              <a:rPr lang="en-US" dirty="0" smtClean="0"/>
              <a:t>Genes </a:t>
            </a:r>
            <a:r>
              <a:rPr lang="en-US" dirty="0"/>
              <a:t>and </a:t>
            </a:r>
            <a:r>
              <a:rPr lang="en-US" dirty="0" smtClean="0"/>
              <a:t>Traits </a:t>
            </a:r>
            <a:r>
              <a:rPr lang="en-US" dirty="0"/>
              <a:t>in all </a:t>
            </a:r>
            <a:r>
              <a:rPr lang="en-US" dirty="0" smtClean="0"/>
              <a:t>Possible Combinations</a:t>
            </a:r>
            <a:r>
              <a:rPr lang="en-US" dirty="0"/>
              <a:t>. </a:t>
            </a:r>
            <a:endParaRPr lang="ru-RU"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r>
              <a:rPr lang="en-US" dirty="0"/>
              <a:t>Types of </a:t>
            </a:r>
            <a:r>
              <a:rPr lang="en-US" dirty="0" smtClean="0"/>
              <a:t>Interaction </a:t>
            </a:r>
            <a:r>
              <a:rPr lang="en-US" dirty="0"/>
              <a:t>of </a:t>
            </a:r>
            <a:r>
              <a:rPr lang="en-US" dirty="0" smtClean="0"/>
              <a:t>Non-allelic Genes</a:t>
            </a:r>
            <a:endParaRPr lang="ru-RU" dirty="0" smtClean="0"/>
          </a:p>
        </p:txBody>
      </p:sp>
      <p:sp>
        <p:nvSpPr>
          <p:cNvPr id="34818" name="Объект 2"/>
          <p:cNvSpPr>
            <a:spLocks noGrp="1"/>
          </p:cNvSpPr>
          <p:nvPr>
            <p:ph idx="1"/>
          </p:nvPr>
        </p:nvSpPr>
        <p:spPr>
          <a:xfrm>
            <a:off x="144016" y="1417638"/>
            <a:ext cx="3707904" cy="5107706"/>
          </a:xfrm>
        </p:spPr>
        <p:txBody>
          <a:bodyPr/>
          <a:lstStyle/>
          <a:p>
            <a:pPr marL="0" indent="0" eaLnBrk="1" hangingPunct="1">
              <a:buNone/>
            </a:pPr>
            <a:r>
              <a:rPr lang="ru-RU" dirty="0" smtClean="0"/>
              <a:t>С</a:t>
            </a:r>
            <a:r>
              <a:rPr lang="en-US" dirty="0" err="1"/>
              <a:t>omplementarity</a:t>
            </a:r>
            <a:r>
              <a:rPr lang="en-US" dirty="0"/>
              <a:t> is the </a:t>
            </a:r>
            <a:r>
              <a:rPr lang="en-US" dirty="0" smtClean="0"/>
              <a:t>Interaction </a:t>
            </a:r>
            <a:r>
              <a:rPr lang="en-US" dirty="0"/>
              <a:t>of </a:t>
            </a:r>
            <a:r>
              <a:rPr lang="en-US" dirty="0" smtClean="0"/>
              <a:t>Non-allelic Genes</a:t>
            </a:r>
            <a:r>
              <a:rPr lang="en-US" dirty="0"/>
              <a:t>, in which the </a:t>
            </a:r>
            <a:r>
              <a:rPr lang="en-US" dirty="0" smtClean="0"/>
              <a:t>Combination </a:t>
            </a:r>
            <a:r>
              <a:rPr lang="en-US" dirty="0"/>
              <a:t>of two </a:t>
            </a:r>
            <a:r>
              <a:rPr lang="en-US" dirty="0" smtClean="0"/>
              <a:t>Dominant </a:t>
            </a:r>
            <a:r>
              <a:rPr lang="en-US" dirty="0"/>
              <a:t>non-allelic </a:t>
            </a:r>
            <a:r>
              <a:rPr lang="en-US" dirty="0" smtClean="0"/>
              <a:t>Genes </a:t>
            </a:r>
            <a:r>
              <a:rPr lang="en-US" dirty="0"/>
              <a:t>in a </a:t>
            </a:r>
            <a:r>
              <a:rPr lang="en-US" dirty="0" smtClean="0"/>
              <a:t>Zygote Causes </a:t>
            </a:r>
            <a:r>
              <a:rPr lang="en-US" dirty="0"/>
              <a:t>the </a:t>
            </a:r>
            <a:r>
              <a:rPr lang="en-US" dirty="0" smtClean="0"/>
              <a:t>Development </a:t>
            </a:r>
            <a:r>
              <a:rPr lang="en-US" dirty="0"/>
              <a:t>of a new </a:t>
            </a:r>
            <a:r>
              <a:rPr lang="en-US" dirty="0" smtClean="0"/>
              <a:t>Trait.</a:t>
            </a:r>
            <a:endParaRPr lang="ru-RU" dirty="0"/>
          </a:p>
        </p:txBody>
      </p:sp>
      <p:pic>
        <p:nvPicPr>
          <p:cNvPr id="2" name="Рисунок 1"/>
          <p:cNvPicPr>
            <a:picLocks noChangeAspect="1"/>
          </p:cNvPicPr>
          <p:nvPr/>
        </p:nvPicPr>
        <p:blipFill>
          <a:blip r:embed="rId2"/>
          <a:stretch>
            <a:fillRect/>
          </a:stretch>
        </p:blipFill>
        <p:spPr>
          <a:xfrm>
            <a:off x="3599318" y="1739243"/>
            <a:ext cx="5340085" cy="4464496"/>
          </a:xfrm>
          <a:prstGeom prst="rect">
            <a:avLst/>
          </a:prstGeom>
        </p:spPr>
      </p:pic>
      <p:sp>
        <p:nvSpPr>
          <p:cNvPr id="3" name="TextBox 2"/>
          <p:cNvSpPr txBox="1"/>
          <p:nvPr/>
        </p:nvSpPr>
        <p:spPr>
          <a:xfrm>
            <a:off x="4716016" y="3092327"/>
            <a:ext cx="620683" cy="369332"/>
          </a:xfrm>
          <a:prstGeom prst="rect">
            <a:avLst/>
          </a:prstGeom>
          <a:solidFill>
            <a:schemeClr val="bg1"/>
          </a:solidFill>
        </p:spPr>
        <p:txBody>
          <a:bodyPr wrap="none" rtlCol="0">
            <a:spAutoFit/>
          </a:bodyPr>
          <a:lstStyle/>
          <a:p>
            <a:r>
              <a:rPr lang="en-US" dirty="0" smtClean="0"/>
              <a:t>blue</a:t>
            </a:r>
            <a:endParaRPr lang="ru-RU" dirty="0"/>
          </a:p>
        </p:txBody>
      </p:sp>
      <p:sp>
        <p:nvSpPr>
          <p:cNvPr id="6" name="TextBox 5"/>
          <p:cNvSpPr txBox="1"/>
          <p:nvPr/>
        </p:nvSpPr>
        <p:spPr>
          <a:xfrm>
            <a:off x="7524328" y="3059668"/>
            <a:ext cx="825867" cy="369332"/>
          </a:xfrm>
          <a:prstGeom prst="rect">
            <a:avLst/>
          </a:prstGeom>
          <a:solidFill>
            <a:schemeClr val="bg1"/>
          </a:solidFill>
        </p:spPr>
        <p:txBody>
          <a:bodyPr wrap="none" rtlCol="0">
            <a:spAutoFit/>
          </a:bodyPr>
          <a:lstStyle/>
          <a:p>
            <a:r>
              <a:rPr lang="en-US" dirty="0"/>
              <a:t>yellow</a:t>
            </a:r>
            <a:endParaRPr lang="ru-RU" dirty="0"/>
          </a:p>
        </p:txBody>
      </p:sp>
      <p:sp>
        <p:nvSpPr>
          <p:cNvPr id="7" name="TextBox 6"/>
          <p:cNvSpPr txBox="1"/>
          <p:nvPr/>
        </p:nvSpPr>
        <p:spPr>
          <a:xfrm>
            <a:off x="6228184" y="4355812"/>
            <a:ext cx="774571" cy="369332"/>
          </a:xfrm>
          <a:prstGeom prst="rect">
            <a:avLst/>
          </a:prstGeom>
          <a:solidFill>
            <a:schemeClr val="bg1"/>
          </a:solidFill>
        </p:spPr>
        <p:txBody>
          <a:bodyPr wrap="none" rtlCol="0">
            <a:spAutoFit/>
          </a:bodyPr>
          <a:lstStyle/>
          <a:p>
            <a:r>
              <a:rPr lang="en-US" smtClean="0"/>
              <a:t>green</a:t>
            </a:r>
            <a:endParaRPr lang="ru-RU" dirty="0"/>
          </a:p>
        </p:txBody>
      </p:sp>
      <p:pic>
        <p:nvPicPr>
          <p:cNvPr id="4" name="Рисунок 3"/>
          <p:cNvPicPr>
            <a:picLocks noChangeAspect="1"/>
          </p:cNvPicPr>
          <p:nvPr/>
        </p:nvPicPr>
        <p:blipFill>
          <a:blip r:embed="rId3"/>
          <a:stretch>
            <a:fillRect/>
          </a:stretch>
        </p:blipFill>
        <p:spPr>
          <a:xfrm>
            <a:off x="6552986" y="5589239"/>
            <a:ext cx="754236" cy="334883"/>
          </a:xfrm>
          <a:prstGeom prst="rect">
            <a:avLst/>
          </a:prstGeom>
        </p:spPr>
      </p:pic>
      <p:pic>
        <p:nvPicPr>
          <p:cNvPr id="5" name="Рисунок 4"/>
          <p:cNvPicPr>
            <a:picLocks noChangeAspect="1"/>
          </p:cNvPicPr>
          <p:nvPr/>
        </p:nvPicPr>
        <p:blipFill>
          <a:blip r:embed="rId4"/>
          <a:stretch>
            <a:fillRect/>
          </a:stretch>
        </p:blipFill>
        <p:spPr>
          <a:xfrm>
            <a:off x="4528609" y="5589239"/>
            <a:ext cx="619455" cy="334883"/>
          </a:xfrm>
          <a:prstGeom prst="rect">
            <a:avLst/>
          </a:prstGeom>
        </p:spPr>
      </p:pic>
      <p:pic>
        <p:nvPicPr>
          <p:cNvPr id="8" name="Рисунок 7"/>
          <p:cNvPicPr>
            <a:picLocks noChangeAspect="1"/>
          </p:cNvPicPr>
          <p:nvPr/>
        </p:nvPicPr>
        <p:blipFill>
          <a:blip r:embed="rId5"/>
          <a:stretch>
            <a:fillRect/>
          </a:stretch>
        </p:blipFill>
        <p:spPr>
          <a:xfrm>
            <a:off x="5796136" y="5589239"/>
            <a:ext cx="573836" cy="334884"/>
          </a:xfrm>
          <a:prstGeom prst="rect">
            <a:avLst/>
          </a:prstGeom>
        </p:spPr>
      </p:pic>
      <p:pic>
        <p:nvPicPr>
          <p:cNvPr id="11" name="Рисунок 10"/>
          <p:cNvPicPr>
            <a:picLocks noChangeAspect="1"/>
          </p:cNvPicPr>
          <p:nvPr/>
        </p:nvPicPr>
        <p:blipFill>
          <a:blip r:embed="rId6"/>
          <a:stretch>
            <a:fillRect/>
          </a:stretch>
        </p:blipFill>
        <p:spPr>
          <a:xfrm>
            <a:off x="7740352" y="5614397"/>
            <a:ext cx="611352" cy="248753"/>
          </a:xfrm>
          <a:prstGeom prst="rect">
            <a:avLst/>
          </a:prstGeom>
          <a:solidFill>
            <a:schemeClr val="bg1"/>
          </a:solidFill>
        </p:spPr>
      </p:pic>
      <p:sp>
        <p:nvSpPr>
          <p:cNvPr id="15" name="Прямоугольник 14"/>
          <p:cNvSpPr/>
          <p:nvPr/>
        </p:nvSpPr>
        <p:spPr>
          <a:xfrm>
            <a:off x="6645180" y="3436484"/>
            <a:ext cx="1544012" cy="523220"/>
          </a:xfrm>
          <a:prstGeom prst="rect">
            <a:avLst/>
          </a:prstGeom>
        </p:spPr>
        <p:txBody>
          <a:bodyPr wrap="none">
            <a:spAutoFit/>
          </a:bodyPr>
          <a:lstStyle/>
          <a:p>
            <a:r>
              <a:rPr lang="en-US" sz="2800" dirty="0" smtClean="0"/>
              <a:t>new trait</a:t>
            </a:r>
            <a:endParaRPr lang="ru-RU"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a:stretch>
            <a:fillRect/>
          </a:stretch>
        </p:blipFill>
        <p:spPr>
          <a:xfrm>
            <a:off x="84658" y="2303804"/>
            <a:ext cx="4487342" cy="4139371"/>
          </a:xfrm>
          <a:prstGeom prst="rect">
            <a:avLst/>
          </a:prstGeom>
        </p:spPr>
      </p:pic>
      <p:sp>
        <p:nvSpPr>
          <p:cNvPr id="35842" name="Объект 2"/>
          <p:cNvSpPr>
            <a:spLocks noGrp="1"/>
          </p:cNvSpPr>
          <p:nvPr>
            <p:ph idx="1"/>
          </p:nvPr>
        </p:nvSpPr>
        <p:spPr>
          <a:xfrm>
            <a:off x="251520" y="188641"/>
            <a:ext cx="8748464" cy="1656184"/>
          </a:xfrm>
        </p:spPr>
        <p:txBody>
          <a:bodyPr/>
          <a:lstStyle/>
          <a:p>
            <a:pPr marL="0" indent="0" eaLnBrk="1" hangingPunct="1">
              <a:buNone/>
            </a:pPr>
            <a:r>
              <a:rPr lang="en-US" dirty="0" smtClean="0"/>
              <a:t> </a:t>
            </a:r>
            <a:r>
              <a:rPr lang="en-US" sz="3000" dirty="0"/>
              <a:t>Epistasis is a </a:t>
            </a:r>
            <a:r>
              <a:rPr lang="en-US" sz="3000" dirty="0" smtClean="0"/>
              <a:t>Type </a:t>
            </a:r>
            <a:r>
              <a:rPr lang="en-US" sz="3000" dirty="0"/>
              <a:t>of </a:t>
            </a:r>
            <a:r>
              <a:rPr lang="en-US" sz="3000" dirty="0" smtClean="0"/>
              <a:t>Interaction </a:t>
            </a:r>
            <a:r>
              <a:rPr lang="en-US" sz="3000" dirty="0"/>
              <a:t>of </a:t>
            </a:r>
            <a:r>
              <a:rPr lang="en-US" sz="3000" dirty="0" smtClean="0"/>
              <a:t>Non-allelic Genes </a:t>
            </a:r>
            <a:r>
              <a:rPr lang="en-US" sz="3000" dirty="0"/>
              <a:t>in which the </a:t>
            </a:r>
            <a:r>
              <a:rPr lang="en-US" sz="3000" dirty="0" smtClean="0"/>
              <a:t>Genes </a:t>
            </a:r>
            <a:r>
              <a:rPr lang="en-US" sz="3000" dirty="0"/>
              <a:t>of </a:t>
            </a:r>
            <a:r>
              <a:rPr lang="en-US" sz="3000" dirty="0" smtClean="0"/>
              <a:t>one Allelic Pair Suppress </a:t>
            </a:r>
            <a:r>
              <a:rPr lang="en-US" sz="3000" dirty="0"/>
              <a:t>the </a:t>
            </a:r>
            <a:r>
              <a:rPr lang="en-US" sz="3000" dirty="0" smtClean="0"/>
              <a:t>Expression </a:t>
            </a:r>
            <a:r>
              <a:rPr lang="en-US" sz="3000" dirty="0"/>
              <a:t>of the </a:t>
            </a:r>
            <a:r>
              <a:rPr lang="en-US" sz="3000" dirty="0" smtClean="0"/>
              <a:t>Genes </a:t>
            </a:r>
            <a:r>
              <a:rPr lang="en-US" sz="3000" dirty="0"/>
              <a:t>of another </a:t>
            </a:r>
            <a:r>
              <a:rPr lang="en-US" sz="3000" dirty="0" smtClean="0"/>
              <a:t>Allelic Pair</a:t>
            </a:r>
            <a:r>
              <a:rPr lang="en-US" sz="3000" dirty="0"/>
              <a:t>.</a:t>
            </a:r>
            <a:endParaRPr lang="ru-RU" sz="3000" dirty="0"/>
          </a:p>
          <a:p>
            <a:pPr eaLnBrk="1" hangingPunct="1"/>
            <a:endParaRPr lang="ru-RU" dirty="0" smtClean="0"/>
          </a:p>
        </p:txBody>
      </p:sp>
      <p:sp>
        <p:nvSpPr>
          <p:cNvPr id="7" name="TextBox 6"/>
          <p:cNvSpPr txBox="1"/>
          <p:nvPr/>
        </p:nvSpPr>
        <p:spPr>
          <a:xfrm>
            <a:off x="827584" y="5729394"/>
            <a:ext cx="955711" cy="461665"/>
          </a:xfrm>
          <a:prstGeom prst="rect">
            <a:avLst/>
          </a:prstGeom>
          <a:noFill/>
        </p:spPr>
        <p:txBody>
          <a:bodyPr wrap="none" rtlCol="0">
            <a:spAutoFit/>
          </a:bodyPr>
          <a:lstStyle/>
          <a:p>
            <a:r>
              <a:rPr lang="en-US" sz="2400" dirty="0" smtClean="0"/>
              <a:t>12/16</a:t>
            </a:r>
            <a:endParaRPr lang="ru-RU" sz="2400" dirty="0"/>
          </a:p>
        </p:txBody>
      </p:sp>
      <p:pic>
        <p:nvPicPr>
          <p:cNvPr id="11" name="Рисунок 10"/>
          <p:cNvPicPr>
            <a:picLocks noChangeAspect="1"/>
          </p:cNvPicPr>
          <p:nvPr/>
        </p:nvPicPr>
        <p:blipFill>
          <a:blip r:embed="rId3"/>
          <a:stretch>
            <a:fillRect/>
          </a:stretch>
        </p:blipFill>
        <p:spPr>
          <a:xfrm>
            <a:off x="1999707" y="6235213"/>
            <a:ext cx="680089" cy="362139"/>
          </a:xfrm>
          <a:prstGeom prst="rect">
            <a:avLst/>
          </a:prstGeom>
        </p:spPr>
      </p:pic>
      <p:sp>
        <p:nvSpPr>
          <p:cNvPr id="15" name="Прямоугольник 14"/>
          <p:cNvSpPr/>
          <p:nvPr/>
        </p:nvSpPr>
        <p:spPr>
          <a:xfrm>
            <a:off x="1064995" y="1710085"/>
            <a:ext cx="1869423" cy="584775"/>
          </a:xfrm>
          <a:prstGeom prst="rect">
            <a:avLst/>
          </a:prstGeom>
        </p:spPr>
        <p:txBody>
          <a:bodyPr wrap="none">
            <a:spAutoFit/>
          </a:bodyPr>
          <a:lstStyle/>
          <a:p>
            <a:r>
              <a:rPr lang="en-US" sz="3200" dirty="0"/>
              <a:t>dominant</a:t>
            </a:r>
            <a:endParaRPr lang="ru-RU" sz="3200" dirty="0"/>
          </a:p>
        </p:txBody>
      </p:sp>
      <p:sp>
        <p:nvSpPr>
          <p:cNvPr id="16" name="Прямоугольник 15"/>
          <p:cNvSpPr/>
          <p:nvPr/>
        </p:nvSpPr>
        <p:spPr>
          <a:xfrm>
            <a:off x="5868144" y="1688454"/>
            <a:ext cx="1915909" cy="584775"/>
          </a:xfrm>
          <a:prstGeom prst="rect">
            <a:avLst/>
          </a:prstGeom>
        </p:spPr>
        <p:txBody>
          <a:bodyPr wrap="none">
            <a:spAutoFit/>
          </a:bodyPr>
          <a:lstStyle/>
          <a:p>
            <a:r>
              <a:rPr lang="en-US" sz="3200" dirty="0"/>
              <a:t>recessive</a:t>
            </a:r>
            <a:endParaRPr lang="ru-RU" sz="3200" dirty="0"/>
          </a:p>
        </p:txBody>
      </p:sp>
      <p:sp>
        <p:nvSpPr>
          <p:cNvPr id="20" name="TextBox 19"/>
          <p:cNvSpPr txBox="1"/>
          <p:nvPr/>
        </p:nvSpPr>
        <p:spPr>
          <a:xfrm>
            <a:off x="1987523" y="5683228"/>
            <a:ext cx="784189" cy="461665"/>
          </a:xfrm>
          <a:prstGeom prst="rect">
            <a:avLst/>
          </a:prstGeom>
          <a:noFill/>
        </p:spPr>
        <p:txBody>
          <a:bodyPr wrap="none" rtlCol="0">
            <a:spAutoFit/>
          </a:bodyPr>
          <a:lstStyle/>
          <a:p>
            <a:r>
              <a:rPr lang="en-US" sz="2400" dirty="0" smtClean="0"/>
              <a:t>3/16</a:t>
            </a:r>
            <a:endParaRPr lang="ru-RU" sz="2400" dirty="0"/>
          </a:p>
        </p:txBody>
      </p:sp>
      <p:sp>
        <p:nvSpPr>
          <p:cNvPr id="21" name="TextBox 20"/>
          <p:cNvSpPr txBox="1"/>
          <p:nvPr/>
        </p:nvSpPr>
        <p:spPr>
          <a:xfrm>
            <a:off x="2843808" y="5683228"/>
            <a:ext cx="784189" cy="461665"/>
          </a:xfrm>
          <a:prstGeom prst="rect">
            <a:avLst/>
          </a:prstGeom>
          <a:noFill/>
        </p:spPr>
        <p:txBody>
          <a:bodyPr wrap="none" rtlCol="0">
            <a:spAutoFit/>
          </a:bodyPr>
          <a:lstStyle/>
          <a:p>
            <a:r>
              <a:rPr lang="en-US" sz="2400" dirty="0" smtClean="0"/>
              <a:t>1/16</a:t>
            </a:r>
          </a:p>
        </p:txBody>
      </p:sp>
      <p:sp>
        <p:nvSpPr>
          <p:cNvPr id="22" name="TextBox 21"/>
          <p:cNvSpPr txBox="1"/>
          <p:nvPr/>
        </p:nvSpPr>
        <p:spPr>
          <a:xfrm>
            <a:off x="1884716" y="4581128"/>
            <a:ext cx="815076" cy="646331"/>
          </a:xfrm>
          <a:prstGeom prst="rect">
            <a:avLst/>
          </a:prstGeom>
          <a:solidFill>
            <a:schemeClr val="bg1"/>
          </a:solidFill>
        </p:spPr>
        <p:txBody>
          <a:bodyPr wrap="square" rtlCol="0">
            <a:spAutoFit/>
          </a:bodyPr>
          <a:lstStyle/>
          <a:p>
            <a:r>
              <a:rPr lang="en-US" dirty="0" smtClean="0"/>
              <a:t>White</a:t>
            </a:r>
          </a:p>
          <a:p>
            <a:r>
              <a:rPr lang="en-US" dirty="0" err="1" smtClean="0"/>
              <a:t>AaBb</a:t>
            </a:r>
            <a:endParaRPr lang="ru-RU" dirty="0"/>
          </a:p>
        </p:txBody>
      </p:sp>
      <p:sp>
        <p:nvSpPr>
          <p:cNvPr id="23" name="TextBox 22"/>
          <p:cNvSpPr txBox="1"/>
          <p:nvPr/>
        </p:nvSpPr>
        <p:spPr>
          <a:xfrm>
            <a:off x="84658" y="5406229"/>
            <a:ext cx="787395" cy="646331"/>
          </a:xfrm>
          <a:prstGeom prst="rect">
            <a:avLst/>
          </a:prstGeom>
          <a:solidFill>
            <a:schemeClr val="bg1"/>
          </a:solidFill>
        </p:spPr>
        <p:txBody>
          <a:bodyPr wrap="none" rtlCol="0">
            <a:spAutoFit/>
          </a:bodyPr>
          <a:lstStyle/>
          <a:p>
            <a:r>
              <a:rPr lang="en-US" dirty="0" smtClean="0"/>
              <a:t>White</a:t>
            </a:r>
          </a:p>
          <a:p>
            <a:r>
              <a:rPr lang="en-US" dirty="0" smtClean="0"/>
              <a:t>_ _B_</a:t>
            </a:r>
            <a:endParaRPr lang="ru-RU" dirty="0"/>
          </a:p>
        </p:txBody>
      </p:sp>
      <p:sp>
        <p:nvSpPr>
          <p:cNvPr id="24" name="TextBox 23"/>
          <p:cNvSpPr txBox="1"/>
          <p:nvPr/>
        </p:nvSpPr>
        <p:spPr>
          <a:xfrm>
            <a:off x="3682013" y="5329308"/>
            <a:ext cx="889987" cy="646331"/>
          </a:xfrm>
          <a:prstGeom prst="rect">
            <a:avLst/>
          </a:prstGeom>
          <a:solidFill>
            <a:schemeClr val="bg1"/>
          </a:solidFill>
        </p:spPr>
        <p:txBody>
          <a:bodyPr wrap="none" rtlCol="0">
            <a:spAutoFit/>
          </a:bodyPr>
          <a:lstStyle/>
          <a:p>
            <a:r>
              <a:rPr lang="en-US" dirty="0" smtClean="0"/>
              <a:t>Green </a:t>
            </a:r>
          </a:p>
          <a:p>
            <a:r>
              <a:rPr lang="en-US" dirty="0" err="1" smtClean="0"/>
              <a:t>aabb</a:t>
            </a:r>
            <a:endParaRPr lang="ru-RU" dirty="0"/>
          </a:p>
        </p:txBody>
      </p:sp>
      <p:sp>
        <p:nvSpPr>
          <p:cNvPr id="25" name="TextBox 24"/>
          <p:cNvSpPr txBox="1"/>
          <p:nvPr/>
        </p:nvSpPr>
        <p:spPr>
          <a:xfrm>
            <a:off x="1763310" y="6226269"/>
            <a:ext cx="825867" cy="646331"/>
          </a:xfrm>
          <a:prstGeom prst="rect">
            <a:avLst/>
          </a:prstGeom>
          <a:solidFill>
            <a:schemeClr val="bg1"/>
          </a:solidFill>
        </p:spPr>
        <p:txBody>
          <a:bodyPr wrap="none" rtlCol="0">
            <a:spAutoFit/>
          </a:bodyPr>
          <a:lstStyle/>
          <a:p>
            <a:r>
              <a:rPr lang="en-US" dirty="0" smtClean="0"/>
              <a:t>yellow</a:t>
            </a:r>
          </a:p>
          <a:p>
            <a:r>
              <a:rPr lang="en-US" dirty="0" err="1" smtClean="0"/>
              <a:t>A_bb</a:t>
            </a:r>
            <a:endParaRPr lang="ru-RU" dirty="0"/>
          </a:p>
        </p:txBody>
      </p:sp>
      <p:pic>
        <p:nvPicPr>
          <p:cNvPr id="18" name="Рисунок 17"/>
          <p:cNvPicPr>
            <a:picLocks noChangeAspect="1"/>
          </p:cNvPicPr>
          <p:nvPr/>
        </p:nvPicPr>
        <p:blipFill>
          <a:blip r:embed="rId4"/>
          <a:stretch>
            <a:fillRect/>
          </a:stretch>
        </p:blipFill>
        <p:spPr>
          <a:xfrm>
            <a:off x="4644097" y="2303804"/>
            <a:ext cx="4392400" cy="4139371"/>
          </a:xfrm>
          <a:prstGeom prst="rect">
            <a:avLst/>
          </a:prstGeom>
        </p:spPr>
      </p:pic>
      <p:sp>
        <p:nvSpPr>
          <p:cNvPr id="28" name="TextBox 27"/>
          <p:cNvSpPr txBox="1"/>
          <p:nvPr/>
        </p:nvSpPr>
        <p:spPr>
          <a:xfrm>
            <a:off x="249919" y="2940735"/>
            <a:ext cx="815076" cy="646331"/>
          </a:xfrm>
          <a:prstGeom prst="rect">
            <a:avLst/>
          </a:prstGeom>
          <a:solidFill>
            <a:schemeClr val="bg1"/>
          </a:solidFill>
        </p:spPr>
        <p:txBody>
          <a:bodyPr wrap="square" rtlCol="0">
            <a:spAutoFit/>
          </a:bodyPr>
          <a:lstStyle/>
          <a:p>
            <a:r>
              <a:rPr lang="en-US" dirty="0" smtClean="0"/>
              <a:t>White</a:t>
            </a:r>
          </a:p>
          <a:p>
            <a:r>
              <a:rPr lang="en-US" dirty="0" smtClean="0"/>
              <a:t>AABB</a:t>
            </a:r>
            <a:endParaRPr lang="ru-RU" dirty="0"/>
          </a:p>
        </p:txBody>
      </p:sp>
      <p:sp>
        <p:nvSpPr>
          <p:cNvPr id="29" name="TextBox 28"/>
          <p:cNvSpPr txBox="1"/>
          <p:nvPr/>
        </p:nvSpPr>
        <p:spPr>
          <a:xfrm>
            <a:off x="3365103" y="2940734"/>
            <a:ext cx="889987" cy="646331"/>
          </a:xfrm>
          <a:prstGeom prst="rect">
            <a:avLst/>
          </a:prstGeom>
          <a:solidFill>
            <a:schemeClr val="bg1"/>
          </a:solidFill>
        </p:spPr>
        <p:txBody>
          <a:bodyPr wrap="none" rtlCol="0">
            <a:spAutoFit/>
          </a:bodyPr>
          <a:lstStyle/>
          <a:p>
            <a:r>
              <a:rPr lang="en-US" dirty="0" smtClean="0"/>
              <a:t>Green </a:t>
            </a:r>
          </a:p>
          <a:p>
            <a:r>
              <a:rPr lang="en-US" dirty="0" err="1" smtClean="0"/>
              <a:t>aabb</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457200" y="260648"/>
            <a:ext cx="8229600" cy="696844"/>
          </a:xfrm>
        </p:spPr>
        <p:txBody>
          <a:bodyPr/>
          <a:lstStyle/>
          <a:p>
            <a:pPr eaLnBrk="1" hangingPunct="1"/>
            <a:r>
              <a:rPr lang="en-US" dirty="0" err="1"/>
              <a:t>Polymery</a:t>
            </a:r>
            <a:r>
              <a:rPr lang="en-US" dirty="0"/>
              <a:t> </a:t>
            </a:r>
            <a:r>
              <a:rPr lang="en-US" dirty="0" smtClean="0"/>
              <a:t>or Polygenic Inheritance</a:t>
            </a:r>
            <a:endParaRPr lang="ru-RU" dirty="0" smtClean="0"/>
          </a:p>
        </p:txBody>
      </p:sp>
      <p:sp>
        <p:nvSpPr>
          <p:cNvPr id="36866" name="Объект 2"/>
          <p:cNvSpPr>
            <a:spLocks noGrp="1"/>
          </p:cNvSpPr>
          <p:nvPr>
            <p:ph idx="1"/>
          </p:nvPr>
        </p:nvSpPr>
        <p:spPr>
          <a:xfrm>
            <a:off x="318356" y="1053637"/>
            <a:ext cx="8507288" cy="1468760"/>
          </a:xfrm>
        </p:spPr>
        <p:txBody>
          <a:bodyPr/>
          <a:lstStyle/>
          <a:p>
            <a:pPr marL="0" indent="0" eaLnBrk="1" hangingPunct="1">
              <a:buNone/>
            </a:pPr>
            <a:r>
              <a:rPr lang="en-US" dirty="0"/>
              <a:t>It is the </a:t>
            </a:r>
            <a:r>
              <a:rPr lang="en-US" dirty="0" smtClean="0"/>
              <a:t>Interaction </a:t>
            </a:r>
            <a:r>
              <a:rPr lang="en-US" dirty="0"/>
              <a:t>of </a:t>
            </a:r>
            <a:r>
              <a:rPr lang="en-US" dirty="0" smtClean="0"/>
              <a:t>Non-allelic Multiple Genes </a:t>
            </a:r>
            <a:r>
              <a:rPr lang="en-US" dirty="0"/>
              <a:t>that </a:t>
            </a:r>
            <a:r>
              <a:rPr lang="en-US" dirty="0" err="1" smtClean="0"/>
              <a:t>Unidirectionally</a:t>
            </a:r>
            <a:r>
              <a:rPr lang="en-US" dirty="0" smtClean="0"/>
              <a:t> Affect </a:t>
            </a:r>
            <a:r>
              <a:rPr lang="en-US" dirty="0"/>
              <a:t>the </a:t>
            </a:r>
            <a:r>
              <a:rPr lang="en-US" dirty="0" smtClean="0"/>
              <a:t>Development </a:t>
            </a:r>
            <a:r>
              <a:rPr lang="en-US" dirty="0"/>
              <a:t>of the same </a:t>
            </a:r>
            <a:r>
              <a:rPr lang="en-US" dirty="0" smtClean="0"/>
              <a:t>Trait</a:t>
            </a:r>
            <a:r>
              <a:rPr lang="en-US" dirty="0"/>
              <a:t>. </a:t>
            </a:r>
            <a:endParaRPr lang="ru-RU" dirty="0" smtClean="0"/>
          </a:p>
        </p:txBody>
      </p:sp>
      <p:pic>
        <p:nvPicPr>
          <p:cNvPr id="2" name="Рисунок 1"/>
          <p:cNvPicPr>
            <a:picLocks noChangeAspect="1"/>
          </p:cNvPicPr>
          <p:nvPr/>
        </p:nvPicPr>
        <p:blipFill>
          <a:blip r:embed="rId2"/>
          <a:stretch>
            <a:fillRect/>
          </a:stretch>
        </p:blipFill>
        <p:spPr>
          <a:xfrm>
            <a:off x="179512" y="2604255"/>
            <a:ext cx="8784976" cy="424511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p:txBody>
          <a:bodyPr/>
          <a:lstStyle/>
          <a:p>
            <a:pPr eaLnBrk="1" hangingPunct="1"/>
            <a:r>
              <a:rPr lang="en-US" altLang="ru-RU" dirty="0">
                <a:latin typeface="Calibri" panose="020F0502020204030204" pitchFamily="34" charset="0"/>
                <a:ea typeface="Calibri" panose="020F0502020204030204" pitchFamily="34" charset="0"/>
                <a:cs typeface="Times New Roman" panose="02020603050405020304" pitchFamily="18" charset="0"/>
              </a:rPr>
              <a:t>Conclusions</a:t>
            </a:r>
            <a:endParaRPr lang="ru-RU" dirty="0" smtClean="0"/>
          </a:p>
        </p:txBody>
      </p:sp>
      <p:sp>
        <p:nvSpPr>
          <p:cNvPr id="39938" name="Объект 2"/>
          <p:cNvSpPr>
            <a:spLocks noGrp="1"/>
          </p:cNvSpPr>
          <p:nvPr>
            <p:ph idx="1"/>
          </p:nvPr>
        </p:nvSpPr>
        <p:spPr/>
        <p:txBody>
          <a:bodyPr/>
          <a:lstStyle/>
          <a:p>
            <a:pPr eaLnBrk="1" hangingPunct="1"/>
            <a:r>
              <a:rPr lang="en-US" dirty="0"/>
              <a:t>Mendel is the Founder of Modern Genetics</a:t>
            </a:r>
          </a:p>
          <a:p>
            <a:pPr eaLnBrk="1" hangingPunct="1"/>
            <a:r>
              <a:rPr lang="en-US" dirty="0"/>
              <a:t>Allelic Genes Exhibit the seven Types of Interaction Between </a:t>
            </a:r>
          </a:p>
          <a:p>
            <a:pPr eaLnBrk="1" hangingPunct="1"/>
            <a:r>
              <a:rPr lang="en-US" dirty="0" err="1"/>
              <a:t>Nonallelic</a:t>
            </a:r>
            <a:r>
              <a:rPr lang="en-US" dirty="0"/>
              <a:t> Genes may Influence the Expression of each other in three Ways.</a:t>
            </a:r>
            <a:endParaRPr lang="ru-RU" dirty="0"/>
          </a:p>
          <a:p>
            <a:pPr lvl="0" eaLnBrk="1" hangingPunct="1"/>
            <a:r>
              <a:rPr lang="en-US" dirty="0"/>
              <a:t>The </a:t>
            </a:r>
            <a:r>
              <a:rPr lang="en-US" dirty="0" smtClean="0"/>
              <a:t>Considered Types </a:t>
            </a:r>
            <a:r>
              <a:rPr lang="en-US" dirty="0"/>
              <a:t>of </a:t>
            </a:r>
            <a:r>
              <a:rPr lang="en-US" dirty="0" smtClean="0"/>
              <a:t>Interaction </a:t>
            </a:r>
            <a:r>
              <a:rPr lang="en-US" dirty="0"/>
              <a:t>of </a:t>
            </a:r>
            <a:r>
              <a:rPr lang="en-US" dirty="0" err="1"/>
              <a:t>nonallelic</a:t>
            </a:r>
            <a:r>
              <a:rPr lang="en-US" dirty="0"/>
              <a:t> </a:t>
            </a:r>
            <a:r>
              <a:rPr lang="en-US" dirty="0" smtClean="0"/>
              <a:t>Genes Appear </a:t>
            </a:r>
            <a:r>
              <a:rPr lang="en-US" dirty="0"/>
              <a:t>only if they are </a:t>
            </a:r>
            <a:r>
              <a:rPr lang="en-US" dirty="0" smtClean="0"/>
              <a:t>Located </a:t>
            </a:r>
            <a:r>
              <a:rPr lang="en-US" dirty="0"/>
              <a:t>in </a:t>
            </a:r>
            <a:r>
              <a:rPr lang="en-US" dirty="0" smtClean="0"/>
              <a:t>Different Pairs </a:t>
            </a:r>
            <a:r>
              <a:rPr lang="en-US" dirty="0"/>
              <a:t>of </a:t>
            </a:r>
            <a:r>
              <a:rPr lang="en-US" dirty="0" smtClean="0"/>
              <a:t>Chromosomes.</a:t>
            </a:r>
            <a:endParaRPr lang="ru-RU" dirty="0"/>
          </a:p>
          <a:p>
            <a:pPr eaLnBrk="1" hangingPunct="1"/>
            <a:endParaRPr lang="ru-RU"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dirty="0"/>
              <a:t>Tests for the lecture</a:t>
            </a:r>
            <a:endParaRPr lang="ru-RU" dirty="0"/>
          </a:p>
        </p:txBody>
      </p:sp>
      <p:sp>
        <p:nvSpPr>
          <p:cNvPr id="3" name="Объект 2"/>
          <p:cNvSpPr>
            <a:spLocks noGrp="1"/>
          </p:cNvSpPr>
          <p:nvPr>
            <p:ph idx="1"/>
          </p:nvPr>
        </p:nvSpPr>
        <p:spPr>
          <a:xfrm>
            <a:off x="457200" y="1268760"/>
            <a:ext cx="8229600" cy="5257800"/>
          </a:xfrm>
        </p:spPr>
        <p:txBody>
          <a:bodyPr/>
          <a:lstStyle/>
          <a:p>
            <a:pPr marL="0" indent="0">
              <a:buNone/>
            </a:pPr>
            <a:r>
              <a:rPr lang="en-US" dirty="0" smtClean="0"/>
              <a:t>1.  The Following is most Accurately Called a "Clean Line":</a:t>
            </a:r>
          </a:p>
          <a:p>
            <a:r>
              <a:rPr lang="en-US" dirty="0" smtClean="0"/>
              <a:t>1</a:t>
            </a:r>
            <a:r>
              <a:rPr lang="en-US" dirty="0"/>
              <a:t>) phenotypically identical organisms</a:t>
            </a:r>
            <a:r>
              <a:rPr lang="en-US" dirty="0" smtClean="0"/>
              <a:t>;</a:t>
            </a:r>
          </a:p>
          <a:p>
            <a:r>
              <a:rPr lang="en-US" dirty="0" smtClean="0"/>
              <a:t>2</a:t>
            </a:r>
            <a:r>
              <a:rPr lang="en-US" dirty="0"/>
              <a:t>) genetically identical organisms</a:t>
            </a:r>
            <a:r>
              <a:rPr lang="en-US" dirty="0" smtClean="0"/>
              <a:t>;</a:t>
            </a:r>
          </a:p>
          <a:p>
            <a:r>
              <a:rPr lang="en-US" dirty="0" smtClean="0"/>
              <a:t>3</a:t>
            </a:r>
            <a:r>
              <a:rPr lang="en-US" dirty="0"/>
              <a:t>) organisms that are homozygous for different pairs of alleles</a:t>
            </a:r>
            <a:r>
              <a:rPr lang="en-US" dirty="0" smtClean="0"/>
              <a:t>;</a:t>
            </a:r>
          </a:p>
          <a:p>
            <a:r>
              <a:rPr lang="en-US" dirty="0" smtClean="0"/>
              <a:t>4</a:t>
            </a:r>
            <a:r>
              <a:rPr lang="en-US" dirty="0"/>
              <a:t>) organisms that, when crossed with their own species, do not split in the first generation according to the analyzed characteristics</a:t>
            </a:r>
            <a:endParaRPr lang="ru-RU" dirty="0"/>
          </a:p>
        </p:txBody>
      </p:sp>
    </p:spTree>
    <p:extLst>
      <p:ext uri="{BB962C8B-B14F-4D97-AF65-F5344CB8AC3E}">
        <p14:creationId xmlns:p14="http://schemas.microsoft.com/office/powerpoint/2010/main" val="1219456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1367824"/>
            <a:ext cx="8229600" cy="3933384"/>
          </a:xfrm>
          <a:prstGeom prst="rect">
            <a:avLst/>
          </a:prstGeom>
        </p:spPr>
        <p:txBody>
          <a:bodyPr>
            <a:spAutoFit/>
          </a:bodyPr>
          <a:lstStyle/>
          <a:p>
            <a:pPr marL="0" indent="0">
              <a:buNone/>
            </a:pPr>
            <a:r>
              <a:rPr lang="en-US" dirty="0" smtClean="0"/>
              <a:t>2. Interaction of Allelic Genes that </a:t>
            </a:r>
            <a:r>
              <a:rPr lang="en-US" dirty="0"/>
              <a:t>do not </a:t>
            </a:r>
            <a:r>
              <a:rPr lang="en-US" dirty="0" smtClean="0"/>
              <a:t>Differ Phenotypically from Dominant Homozygotes in Heterozygotes is Called:</a:t>
            </a:r>
          </a:p>
          <a:p>
            <a:r>
              <a:rPr lang="en-US" dirty="0" smtClean="0"/>
              <a:t>1</a:t>
            </a:r>
            <a:r>
              <a:rPr lang="en-US" dirty="0"/>
              <a:t>) complete dominance</a:t>
            </a:r>
            <a:r>
              <a:rPr lang="en-US" dirty="0" smtClean="0"/>
              <a:t>;</a:t>
            </a:r>
          </a:p>
          <a:p>
            <a:r>
              <a:rPr lang="en-US" dirty="0" smtClean="0"/>
              <a:t>2</a:t>
            </a:r>
            <a:r>
              <a:rPr lang="en-US" dirty="0"/>
              <a:t>) incomplete dominance</a:t>
            </a:r>
            <a:r>
              <a:rPr lang="en-US" dirty="0" smtClean="0"/>
              <a:t>;</a:t>
            </a:r>
          </a:p>
          <a:p>
            <a:r>
              <a:rPr lang="en-US" dirty="0" smtClean="0"/>
              <a:t>3</a:t>
            </a:r>
            <a:r>
              <a:rPr lang="en-US" dirty="0"/>
              <a:t>) intercellular Supplement</a:t>
            </a:r>
            <a:r>
              <a:rPr lang="en-US" dirty="0" smtClean="0"/>
              <a:t>;</a:t>
            </a:r>
          </a:p>
          <a:p>
            <a:r>
              <a:rPr lang="en-US" dirty="0" smtClean="0"/>
              <a:t>4</a:t>
            </a:r>
            <a:r>
              <a:rPr lang="en-US" dirty="0"/>
              <a:t>) allelic exclusion;</a:t>
            </a:r>
            <a:endParaRPr lang="ru-RU" dirty="0"/>
          </a:p>
        </p:txBody>
      </p:sp>
    </p:spTree>
    <p:extLst>
      <p:ext uri="{BB962C8B-B14F-4D97-AF65-F5344CB8AC3E}">
        <p14:creationId xmlns:p14="http://schemas.microsoft.com/office/powerpoint/2010/main" val="3135732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a:xfrm>
            <a:off x="611560" y="2924944"/>
            <a:ext cx="8229600" cy="1143000"/>
          </a:xfrm>
        </p:spPr>
        <p:txBody>
          <a:bodyPr/>
          <a:lstStyle/>
          <a:p>
            <a:pPr eaLnBrk="1" hangingPunct="1"/>
            <a:r>
              <a:rPr lang="en-US" altLang="ru-RU" dirty="0"/>
              <a:t>Thank you for your attention!</a:t>
            </a:r>
            <a:r>
              <a:rPr lang="ru-RU" altLang="ru-RU" dirty="0"/>
              <a:t/>
            </a:r>
            <a:br>
              <a:rPr lang="ru-RU" altLang="ru-RU" dirty="0"/>
            </a:br>
            <a:endParaRPr lang="ru-RU"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3851275" y="260350"/>
            <a:ext cx="4897438" cy="2305050"/>
          </a:xfrm>
        </p:spPr>
        <p:txBody>
          <a:bodyPr/>
          <a:lstStyle/>
          <a:p>
            <a:pPr eaLnBrk="1" hangingPunct="1"/>
            <a:r>
              <a:rPr lang="en-US" smtClean="0"/>
              <a:t>Gregor Johann Mendel </a:t>
            </a:r>
            <a:r>
              <a:rPr lang="ru-RU" smtClean="0"/>
              <a:t/>
            </a:r>
            <a:br>
              <a:rPr lang="ru-RU" smtClean="0"/>
            </a:br>
            <a:r>
              <a:rPr lang="en-US" smtClean="0"/>
              <a:t>(</a:t>
            </a:r>
            <a:r>
              <a:rPr lang="en-US" b="1" smtClean="0"/>
              <a:t>1822 – 1884</a:t>
            </a:r>
            <a:r>
              <a:rPr lang="en-US" smtClean="0"/>
              <a:t>)—</a:t>
            </a:r>
            <a:endParaRPr lang="ru-RU" smtClean="0"/>
          </a:p>
        </p:txBody>
      </p:sp>
      <p:sp>
        <p:nvSpPr>
          <p:cNvPr id="15362" name="Объект 2"/>
          <p:cNvSpPr>
            <a:spLocks noGrp="1"/>
          </p:cNvSpPr>
          <p:nvPr>
            <p:ph idx="1"/>
          </p:nvPr>
        </p:nvSpPr>
        <p:spPr>
          <a:xfrm>
            <a:off x="3851275" y="2852738"/>
            <a:ext cx="4846638" cy="3302000"/>
          </a:xfrm>
        </p:spPr>
        <p:txBody>
          <a:bodyPr/>
          <a:lstStyle/>
          <a:p>
            <a:pPr eaLnBrk="1" hangingPunct="1"/>
            <a:r>
              <a:rPr lang="en-US" smtClean="0"/>
              <a:t>Austrian Biologist and Botanist, Augustinian Monk, Abbot. </a:t>
            </a:r>
          </a:p>
          <a:p>
            <a:pPr eaLnBrk="1" hangingPunct="1"/>
            <a:r>
              <a:rPr lang="en-US" smtClean="0"/>
              <a:t>The Founder of the Doctrine of Heredity. </a:t>
            </a:r>
            <a:endParaRPr lang="ru-RU" smtClean="0"/>
          </a:p>
        </p:txBody>
      </p:sp>
      <p:pic>
        <p:nvPicPr>
          <p:cNvPr id="15363" name="Picture 4" descr="attachment"/>
          <p:cNvPicPr>
            <a:picLocks noChangeAspect="1" noChangeArrowheads="1"/>
          </p:cNvPicPr>
          <p:nvPr/>
        </p:nvPicPr>
        <p:blipFill>
          <a:blip r:embed="rId2"/>
          <a:srcRect/>
          <a:stretch>
            <a:fillRect/>
          </a:stretch>
        </p:blipFill>
        <p:spPr bwMode="auto">
          <a:xfrm>
            <a:off x="250825" y="260350"/>
            <a:ext cx="3590925" cy="47132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395288" y="274638"/>
            <a:ext cx="8291512" cy="1570037"/>
          </a:xfrm>
        </p:spPr>
        <p:txBody>
          <a:bodyPr/>
          <a:lstStyle/>
          <a:p>
            <a:pPr eaLnBrk="1" hangingPunct="1"/>
            <a:r>
              <a:rPr lang="en-US" sz="3200" dirty="0" smtClean="0"/>
              <a:t>There were several Reasons for Choosing Peas to Study the Mechanisms of Transmission of Hereditary Traits.</a:t>
            </a:r>
            <a:endParaRPr lang="ru-RU" sz="3200" dirty="0" smtClean="0"/>
          </a:p>
        </p:txBody>
      </p:sp>
      <p:sp>
        <p:nvSpPr>
          <p:cNvPr id="16386" name="Объект 2"/>
          <p:cNvSpPr>
            <a:spLocks noGrp="1"/>
          </p:cNvSpPr>
          <p:nvPr>
            <p:ph idx="1"/>
          </p:nvPr>
        </p:nvSpPr>
        <p:spPr>
          <a:xfrm>
            <a:off x="395288" y="2349500"/>
            <a:ext cx="8229600" cy="4248150"/>
          </a:xfrm>
        </p:spPr>
        <p:txBody>
          <a:bodyPr/>
          <a:lstStyle/>
          <a:p>
            <a:pPr eaLnBrk="1" hangingPunct="1"/>
            <a:r>
              <a:rPr lang="en-US" dirty="0" smtClean="0"/>
              <a:t>Peas were a Widespread Plant. </a:t>
            </a:r>
          </a:p>
          <a:p>
            <a:pPr eaLnBrk="1" hangingPunct="1"/>
            <a:r>
              <a:rPr lang="en-US" dirty="0" smtClean="0"/>
              <a:t>It is not Demanding to the Growing Conditions. </a:t>
            </a:r>
          </a:p>
          <a:p>
            <a:pPr eaLnBrk="1" hangingPunct="1"/>
            <a:r>
              <a:rPr lang="en-US" dirty="0" smtClean="0"/>
              <a:t>It Grows quickly and Produces large Offspring. </a:t>
            </a:r>
          </a:p>
          <a:p>
            <a:pPr eaLnBrk="1" hangingPunct="1"/>
            <a:r>
              <a:rPr lang="en-US" dirty="0" smtClean="0"/>
              <a:t>Peas have a Number of Contrasting Morphological Features. </a:t>
            </a:r>
          </a:p>
          <a:p>
            <a:pPr eaLnBrk="1" hangingPunct="1"/>
            <a:r>
              <a:rPr lang="en-US" dirty="0" smtClean="0"/>
              <a:t>This Plant is Characterized by Self-pollination.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r>
              <a:rPr lang="en-US" sz="4000" smtClean="0"/>
              <a:t>Two Hypotheses were Formed Based on Mendel's Observations</a:t>
            </a:r>
            <a:r>
              <a:rPr lang="ru-RU" sz="4000" smtClean="0"/>
              <a:t> </a:t>
            </a:r>
          </a:p>
        </p:txBody>
      </p:sp>
      <p:sp>
        <p:nvSpPr>
          <p:cNvPr id="17410" name="Объект 2"/>
          <p:cNvSpPr>
            <a:spLocks noGrp="1"/>
          </p:cNvSpPr>
          <p:nvPr>
            <p:ph idx="1"/>
          </p:nvPr>
        </p:nvSpPr>
        <p:spPr>
          <a:xfrm>
            <a:off x="457200" y="1855788"/>
            <a:ext cx="8229600" cy="4525962"/>
          </a:xfrm>
        </p:spPr>
        <p:txBody>
          <a:bodyPr/>
          <a:lstStyle/>
          <a:p>
            <a:pPr eaLnBrk="1" hangingPunct="1"/>
            <a:r>
              <a:rPr lang="en-US" smtClean="0"/>
              <a:t>Factorial Hypothesis : </a:t>
            </a:r>
          </a:p>
          <a:p>
            <a:pPr eaLnBrk="1" hangingPunct="1">
              <a:buFont typeface="Arial" charset="0"/>
              <a:buNone/>
            </a:pPr>
            <a:r>
              <a:rPr lang="en-US" smtClean="0"/>
              <a:t>"Each Individual Ttrait Corresponds to a Discrete Hereditary Factor." </a:t>
            </a:r>
          </a:p>
          <a:p>
            <a:pPr eaLnBrk="1" hangingPunct="1">
              <a:buFont typeface="Arial" charset="0"/>
              <a:buNone/>
            </a:pPr>
            <a:endParaRPr lang="en-US" smtClean="0"/>
          </a:p>
          <a:p>
            <a:pPr eaLnBrk="1" hangingPunct="1"/>
            <a:r>
              <a:rPr lang="en-US" smtClean="0"/>
              <a:t>Hypothesis of Gamete Purity: </a:t>
            </a:r>
          </a:p>
          <a:p>
            <a:pPr eaLnBrk="1" hangingPunct="1">
              <a:buFont typeface="Arial" charset="0"/>
              <a:buNone/>
            </a:pPr>
            <a:r>
              <a:rPr lang="en-US" smtClean="0"/>
              <a:t>"The Pair of Allelic Genes that Define a Trait is Never Mixed. Each Gamete Contains only one Gene from the Allele Pair."</a:t>
            </a:r>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0"/>
            <a:ext cx="8229600" cy="1417638"/>
          </a:xfrm>
        </p:spPr>
        <p:txBody>
          <a:bodyPr/>
          <a:lstStyle/>
          <a:p>
            <a:pPr eaLnBrk="1" hangingPunct="1"/>
            <a:r>
              <a:rPr lang="en-US" sz="4000" dirty="0" smtClean="0"/>
              <a:t>You need to Know a few Terms to Understand Further Material.</a:t>
            </a:r>
            <a:endParaRPr lang="ru-RU" sz="4000" dirty="0" smtClean="0"/>
          </a:p>
        </p:txBody>
      </p:sp>
      <p:sp>
        <p:nvSpPr>
          <p:cNvPr id="18434" name="Объект 2"/>
          <p:cNvSpPr>
            <a:spLocks noGrp="1"/>
          </p:cNvSpPr>
          <p:nvPr>
            <p:ph idx="1"/>
          </p:nvPr>
        </p:nvSpPr>
        <p:spPr>
          <a:xfrm>
            <a:off x="179388" y="1484313"/>
            <a:ext cx="8675687" cy="4525962"/>
          </a:xfrm>
        </p:spPr>
        <p:txBody>
          <a:bodyPr/>
          <a:lstStyle/>
          <a:p>
            <a:pPr eaLnBrk="1" hangingPunct="1"/>
            <a:r>
              <a:rPr lang="en-US" b="1" dirty="0" smtClean="0"/>
              <a:t>Homologous Chromosomes</a:t>
            </a:r>
            <a:r>
              <a:rPr lang="en-US" dirty="0" smtClean="0"/>
              <a:t> are a Pair of Chromosomes with the Came Gene Composition and Similar Morphology in the Karyotype of a Diploid Organism. </a:t>
            </a:r>
          </a:p>
          <a:p>
            <a:pPr eaLnBrk="1" hangingPunct="1"/>
            <a:r>
              <a:rPr lang="en-US" b="1" dirty="0" smtClean="0"/>
              <a:t>Genotype</a:t>
            </a:r>
            <a:r>
              <a:rPr lang="en-US" dirty="0" smtClean="0"/>
              <a:t> - the Integrated System of Interacting Genes.</a:t>
            </a:r>
            <a:endParaRPr lang="en-US" b="1" dirty="0" smtClean="0"/>
          </a:p>
          <a:p>
            <a:pPr eaLnBrk="1" hangingPunct="1"/>
            <a:r>
              <a:rPr lang="en-US" b="1" dirty="0" smtClean="0"/>
              <a:t>Phenotype</a:t>
            </a:r>
            <a:r>
              <a:rPr lang="en-US" dirty="0" smtClean="0"/>
              <a:t> is a Set of Characteristics Inherent in an Individual at a </a:t>
            </a:r>
            <a:r>
              <a:rPr lang="en-US" dirty="0"/>
              <a:t>C</a:t>
            </a:r>
            <a:r>
              <a:rPr lang="en-US" dirty="0" smtClean="0"/>
              <a:t>ertain Stage of Development. Monohybrid  Crossing. The first and second Laws of Mendel</a:t>
            </a:r>
            <a:endParaRPr lang="en-US"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Screen-Shot-2018-04-28-at-9"/>
          <p:cNvPicPr>
            <a:picLocks noChangeAspect="1" noChangeArrowheads="1"/>
          </p:cNvPicPr>
          <p:nvPr/>
        </p:nvPicPr>
        <p:blipFill>
          <a:blip r:embed="rId2"/>
          <a:srcRect/>
          <a:stretch>
            <a:fillRect/>
          </a:stretch>
        </p:blipFill>
        <p:spPr bwMode="auto">
          <a:xfrm>
            <a:off x="133350" y="1556792"/>
            <a:ext cx="8759825" cy="5040858"/>
          </a:xfrm>
          <a:prstGeom prst="rect">
            <a:avLst/>
          </a:prstGeom>
          <a:noFill/>
          <a:ln w="9525">
            <a:noFill/>
            <a:miter lim="800000"/>
            <a:headEnd/>
            <a:tailEnd/>
          </a:ln>
        </p:spPr>
      </p:pic>
      <p:sp>
        <p:nvSpPr>
          <p:cNvPr id="2" name="Прямоугольник 1"/>
          <p:cNvSpPr/>
          <p:nvPr/>
        </p:nvSpPr>
        <p:spPr>
          <a:xfrm>
            <a:off x="683567" y="273422"/>
            <a:ext cx="8209607" cy="1077218"/>
          </a:xfrm>
          <a:prstGeom prst="rect">
            <a:avLst/>
          </a:prstGeom>
        </p:spPr>
        <p:txBody>
          <a:bodyPr wrap="square">
            <a:spAutoFit/>
          </a:bodyPr>
          <a:lstStyle/>
          <a:p>
            <a:pPr eaLnBrk="1" hangingPunct="1"/>
            <a:r>
              <a:rPr lang="en-US" sz="3200" b="1" dirty="0"/>
              <a:t>Allelic Genes</a:t>
            </a:r>
            <a:r>
              <a:rPr lang="en-US" sz="3200" dirty="0"/>
              <a:t> are Located in the same Loci (Sections) of Homologous chromosomes.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468313" y="404813"/>
            <a:ext cx="8229600" cy="5749925"/>
          </a:xfrm>
        </p:spPr>
        <p:txBody>
          <a:bodyPr/>
          <a:lstStyle/>
          <a:p>
            <a:pPr eaLnBrk="1" hangingPunct="1"/>
            <a:r>
              <a:rPr lang="en-US" sz="2800" b="1" dirty="0" smtClean="0"/>
              <a:t>Pure Line</a:t>
            </a:r>
            <a:r>
              <a:rPr lang="en-US" sz="2800" dirty="0" smtClean="0"/>
              <a:t> is a Group of Organisms that have Certain Characteristics that are Fully Transmitted to Offspring due to the Genetic Uniformity of all Individuals.</a:t>
            </a:r>
            <a:endParaRPr lang="en-US" sz="2800" b="1" dirty="0" smtClean="0"/>
          </a:p>
          <a:p>
            <a:pPr eaLnBrk="1" hangingPunct="1"/>
            <a:r>
              <a:rPr lang="en-US" sz="2800" b="1" dirty="0" smtClean="0"/>
              <a:t>Hybrid</a:t>
            </a:r>
            <a:r>
              <a:rPr lang="en-US" sz="2800" dirty="0" smtClean="0"/>
              <a:t> is an Organism or Cell, Resulting from the Crossbreeding of Genetically Different Forms.</a:t>
            </a:r>
            <a:endParaRPr lang="en-US" sz="2800" b="1" dirty="0" smtClean="0"/>
          </a:p>
          <a:p>
            <a:pPr eaLnBrk="1" hangingPunct="1"/>
            <a:r>
              <a:rPr lang="en-US" sz="2800" b="1" dirty="0" smtClean="0"/>
              <a:t>Monohybrid Crossing</a:t>
            </a:r>
            <a:r>
              <a:rPr lang="en-US" sz="2800" dirty="0" smtClean="0"/>
              <a:t> is the Crossing of two Homozygous Organisms that Differ in one Pair of Alternative Traits. </a:t>
            </a:r>
          </a:p>
          <a:p>
            <a:pPr eaLnBrk="1" hangingPunct="1"/>
            <a:r>
              <a:rPr lang="en-US" sz="2800" dirty="0" smtClean="0"/>
              <a:t>Mendel Justified the </a:t>
            </a:r>
            <a:r>
              <a:rPr lang="en-US" sz="2800" b="1" dirty="0" err="1" smtClean="0"/>
              <a:t>Hybridological</a:t>
            </a:r>
            <a:r>
              <a:rPr lang="en-US" sz="2800" b="1" dirty="0" smtClean="0"/>
              <a:t> Research Method</a:t>
            </a:r>
            <a:r>
              <a:rPr lang="en-US" sz="2800" dirty="0" smtClean="0"/>
              <a:t> (the Main Method of Genetics), which Makes it Possible to Explore the Genetic Structure of Ancestors by Analyzing offspring. </a:t>
            </a:r>
            <a:endParaRPr lang="ru-RU"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395288" y="0"/>
            <a:ext cx="8435975" cy="2146300"/>
          </a:xfrm>
        </p:spPr>
        <p:txBody>
          <a:bodyPr/>
          <a:lstStyle/>
          <a:p>
            <a:pPr eaLnBrk="1" hangingPunct="1"/>
            <a:r>
              <a:rPr lang="en-US" sz="3600" smtClean="0"/>
              <a:t>The First Mendel’s Law.</a:t>
            </a:r>
            <a:br>
              <a:rPr lang="en-US" sz="3600" smtClean="0"/>
            </a:br>
            <a:r>
              <a:rPr lang="en-US" sz="3600" smtClean="0"/>
              <a:t> The Law of Uniformity of the First Generation Hybrids or </a:t>
            </a:r>
            <a:r>
              <a:rPr lang="ru-RU" sz="3600" smtClean="0"/>
              <a:t>Law of Dominance</a:t>
            </a:r>
          </a:p>
        </p:txBody>
      </p:sp>
      <p:sp>
        <p:nvSpPr>
          <p:cNvPr id="21506" name="Объект 2"/>
          <p:cNvSpPr>
            <a:spLocks noGrp="1"/>
          </p:cNvSpPr>
          <p:nvPr>
            <p:ph idx="1"/>
          </p:nvPr>
        </p:nvSpPr>
        <p:spPr>
          <a:xfrm>
            <a:off x="827088" y="2387600"/>
            <a:ext cx="7561262" cy="4210050"/>
          </a:xfrm>
        </p:spPr>
        <p:txBody>
          <a:bodyPr/>
          <a:lstStyle/>
          <a:p>
            <a:pPr eaLnBrk="1" hangingPunct="1"/>
            <a:r>
              <a:rPr lang="ru-RU" sz="3600" dirty="0" smtClean="0"/>
              <a:t>“</a:t>
            </a:r>
            <a:r>
              <a:rPr lang="ru-RU" sz="3600" dirty="0" err="1" smtClean="0"/>
              <a:t>When</a:t>
            </a:r>
            <a:r>
              <a:rPr lang="ru-RU" sz="3600" dirty="0" smtClean="0"/>
              <a:t> </a:t>
            </a:r>
            <a:r>
              <a:rPr lang="en-US" sz="3600" dirty="0" smtClean="0"/>
              <a:t>P</a:t>
            </a:r>
            <a:r>
              <a:rPr lang="ru-RU" sz="3600" dirty="0" err="1" smtClean="0"/>
              <a:t>arents</a:t>
            </a:r>
            <a:r>
              <a:rPr lang="ru-RU" sz="3600" dirty="0" smtClean="0"/>
              <a:t> </a:t>
            </a:r>
            <a:r>
              <a:rPr lang="ru-RU" sz="3600" dirty="0" err="1" smtClean="0"/>
              <a:t>with</a:t>
            </a:r>
            <a:r>
              <a:rPr lang="ru-RU" sz="3600" dirty="0" smtClean="0"/>
              <a:t> </a:t>
            </a:r>
            <a:r>
              <a:rPr lang="en-US" sz="3600" dirty="0" smtClean="0"/>
              <a:t>P</a:t>
            </a:r>
            <a:r>
              <a:rPr lang="ru-RU" sz="3600" dirty="0" err="1" smtClean="0"/>
              <a:t>ure</a:t>
            </a:r>
            <a:r>
              <a:rPr lang="ru-RU" sz="3600" dirty="0" smtClean="0"/>
              <a:t>, </a:t>
            </a:r>
            <a:r>
              <a:rPr lang="en-US" sz="3600" dirty="0" smtClean="0"/>
              <a:t>C</a:t>
            </a:r>
            <a:r>
              <a:rPr lang="ru-RU" sz="3600" dirty="0" err="1" smtClean="0"/>
              <a:t>ontrasting</a:t>
            </a:r>
            <a:r>
              <a:rPr lang="ru-RU" sz="3600" dirty="0" smtClean="0"/>
              <a:t> </a:t>
            </a:r>
            <a:r>
              <a:rPr lang="en-US" sz="3600" dirty="0" smtClean="0"/>
              <a:t>T</a:t>
            </a:r>
            <a:r>
              <a:rPr lang="ru-RU" sz="3600" dirty="0" err="1" smtClean="0"/>
              <a:t>raits</a:t>
            </a:r>
            <a:r>
              <a:rPr lang="ru-RU" sz="3600" dirty="0" smtClean="0"/>
              <a:t> </a:t>
            </a:r>
            <a:r>
              <a:rPr lang="ru-RU" sz="3600" dirty="0" err="1" smtClean="0"/>
              <a:t>are</a:t>
            </a:r>
            <a:r>
              <a:rPr lang="ru-RU" sz="3600" dirty="0" smtClean="0"/>
              <a:t> </a:t>
            </a:r>
            <a:r>
              <a:rPr lang="en-US" sz="3600" dirty="0" smtClean="0"/>
              <a:t>C</a:t>
            </a:r>
            <a:r>
              <a:rPr lang="ru-RU" sz="3600" dirty="0" err="1" smtClean="0"/>
              <a:t>rossed</a:t>
            </a:r>
            <a:r>
              <a:rPr lang="ru-RU" sz="3600" dirty="0" smtClean="0"/>
              <a:t> </a:t>
            </a:r>
            <a:r>
              <a:rPr lang="en-US" sz="3600" dirty="0" smtClean="0"/>
              <a:t>T</a:t>
            </a:r>
            <a:r>
              <a:rPr lang="ru-RU" sz="3600" dirty="0" err="1" smtClean="0"/>
              <a:t>ogether</a:t>
            </a:r>
            <a:r>
              <a:rPr lang="ru-RU" sz="3600" dirty="0" smtClean="0"/>
              <a:t>, </a:t>
            </a:r>
            <a:r>
              <a:rPr lang="ru-RU" sz="3600" dirty="0" err="1" smtClean="0"/>
              <a:t>only</a:t>
            </a:r>
            <a:r>
              <a:rPr lang="ru-RU" sz="3600" dirty="0" smtClean="0"/>
              <a:t> </a:t>
            </a:r>
            <a:r>
              <a:rPr lang="ru-RU" sz="3600" dirty="0" err="1" smtClean="0"/>
              <a:t>one</a:t>
            </a:r>
            <a:r>
              <a:rPr lang="ru-RU" sz="3600" dirty="0" smtClean="0"/>
              <a:t> </a:t>
            </a:r>
            <a:r>
              <a:rPr lang="en-US" sz="3600" dirty="0" smtClean="0"/>
              <a:t>F</a:t>
            </a:r>
            <a:r>
              <a:rPr lang="ru-RU" sz="3600" dirty="0" err="1" smtClean="0"/>
              <a:t>orm</a:t>
            </a:r>
            <a:r>
              <a:rPr lang="ru-RU" sz="3600" dirty="0" smtClean="0"/>
              <a:t> </a:t>
            </a:r>
            <a:r>
              <a:rPr lang="ru-RU" sz="3600" dirty="0" err="1" smtClean="0"/>
              <a:t>of</a:t>
            </a:r>
            <a:r>
              <a:rPr lang="ru-RU" sz="3600" dirty="0" smtClean="0"/>
              <a:t> </a:t>
            </a:r>
            <a:r>
              <a:rPr lang="en-US" sz="3600" dirty="0" smtClean="0"/>
              <a:t>T</a:t>
            </a:r>
            <a:r>
              <a:rPr lang="ru-RU" sz="3600" dirty="0" err="1" smtClean="0"/>
              <a:t>rait</a:t>
            </a:r>
            <a:r>
              <a:rPr lang="ru-RU" sz="3600" dirty="0" smtClean="0"/>
              <a:t> </a:t>
            </a:r>
            <a:r>
              <a:rPr lang="en-US" sz="3600" dirty="0" smtClean="0"/>
              <a:t>A</a:t>
            </a:r>
            <a:r>
              <a:rPr lang="ru-RU" sz="3600" dirty="0" err="1" smtClean="0"/>
              <a:t>ppears</a:t>
            </a:r>
            <a:r>
              <a:rPr lang="ru-RU" sz="3600" dirty="0" smtClean="0"/>
              <a:t> </a:t>
            </a:r>
            <a:r>
              <a:rPr lang="ru-RU" sz="3600" dirty="0" err="1" smtClean="0"/>
              <a:t>in</a:t>
            </a:r>
            <a:r>
              <a:rPr lang="ru-RU" sz="3600" dirty="0" smtClean="0"/>
              <a:t> </a:t>
            </a:r>
            <a:r>
              <a:rPr lang="ru-RU" sz="3600" dirty="0" err="1" smtClean="0"/>
              <a:t>the</a:t>
            </a:r>
            <a:r>
              <a:rPr lang="ru-RU" sz="3600" dirty="0" smtClean="0"/>
              <a:t> </a:t>
            </a:r>
            <a:r>
              <a:rPr lang="en-US" sz="3600" dirty="0" smtClean="0"/>
              <a:t>N</a:t>
            </a:r>
            <a:r>
              <a:rPr lang="ru-RU" sz="3600" dirty="0" err="1" smtClean="0"/>
              <a:t>ext</a:t>
            </a:r>
            <a:r>
              <a:rPr lang="ru-RU" sz="3600" dirty="0" smtClean="0"/>
              <a:t> </a:t>
            </a:r>
            <a:r>
              <a:rPr lang="en-US" sz="3600" dirty="0" smtClean="0"/>
              <a:t>G</a:t>
            </a:r>
            <a:r>
              <a:rPr lang="ru-RU" sz="3600" dirty="0" err="1" smtClean="0"/>
              <a:t>eneration</a:t>
            </a:r>
            <a:r>
              <a:rPr lang="ru-RU" sz="3600" dirty="0" smtClean="0"/>
              <a:t>. </a:t>
            </a:r>
            <a:r>
              <a:rPr lang="ru-RU" sz="3600" dirty="0" err="1" smtClean="0"/>
              <a:t>The</a:t>
            </a:r>
            <a:r>
              <a:rPr lang="ru-RU" sz="3600" dirty="0" smtClean="0"/>
              <a:t> </a:t>
            </a:r>
            <a:r>
              <a:rPr lang="en-US" sz="3600" dirty="0" smtClean="0"/>
              <a:t>H</a:t>
            </a:r>
            <a:r>
              <a:rPr lang="ru-RU" sz="3600" dirty="0" err="1" smtClean="0"/>
              <a:t>ybrid</a:t>
            </a:r>
            <a:r>
              <a:rPr lang="ru-RU" sz="3600" dirty="0" smtClean="0"/>
              <a:t> </a:t>
            </a:r>
            <a:r>
              <a:rPr lang="en-US" sz="3600" dirty="0" smtClean="0"/>
              <a:t>O</a:t>
            </a:r>
            <a:r>
              <a:rPr lang="ru-RU" sz="3600" dirty="0" err="1" smtClean="0"/>
              <a:t>ffsprings</a:t>
            </a:r>
            <a:r>
              <a:rPr lang="ru-RU" sz="3600" dirty="0" smtClean="0"/>
              <a:t> </a:t>
            </a:r>
            <a:r>
              <a:rPr lang="ru-RU" sz="3600" dirty="0" err="1" smtClean="0"/>
              <a:t>will</a:t>
            </a:r>
            <a:r>
              <a:rPr lang="ru-RU" sz="3600" dirty="0" smtClean="0"/>
              <a:t> </a:t>
            </a:r>
            <a:r>
              <a:rPr lang="en-US" sz="3600" dirty="0" smtClean="0"/>
              <a:t>E</a:t>
            </a:r>
            <a:r>
              <a:rPr lang="ru-RU" sz="3600" dirty="0" err="1" smtClean="0"/>
              <a:t>xhibit</a:t>
            </a:r>
            <a:r>
              <a:rPr lang="ru-RU" sz="3600" dirty="0" smtClean="0"/>
              <a:t> </a:t>
            </a:r>
            <a:r>
              <a:rPr lang="ru-RU" sz="3600" dirty="0" err="1" smtClean="0"/>
              <a:t>only</a:t>
            </a:r>
            <a:r>
              <a:rPr lang="ru-RU" sz="3600" dirty="0" smtClean="0"/>
              <a:t> </a:t>
            </a:r>
            <a:r>
              <a:rPr lang="ru-RU" sz="3600" dirty="0" err="1" smtClean="0"/>
              <a:t>the</a:t>
            </a:r>
            <a:r>
              <a:rPr lang="ru-RU" sz="3600" dirty="0" smtClean="0"/>
              <a:t> </a:t>
            </a:r>
            <a:r>
              <a:rPr lang="en-US" sz="3600" dirty="0" smtClean="0"/>
              <a:t>D</a:t>
            </a:r>
            <a:r>
              <a:rPr lang="ru-RU" sz="3600" dirty="0" err="1" smtClean="0"/>
              <a:t>ominant</a:t>
            </a:r>
            <a:r>
              <a:rPr lang="ru-RU" sz="3600" dirty="0" smtClean="0"/>
              <a:t> </a:t>
            </a:r>
            <a:r>
              <a:rPr lang="en-US" sz="3600" dirty="0" smtClean="0"/>
              <a:t>T</a:t>
            </a:r>
            <a:r>
              <a:rPr lang="ru-RU" sz="3600" dirty="0" err="1" smtClean="0"/>
              <a:t>rait</a:t>
            </a:r>
            <a:r>
              <a:rPr lang="ru-RU" sz="3600" dirty="0" smtClean="0"/>
              <a:t> </a:t>
            </a:r>
            <a:r>
              <a:rPr lang="ru-RU" sz="3600" dirty="0" err="1" smtClean="0"/>
              <a:t>in</a:t>
            </a:r>
            <a:r>
              <a:rPr lang="ru-RU" sz="3600" dirty="0" smtClean="0"/>
              <a:t> </a:t>
            </a:r>
            <a:r>
              <a:rPr lang="ru-RU" sz="3600" dirty="0" err="1" smtClean="0"/>
              <a:t>the</a:t>
            </a:r>
            <a:r>
              <a:rPr lang="ru-RU" sz="3600" dirty="0" smtClean="0"/>
              <a:t> </a:t>
            </a:r>
            <a:r>
              <a:rPr lang="en-US" sz="3600" dirty="0" smtClean="0"/>
              <a:t>P</a:t>
            </a:r>
            <a:r>
              <a:rPr lang="ru-RU" sz="3600" dirty="0" err="1" smtClean="0"/>
              <a:t>henotype</a:t>
            </a:r>
            <a:r>
              <a:rPr lang="ru-RU" sz="3600" dirty="0" smtClean="0"/>
              <a:t>.”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1233</Words>
  <Application>Microsoft Office PowerPoint</Application>
  <PresentationFormat>Экран (4:3)</PresentationFormat>
  <Paragraphs>130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Federal State Budgetary Educational Institution of Higher Education “Professor V.F. Voino-Yasenetsky Krasnoyarsk State Medical University” of the Russian Federation Ministry of Health  Department of Biology and Ecology </vt:lpstr>
      <vt:lpstr>Plan of the Lecture</vt:lpstr>
      <vt:lpstr>Gregor Johann Mendel  (1822 – 1884)—</vt:lpstr>
      <vt:lpstr>There were several Reasons for Choosing Peas to Study the Mechanisms of Transmission of Hereditary Traits.</vt:lpstr>
      <vt:lpstr>Two Hypotheses were Formed Based on Mendel's Observations </vt:lpstr>
      <vt:lpstr>You need to Know a few Terms to Understand Further Material.</vt:lpstr>
      <vt:lpstr>Презентация PowerPoint</vt:lpstr>
      <vt:lpstr>Презентация PowerPoint</vt:lpstr>
      <vt:lpstr>The First Mendel’s Law.  The Law of Uniformity of the First Generation Hybrids or Law of Dominance</vt:lpstr>
      <vt:lpstr>Презентация PowerPoint</vt:lpstr>
      <vt:lpstr>The second law of Mendel or the law of independent combination</vt:lpstr>
      <vt:lpstr>Презентация PowerPoint</vt:lpstr>
      <vt:lpstr>There are seven Types of Interaction of Allelic Genes:</vt:lpstr>
      <vt:lpstr>2. Incomplete Dominance</vt:lpstr>
      <vt:lpstr>3. Overdomination</vt:lpstr>
      <vt:lpstr>4 codomination</vt:lpstr>
      <vt:lpstr>5. Multiple Allelism</vt:lpstr>
      <vt:lpstr>6 Interallel Complementation</vt:lpstr>
      <vt:lpstr>7 Allelic Exclusion</vt:lpstr>
      <vt:lpstr>Non-allelic Genes Encode Information About Different Traits. They are Located in Different Chromosomes </vt:lpstr>
      <vt:lpstr>the Law of Independent Inheritance of traits   </vt:lpstr>
      <vt:lpstr>Types of Interaction of Non-allelic Genes</vt:lpstr>
      <vt:lpstr>Презентация PowerPoint</vt:lpstr>
      <vt:lpstr>Polymery or Polygenic Inheritance</vt:lpstr>
      <vt:lpstr>Conclusions</vt:lpstr>
      <vt:lpstr>Tests for the lecture</vt:lpstr>
      <vt:lpstr>Презентация PowerPoint</vt:lpstr>
      <vt:lpstr>Thank you for your attention!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State Budgetary Educational Institution of Higher Education “Professor V.F. Voino-Yasenetsky Krasnoyarsk State Medical University” of the Russian Federation Ministry of Health  Department of Biology and Ecology</dc:title>
  <dc:creator>user</dc:creator>
  <cp:lastModifiedBy>Виноградов ВВ.</cp:lastModifiedBy>
  <cp:revision>35</cp:revision>
  <dcterms:created xsi:type="dcterms:W3CDTF">2020-10-27T12:11:51Z</dcterms:created>
  <dcterms:modified xsi:type="dcterms:W3CDTF">2020-11-21T00:52:55Z</dcterms:modified>
</cp:coreProperties>
</file>