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4" r:id="rId9"/>
    <p:sldId id="269" r:id="rId10"/>
    <p:sldId id="261" r:id="rId11"/>
    <p:sldId id="262" r:id="rId12"/>
    <p:sldId id="263" r:id="rId13"/>
    <p:sldId id="265" r:id="rId14"/>
    <p:sldId id="268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85EE24-94BD-4AE1-A759-5F9DB046AC3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834FDA-57CF-423D-88BC-0481304AB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428652"/>
            <a:ext cx="7772400" cy="4267200"/>
          </a:xfrm>
        </p:spPr>
        <p:txBody>
          <a:bodyPr/>
          <a:lstStyle/>
          <a:p>
            <a:r>
              <a:rPr lang="ru-RU" dirty="0" smtClean="0"/>
              <a:t>Клинический </a:t>
            </a:r>
            <a:r>
              <a:rPr lang="ru-RU" dirty="0"/>
              <a:t>случай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643446"/>
            <a:ext cx="3990956" cy="1643074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Выполнила: </a:t>
            </a:r>
            <a:r>
              <a:rPr lang="ru-RU" sz="4400" dirty="0" err="1" smtClean="0"/>
              <a:t>Филипенко</a:t>
            </a:r>
            <a:r>
              <a:rPr lang="ru-RU" sz="4400" dirty="0" smtClean="0"/>
              <a:t> Д.Е. Ординатор 1-го года обучения специальности терапия 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ФГБОУ ВО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 им. проф. </a:t>
            </a:r>
            <a:r>
              <a:rPr lang="ru-RU" sz="2400" dirty="0" err="1" smtClean="0"/>
              <a:t>В.Ф.Войно-Ясенецкого</a:t>
            </a:r>
            <a:r>
              <a:rPr lang="ru-RU" sz="2400" dirty="0" smtClean="0"/>
              <a:t> Минздрава России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14422"/>
            <a:ext cx="771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Кафедра пропедевтики внутренних болезней и терапии с курсом ПО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83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5214942" cy="585791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Биллирубин</a:t>
            </a:r>
            <a:r>
              <a:rPr lang="ru-RU" dirty="0" smtClean="0"/>
              <a:t> </a:t>
            </a:r>
            <a:r>
              <a:rPr lang="ru-RU" dirty="0"/>
              <a:t>общ. </a:t>
            </a:r>
            <a:r>
              <a:rPr lang="ru-RU" dirty="0" smtClean="0"/>
              <a:t>18 </a:t>
            </a:r>
            <a:r>
              <a:rPr lang="ru-RU" dirty="0" err="1"/>
              <a:t>мкмоль</a:t>
            </a:r>
            <a:r>
              <a:rPr lang="ru-RU" dirty="0"/>
              <a:t>/л(5-21)</a:t>
            </a:r>
          </a:p>
          <a:p>
            <a:r>
              <a:rPr lang="ru-RU" dirty="0" err="1"/>
              <a:t>Биллирубин</a:t>
            </a:r>
            <a:r>
              <a:rPr lang="ru-RU" dirty="0"/>
              <a:t> пр. </a:t>
            </a:r>
            <a:r>
              <a:rPr lang="ru-RU" dirty="0" smtClean="0"/>
              <a:t>6,0 </a:t>
            </a:r>
            <a:r>
              <a:rPr lang="ru-RU" dirty="0" err="1"/>
              <a:t>мкмоль</a:t>
            </a:r>
            <a:r>
              <a:rPr lang="ru-RU" dirty="0"/>
              <a:t>/л</a:t>
            </a:r>
          </a:p>
          <a:p>
            <a:r>
              <a:rPr lang="ru-RU" dirty="0" smtClean="0"/>
              <a:t>АСТ  67ммоль/л(0-35)</a:t>
            </a:r>
          </a:p>
          <a:p>
            <a:r>
              <a:rPr lang="ru-RU" dirty="0" smtClean="0"/>
              <a:t>АЛТ  32 </a:t>
            </a:r>
            <a:r>
              <a:rPr lang="ru-RU" dirty="0" err="1" smtClean="0"/>
              <a:t>ммоль</a:t>
            </a:r>
            <a:r>
              <a:rPr lang="ru-RU" dirty="0" smtClean="0"/>
              <a:t>/л(0-5)</a:t>
            </a:r>
          </a:p>
          <a:p>
            <a:r>
              <a:rPr lang="ru-RU" dirty="0" smtClean="0"/>
              <a:t>Мочевина 4,7 </a:t>
            </a:r>
            <a:r>
              <a:rPr lang="ru-RU" dirty="0" err="1" smtClean="0"/>
              <a:t>ед</a:t>
            </a:r>
            <a:r>
              <a:rPr lang="ru-RU" dirty="0" smtClean="0"/>
              <a:t>/л </a:t>
            </a:r>
            <a:r>
              <a:rPr lang="ru-RU" dirty="0"/>
              <a:t>(3,2-7,3)</a:t>
            </a:r>
          </a:p>
          <a:p>
            <a:r>
              <a:rPr lang="ru-RU" dirty="0" err="1"/>
              <a:t>Креатинин</a:t>
            </a:r>
            <a:r>
              <a:rPr lang="ru-RU" dirty="0"/>
              <a:t> </a:t>
            </a:r>
            <a:r>
              <a:rPr lang="ru-RU" dirty="0" smtClean="0"/>
              <a:t>86 </a:t>
            </a:r>
            <a:r>
              <a:rPr lang="ru-RU" dirty="0" err="1"/>
              <a:t>мкмоль</a:t>
            </a:r>
            <a:r>
              <a:rPr lang="ru-RU" dirty="0"/>
              <a:t>/л</a:t>
            </a:r>
          </a:p>
          <a:p>
            <a:r>
              <a:rPr lang="ru-RU" dirty="0"/>
              <a:t> (71-115)</a:t>
            </a:r>
          </a:p>
          <a:p>
            <a:r>
              <a:rPr lang="ru-RU" dirty="0"/>
              <a:t>Глюкоза </a:t>
            </a:r>
            <a:r>
              <a:rPr lang="ru-RU" dirty="0" smtClean="0"/>
              <a:t>5,7 </a:t>
            </a:r>
            <a:r>
              <a:rPr lang="ru-RU" dirty="0" err="1" smtClean="0"/>
              <a:t>ммоль</a:t>
            </a:r>
            <a:r>
              <a:rPr lang="ru-RU" dirty="0" smtClean="0"/>
              <a:t>/л</a:t>
            </a:r>
            <a:endParaRPr lang="ru-RU" dirty="0"/>
          </a:p>
          <a:p>
            <a:r>
              <a:rPr lang="ru-RU" dirty="0"/>
              <a:t>Общий белок 79,7 г/л (64-83)</a:t>
            </a:r>
          </a:p>
          <a:p>
            <a:r>
              <a:rPr lang="ru-RU" dirty="0"/>
              <a:t>Калий 4,1 </a:t>
            </a:r>
            <a:r>
              <a:rPr lang="ru-RU" dirty="0" err="1"/>
              <a:t>ммоль</a:t>
            </a:r>
            <a:r>
              <a:rPr lang="ru-RU" dirty="0"/>
              <a:t>/л (3,5-5,4)</a:t>
            </a:r>
          </a:p>
          <a:p>
            <a:r>
              <a:rPr lang="ru-RU" dirty="0"/>
              <a:t>Натрий </a:t>
            </a:r>
            <a:r>
              <a:rPr lang="ru-RU" dirty="0" smtClean="0"/>
              <a:t>137 </a:t>
            </a:r>
            <a:r>
              <a:rPr lang="ru-RU" dirty="0" err="1"/>
              <a:t>ммоль</a:t>
            </a:r>
            <a:r>
              <a:rPr lang="ru-RU" dirty="0"/>
              <a:t>/л(136-145)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5000628" y="428604"/>
            <a:ext cx="4143372" cy="571504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Креатинкиназа</a:t>
            </a:r>
            <a:r>
              <a:rPr lang="ru-RU" dirty="0" smtClean="0"/>
              <a:t> 361 – 355</a:t>
            </a:r>
          </a:p>
          <a:p>
            <a:r>
              <a:rPr lang="ru-RU" dirty="0" smtClean="0"/>
              <a:t>КФК МВ – 31 – 46</a:t>
            </a:r>
          </a:p>
          <a:p>
            <a:endParaRPr lang="ru-RU" dirty="0" smtClean="0"/>
          </a:p>
          <a:p>
            <a:r>
              <a:rPr lang="ru-RU" dirty="0" smtClean="0"/>
              <a:t>О/</a:t>
            </a:r>
            <a:r>
              <a:rPr lang="ru-RU" dirty="0" err="1" smtClean="0"/>
              <a:t>х</a:t>
            </a:r>
            <a:r>
              <a:rPr lang="ru-RU" dirty="0" smtClean="0"/>
              <a:t> – 4,3</a:t>
            </a:r>
          </a:p>
          <a:p>
            <a:r>
              <a:rPr lang="ru-RU" dirty="0" smtClean="0"/>
              <a:t>т/г – 1,17</a:t>
            </a:r>
          </a:p>
          <a:p>
            <a:r>
              <a:rPr lang="ru-RU" dirty="0" smtClean="0"/>
              <a:t>ЛПВП – 1,02</a:t>
            </a:r>
          </a:p>
          <a:p>
            <a:r>
              <a:rPr lang="ru-RU" dirty="0" smtClean="0"/>
              <a:t>ЛПНП – 2,3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132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9144000" cy="5357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Диагноз: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Осн</a:t>
            </a:r>
            <a:r>
              <a:rPr lang="ru-RU" b="1" dirty="0" smtClean="0"/>
              <a:t>.: </a:t>
            </a:r>
            <a:r>
              <a:rPr lang="ru-RU" dirty="0" smtClean="0"/>
              <a:t>ИБС. Острый с </a:t>
            </a:r>
            <a:r>
              <a:rPr lang="en-US" dirty="0" smtClean="0"/>
              <a:t>Q c </a:t>
            </a:r>
            <a:r>
              <a:rPr lang="en-US" dirty="0" err="1" smtClean="0"/>
              <a:t>nST</a:t>
            </a:r>
            <a:r>
              <a:rPr lang="en-US" dirty="0" smtClean="0"/>
              <a:t> </a:t>
            </a:r>
            <a:r>
              <a:rPr lang="ru-RU" dirty="0" smtClean="0"/>
              <a:t>нижней стенки и </a:t>
            </a:r>
            <a:r>
              <a:rPr lang="ru-RU" dirty="0" err="1" smtClean="0"/>
              <a:t>задне-базальных</a:t>
            </a:r>
            <a:r>
              <a:rPr lang="ru-RU" dirty="0" smtClean="0"/>
              <a:t> отделов инфаркт миокарда от 04.06.2022г. ЧТКА и </a:t>
            </a:r>
            <a:r>
              <a:rPr lang="ru-RU" dirty="0" err="1" smtClean="0"/>
              <a:t>стентирование</a:t>
            </a:r>
            <a:r>
              <a:rPr lang="ru-RU" dirty="0" smtClean="0"/>
              <a:t> ПКА </a:t>
            </a:r>
            <a:r>
              <a:rPr lang="ru-RU" dirty="0" err="1" smtClean="0"/>
              <a:t>стентом</a:t>
            </a:r>
            <a:r>
              <a:rPr lang="ru-RU" dirty="0" smtClean="0"/>
              <a:t> </a:t>
            </a:r>
            <a:r>
              <a:rPr lang="en-US" dirty="0" smtClean="0"/>
              <a:t>CRUZ 3.0mm*24mm </a:t>
            </a:r>
            <a:r>
              <a:rPr lang="ru-RU" dirty="0" smtClean="0"/>
              <a:t>06.06.2022г.</a:t>
            </a:r>
          </a:p>
          <a:p>
            <a:pPr marL="0" indent="0">
              <a:buNone/>
            </a:pPr>
            <a:r>
              <a:rPr lang="ru-RU" b="1" dirty="0" smtClean="0"/>
              <a:t>Фон: </a:t>
            </a:r>
            <a:r>
              <a:rPr lang="ru-RU" dirty="0" smtClean="0"/>
              <a:t>Гипертоническая болезнь </a:t>
            </a:r>
            <a:r>
              <a:rPr lang="en-US" dirty="0" smtClean="0"/>
              <a:t>III </a:t>
            </a:r>
            <a:r>
              <a:rPr lang="ru-RU" dirty="0" err="1" smtClean="0"/>
              <a:t>ст</a:t>
            </a:r>
            <a:r>
              <a:rPr lang="ru-RU" dirty="0" smtClean="0"/>
              <a:t>, риск 4. </a:t>
            </a:r>
            <a:r>
              <a:rPr lang="ru-RU" dirty="0" err="1" smtClean="0"/>
              <a:t>Табакокурение</a:t>
            </a:r>
            <a:r>
              <a:rPr lang="ru-RU" dirty="0" smtClean="0"/>
              <a:t>. ГЛЖ.</a:t>
            </a:r>
          </a:p>
          <a:p>
            <a:pPr marL="0" indent="0">
              <a:buNone/>
            </a:pPr>
            <a:r>
              <a:rPr lang="ru-RU" b="1" dirty="0" err="1" smtClean="0"/>
              <a:t>Осл</a:t>
            </a:r>
            <a:r>
              <a:rPr lang="ru-RU" b="1" dirty="0" smtClean="0"/>
              <a:t>.: </a:t>
            </a:r>
            <a:r>
              <a:rPr lang="ru-RU" dirty="0" smtClean="0"/>
              <a:t>Пароксизм фибрилляции предсердий 06.06.2022г. </a:t>
            </a:r>
            <a:r>
              <a:rPr lang="en-US" dirty="0" smtClean="0"/>
              <a:t>CHA2DS2-VASc</a:t>
            </a:r>
            <a:r>
              <a:rPr lang="ru-RU" dirty="0" smtClean="0"/>
              <a:t> 2б, </a:t>
            </a:r>
            <a:r>
              <a:rPr lang="en-US" dirty="0" smtClean="0"/>
              <a:t>HAS-BLED 1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Соп</a:t>
            </a:r>
            <a:r>
              <a:rPr lang="ru-RU" b="1" dirty="0" smtClean="0"/>
              <a:t>.: </a:t>
            </a:r>
            <a:r>
              <a:rPr lang="ru-RU" dirty="0" smtClean="0"/>
              <a:t>Язвенная болезнь желудка в стадии ремиссии.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874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929718" cy="471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Назначено лечение</a:t>
            </a:r>
            <a:r>
              <a:rPr lang="ru-RU" b="1" dirty="0" smtClean="0"/>
              <a:t>:</a:t>
            </a:r>
          </a:p>
          <a:p>
            <a:pPr marL="0" indent="0"/>
            <a:r>
              <a:rPr lang="ru-RU" dirty="0" err="1" smtClean="0"/>
              <a:t>Клексан</a:t>
            </a:r>
            <a:r>
              <a:rPr lang="ru-RU" dirty="0" smtClean="0"/>
              <a:t> 0,9 мл * 2 раза в день </a:t>
            </a:r>
            <a:r>
              <a:rPr lang="ru-RU" dirty="0" err="1" smtClean="0"/>
              <a:t>п</a:t>
            </a:r>
            <a:r>
              <a:rPr lang="ru-RU" dirty="0" smtClean="0"/>
              <a:t>/к 5 дней</a:t>
            </a:r>
          </a:p>
          <a:p>
            <a:pPr marL="0" indent="0"/>
            <a:r>
              <a:rPr lang="ru-RU" dirty="0" err="1" smtClean="0"/>
              <a:t>Ацекардол</a:t>
            </a:r>
            <a:r>
              <a:rPr lang="ru-RU" dirty="0" smtClean="0"/>
              <a:t> 100 мг * 1 раз в день</a:t>
            </a:r>
          </a:p>
          <a:p>
            <a:pPr marL="0" indent="0"/>
            <a:r>
              <a:rPr lang="ru-RU" dirty="0" smtClean="0"/>
              <a:t> </a:t>
            </a:r>
            <a:r>
              <a:rPr lang="ru-RU" dirty="0" err="1" smtClean="0"/>
              <a:t>Клопидогрел</a:t>
            </a:r>
            <a:r>
              <a:rPr lang="ru-RU" dirty="0" smtClean="0"/>
              <a:t> 75 мг * 1раз в день</a:t>
            </a:r>
          </a:p>
          <a:p>
            <a:pPr marL="0" indent="0"/>
            <a:r>
              <a:rPr lang="ru-RU" dirty="0" smtClean="0"/>
              <a:t> </a:t>
            </a:r>
            <a:r>
              <a:rPr lang="ru-RU" dirty="0" err="1" smtClean="0"/>
              <a:t>Амиадорон</a:t>
            </a:r>
            <a:r>
              <a:rPr lang="ru-RU" dirty="0" smtClean="0"/>
              <a:t> 200мг 1 раз в день </a:t>
            </a:r>
          </a:p>
          <a:p>
            <a:pPr marL="0" indent="0"/>
            <a:r>
              <a:rPr lang="ru-RU" dirty="0" err="1" smtClean="0"/>
              <a:t>Бисопролол</a:t>
            </a:r>
            <a:r>
              <a:rPr lang="ru-RU" dirty="0" smtClean="0"/>
              <a:t> 5мг 1 раз в день</a:t>
            </a:r>
          </a:p>
          <a:p>
            <a:pPr marL="0" indent="0"/>
            <a:r>
              <a:rPr lang="ru-RU" dirty="0" err="1" smtClean="0"/>
              <a:t>Престариум</a:t>
            </a:r>
            <a:r>
              <a:rPr lang="ru-RU" dirty="0" smtClean="0"/>
              <a:t> </a:t>
            </a:r>
            <a:r>
              <a:rPr lang="ru-RU" dirty="0" smtClean="0"/>
              <a:t>10 </a:t>
            </a:r>
            <a:r>
              <a:rPr lang="ru-RU" dirty="0" smtClean="0"/>
              <a:t>мг * 1 раза в день</a:t>
            </a:r>
          </a:p>
          <a:p>
            <a:pPr marL="0" indent="0"/>
            <a:r>
              <a:rPr lang="ru-RU" dirty="0" err="1" smtClean="0"/>
              <a:t>Аторвастатин</a:t>
            </a:r>
            <a:r>
              <a:rPr lang="ru-RU" dirty="0" smtClean="0"/>
              <a:t> 80 мг 1 раз в сутки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77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4937229" y="-4580062"/>
            <a:ext cx="3127227" cy="13001684"/>
          </a:xfr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7112" y="-2353111"/>
            <a:ext cx="3571876" cy="14850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85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ru-RU" dirty="0" smtClean="0"/>
              <a:t>10.06.2022г  7:00 вызван </a:t>
            </a:r>
            <a:r>
              <a:rPr lang="ru-RU" dirty="0" err="1" smtClean="0"/>
              <a:t>деж</a:t>
            </a:r>
            <a:r>
              <a:rPr lang="ru-RU" dirty="0" smtClean="0"/>
              <a:t> врач. Больной без сознания, реакции на свет нет. Единичные подвздохи, пульс на крупных артериях и АД не определяется.</a:t>
            </a:r>
            <a:endParaRPr lang="ru-RU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90732" y="-1604838"/>
            <a:ext cx="2214577" cy="97104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92919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КАГ: отмечается тромботическая окклюзия в </a:t>
            </a:r>
            <a:r>
              <a:rPr lang="ru-RU" dirty="0" err="1" smtClean="0"/>
              <a:t>стенте</a:t>
            </a:r>
            <a:r>
              <a:rPr lang="ru-RU" dirty="0" smtClean="0"/>
              <a:t> ПКА.  Выполнена </a:t>
            </a:r>
            <a:r>
              <a:rPr lang="ru-RU" dirty="0" err="1" smtClean="0"/>
              <a:t>реканализация</a:t>
            </a:r>
            <a:r>
              <a:rPr lang="ru-RU" dirty="0" smtClean="0"/>
              <a:t>, ЧТКА ПКА в </a:t>
            </a:r>
            <a:r>
              <a:rPr lang="ru-RU" dirty="0" err="1" smtClean="0"/>
              <a:t>стенте</a:t>
            </a:r>
            <a:r>
              <a:rPr lang="ru-RU" dirty="0" smtClean="0"/>
              <a:t> </a:t>
            </a:r>
            <a:r>
              <a:rPr lang="ru-RU" dirty="0" err="1" smtClean="0"/>
              <a:t>бпллонным</a:t>
            </a:r>
            <a:r>
              <a:rPr lang="ru-RU" dirty="0" smtClean="0"/>
              <a:t> катетером 3,0 мм*20мм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31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58280" cy="64293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10.06.2022 </a:t>
            </a:r>
          </a:p>
          <a:p>
            <a:r>
              <a:rPr lang="ru-RU" dirty="0" smtClean="0"/>
              <a:t>Сознание: медикаментозная </a:t>
            </a:r>
            <a:r>
              <a:rPr lang="ru-RU" dirty="0" err="1" smtClean="0"/>
              <a:t>седация</a:t>
            </a:r>
            <a:r>
              <a:rPr lang="ru-RU" dirty="0" smtClean="0"/>
              <a:t>, проводится АИВЛ. Гемодинамика поддерживается </a:t>
            </a:r>
            <a:r>
              <a:rPr lang="ru-RU" dirty="0" err="1" smtClean="0"/>
              <a:t>инфузией</a:t>
            </a:r>
            <a:r>
              <a:rPr lang="ru-RU" dirty="0" smtClean="0"/>
              <a:t> норадреналина.</a:t>
            </a:r>
          </a:p>
          <a:p>
            <a:r>
              <a:rPr lang="ru-RU" dirty="0" smtClean="0"/>
              <a:t>ЧДД 14 в мин, жесткое дыхание, хрипов нет.</a:t>
            </a:r>
          </a:p>
          <a:p>
            <a:r>
              <a:rPr lang="ru-RU" dirty="0" smtClean="0"/>
              <a:t>ЧСС 75 уд. В мин. АД 130/80 мм </a:t>
            </a:r>
            <a:r>
              <a:rPr lang="ru-RU" dirty="0" err="1" smtClean="0"/>
              <a:t>рт</a:t>
            </a:r>
            <a:r>
              <a:rPr lang="ru-RU" dirty="0" smtClean="0"/>
              <a:t> ст. Тоны сердца </a:t>
            </a:r>
            <a:r>
              <a:rPr lang="ru-RU" dirty="0" err="1" smtClean="0"/>
              <a:t>приглущены</a:t>
            </a:r>
            <a:r>
              <a:rPr lang="ru-RU" dirty="0" smtClean="0"/>
              <a:t>, </a:t>
            </a:r>
            <a:r>
              <a:rPr lang="ru-RU" dirty="0" err="1" smtClean="0"/>
              <a:t>ритминые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Живот мягкий, на пальпацию не реагирует. Печень по краю реберной дуги.</a:t>
            </a:r>
          </a:p>
          <a:p>
            <a:r>
              <a:rPr lang="ru-RU" dirty="0" smtClean="0"/>
              <a:t>Отеков нет. Установлен мочевой катетер. </a:t>
            </a:r>
          </a:p>
          <a:p>
            <a:r>
              <a:rPr lang="ru-RU" dirty="0" smtClean="0"/>
              <a:t>ЭКГ динамика: ритм </a:t>
            </a:r>
            <a:r>
              <a:rPr lang="ru-RU" dirty="0" err="1" smtClean="0"/>
              <a:t>синусовый</a:t>
            </a:r>
            <a:r>
              <a:rPr lang="ru-RU" dirty="0" smtClean="0"/>
              <a:t> с ЧСС 80 в мин. </a:t>
            </a:r>
            <a:r>
              <a:rPr lang="en-US" dirty="0" err="1" smtClean="0"/>
              <a:t>Qr</a:t>
            </a:r>
            <a:r>
              <a:rPr lang="en-US" dirty="0" smtClean="0"/>
              <a:t> II, III, AVF </a:t>
            </a:r>
            <a:r>
              <a:rPr lang="en-US" dirty="0" err="1" smtClean="0"/>
              <a:t>cST</a:t>
            </a:r>
            <a:r>
              <a:rPr lang="en-US" dirty="0" smtClean="0"/>
              <a:t> </a:t>
            </a:r>
            <a:r>
              <a:rPr lang="ru-RU" dirty="0" smtClean="0"/>
              <a:t>к изолинии с +Т</a:t>
            </a:r>
          </a:p>
          <a:p>
            <a:r>
              <a:rPr lang="ru-RU" dirty="0" smtClean="0"/>
              <a:t>ЭХО-КС динамика – ФВ 49%, сократимость миокарда ЛЖ снижена. Участок гипокинезии прежние. СДЛА 25 мм </a:t>
            </a:r>
            <a:r>
              <a:rPr lang="ru-RU" dirty="0" err="1" smtClean="0"/>
              <a:t>рт</a:t>
            </a:r>
            <a:r>
              <a:rPr lang="ru-RU" dirty="0" smtClean="0"/>
              <a:t> ст.</a:t>
            </a:r>
          </a:p>
          <a:p>
            <a:r>
              <a:rPr lang="ru-RU" dirty="0" smtClean="0"/>
              <a:t>КФК МВ 41, КФК общ 160</a:t>
            </a:r>
          </a:p>
          <a:p>
            <a:r>
              <a:rPr lang="ru-RU" dirty="0" smtClean="0"/>
              <a:t>Учитывая тромбоз </a:t>
            </a:r>
            <a:r>
              <a:rPr lang="ru-RU" dirty="0" err="1" smtClean="0"/>
              <a:t>стента</a:t>
            </a:r>
            <a:r>
              <a:rPr lang="ru-RU" dirty="0" smtClean="0"/>
              <a:t> переведен на </a:t>
            </a:r>
            <a:r>
              <a:rPr lang="ru-RU" dirty="0" err="1" smtClean="0"/>
              <a:t>тикогрелор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4739655" y="-5023532"/>
            <a:ext cx="3022277" cy="12930280"/>
          </a:xfr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79736" y="-3365736"/>
            <a:ext cx="3873856" cy="1657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00200"/>
          </a:xfrm>
        </p:spPr>
        <p:txBody>
          <a:bodyPr/>
          <a:lstStyle/>
          <a:p>
            <a:r>
              <a:rPr lang="ru-RU" sz="3600" dirty="0" smtClean="0"/>
              <a:t>Диагноз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ru-RU" sz="11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r>
              <a:rPr lang="ru-RU" b="1" dirty="0" err="1" smtClean="0"/>
              <a:t>Осн</a:t>
            </a:r>
            <a:r>
              <a:rPr lang="ru-RU" b="1" dirty="0" smtClean="0"/>
              <a:t>.: </a:t>
            </a:r>
            <a:r>
              <a:rPr lang="ru-RU" dirty="0" smtClean="0"/>
              <a:t>ИБС. Острый рецидивирующий с </a:t>
            </a:r>
            <a:r>
              <a:rPr lang="en-US" dirty="0" smtClean="0"/>
              <a:t>Q c </a:t>
            </a:r>
            <a:r>
              <a:rPr lang="en-US" dirty="0" err="1" smtClean="0"/>
              <a:t>nST</a:t>
            </a:r>
            <a:r>
              <a:rPr lang="en-US" dirty="0" smtClean="0"/>
              <a:t> </a:t>
            </a:r>
            <a:r>
              <a:rPr lang="ru-RU" dirty="0" smtClean="0"/>
              <a:t>нижней стенки и </a:t>
            </a:r>
            <a:r>
              <a:rPr lang="ru-RU" dirty="0" err="1" smtClean="0"/>
              <a:t>задне-базальных</a:t>
            </a:r>
            <a:r>
              <a:rPr lang="ru-RU" dirty="0" smtClean="0"/>
              <a:t> отделов инфаркт миокарда от 04.06.2022г. ЧТКА и </a:t>
            </a:r>
            <a:r>
              <a:rPr lang="ru-RU" dirty="0" err="1" smtClean="0"/>
              <a:t>стентирование</a:t>
            </a:r>
            <a:r>
              <a:rPr lang="ru-RU" dirty="0" smtClean="0"/>
              <a:t> ПКА </a:t>
            </a:r>
            <a:r>
              <a:rPr lang="ru-RU" dirty="0" err="1" smtClean="0"/>
              <a:t>стентом</a:t>
            </a:r>
            <a:r>
              <a:rPr lang="ru-RU" dirty="0" smtClean="0"/>
              <a:t> </a:t>
            </a:r>
            <a:r>
              <a:rPr lang="en-US" dirty="0" smtClean="0"/>
              <a:t>CRUZ 3.0mm*24mm </a:t>
            </a:r>
            <a:r>
              <a:rPr lang="ru-RU" dirty="0" smtClean="0"/>
              <a:t>06.06.2022г. ЧТКА в </a:t>
            </a:r>
            <a:r>
              <a:rPr lang="ru-RU" dirty="0" err="1" smtClean="0"/>
              <a:t>стенте</a:t>
            </a:r>
            <a:r>
              <a:rPr lang="ru-RU" dirty="0" smtClean="0"/>
              <a:t> ПКА от 10.06.2022г.</a:t>
            </a:r>
          </a:p>
          <a:p>
            <a:pPr marL="0" indent="0">
              <a:buNone/>
            </a:pPr>
            <a:r>
              <a:rPr lang="ru-RU" b="1" dirty="0" smtClean="0"/>
              <a:t>Фон: </a:t>
            </a:r>
            <a:r>
              <a:rPr lang="ru-RU" dirty="0" smtClean="0"/>
              <a:t>Гипертоническая болезнь </a:t>
            </a:r>
            <a:r>
              <a:rPr lang="en-US" dirty="0" smtClean="0"/>
              <a:t>III </a:t>
            </a:r>
            <a:r>
              <a:rPr lang="ru-RU" dirty="0" err="1" smtClean="0"/>
              <a:t>ст</a:t>
            </a:r>
            <a:r>
              <a:rPr lang="ru-RU" dirty="0" smtClean="0"/>
              <a:t>, риск 4. </a:t>
            </a:r>
            <a:r>
              <a:rPr lang="ru-RU" dirty="0" err="1" smtClean="0"/>
              <a:t>Табакокурение</a:t>
            </a:r>
            <a:r>
              <a:rPr lang="ru-RU" dirty="0" smtClean="0"/>
              <a:t>. ГЛЖ.</a:t>
            </a:r>
          </a:p>
          <a:p>
            <a:pPr marL="0" indent="0">
              <a:buNone/>
            </a:pPr>
            <a:r>
              <a:rPr lang="ru-RU" b="1" dirty="0" err="1" smtClean="0"/>
              <a:t>Осл</a:t>
            </a:r>
            <a:r>
              <a:rPr lang="ru-RU" b="1" dirty="0" smtClean="0"/>
              <a:t>.: </a:t>
            </a:r>
            <a:r>
              <a:rPr lang="ru-RU" dirty="0" smtClean="0"/>
              <a:t>Фибрилляция желудочков от 10.06.2022г. ЭИТ. Клиническая смерть. Пароксизм фибрилляции предсердий 06.06.2022г. </a:t>
            </a:r>
            <a:r>
              <a:rPr lang="en-US" dirty="0" smtClean="0"/>
              <a:t>CHA2DS2-VASc</a:t>
            </a:r>
            <a:r>
              <a:rPr lang="ru-RU" dirty="0" smtClean="0"/>
              <a:t> 2б, </a:t>
            </a:r>
            <a:r>
              <a:rPr lang="en-US" dirty="0" smtClean="0"/>
              <a:t>HAS-BLED 1</a:t>
            </a:r>
            <a:r>
              <a:rPr lang="ru-RU" dirty="0" smtClean="0"/>
              <a:t>. АИВЛ от 10.06.2022г.</a:t>
            </a:r>
          </a:p>
          <a:p>
            <a:pPr marL="0" indent="0">
              <a:buNone/>
            </a:pPr>
            <a:r>
              <a:rPr lang="ru-RU" b="1" dirty="0" err="1" smtClean="0"/>
              <a:t>Соп</a:t>
            </a:r>
            <a:r>
              <a:rPr lang="ru-RU" b="1" dirty="0" smtClean="0"/>
              <a:t>.: </a:t>
            </a:r>
            <a:r>
              <a:rPr lang="ru-RU" dirty="0" smtClean="0"/>
              <a:t>Язвенная болезнь желудка в стадии ремиссии. 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43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311054"/>
          </a:xfrm>
        </p:spPr>
        <p:txBody>
          <a:bodyPr>
            <a:normAutofit/>
          </a:bodyPr>
          <a:lstStyle/>
          <a:p>
            <a:r>
              <a:rPr lang="ru-RU" dirty="0"/>
              <a:t>Пациент А., </a:t>
            </a:r>
            <a:r>
              <a:rPr lang="ru-RU" dirty="0" smtClean="0"/>
              <a:t>62 года </a:t>
            </a:r>
            <a:r>
              <a:rPr lang="ru-RU" dirty="0"/>
              <a:t>поступил в </a:t>
            </a:r>
            <a:r>
              <a:rPr lang="ru-RU" dirty="0" smtClean="0"/>
              <a:t>ОАР1 06.06.22 20:40 </a:t>
            </a:r>
            <a:r>
              <a:rPr lang="ru-RU" dirty="0"/>
              <a:t>с </a:t>
            </a:r>
            <a:r>
              <a:rPr lang="ru-RU" b="1" dirty="0"/>
              <a:t>жалобами</a:t>
            </a:r>
            <a:r>
              <a:rPr lang="ru-RU" dirty="0"/>
              <a:t> </a:t>
            </a:r>
            <a:r>
              <a:rPr lang="ru-RU" dirty="0" smtClean="0"/>
              <a:t>на: общую слабость, жжение за грудиной, чувство жара .</a:t>
            </a:r>
            <a:endParaRPr lang="ru-RU" dirty="0"/>
          </a:p>
          <a:p>
            <a:r>
              <a:rPr lang="ru-RU" b="1" dirty="0"/>
              <a:t>Из </a:t>
            </a:r>
            <a:r>
              <a:rPr lang="ru-RU" b="1" dirty="0" smtClean="0"/>
              <a:t>анамнеза: </a:t>
            </a:r>
            <a:r>
              <a:rPr lang="ru-RU" dirty="0" smtClean="0"/>
              <a:t>заболел остро 3 дня назад, впервые почувствовал жжение за грудиной, холодный пот, недомогание. Обратился за мед помощью, расценили как обострение ЯБ, после нарушения в диете. Следующие дни приступы повторялись, но менее выраженные. 06.06 вызвал СМП.</a:t>
            </a:r>
            <a:endParaRPr lang="ru-RU" dirty="0"/>
          </a:p>
          <a:p>
            <a:r>
              <a:rPr lang="ru-RU" dirty="0" smtClean="0"/>
              <a:t>ОИМ, нарушение ритма, ОНМК отрицает, </a:t>
            </a:r>
            <a:r>
              <a:rPr lang="ru-RU" dirty="0"/>
              <a:t>АД не контролирует, ЛП не принимает</a:t>
            </a:r>
            <a:r>
              <a:rPr lang="ru-RU" dirty="0" smtClean="0"/>
              <a:t>. </a:t>
            </a:r>
            <a:r>
              <a:rPr lang="ru-RU" dirty="0"/>
              <a:t>Клинику стенокардии напряжения не </a:t>
            </a:r>
            <a:r>
              <a:rPr lang="ru-RU" dirty="0" smtClean="0"/>
              <a:t>описывает.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30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196752"/>
          </a:xfrm>
        </p:spPr>
        <p:txBody>
          <a:bodyPr/>
          <a:lstStyle/>
          <a:p>
            <a:r>
              <a:rPr lang="en-GB" dirty="0"/>
              <a:t>Anamnesis vitae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ЯБ 1998г</a:t>
            </a:r>
            <a:endParaRPr lang="ru-RU" dirty="0"/>
          </a:p>
          <a:p>
            <a:r>
              <a:rPr lang="ru-RU" dirty="0"/>
              <a:t>Туберкулез, СД, вирусный гепатит, онкологические, венерические заболевания, БА, ХОБЛ, </a:t>
            </a:r>
          </a:p>
          <a:p>
            <a:r>
              <a:rPr lang="ru-RU" dirty="0"/>
              <a:t>Вредные привычки: </a:t>
            </a:r>
            <a:r>
              <a:rPr lang="ru-RU" dirty="0" smtClean="0"/>
              <a:t>курит в течение многих лет, пачка в день.</a:t>
            </a:r>
            <a:endParaRPr lang="ru-RU" dirty="0"/>
          </a:p>
          <a:p>
            <a:r>
              <a:rPr lang="ru-RU" dirty="0" err="1"/>
              <a:t>Аллергологический</a:t>
            </a:r>
            <a:r>
              <a:rPr lang="ru-RU" dirty="0"/>
              <a:t>, наследственный анамнез не отягощен, </a:t>
            </a:r>
            <a:r>
              <a:rPr lang="ru-RU" dirty="0" err="1"/>
              <a:t>гемотрансузии</a:t>
            </a:r>
            <a:r>
              <a:rPr lang="ru-RU" dirty="0"/>
              <a:t>, операции не проводились. </a:t>
            </a:r>
          </a:p>
        </p:txBody>
      </p:sp>
    </p:spTree>
    <p:extLst>
      <p:ext uri="{BB962C8B-B14F-4D97-AF65-F5344CB8AC3E}">
        <p14:creationId xmlns="" xmlns:p14="http://schemas.microsoft.com/office/powerpoint/2010/main" val="34878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99176" cy="1052736"/>
          </a:xfrm>
        </p:spPr>
        <p:txBody>
          <a:bodyPr/>
          <a:lstStyle/>
          <a:p>
            <a:r>
              <a:rPr lang="en-GB" dirty="0"/>
              <a:t>Status presents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929718" cy="57150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(На момент поступления) </a:t>
            </a:r>
            <a:r>
              <a:rPr lang="ru-RU" dirty="0" smtClean="0"/>
              <a:t>Состояние: тяжелое.</a:t>
            </a:r>
            <a:endParaRPr lang="ru-RU" dirty="0"/>
          </a:p>
          <a:p>
            <a:r>
              <a:rPr lang="ru-RU" dirty="0"/>
              <a:t>Сознание: ясное.</a:t>
            </a:r>
          </a:p>
          <a:p>
            <a:r>
              <a:rPr lang="ru-RU" dirty="0"/>
              <a:t>Масса тела: </a:t>
            </a:r>
            <a:r>
              <a:rPr lang="ru-RU" dirty="0" smtClean="0"/>
              <a:t>96 </a:t>
            </a:r>
            <a:r>
              <a:rPr lang="ru-RU" dirty="0"/>
              <a:t>кг, рост: </a:t>
            </a:r>
            <a:r>
              <a:rPr lang="ru-RU" dirty="0" smtClean="0"/>
              <a:t>180 </a:t>
            </a:r>
            <a:r>
              <a:rPr lang="ru-RU" dirty="0"/>
              <a:t>см. ИМТ </a:t>
            </a:r>
            <a:r>
              <a:rPr lang="ru-RU" dirty="0" smtClean="0"/>
              <a:t>29,6</a:t>
            </a:r>
            <a:endParaRPr lang="ru-RU" dirty="0"/>
          </a:p>
          <a:p>
            <a:r>
              <a:rPr lang="ru-RU" b="1" dirty="0" smtClean="0"/>
              <a:t>Органы </a:t>
            </a:r>
            <a:r>
              <a:rPr lang="ru-RU" b="1" dirty="0"/>
              <a:t>дыхания</a:t>
            </a:r>
          </a:p>
          <a:p>
            <a:r>
              <a:rPr lang="ru-RU" dirty="0"/>
              <a:t>Грудная клетка: правильной формы, </a:t>
            </a:r>
            <a:r>
              <a:rPr lang="ru-RU" dirty="0" smtClean="0"/>
              <a:t>активно участвует в </a:t>
            </a:r>
            <a:r>
              <a:rPr lang="ru-RU" dirty="0"/>
              <a:t>акте </a:t>
            </a:r>
            <a:r>
              <a:rPr lang="ru-RU" dirty="0" smtClean="0"/>
              <a:t>дыхания. </a:t>
            </a:r>
            <a:r>
              <a:rPr lang="ru-RU" dirty="0"/>
              <a:t>При перкуссии: ясный легочный </a:t>
            </a:r>
            <a:r>
              <a:rPr lang="ru-RU" dirty="0" smtClean="0"/>
              <a:t>звук. При </a:t>
            </a:r>
            <a:r>
              <a:rPr lang="ru-RU" dirty="0"/>
              <a:t>аускультации: дыхание жесткое</a:t>
            </a:r>
            <a:r>
              <a:rPr lang="ru-RU" dirty="0" smtClean="0"/>
              <a:t>, хрипов нет. </a:t>
            </a:r>
            <a:r>
              <a:rPr lang="ru-RU" dirty="0"/>
              <a:t>ЧДД </a:t>
            </a:r>
            <a:r>
              <a:rPr lang="ru-RU" dirty="0" smtClean="0"/>
              <a:t>18/мин</a:t>
            </a:r>
            <a:r>
              <a:rPr lang="ru-RU" dirty="0"/>
              <a:t>. </a:t>
            </a:r>
            <a:r>
              <a:rPr lang="en-US" dirty="0" smtClean="0"/>
              <a:t>SpO2 98</a:t>
            </a:r>
            <a:r>
              <a:rPr lang="ru-RU" dirty="0" smtClean="0"/>
              <a:t>%</a:t>
            </a:r>
            <a:endParaRPr lang="ru-RU" dirty="0"/>
          </a:p>
          <a:p>
            <a:r>
              <a:rPr lang="ru-RU" b="1" dirty="0"/>
              <a:t>Система кровообращения</a:t>
            </a:r>
          </a:p>
          <a:p>
            <a:r>
              <a:rPr lang="ru-RU" dirty="0"/>
              <a:t>Аускультация: Тоны сердца </a:t>
            </a:r>
            <a:r>
              <a:rPr lang="ru-RU" dirty="0" smtClean="0"/>
              <a:t>ФП, аритмичные</a:t>
            </a:r>
            <a:r>
              <a:rPr lang="ru-RU" dirty="0"/>
              <a:t>, шумов нет, ЧСС </a:t>
            </a:r>
            <a:r>
              <a:rPr lang="ru-RU" dirty="0" smtClean="0"/>
              <a:t>89/мин</a:t>
            </a:r>
            <a:r>
              <a:rPr lang="ru-RU" dirty="0"/>
              <a:t>, пульс </a:t>
            </a:r>
            <a:r>
              <a:rPr lang="ru-RU" dirty="0" smtClean="0"/>
              <a:t>89/мин. </a:t>
            </a:r>
            <a:r>
              <a:rPr lang="ru-RU" dirty="0"/>
              <a:t>АД </a:t>
            </a:r>
            <a:r>
              <a:rPr lang="ru-RU" dirty="0" err="1" smtClean="0"/>
              <a:t>пр</a:t>
            </a:r>
            <a:r>
              <a:rPr lang="ru-RU" dirty="0" smtClean="0"/>
              <a:t> 160/90, </a:t>
            </a:r>
            <a:r>
              <a:rPr lang="ru-RU" dirty="0"/>
              <a:t>лев </a:t>
            </a:r>
            <a:r>
              <a:rPr lang="ru-RU" dirty="0" smtClean="0"/>
              <a:t>160/90 </a:t>
            </a:r>
            <a:r>
              <a:rPr lang="ru-RU" dirty="0"/>
              <a:t>мм </a:t>
            </a:r>
            <a:r>
              <a:rPr lang="ru-RU" dirty="0" err="1"/>
              <a:t>рт</a:t>
            </a:r>
            <a:r>
              <a:rPr lang="ru-RU" dirty="0"/>
              <a:t> ст. Перкуссия: границы: правая- по правому краю грудины, </a:t>
            </a:r>
            <a:r>
              <a:rPr lang="ru-RU" dirty="0" err="1" smtClean="0"/>
              <a:t>верхняя-по</a:t>
            </a:r>
            <a:r>
              <a:rPr lang="ru-RU" dirty="0" smtClean="0"/>
              <a:t> </a:t>
            </a:r>
            <a:r>
              <a:rPr lang="ru-RU" dirty="0" err="1" smtClean="0"/>
              <a:t>врехнему</a:t>
            </a:r>
            <a:r>
              <a:rPr lang="ru-RU" dirty="0" smtClean="0"/>
              <a:t> краю 3 ребра, левая 1.5 см </a:t>
            </a:r>
            <a:r>
              <a:rPr lang="ru-RU" dirty="0" err="1" smtClean="0"/>
              <a:t>кнутри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средне-ключичной</a:t>
            </a:r>
            <a:r>
              <a:rPr lang="ru-RU" dirty="0"/>
              <a:t> </a:t>
            </a:r>
            <a:r>
              <a:rPr lang="ru-RU" dirty="0" smtClean="0"/>
              <a:t>линии</a:t>
            </a:r>
            <a:r>
              <a:rPr lang="en-US" dirty="0" smtClean="0"/>
              <a:t> V</a:t>
            </a:r>
            <a:r>
              <a:rPr lang="ru-RU" dirty="0" smtClean="0"/>
              <a:t> м/р. </a:t>
            </a:r>
            <a:endParaRPr lang="ru-RU" dirty="0"/>
          </a:p>
          <a:p>
            <a:r>
              <a:rPr lang="ru-RU" b="1" dirty="0"/>
              <a:t>Система пищеварения</a:t>
            </a:r>
          </a:p>
          <a:p>
            <a:r>
              <a:rPr lang="ru-RU" dirty="0"/>
              <a:t>Язык  влажный, не обложен,  живот </a:t>
            </a:r>
            <a:r>
              <a:rPr lang="ru-RU" dirty="0" smtClean="0"/>
              <a:t>участвует </a:t>
            </a:r>
            <a:r>
              <a:rPr lang="ru-RU" dirty="0"/>
              <a:t>в акте дыхания, при пальпации мягкий, безболезненный. Печень </a:t>
            </a:r>
            <a:r>
              <a:rPr lang="ru-RU" dirty="0" smtClean="0"/>
              <a:t>по краю </a:t>
            </a:r>
            <a:r>
              <a:rPr lang="ru-RU" dirty="0"/>
              <a:t>реберной дуги</a:t>
            </a:r>
            <a:r>
              <a:rPr lang="ru-RU" b="1" dirty="0"/>
              <a:t>.  </a:t>
            </a:r>
          </a:p>
          <a:p>
            <a:r>
              <a:rPr lang="ru-RU" dirty="0"/>
              <a:t>Селезенка не пальпируется. </a:t>
            </a:r>
          </a:p>
          <a:p>
            <a:r>
              <a:rPr lang="ru-RU" b="1" dirty="0"/>
              <a:t>Система мочеотделения</a:t>
            </a:r>
          </a:p>
          <a:p>
            <a:r>
              <a:rPr lang="ru-RU" dirty="0"/>
              <a:t>С-м 12 ребра отрицательный с обеих сторон.</a:t>
            </a:r>
          </a:p>
          <a:p>
            <a:r>
              <a:rPr lang="ru-RU" dirty="0" smtClean="0"/>
              <a:t>Отеки: нет</a:t>
            </a:r>
            <a:endParaRPr lang="ru-RU" dirty="0"/>
          </a:p>
          <a:p>
            <a:r>
              <a:rPr lang="ru-RU" dirty="0"/>
              <a:t>Стул: </a:t>
            </a:r>
            <a:r>
              <a:rPr lang="ru-RU" dirty="0" smtClean="0"/>
              <a:t>оформлен, регулярный. Мочеиспускание свободное, б/</a:t>
            </a:r>
            <a:r>
              <a:rPr lang="ru-RU" dirty="0" err="1" smtClean="0"/>
              <a:t>б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00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784573"/>
            <a:ext cx="8229600" cy="5073427"/>
          </a:xfrm>
        </p:spPr>
        <p:txBody>
          <a:bodyPr>
            <a:normAutofit/>
          </a:bodyPr>
          <a:lstStyle/>
          <a:p>
            <a:r>
              <a:rPr lang="ru-RU" b="1" dirty="0"/>
              <a:t>По </a:t>
            </a:r>
            <a:r>
              <a:rPr lang="ru-RU" b="1" dirty="0" smtClean="0"/>
              <a:t>ЭКГ при поступлении: </a:t>
            </a:r>
            <a:r>
              <a:rPr lang="ru-RU" dirty="0" smtClean="0"/>
              <a:t>ритм ФП с ЧСС 89 в мин. </a:t>
            </a:r>
            <a:r>
              <a:rPr lang="en-US" dirty="0" err="1" smtClean="0"/>
              <a:t>qR</a:t>
            </a:r>
            <a:r>
              <a:rPr lang="en-US" dirty="0" smtClean="0"/>
              <a:t> II, III, AVF, v7-v9 </a:t>
            </a:r>
            <a:r>
              <a:rPr lang="ru-RU" dirty="0" smtClean="0"/>
              <a:t>с подъемом </a:t>
            </a:r>
            <a:r>
              <a:rPr lang="en-US" dirty="0" smtClean="0"/>
              <a:t>ST </a:t>
            </a:r>
            <a:r>
              <a:rPr lang="ru-RU" dirty="0" smtClean="0"/>
              <a:t>до 2-3 мм с (+-) Т, реципрокное снижение </a:t>
            </a:r>
            <a:r>
              <a:rPr lang="en-US" dirty="0" smtClean="0"/>
              <a:t>ST V2-V6 </a:t>
            </a:r>
            <a:r>
              <a:rPr lang="ru-RU" dirty="0" smtClean="0"/>
              <a:t>до 2 мм с высокими коронарными 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96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8229600" cy="1600200"/>
          </a:xfrm>
        </p:spPr>
        <p:txBody>
          <a:bodyPr/>
          <a:lstStyle/>
          <a:p>
            <a:r>
              <a:rPr lang="ru-RU" dirty="0" smtClean="0"/>
              <a:t>ЭКГ от 04.06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3360253" y="-1931517"/>
            <a:ext cx="2471378" cy="9191885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46941" y="-775163"/>
            <a:ext cx="2119642" cy="1238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500090"/>
            <a:ext cx="8229600" cy="1600200"/>
          </a:xfrm>
        </p:spPr>
        <p:txBody>
          <a:bodyPr/>
          <a:lstStyle/>
          <a:p>
            <a:r>
              <a:rPr lang="ru-RU" sz="3600" dirty="0" smtClean="0"/>
              <a:t>ЭКГ при поступлении</a:t>
            </a:r>
            <a:endParaRPr lang="ru-RU" sz="3600" dirty="0"/>
          </a:p>
        </p:txBody>
      </p:sp>
      <p:pic>
        <p:nvPicPr>
          <p:cNvPr id="6" name="Содержимое 5" descr="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6438399" y="-5724043"/>
            <a:ext cx="3357586" cy="16234385"/>
          </a:xfrm>
        </p:spPr>
      </p:pic>
      <p:pic>
        <p:nvPicPr>
          <p:cNvPr id="7" name="Рисунок 6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91889" y="-2194341"/>
            <a:ext cx="3102702" cy="1500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00200"/>
          </a:xfrm>
        </p:spPr>
        <p:txBody>
          <a:bodyPr/>
          <a:lstStyle/>
          <a:p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КАГ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r>
              <a:rPr lang="ru-RU" dirty="0" smtClean="0"/>
              <a:t>Правый тип. </a:t>
            </a:r>
            <a:r>
              <a:rPr lang="ru-RU" dirty="0" err="1" smtClean="0"/>
              <a:t>Са+</a:t>
            </a:r>
            <a:r>
              <a:rPr lang="ru-RU" dirty="0" smtClean="0"/>
              <a:t>. Диффузные изменения КА. Дистальный стеноз ствола ЛКА 60%. Стеноз с/3 ПМЖВ на бифуркации с ДВ 75%. Стеноз дистальной части ПМЖВ 50%. Стеноз 1/3 – с/3 ПКА 40%. Критический стеноз горизонтальной </a:t>
            </a:r>
            <a:r>
              <a:rPr lang="ru-RU" dirty="0" err="1" smtClean="0"/>
              <a:t>чатси</a:t>
            </a:r>
            <a:r>
              <a:rPr lang="ru-RU" dirty="0" smtClean="0"/>
              <a:t> ПКА. </a:t>
            </a:r>
          </a:p>
          <a:p>
            <a:r>
              <a:rPr lang="ru-RU" dirty="0" smtClean="0"/>
              <a:t>Выполнено ЧТКА и </a:t>
            </a:r>
            <a:r>
              <a:rPr lang="ru-RU" dirty="0" err="1" smtClean="0"/>
              <a:t>стентирование</a:t>
            </a:r>
            <a:r>
              <a:rPr lang="ru-RU" dirty="0" smtClean="0"/>
              <a:t> ПКА от 06.06.2022.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04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707088" cy="105273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dirty="0"/>
              <a:t>ЭХО-КГ </a:t>
            </a:r>
            <a:r>
              <a:rPr lang="ru-RU" sz="3200" dirty="0" smtClean="0"/>
              <a:t>06.06.2022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73930"/>
            <a:ext cx="3143240" cy="6169912"/>
          </a:xfrm>
        </p:spPr>
        <p:txBody>
          <a:bodyPr>
            <a:normAutofit/>
          </a:bodyPr>
          <a:lstStyle/>
          <a:p>
            <a:r>
              <a:rPr lang="ru-RU" dirty="0" smtClean="0"/>
              <a:t>ФВ по Симпсону 48%. Сократимость миокарда ЛЖ снижена. </a:t>
            </a:r>
            <a:r>
              <a:rPr lang="ru-RU" dirty="0" smtClean="0"/>
              <a:t>МЖП </a:t>
            </a:r>
            <a:r>
              <a:rPr lang="ru-RU" dirty="0" smtClean="0"/>
              <a:t>12 мм.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эх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0"/>
            <a:ext cx="535781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8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840</TotalTime>
  <Words>917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Клинический случай</vt:lpstr>
      <vt:lpstr>Слайд 2</vt:lpstr>
      <vt:lpstr>Anamnesis vitae</vt:lpstr>
      <vt:lpstr>Status presents</vt:lpstr>
      <vt:lpstr>Слайд 5</vt:lpstr>
      <vt:lpstr>ЭКГ от 04.06</vt:lpstr>
      <vt:lpstr>ЭКГ при поступлении</vt:lpstr>
      <vt:lpstr>КАГ</vt:lpstr>
      <vt:lpstr>ЭХО-КГ 06.06.2022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Диагноз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Кузина</dc:creator>
  <cp:lastModifiedBy>Артем </cp:lastModifiedBy>
  <cp:revision>57</cp:revision>
  <dcterms:created xsi:type="dcterms:W3CDTF">2022-02-24T02:45:41Z</dcterms:created>
  <dcterms:modified xsi:type="dcterms:W3CDTF">2022-06-22T02:53:24Z</dcterms:modified>
</cp:coreProperties>
</file>