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7" r:id="rId7"/>
    <p:sldId id="268" r:id="rId8"/>
    <p:sldId id="269" r:id="rId9"/>
    <p:sldId id="278" r:id="rId10"/>
    <p:sldId id="266" r:id="rId11"/>
    <p:sldId id="280" r:id="rId12"/>
    <p:sldId id="276" r:id="rId13"/>
    <p:sldId id="271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74" autoAdjust="0"/>
  </p:normalViewPr>
  <p:slideViewPr>
    <p:cSldViewPr>
      <p:cViewPr varScale="1">
        <p:scale>
          <a:sx n="103" d="100"/>
          <a:sy n="103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703988582459115E-2"/>
          <c:y val="2.8645833333333332E-2"/>
          <c:w val="0.68141834918199484"/>
          <c:h val="0.89843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Оценка отлично</c:v>
                </c:pt>
                <c:pt idx="1">
                  <c:v>Оценка хорошо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568812578983179"/>
          <c:y val="0.37523724573490819"/>
          <c:w val="0.24505261495090891"/>
          <c:h val="0.192233841863517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Оценка отлично</c:v>
                </c:pt>
                <c:pt idx="1">
                  <c:v>Оценка хорошо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568812578983179"/>
          <c:y val="0.39086224573490819"/>
          <c:w val="0.25431187421016815"/>
          <c:h val="0.176608841863517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Оценка отлично</c:v>
                </c:pt>
                <c:pt idx="1">
                  <c:v>Оценка хорошо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488565665402938"/>
          <c:y val="0.39086224573490819"/>
          <c:w val="0.26511434334597062"/>
          <c:h val="0.1896296751968503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FC6273-6D2E-41AC-9EE2-6B157D180DBD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E12381-210C-4E3F-B0E4-567F5E2DD6D4}">
      <dgm:prSet phldrT="[Текст]" custT="1"/>
      <dgm:spPr/>
      <dgm:t>
        <a:bodyPr/>
        <a:lstStyle/>
        <a:p>
          <a:r>
            <a:rPr lang="ru-RU" sz="2800" dirty="0" smtClean="0"/>
            <a:t>Выполнение научного исследования в рамках госзадания</a:t>
          </a:r>
          <a:endParaRPr lang="ru-RU" sz="2800" dirty="0"/>
        </a:p>
      </dgm:t>
    </dgm:pt>
    <dgm:pt modelId="{1D6CFBFB-3C5B-4069-8E90-D52423B9AAB4}" type="parTrans" cxnId="{C226FA9A-C772-4871-A691-B57244711AFF}">
      <dgm:prSet/>
      <dgm:spPr/>
      <dgm:t>
        <a:bodyPr/>
        <a:lstStyle/>
        <a:p>
          <a:endParaRPr lang="ru-RU"/>
        </a:p>
      </dgm:t>
    </dgm:pt>
    <dgm:pt modelId="{129E51AB-0FA5-4B7A-AAED-993724C6D887}" type="sibTrans" cxnId="{C226FA9A-C772-4871-A691-B57244711AFF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D78FB37-BA2D-45EC-B66C-040A64954A04}">
      <dgm:prSet phldrT="[Текст]" custT="1"/>
      <dgm:spPr/>
      <dgm:t>
        <a:bodyPr/>
        <a:lstStyle/>
        <a:p>
          <a:r>
            <a:rPr lang="ru-RU" sz="2800" dirty="0" smtClean="0"/>
            <a:t>Высокий проходной балл</a:t>
          </a:r>
          <a:endParaRPr lang="ru-RU" sz="2800" dirty="0"/>
        </a:p>
      </dgm:t>
    </dgm:pt>
    <dgm:pt modelId="{6F2966E6-5F88-43D1-9F06-E13D0F7884BA}" type="parTrans" cxnId="{C0CE21B4-758D-49F5-8B2A-527FB397E0F9}">
      <dgm:prSet/>
      <dgm:spPr/>
      <dgm:t>
        <a:bodyPr/>
        <a:lstStyle/>
        <a:p>
          <a:endParaRPr lang="ru-RU"/>
        </a:p>
      </dgm:t>
    </dgm:pt>
    <dgm:pt modelId="{66088BA9-7A13-4633-A78A-397F4B2A37CE}" type="sibTrans" cxnId="{C0CE21B4-758D-49F5-8B2A-527FB397E0F9}">
      <dgm:prSet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717A26B-6D92-411E-9B6B-DC1E770BE4C7}" type="pres">
      <dgm:prSet presAssocID="{7EFC6273-6D2E-41AC-9EE2-6B157D180DB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00EAF68-87CF-4BAF-BC80-8462F351332C}" type="pres">
      <dgm:prSet presAssocID="{7EFC6273-6D2E-41AC-9EE2-6B157D180DBD}" presName="dot1" presStyleLbl="alignNode1" presStyleIdx="0" presStyleCnt="10"/>
      <dgm:spPr/>
    </dgm:pt>
    <dgm:pt modelId="{93519763-1510-4FC1-9F9A-8FD5B09F5044}" type="pres">
      <dgm:prSet presAssocID="{7EFC6273-6D2E-41AC-9EE2-6B157D180DBD}" presName="dot2" presStyleLbl="alignNode1" presStyleIdx="1" presStyleCnt="10"/>
      <dgm:spPr/>
    </dgm:pt>
    <dgm:pt modelId="{5CB2B13F-28D6-4C8D-B10A-69F331381187}" type="pres">
      <dgm:prSet presAssocID="{7EFC6273-6D2E-41AC-9EE2-6B157D180DBD}" presName="dot3" presStyleLbl="alignNode1" presStyleIdx="2" presStyleCnt="10"/>
      <dgm:spPr/>
    </dgm:pt>
    <dgm:pt modelId="{843061AB-630A-4EDE-A11F-B891D725F488}" type="pres">
      <dgm:prSet presAssocID="{7EFC6273-6D2E-41AC-9EE2-6B157D180DBD}" presName="dotArrow1" presStyleLbl="alignNode1" presStyleIdx="3" presStyleCnt="10"/>
      <dgm:spPr/>
    </dgm:pt>
    <dgm:pt modelId="{4D22B9C2-9110-4866-9677-62C1D8F9008B}" type="pres">
      <dgm:prSet presAssocID="{7EFC6273-6D2E-41AC-9EE2-6B157D180DBD}" presName="dotArrow2" presStyleLbl="alignNode1" presStyleIdx="4" presStyleCnt="10"/>
      <dgm:spPr/>
    </dgm:pt>
    <dgm:pt modelId="{CE51E00D-FF3E-4F8E-AC2B-07D490932112}" type="pres">
      <dgm:prSet presAssocID="{7EFC6273-6D2E-41AC-9EE2-6B157D180DBD}" presName="dotArrow3" presStyleLbl="alignNode1" presStyleIdx="5" presStyleCnt="10"/>
      <dgm:spPr/>
    </dgm:pt>
    <dgm:pt modelId="{09F09299-71AB-4118-8792-307945C5530D}" type="pres">
      <dgm:prSet presAssocID="{7EFC6273-6D2E-41AC-9EE2-6B157D180DBD}" presName="dotArrow4" presStyleLbl="alignNode1" presStyleIdx="6" presStyleCnt="10"/>
      <dgm:spPr/>
    </dgm:pt>
    <dgm:pt modelId="{4DFC8B77-DE8B-4B50-A8E6-57A164E13133}" type="pres">
      <dgm:prSet presAssocID="{7EFC6273-6D2E-41AC-9EE2-6B157D180DBD}" presName="dotArrow5" presStyleLbl="alignNode1" presStyleIdx="7" presStyleCnt="10"/>
      <dgm:spPr/>
    </dgm:pt>
    <dgm:pt modelId="{A4A85D52-49AA-4232-B7B1-DBDC1F693717}" type="pres">
      <dgm:prSet presAssocID="{7EFC6273-6D2E-41AC-9EE2-6B157D180DBD}" presName="dotArrow6" presStyleLbl="alignNode1" presStyleIdx="8" presStyleCnt="10"/>
      <dgm:spPr/>
    </dgm:pt>
    <dgm:pt modelId="{18333E3D-D7D9-4FF2-99E3-92D55A26589E}" type="pres">
      <dgm:prSet presAssocID="{7EFC6273-6D2E-41AC-9EE2-6B157D180DBD}" presName="dotArrow7" presStyleLbl="alignNode1" presStyleIdx="9" presStyleCnt="10"/>
      <dgm:spPr/>
    </dgm:pt>
    <dgm:pt modelId="{ECCCC9E7-87F1-4A99-97FF-11E453F767EF}" type="pres">
      <dgm:prSet presAssocID="{87E12381-210C-4E3F-B0E4-567F5E2DD6D4}" presName="parTx1" presStyleLbl="node1" presStyleIdx="0" presStyleCnt="2" custScaleX="207549" custScaleY="219938" custLinFactNeighborX="60915" custLinFactNeighborY="82593"/>
      <dgm:spPr/>
      <dgm:t>
        <a:bodyPr/>
        <a:lstStyle/>
        <a:p>
          <a:endParaRPr lang="ru-RU"/>
        </a:p>
      </dgm:t>
    </dgm:pt>
    <dgm:pt modelId="{76C4B763-C345-4CB5-A774-65DA39318B3F}" type="pres">
      <dgm:prSet presAssocID="{129E51AB-0FA5-4B7A-AAED-993724C6D887}" presName="picture1" presStyleCnt="0"/>
      <dgm:spPr/>
    </dgm:pt>
    <dgm:pt modelId="{67D6B85A-F4C9-42DD-BF9B-C927F1BD7074}" type="pres">
      <dgm:prSet presAssocID="{129E51AB-0FA5-4B7A-AAED-993724C6D887}" presName="imageRepeatNode" presStyleLbl="fgImgPlace1" presStyleIdx="0" presStyleCnt="2" custLinFactNeighborX="1459" custLinFactNeighborY="11118"/>
      <dgm:spPr/>
      <dgm:t>
        <a:bodyPr/>
        <a:lstStyle/>
        <a:p>
          <a:endParaRPr lang="ru-RU"/>
        </a:p>
      </dgm:t>
    </dgm:pt>
    <dgm:pt modelId="{0BA7D418-E4AE-4FCC-9CD3-5CDCB275AB88}" type="pres">
      <dgm:prSet presAssocID="{8D78FB37-BA2D-45EC-B66C-040A64954A04}" presName="parTx2" presStyleLbl="node1" presStyleIdx="1" presStyleCnt="2" custScaleX="143068" custScaleY="159241" custLinFactNeighborX="36827" custLinFactNeighborY="0"/>
      <dgm:spPr/>
      <dgm:t>
        <a:bodyPr/>
        <a:lstStyle/>
        <a:p>
          <a:endParaRPr lang="ru-RU"/>
        </a:p>
      </dgm:t>
    </dgm:pt>
    <dgm:pt modelId="{2DB1EC9C-B239-4444-97ED-8286789D1037}" type="pres">
      <dgm:prSet presAssocID="{66088BA9-7A13-4633-A78A-397F4B2A37CE}" presName="picture2" presStyleCnt="0"/>
      <dgm:spPr/>
    </dgm:pt>
    <dgm:pt modelId="{2352FB23-8966-4AB6-8E65-D35AE1DD4E19}" type="pres">
      <dgm:prSet presAssocID="{66088BA9-7A13-4633-A78A-397F4B2A37CE}" presName="imageRepeatNode" presStyleLbl="fgImgPlace1" presStyleIdx="1" presStyleCnt="2" custScaleX="120205" custScaleY="92593"/>
      <dgm:spPr/>
      <dgm:t>
        <a:bodyPr/>
        <a:lstStyle/>
        <a:p>
          <a:endParaRPr lang="ru-RU"/>
        </a:p>
      </dgm:t>
    </dgm:pt>
  </dgm:ptLst>
  <dgm:cxnLst>
    <dgm:cxn modelId="{821E5841-D74C-4795-AA7B-EBAA2D3F8E28}" type="presOf" srcId="{66088BA9-7A13-4633-A78A-397F4B2A37CE}" destId="{2352FB23-8966-4AB6-8E65-D35AE1DD4E19}" srcOrd="0" destOrd="0" presId="urn:microsoft.com/office/officeart/2008/layout/AscendingPictureAccentProcess"/>
    <dgm:cxn modelId="{C0CE21B4-758D-49F5-8B2A-527FB397E0F9}" srcId="{7EFC6273-6D2E-41AC-9EE2-6B157D180DBD}" destId="{8D78FB37-BA2D-45EC-B66C-040A64954A04}" srcOrd="1" destOrd="0" parTransId="{6F2966E6-5F88-43D1-9F06-E13D0F7884BA}" sibTransId="{66088BA9-7A13-4633-A78A-397F4B2A37CE}"/>
    <dgm:cxn modelId="{C226FA9A-C772-4871-A691-B57244711AFF}" srcId="{7EFC6273-6D2E-41AC-9EE2-6B157D180DBD}" destId="{87E12381-210C-4E3F-B0E4-567F5E2DD6D4}" srcOrd="0" destOrd="0" parTransId="{1D6CFBFB-3C5B-4069-8E90-D52423B9AAB4}" sibTransId="{129E51AB-0FA5-4B7A-AAED-993724C6D887}"/>
    <dgm:cxn modelId="{A62AC117-AB4D-4D27-849F-F0884B3AB191}" type="presOf" srcId="{7EFC6273-6D2E-41AC-9EE2-6B157D180DBD}" destId="{5717A26B-6D92-411E-9B6B-DC1E770BE4C7}" srcOrd="0" destOrd="0" presId="urn:microsoft.com/office/officeart/2008/layout/AscendingPictureAccentProcess"/>
    <dgm:cxn modelId="{18FBDAD2-B1CE-4974-BF41-A370F4821EDC}" type="presOf" srcId="{8D78FB37-BA2D-45EC-B66C-040A64954A04}" destId="{0BA7D418-E4AE-4FCC-9CD3-5CDCB275AB88}" srcOrd="0" destOrd="0" presId="urn:microsoft.com/office/officeart/2008/layout/AscendingPictureAccentProcess"/>
    <dgm:cxn modelId="{17C4DD5D-F6AD-41D2-A0D2-83A8CCB90A5B}" type="presOf" srcId="{87E12381-210C-4E3F-B0E4-567F5E2DD6D4}" destId="{ECCCC9E7-87F1-4A99-97FF-11E453F767EF}" srcOrd="0" destOrd="0" presId="urn:microsoft.com/office/officeart/2008/layout/AscendingPictureAccentProcess"/>
    <dgm:cxn modelId="{D9DAE8F9-285D-4383-9355-443A045035E2}" type="presOf" srcId="{129E51AB-0FA5-4B7A-AAED-993724C6D887}" destId="{67D6B85A-F4C9-42DD-BF9B-C927F1BD7074}" srcOrd="0" destOrd="0" presId="urn:microsoft.com/office/officeart/2008/layout/AscendingPictureAccentProcess"/>
    <dgm:cxn modelId="{E9128BB0-0ABA-4933-9273-FCDF652A60CB}" type="presParOf" srcId="{5717A26B-6D92-411E-9B6B-DC1E770BE4C7}" destId="{100EAF68-87CF-4BAF-BC80-8462F351332C}" srcOrd="0" destOrd="0" presId="urn:microsoft.com/office/officeart/2008/layout/AscendingPictureAccentProcess"/>
    <dgm:cxn modelId="{2C528958-5DC6-4DC1-B0CD-A135E6B63391}" type="presParOf" srcId="{5717A26B-6D92-411E-9B6B-DC1E770BE4C7}" destId="{93519763-1510-4FC1-9F9A-8FD5B09F5044}" srcOrd="1" destOrd="0" presId="urn:microsoft.com/office/officeart/2008/layout/AscendingPictureAccentProcess"/>
    <dgm:cxn modelId="{625F72D6-8372-4917-A13B-790181718653}" type="presParOf" srcId="{5717A26B-6D92-411E-9B6B-DC1E770BE4C7}" destId="{5CB2B13F-28D6-4C8D-B10A-69F331381187}" srcOrd="2" destOrd="0" presId="urn:microsoft.com/office/officeart/2008/layout/AscendingPictureAccentProcess"/>
    <dgm:cxn modelId="{F389137F-712D-4108-A550-B90D7FB7F99F}" type="presParOf" srcId="{5717A26B-6D92-411E-9B6B-DC1E770BE4C7}" destId="{843061AB-630A-4EDE-A11F-B891D725F488}" srcOrd="3" destOrd="0" presId="urn:microsoft.com/office/officeart/2008/layout/AscendingPictureAccentProcess"/>
    <dgm:cxn modelId="{524BFECE-5746-485B-B1CE-761AED3E4BE7}" type="presParOf" srcId="{5717A26B-6D92-411E-9B6B-DC1E770BE4C7}" destId="{4D22B9C2-9110-4866-9677-62C1D8F9008B}" srcOrd="4" destOrd="0" presId="urn:microsoft.com/office/officeart/2008/layout/AscendingPictureAccentProcess"/>
    <dgm:cxn modelId="{297FA032-926D-4BCD-BD26-725794CD7F02}" type="presParOf" srcId="{5717A26B-6D92-411E-9B6B-DC1E770BE4C7}" destId="{CE51E00D-FF3E-4F8E-AC2B-07D490932112}" srcOrd="5" destOrd="0" presId="urn:microsoft.com/office/officeart/2008/layout/AscendingPictureAccentProcess"/>
    <dgm:cxn modelId="{83CC471D-275F-4BE3-96CD-78BBEFE97124}" type="presParOf" srcId="{5717A26B-6D92-411E-9B6B-DC1E770BE4C7}" destId="{09F09299-71AB-4118-8792-307945C5530D}" srcOrd="6" destOrd="0" presId="urn:microsoft.com/office/officeart/2008/layout/AscendingPictureAccentProcess"/>
    <dgm:cxn modelId="{5B0F12E2-CBB2-4332-962A-763B6B4FB4B7}" type="presParOf" srcId="{5717A26B-6D92-411E-9B6B-DC1E770BE4C7}" destId="{4DFC8B77-DE8B-4B50-A8E6-57A164E13133}" srcOrd="7" destOrd="0" presId="urn:microsoft.com/office/officeart/2008/layout/AscendingPictureAccentProcess"/>
    <dgm:cxn modelId="{2BF489AC-938D-4B2D-955F-A10D8CE90CBB}" type="presParOf" srcId="{5717A26B-6D92-411E-9B6B-DC1E770BE4C7}" destId="{A4A85D52-49AA-4232-B7B1-DBDC1F693717}" srcOrd="8" destOrd="0" presId="urn:microsoft.com/office/officeart/2008/layout/AscendingPictureAccentProcess"/>
    <dgm:cxn modelId="{C914E7DB-5FBD-4C07-B017-CA218F0FA9EA}" type="presParOf" srcId="{5717A26B-6D92-411E-9B6B-DC1E770BE4C7}" destId="{18333E3D-D7D9-4FF2-99E3-92D55A26589E}" srcOrd="9" destOrd="0" presId="urn:microsoft.com/office/officeart/2008/layout/AscendingPictureAccentProcess"/>
    <dgm:cxn modelId="{320B4D48-898F-475E-8CE4-5DAB1DE7F8DA}" type="presParOf" srcId="{5717A26B-6D92-411E-9B6B-DC1E770BE4C7}" destId="{ECCCC9E7-87F1-4A99-97FF-11E453F767EF}" srcOrd="10" destOrd="0" presId="urn:microsoft.com/office/officeart/2008/layout/AscendingPictureAccentProcess"/>
    <dgm:cxn modelId="{3C3EDD8E-C443-4D57-86E7-F8AFBD69AC9C}" type="presParOf" srcId="{5717A26B-6D92-411E-9B6B-DC1E770BE4C7}" destId="{76C4B763-C345-4CB5-A774-65DA39318B3F}" srcOrd="11" destOrd="0" presId="urn:microsoft.com/office/officeart/2008/layout/AscendingPictureAccentProcess"/>
    <dgm:cxn modelId="{EE973C2F-BA5E-4402-AE31-FA5E0708A158}" type="presParOf" srcId="{76C4B763-C345-4CB5-A774-65DA39318B3F}" destId="{67D6B85A-F4C9-42DD-BF9B-C927F1BD7074}" srcOrd="0" destOrd="0" presId="urn:microsoft.com/office/officeart/2008/layout/AscendingPictureAccentProcess"/>
    <dgm:cxn modelId="{67A0BCD7-7303-49E9-84B8-43EEED73B829}" type="presParOf" srcId="{5717A26B-6D92-411E-9B6B-DC1E770BE4C7}" destId="{0BA7D418-E4AE-4FCC-9CD3-5CDCB275AB88}" srcOrd="12" destOrd="0" presId="urn:microsoft.com/office/officeart/2008/layout/AscendingPictureAccentProcess"/>
    <dgm:cxn modelId="{700C4BE4-D3EA-4751-B161-B733375EADA9}" type="presParOf" srcId="{5717A26B-6D92-411E-9B6B-DC1E770BE4C7}" destId="{2DB1EC9C-B239-4444-97ED-8286789D1037}" srcOrd="13" destOrd="0" presId="urn:microsoft.com/office/officeart/2008/layout/AscendingPictureAccentProcess"/>
    <dgm:cxn modelId="{F780B937-66DC-4CDA-8230-076D45E767EF}" type="presParOf" srcId="{2DB1EC9C-B239-4444-97ED-8286789D1037}" destId="{2352FB23-8966-4AB6-8E65-D35AE1DD4E19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BBB8CA-1E02-4E37-A4D1-F85EC13E656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86F9359F-BB45-47E6-AF93-A0179F1A9040}">
      <dgm:prSet phldrT="[Текст]" custT="1"/>
      <dgm:spPr/>
      <dgm:t>
        <a:bodyPr/>
        <a:lstStyle/>
        <a:p>
          <a:r>
            <a:rPr lang="ru-RU" sz="2000" dirty="0" smtClean="0"/>
            <a:t>Согласно приказу № 141 КрасГМУ </a:t>
          </a:r>
        </a:p>
        <a:p>
          <a:r>
            <a:rPr lang="ru-RU" sz="2000" dirty="0" smtClean="0"/>
            <a:t>от 03.07. 2014 на </a:t>
          </a:r>
          <a:r>
            <a:rPr lang="ru-RU" sz="2000" b="1" dirty="0" smtClean="0">
              <a:solidFill>
                <a:srgbClr val="FF0000"/>
              </a:solidFill>
            </a:rPr>
            <a:t>очную</a:t>
          </a:r>
          <a:r>
            <a:rPr lang="ru-RU" sz="2000" dirty="0" smtClean="0"/>
            <a:t> </a:t>
          </a:r>
          <a:r>
            <a:rPr lang="ru-RU" sz="2000" b="1" dirty="0" smtClean="0">
              <a:solidFill>
                <a:srgbClr val="FF0000"/>
              </a:solidFill>
            </a:rPr>
            <a:t>бюджетную</a:t>
          </a:r>
          <a:r>
            <a:rPr lang="ru-RU" sz="2000" dirty="0" smtClean="0"/>
            <a:t> форму обучения зачислены </a:t>
          </a:r>
          <a:r>
            <a:rPr lang="ru-RU" sz="2800" b="1" dirty="0" smtClean="0">
              <a:solidFill>
                <a:srgbClr val="FF0000"/>
              </a:solidFill>
            </a:rPr>
            <a:t>16</a:t>
          </a:r>
          <a:r>
            <a:rPr lang="ru-RU" sz="2800" dirty="0" smtClean="0"/>
            <a:t> человек</a:t>
          </a:r>
          <a:endParaRPr lang="ru-RU" sz="2800" dirty="0"/>
        </a:p>
      </dgm:t>
    </dgm:pt>
    <dgm:pt modelId="{C49974EA-F50F-4A95-8454-93100E05FCE3}" type="parTrans" cxnId="{E833E202-8499-4FE6-97B3-053AA4A0B7D3}">
      <dgm:prSet/>
      <dgm:spPr/>
      <dgm:t>
        <a:bodyPr/>
        <a:lstStyle/>
        <a:p>
          <a:endParaRPr lang="ru-RU"/>
        </a:p>
      </dgm:t>
    </dgm:pt>
    <dgm:pt modelId="{C323CB95-0165-45A4-995C-592683E6512F}" type="sibTrans" cxnId="{E833E202-8499-4FE6-97B3-053AA4A0B7D3}">
      <dgm:prSet/>
      <dgm:spPr/>
      <dgm:t>
        <a:bodyPr/>
        <a:lstStyle/>
        <a:p>
          <a:endParaRPr lang="ru-RU"/>
        </a:p>
      </dgm:t>
    </dgm:pt>
    <dgm:pt modelId="{1E5F28D0-5F1D-4A00-B507-9A05A943F456}">
      <dgm:prSet phldrT="[Текст]" custT="1"/>
      <dgm:spPr/>
      <dgm:t>
        <a:bodyPr/>
        <a:lstStyle/>
        <a:p>
          <a:r>
            <a:rPr lang="ru-RU" sz="2000" dirty="0" smtClean="0"/>
            <a:t>Согласно приказу № 142 КрасГМУ </a:t>
          </a:r>
        </a:p>
        <a:p>
          <a:r>
            <a:rPr lang="ru-RU" sz="2000" dirty="0" smtClean="0"/>
            <a:t>от 03.07. 2014 на </a:t>
          </a:r>
          <a:r>
            <a:rPr lang="ru-RU" sz="2000" b="1" dirty="0" smtClean="0">
              <a:solidFill>
                <a:srgbClr val="FF0000"/>
              </a:solidFill>
            </a:rPr>
            <a:t>очн</a:t>
          </a:r>
          <a:r>
            <a:rPr lang="ru-RU" sz="2000" b="1" i="0" dirty="0" smtClean="0">
              <a:solidFill>
                <a:srgbClr val="FF0000"/>
              </a:solidFill>
            </a:rPr>
            <a:t>ую</a:t>
          </a:r>
          <a:r>
            <a:rPr lang="ru-RU" sz="2000" dirty="0" smtClean="0"/>
            <a:t> </a:t>
          </a:r>
          <a:r>
            <a:rPr lang="ru-RU" sz="2000" b="1" dirty="0" smtClean="0">
              <a:solidFill>
                <a:srgbClr val="FF0000"/>
              </a:solidFill>
            </a:rPr>
            <a:t>коммерческую</a:t>
          </a:r>
          <a:r>
            <a:rPr lang="ru-RU" sz="2000" dirty="0" smtClean="0"/>
            <a:t> форму обучения зачислен </a:t>
          </a:r>
          <a:r>
            <a:rPr lang="ru-RU" sz="2800" b="1" dirty="0" smtClean="0">
              <a:solidFill>
                <a:srgbClr val="FF0000"/>
              </a:solidFill>
            </a:rPr>
            <a:t>1</a:t>
          </a:r>
          <a:r>
            <a:rPr lang="ru-RU" sz="2400" b="1" dirty="0" smtClean="0">
              <a:solidFill>
                <a:srgbClr val="FF0000"/>
              </a:solidFill>
            </a:rPr>
            <a:t> </a:t>
          </a:r>
          <a:r>
            <a:rPr lang="ru-RU" sz="2400" dirty="0" smtClean="0"/>
            <a:t>человек</a:t>
          </a:r>
          <a:endParaRPr lang="ru-RU" sz="2400" dirty="0"/>
        </a:p>
      </dgm:t>
    </dgm:pt>
    <dgm:pt modelId="{F43D8B85-5220-4D79-9787-A499896DC1E3}" type="parTrans" cxnId="{5E797F1D-C13D-450C-BD20-CC2CB4E7344C}">
      <dgm:prSet/>
      <dgm:spPr/>
      <dgm:t>
        <a:bodyPr/>
        <a:lstStyle/>
        <a:p>
          <a:endParaRPr lang="ru-RU"/>
        </a:p>
      </dgm:t>
    </dgm:pt>
    <dgm:pt modelId="{B28659E9-B831-4523-940B-CCA571C84CF3}" type="sibTrans" cxnId="{5E797F1D-C13D-450C-BD20-CC2CB4E7344C}">
      <dgm:prSet/>
      <dgm:spPr/>
      <dgm:t>
        <a:bodyPr/>
        <a:lstStyle/>
        <a:p>
          <a:endParaRPr lang="ru-RU"/>
        </a:p>
      </dgm:t>
    </dgm:pt>
    <dgm:pt modelId="{98EFCF84-9D59-4963-9C18-F81A19E07C72}">
      <dgm:prSet phldrT="[Текст]" custT="1"/>
      <dgm:spPr/>
      <dgm:t>
        <a:bodyPr/>
        <a:lstStyle/>
        <a:p>
          <a:r>
            <a:rPr lang="ru-RU" sz="2000" dirty="0" smtClean="0"/>
            <a:t>Согласно приказу № 142 КрасГМУ </a:t>
          </a:r>
        </a:p>
        <a:p>
          <a:r>
            <a:rPr lang="ru-RU" sz="2000" dirty="0" smtClean="0"/>
            <a:t>от 03.07. 2014 на </a:t>
          </a:r>
          <a:r>
            <a:rPr lang="ru-RU" sz="2000" b="1" dirty="0" smtClean="0">
              <a:solidFill>
                <a:srgbClr val="FF0000"/>
              </a:solidFill>
            </a:rPr>
            <a:t>заочную коммерческую </a:t>
          </a:r>
          <a:r>
            <a:rPr lang="ru-RU" sz="2000" dirty="0" smtClean="0"/>
            <a:t>форму обучения зачислены </a:t>
          </a:r>
          <a:r>
            <a:rPr lang="ru-RU" sz="2800" b="1" dirty="0" smtClean="0">
              <a:solidFill>
                <a:srgbClr val="FF0000"/>
              </a:solidFill>
            </a:rPr>
            <a:t>3</a:t>
          </a:r>
          <a:r>
            <a:rPr lang="ru-RU" sz="2400" dirty="0" smtClean="0"/>
            <a:t> человека</a:t>
          </a:r>
          <a:endParaRPr lang="ru-RU" sz="2400" dirty="0"/>
        </a:p>
      </dgm:t>
    </dgm:pt>
    <dgm:pt modelId="{24CFB5CA-30F1-46C0-A7DC-78DFFD40430E}" type="parTrans" cxnId="{F6F0B78D-BBAF-4B3F-86AE-64E1E8894C1D}">
      <dgm:prSet/>
      <dgm:spPr/>
      <dgm:t>
        <a:bodyPr/>
        <a:lstStyle/>
        <a:p>
          <a:endParaRPr lang="ru-RU"/>
        </a:p>
      </dgm:t>
    </dgm:pt>
    <dgm:pt modelId="{463288F2-82B7-4938-9559-3FE5DC529BBC}" type="sibTrans" cxnId="{F6F0B78D-BBAF-4B3F-86AE-64E1E8894C1D}">
      <dgm:prSet/>
      <dgm:spPr/>
      <dgm:t>
        <a:bodyPr/>
        <a:lstStyle/>
        <a:p>
          <a:endParaRPr lang="ru-RU"/>
        </a:p>
      </dgm:t>
    </dgm:pt>
    <dgm:pt modelId="{8DFE7E41-166D-4F04-9C09-500B6A764500}" type="pres">
      <dgm:prSet presAssocID="{0ABBB8CA-1E02-4E37-A4D1-F85EC13E656C}" presName="compositeShape" presStyleCnt="0">
        <dgm:presLayoutVars>
          <dgm:dir/>
          <dgm:resizeHandles/>
        </dgm:presLayoutVars>
      </dgm:prSet>
      <dgm:spPr/>
    </dgm:pt>
    <dgm:pt modelId="{AB885C48-232E-4675-9A3D-F8E38329AE55}" type="pres">
      <dgm:prSet presAssocID="{0ABBB8CA-1E02-4E37-A4D1-F85EC13E656C}" presName="pyramid" presStyleLbl="node1" presStyleIdx="0" presStyleCnt="1"/>
      <dgm:spPr/>
    </dgm:pt>
    <dgm:pt modelId="{3701BB26-8193-4856-AC65-9EB05C632332}" type="pres">
      <dgm:prSet presAssocID="{0ABBB8CA-1E02-4E37-A4D1-F85EC13E656C}" presName="theList" presStyleCnt="0"/>
      <dgm:spPr/>
    </dgm:pt>
    <dgm:pt modelId="{2FC2E6FC-EEA8-404F-809A-0C65D1708B0B}" type="pres">
      <dgm:prSet presAssocID="{86F9359F-BB45-47E6-AF93-A0179F1A9040}" presName="aNode" presStyleLbl="fgAcc1" presStyleIdx="0" presStyleCnt="3" custScaleX="177497" custLinFactNeighborX="1513" custLinFactNeighborY="29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8894B8-5F79-42B5-B5AC-ECEFB8755E10}" type="pres">
      <dgm:prSet presAssocID="{86F9359F-BB45-47E6-AF93-A0179F1A9040}" presName="aSpace" presStyleCnt="0"/>
      <dgm:spPr/>
    </dgm:pt>
    <dgm:pt modelId="{ED6F2E08-BDF1-4154-A023-60FA95CDF2D2}" type="pres">
      <dgm:prSet presAssocID="{1E5F28D0-5F1D-4A00-B507-9A05A943F456}" presName="aNode" presStyleLbl="fgAcc1" presStyleIdx="1" presStyleCnt="3" custScaleX="175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76C21-B37C-492D-BBC5-33137CC09018}" type="pres">
      <dgm:prSet presAssocID="{1E5F28D0-5F1D-4A00-B507-9A05A943F456}" presName="aSpace" presStyleCnt="0"/>
      <dgm:spPr/>
    </dgm:pt>
    <dgm:pt modelId="{D843716E-9FAB-4018-9FFE-9C18E2098162}" type="pres">
      <dgm:prSet presAssocID="{98EFCF84-9D59-4963-9C18-F81A19E07C72}" presName="aNode" presStyleLbl="fgAcc1" presStyleIdx="2" presStyleCnt="3" custScaleX="174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4EDDF1-3BC7-4F06-A51A-D80C8C0F6343}" type="pres">
      <dgm:prSet presAssocID="{98EFCF84-9D59-4963-9C18-F81A19E07C72}" presName="aSpace" presStyleCnt="0"/>
      <dgm:spPr/>
    </dgm:pt>
  </dgm:ptLst>
  <dgm:cxnLst>
    <dgm:cxn modelId="{E833E202-8499-4FE6-97B3-053AA4A0B7D3}" srcId="{0ABBB8CA-1E02-4E37-A4D1-F85EC13E656C}" destId="{86F9359F-BB45-47E6-AF93-A0179F1A9040}" srcOrd="0" destOrd="0" parTransId="{C49974EA-F50F-4A95-8454-93100E05FCE3}" sibTransId="{C323CB95-0165-45A4-995C-592683E6512F}"/>
    <dgm:cxn modelId="{BE551746-4EE0-4DFA-943B-9CB0006068F1}" type="presOf" srcId="{98EFCF84-9D59-4963-9C18-F81A19E07C72}" destId="{D843716E-9FAB-4018-9FFE-9C18E2098162}" srcOrd="0" destOrd="0" presId="urn:microsoft.com/office/officeart/2005/8/layout/pyramid2"/>
    <dgm:cxn modelId="{F6F0B78D-BBAF-4B3F-86AE-64E1E8894C1D}" srcId="{0ABBB8CA-1E02-4E37-A4D1-F85EC13E656C}" destId="{98EFCF84-9D59-4963-9C18-F81A19E07C72}" srcOrd="2" destOrd="0" parTransId="{24CFB5CA-30F1-46C0-A7DC-78DFFD40430E}" sibTransId="{463288F2-82B7-4938-9559-3FE5DC529BBC}"/>
    <dgm:cxn modelId="{5E797F1D-C13D-450C-BD20-CC2CB4E7344C}" srcId="{0ABBB8CA-1E02-4E37-A4D1-F85EC13E656C}" destId="{1E5F28D0-5F1D-4A00-B507-9A05A943F456}" srcOrd="1" destOrd="0" parTransId="{F43D8B85-5220-4D79-9787-A499896DC1E3}" sibTransId="{B28659E9-B831-4523-940B-CCA571C84CF3}"/>
    <dgm:cxn modelId="{1B910713-8953-4E08-BD32-D7AEF298827D}" type="presOf" srcId="{1E5F28D0-5F1D-4A00-B507-9A05A943F456}" destId="{ED6F2E08-BDF1-4154-A023-60FA95CDF2D2}" srcOrd="0" destOrd="0" presId="urn:microsoft.com/office/officeart/2005/8/layout/pyramid2"/>
    <dgm:cxn modelId="{A8339079-8A2E-43E3-97CA-BFDF32A2E035}" type="presOf" srcId="{86F9359F-BB45-47E6-AF93-A0179F1A9040}" destId="{2FC2E6FC-EEA8-404F-809A-0C65D1708B0B}" srcOrd="0" destOrd="0" presId="urn:microsoft.com/office/officeart/2005/8/layout/pyramid2"/>
    <dgm:cxn modelId="{0C379D31-1181-4E56-84C4-F9FD533C968A}" type="presOf" srcId="{0ABBB8CA-1E02-4E37-A4D1-F85EC13E656C}" destId="{8DFE7E41-166D-4F04-9C09-500B6A764500}" srcOrd="0" destOrd="0" presId="urn:microsoft.com/office/officeart/2005/8/layout/pyramid2"/>
    <dgm:cxn modelId="{B261A0B2-0A3A-4538-96F4-997147E21E24}" type="presParOf" srcId="{8DFE7E41-166D-4F04-9C09-500B6A764500}" destId="{AB885C48-232E-4675-9A3D-F8E38329AE55}" srcOrd="0" destOrd="0" presId="urn:microsoft.com/office/officeart/2005/8/layout/pyramid2"/>
    <dgm:cxn modelId="{AE1162BE-FC3E-463D-BDE3-45EA655366FC}" type="presParOf" srcId="{8DFE7E41-166D-4F04-9C09-500B6A764500}" destId="{3701BB26-8193-4856-AC65-9EB05C632332}" srcOrd="1" destOrd="0" presId="urn:microsoft.com/office/officeart/2005/8/layout/pyramid2"/>
    <dgm:cxn modelId="{98347BC2-AEA6-49D2-82FE-8D470F2B77D0}" type="presParOf" srcId="{3701BB26-8193-4856-AC65-9EB05C632332}" destId="{2FC2E6FC-EEA8-404F-809A-0C65D1708B0B}" srcOrd="0" destOrd="0" presId="urn:microsoft.com/office/officeart/2005/8/layout/pyramid2"/>
    <dgm:cxn modelId="{2F6450EE-A3B6-4C74-9369-E41913F2BD96}" type="presParOf" srcId="{3701BB26-8193-4856-AC65-9EB05C632332}" destId="{A68894B8-5F79-42B5-B5AC-ECEFB8755E10}" srcOrd="1" destOrd="0" presId="urn:microsoft.com/office/officeart/2005/8/layout/pyramid2"/>
    <dgm:cxn modelId="{8EA79F9F-12F1-4481-8C41-26DF23D9CBED}" type="presParOf" srcId="{3701BB26-8193-4856-AC65-9EB05C632332}" destId="{ED6F2E08-BDF1-4154-A023-60FA95CDF2D2}" srcOrd="2" destOrd="0" presId="urn:microsoft.com/office/officeart/2005/8/layout/pyramid2"/>
    <dgm:cxn modelId="{AC2B2D55-F2D3-4D12-823A-603863FF92D1}" type="presParOf" srcId="{3701BB26-8193-4856-AC65-9EB05C632332}" destId="{E1276C21-B37C-492D-BBC5-33137CC09018}" srcOrd="3" destOrd="0" presId="urn:microsoft.com/office/officeart/2005/8/layout/pyramid2"/>
    <dgm:cxn modelId="{3ECF4D4B-9BCA-4E0A-9371-D6507BA78138}" type="presParOf" srcId="{3701BB26-8193-4856-AC65-9EB05C632332}" destId="{D843716E-9FAB-4018-9FFE-9C18E2098162}" srcOrd="4" destOrd="0" presId="urn:microsoft.com/office/officeart/2005/8/layout/pyramid2"/>
    <dgm:cxn modelId="{061225C7-E980-4DD1-90F9-8FFCA89D7055}" type="presParOf" srcId="{3701BB26-8193-4856-AC65-9EB05C632332}" destId="{634EDDF1-3BC7-4F06-A51A-D80C8C0F634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862564-A994-475A-B6F5-ACD8588248E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DF74D2-93C4-4C94-A7FC-BC19655EC12E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ct val="35000"/>
            </a:spcAft>
          </a:pPr>
          <a:endParaRPr lang="ru-RU" sz="2000" b="1" dirty="0" smtClean="0">
            <a:latin typeface="Arial" pitchFamily="34" charset="0"/>
            <a:cs typeface="Arial" pitchFamily="34" charset="0"/>
          </a:endParaRPr>
        </a:p>
        <a:p>
          <a:pPr algn="ctr">
            <a:lnSpc>
              <a:spcPct val="100000"/>
            </a:lnSpc>
            <a:spcAft>
              <a:spcPct val="35000"/>
            </a:spcAft>
          </a:pPr>
          <a:endParaRPr lang="ru-RU" sz="2000" b="1" dirty="0" smtClean="0">
            <a:latin typeface="Arial" pitchFamily="34" charset="0"/>
            <a:cs typeface="Arial" pitchFamily="34" charset="0"/>
          </a:endParaRPr>
        </a:p>
        <a:p>
          <a:pPr algn="ctr">
            <a:lnSpc>
              <a:spcPct val="100000"/>
            </a:lnSpc>
            <a:spcAft>
              <a:spcPct val="35000"/>
            </a:spcAft>
          </a:pPr>
          <a:r>
            <a:rPr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До </a:t>
          </a:r>
          <a:r>
            <a:rPr lang="ru-RU" sz="20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1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февраля 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2015 года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аспирантам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1-ого года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обучения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необходимо:</a:t>
          </a:r>
          <a:endParaRPr lang="ru-RU" sz="2000" b="1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4D8AD1F4-6ADF-46DA-A42A-786233511B97}" type="parTrans" cxnId="{E4DDE6F6-934C-4F75-8E3A-AF3258216241}">
      <dgm:prSet/>
      <dgm:spPr/>
      <dgm:t>
        <a:bodyPr/>
        <a:lstStyle/>
        <a:p>
          <a:endParaRPr lang="ru-RU"/>
        </a:p>
      </dgm:t>
    </dgm:pt>
    <dgm:pt modelId="{73AE2216-74B3-4AB9-A04F-F45D344B1AC7}" type="sibTrans" cxnId="{E4DDE6F6-934C-4F75-8E3A-AF3258216241}">
      <dgm:prSet/>
      <dgm:spPr/>
      <dgm:t>
        <a:bodyPr/>
        <a:lstStyle/>
        <a:p>
          <a:endParaRPr lang="ru-RU"/>
        </a:p>
      </dgm:t>
    </dgm:pt>
    <dgm:pt modelId="{C17D463D-5FBE-4A26-B1E0-8150AB827D94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2500" b="1" dirty="0" smtClean="0">
              <a:latin typeface="Arial" pitchFamily="34" charset="0"/>
              <a:cs typeface="Arial" pitchFamily="34" charset="0"/>
            </a:rPr>
            <a:t>1. Провести информационно–патентный поиск по теме диссертационного исследования и получить справку.</a:t>
          </a:r>
        </a:p>
        <a:p>
          <a:pPr algn="just">
            <a:lnSpc>
              <a:spcPct val="90000"/>
            </a:lnSpc>
            <a:spcAft>
              <a:spcPct val="35000"/>
            </a:spcAft>
          </a:pPr>
          <a:endParaRPr lang="ru-RU" sz="2500" b="1" dirty="0" smtClean="0">
            <a:latin typeface="Arial" pitchFamily="34" charset="0"/>
            <a:cs typeface="Arial" pitchFamily="34" charset="0"/>
          </a:endParaRPr>
        </a:p>
        <a:p>
          <a:pPr algn="just">
            <a:lnSpc>
              <a:spcPct val="90000"/>
            </a:lnSpc>
            <a:spcAft>
              <a:spcPct val="35000"/>
            </a:spcAft>
          </a:pPr>
          <a:r>
            <a:rPr lang="ru-RU" sz="2500" b="1" dirty="0" smtClean="0">
              <a:latin typeface="Arial" pitchFamily="34" charset="0"/>
              <a:cs typeface="Arial" pitchFamily="34" charset="0"/>
            </a:rPr>
            <a:t>2. Пройти Локальный этический комитет.</a:t>
          </a:r>
        </a:p>
        <a:p>
          <a:pPr algn="just">
            <a:lnSpc>
              <a:spcPct val="90000"/>
            </a:lnSpc>
            <a:spcAft>
              <a:spcPct val="35000"/>
            </a:spcAft>
          </a:pPr>
          <a:r>
            <a:rPr lang="ru-RU" sz="2500" b="1" dirty="0" smtClean="0">
              <a:latin typeface="Arial" pitchFamily="34" charset="0"/>
              <a:cs typeface="Arial" pitchFamily="34" charset="0"/>
            </a:rPr>
            <a:t>3. Утвердить тему диссертационного исследования на проблемной комиссии.</a:t>
          </a:r>
          <a:endParaRPr lang="ru-RU" sz="2500" b="1" dirty="0">
            <a:latin typeface="Arial" pitchFamily="34" charset="0"/>
            <a:cs typeface="Arial" pitchFamily="34" charset="0"/>
          </a:endParaRPr>
        </a:p>
      </dgm:t>
    </dgm:pt>
    <dgm:pt modelId="{C5734B09-BBE1-4A31-8E5C-7469F4DCAF14}" type="parTrans" cxnId="{92832E35-98DE-40A9-96A3-5BF2D9836214}">
      <dgm:prSet/>
      <dgm:spPr/>
      <dgm:t>
        <a:bodyPr/>
        <a:lstStyle/>
        <a:p>
          <a:endParaRPr lang="ru-RU"/>
        </a:p>
      </dgm:t>
    </dgm:pt>
    <dgm:pt modelId="{B142E3FB-FEA8-4FA0-8184-3A430D22C2C7}" type="sibTrans" cxnId="{92832E35-98DE-40A9-96A3-5BF2D9836214}">
      <dgm:prSet/>
      <dgm:spPr/>
      <dgm:t>
        <a:bodyPr/>
        <a:lstStyle/>
        <a:p>
          <a:endParaRPr lang="ru-RU"/>
        </a:p>
      </dgm:t>
    </dgm:pt>
    <dgm:pt modelId="{54ED72D6-312B-440C-B454-3CF588C4C8F9}">
      <dgm:prSet phldrT="[Текст]" custT="1"/>
      <dgm:spPr/>
      <dgm:t>
        <a:bodyPr/>
        <a:lstStyle/>
        <a:p>
          <a:endParaRPr lang="ru-RU" sz="2500" b="1" dirty="0" smtClean="0">
            <a:latin typeface="Arial" pitchFamily="34" charset="0"/>
            <a:cs typeface="Arial" pitchFamily="34" charset="0"/>
          </a:endParaRPr>
        </a:p>
        <a:p>
          <a:endParaRPr lang="ru-RU" sz="2800" b="1" dirty="0">
            <a:latin typeface="Arial" pitchFamily="34" charset="0"/>
            <a:cs typeface="Arial" pitchFamily="34" charset="0"/>
          </a:endParaRPr>
        </a:p>
      </dgm:t>
    </dgm:pt>
    <dgm:pt modelId="{01289849-08AC-40EE-8C87-CC7A4B6D8591}" type="parTrans" cxnId="{3FBDEBBC-F9D8-4E56-83D9-3C0E694A61F9}">
      <dgm:prSet/>
      <dgm:spPr/>
      <dgm:t>
        <a:bodyPr/>
        <a:lstStyle/>
        <a:p>
          <a:endParaRPr lang="ru-RU"/>
        </a:p>
      </dgm:t>
    </dgm:pt>
    <dgm:pt modelId="{C7A6B90F-B1FA-417C-822B-B76B12EFB155}" type="sibTrans" cxnId="{3FBDEBBC-F9D8-4E56-83D9-3C0E694A61F9}">
      <dgm:prSet/>
      <dgm:spPr/>
      <dgm:t>
        <a:bodyPr/>
        <a:lstStyle/>
        <a:p>
          <a:endParaRPr lang="ru-RU"/>
        </a:p>
      </dgm:t>
    </dgm:pt>
    <dgm:pt modelId="{9434F8ED-B70A-45E2-A0CE-737B6AC0BC95}">
      <dgm:prSet phldrT="[Текст]"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2500" b="1" dirty="0" smtClean="0">
              <a:latin typeface="Arial" pitchFamily="34" charset="0"/>
              <a:cs typeface="Arial" pitchFamily="34" charset="0"/>
            </a:rPr>
            <a:t>4. В феврале 2015 года обратиться в отдел аспирантуры и докторантуры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2500" b="1" dirty="0" smtClean="0">
              <a:latin typeface="Arial" pitchFamily="34" charset="0"/>
              <a:cs typeface="Arial" pitchFamily="34" charset="0"/>
            </a:rPr>
            <a:t>для планирования научной работы.</a:t>
          </a:r>
          <a:endParaRPr lang="ru-RU" sz="2500" b="1" dirty="0">
            <a:latin typeface="Arial" pitchFamily="34" charset="0"/>
            <a:cs typeface="Arial" pitchFamily="34" charset="0"/>
          </a:endParaRPr>
        </a:p>
      </dgm:t>
    </dgm:pt>
    <dgm:pt modelId="{D5A450CF-64C1-4433-8787-44ECB2768527}" type="parTrans" cxnId="{590F0A78-1543-47E6-B4A2-CF7FA9172B69}">
      <dgm:prSet/>
      <dgm:spPr/>
      <dgm:t>
        <a:bodyPr/>
        <a:lstStyle/>
        <a:p>
          <a:endParaRPr lang="ru-RU"/>
        </a:p>
      </dgm:t>
    </dgm:pt>
    <dgm:pt modelId="{4E6EA1C1-985C-41BE-828D-AB364201AE66}" type="sibTrans" cxnId="{590F0A78-1543-47E6-B4A2-CF7FA9172B69}">
      <dgm:prSet/>
      <dgm:spPr/>
      <dgm:t>
        <a:bodyPr/>
        <a:lstStyle/>
        <a:p>
          <a:endParaRPr lang="ru-RU"/>
        </a:p>
      </dgm:t>
    </dgm:pt>
    <dgm:pt modelId="{408FD39C-785C-4475-A6BB-3A7747A2F613}" type="pres">
      <dgm:prSet presAssocID="{87862564-A994-475A-B6F5-ACD8588248E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23F3C49-43C1-461F-88DE-1DD855F5E6C8}" type="pres">
      <dgm:prSet presAssocID="{02DF74D2-93C4-4C94-A7FC-BC19655EC12E}" presName="thickLine" presStyleLbl="alignNode1" presStyleIdx="0" presStyleCnt="1"/>
      <dgm:spPr/>
    </dgm:pt>
    <dgm:pt modelId="{2B03488E-EC55-4F70-B8D5-0D739CE28747}" type="pres">
      <dgm:prSet presAssocID="{02DF74D2-93C4-4C94-A7FC-BC19655EC12E}" presName="horz1" presStyleCnt="0"/>
      <dgm:spPr/>
    </dgm:pt>
    <dgm:pt modelId="{A3B69C25-C86D-42ED-96FA-C5962FD648FB}" type="pres">
      <dgm:prSet presAssocID="{02DF74D2-93C4-4C94-A7FC-BC19655EC12E}" presName="tx1" presStyleLbl="revTx" presStyleIdx="0" presStyleCnt="4" custScaleX="111320" custLinFactNeighborX="-3634" custLinFactNeighborY="1304"/>
      <dgm:spPr/>
      <dgm:t>
        <a:bodyPr/>
        <a:lstStyle/>
        <a:p>
          <a:endParaRPr lang="ru-RU"/>
        </a:p>
      </dgm:t>
    </dgm:pt>
    <dgm:pt modelId="{960BC822-4F4C-45B6-9768-49F674A35150}" type="pres">
      <dgm:prSet presAssocID="{02DF74D2-93C4-4C94-A7FC-BC19655EC12E}" presName="vert1" presStyleCnt="0"/>
      <dgm:spPr/>
    </dgm:pt>
    <dgm:pt modelId="{2543B907-8AD9-48F6-B01A-D4B19AE52846}" type="pres">
      <dgm:prSet presAssocID="{C17D463D-5FBE-4A26-B1E0-8150AB827D94}" presName="vertSpace2a" presStyleCnt="0"/>
      <dgm:spPr/>
    </dgm:pt>
    <dgm:pt modelId="{771C3A38-4F4B-400F-8B7D-450FA1D6D76E}" type="pres">
      <dgm:prSet presAssocID="{C17D463D-5FBE-4A26-B1E0-8150AB827D94}" presName="horz2" presStyleCnt="0"/>
      <dgm:spPr/>
    </dgm:pt>
    <dgm:pt modelId="{BF5C83CC-0D58-4FC8-B941-3368E9698E4E}" type="pres">
      <dgm:prSet presAssocID="{C17D463D-5FBE-4A26-B1E0-8150AB827D94}" presName="horzSpace2" presStyleCnt="0"/>
      <dgm:spPr/>
    </dgm:pt>
    <dgm:pt modelId="{C7518859-EF29-4C23-80DA-C5AA6A76282D}" type="pres">
      <dgm:prSet presAssocID="{C17D463D-5FBE-4A26-B1E0-8150AB827D94}" presName="tx2" presStyleLbl="revTx" presStyleIdx="1" presStyleCnt="4" custScaleY="60526" custLinFactNeighborX="506" custLinFactNeighborY="-9259"/>
      <dgm:spPr/>
      <dgm:t>
        <a:bodyPr/>
        <a:lstStyle/>
        <a:p>
          <a:endParaRPr lang="ru-RU"/>
        </a:p>
      </dgm:t>
    </dgm:pt>
    <dgm:pt modelId="{BFB9165E-3897-4A17-80A9-5E750FCA705B}" type="pres">
      <dgm:prSet presAssocID="{C17D463D-5FBE-4A26-B1E0-8150AB827D94}" presName="vert2" presStyleCnt="0"/>
      <dgm:spPr/>
    </dgm:pt>
    <dgm:pt modelId="{5A893B61-0197-4F74-9655-46C47FD38E49}" type="pres">
      <dgm:prSet presAssocID="{C17D463D-5FBE-4A26-B1E0-8150AB827D94}" presName="thinLine2b" presStyleLbl="callout" presStyleIdx="0" presStyleCnt="3"/>
      <dgm:spPr/>
    </dgm:pt>
    <dgm:pt modelId="{380854D1-963D-4B5A-A508-0CAE70A6CD9A}" type="pres">
      <dgm:prSet presAssocID="{C17D463D-5FBE-4A26-B1E0-8150AB827D94}" presName="vertSpace2b" presStyleCnt="0"/>
      <dgm:spPr/>
    </dgm:pt>
    <dgm:pt modelId="{4DEA5C7F-F344-4362-87D8-7DE9F7A69816}" type="pres">
      <dgm:prSet presAssocID="{54ED72D6-312B-440C-B454-3CF588C4C8F9}" presName="horz2" presStyleCnt="0"/>
      <dgm:spPr/>
    </dgm:pt>
    <dgm:pt modelId="{511ACBF4-962C-4D06-8DFF-DED0B61B8D26}" type="pres">
      <dgm:prSet presAssocID="{54ED72D6-312B-440C-B454-3CF588C4C8F9}" presName="horzSpace2" presStyleCnt="0"/>
      <dgm:spPr/>
    </dgm:pt>
    <dgm:pt modelId="{0C60298E-9E8C-4062-8376-A098BCDDD941}" type="pres">
      <dgm:prSet presAssocID="{54ED72D6-312B-440C-B454-3CF588C4C8F9}" presName="tx2" presStyleLbl="revTx" presStyleIdx="2" presStyleCnt="4" custScaleY="86571" custLinFactNeighborX="-26" custLinFactNeighborY="-15614"/>
      <dgm:spPr/>
      <dgm:t>
        <a:bodyPr/>
        <a:lstStyle/>
        <a:p>
          <a:endParaRPr lang="ru-RU"/>
        </a:p>
      </dgm:t>
    </dgm:pt>
    <dgm:pt modelId="{34E40F34-938E-4E16-9823-3DDA43820A55}" type="pres">
      <dgm:prSet presAssocID="{54ED72D6-312B-440C-B454-3CF588C4C8F9}" presName="vert2" presStyleCnt="0"/>
      <dgm:spPr/>
    </dgm:pt>
    <dgm:pt modelId="{EEFA60AE-5BF5-42C6-A68F-E85D23D0F7B2}" type="pres">
      <dgm:prSet presAssocID="{54ED72D6-312B-440C-B454-3CF588C4C8F9}" presName="thinLine2b" presStyleLbl="callout" presStyleIdx="1" presStyleCnt="3" custLinFactNeighborX="252" custLinFactNeighborY="11400"/>
      <dgm:spPr/>
    </dgm:pt>
    <dgm:pt modelId="{BF3E9190-465C-4F03-960E-2DCEB6C013AA}" type="pres">
      <dgm:prSet presAssocID="{54ED72D6-312B-440C-B454-3CF588C4C8F9}" presName="vertSpace2b" presStyleCnt="0"/>
      <dgm:spPr/>
    </dgm:pt>
    <dgm:pt modelId="{1168821E-13F2-4EDA-93C3-F884B785EAD3}" type="pres">
      <dgm:prSet presAssocID="{9434F8ED-B70A-45E2-A0CE-737B6AC0BC95}" presName="horz2" presStyleCnt="0"/>
      <dgm:spPr/>
    </dgm:pt>
    <dgm:pt modelId="{3BA7A007-51CD-4BE7-919B-A498432080D0}" type="pres">
      <dgm:prSet presAssocID="{9434F8ED-B70A-45E2-A0CE-737B6AC0BC95}" presName="horzSpace2" presStyleCnt="0"/>
      <dgm:spPr/>
    </dgm:pt>
    <dgm:pt modelId="{D306A255-E51A-44CC-AFC5-C61C963C5910}" type="pres">
      <dgm:prSet presAssocID="{9434F8ED-B70A-45E2-A0CE-737B6AC0BC95}" presName="tx2" presStyleLbl="revTx" presStyleIdx="3" presStyleCnt="4" custScaleY="97024" custLinFactNeighborX="506" custLinFactNeighborY="26970"/>
      <dgm:spPr/>
      <dgm:t>
        <a:bodyPr/>
        <a:lstStyle/>
        <a:p>
          <a:endParaRPr lang="ru-RU"/>
        </a:p>
      </dgm:t>
    </dgm:pt>
    <dgm:pt modelId="{62631AC3-8087-414D-B3ED-80B6DE206C88}" type="pres">
      <dgm:prSet presAssocID="{9434F8ED-B70A-45E2-A0CE-737B6AC0BC95}" presName="vert2" presStyleCnt="0"/>
      <dgm:spPr/>
    </dgm:pt>
    <dgm:pt modelId="{4AA49219-FB9F-4E09-8E6F-0BADCE2FAA1A}" type="pres">
      <dgm:prSet presAssocID="{9434F8ED-B70A-45E2-A0CE-737B6AC0BC95}" presName="thinLine2b" presStyleLbl="callout" presStyleIdx="2" presStyleCnt="3"/>
      <dgm:spPr/>
    </dgm:pt>
    <dgm:pt modelId="{CC1618D6-268C-4FBB-BBD8-52D9CFF3A919}" type="pres">
      <dgm:prSet presAssocID="{9434F8ED-B70A-45E2-A0CE-737B6AC0BC95}" presName="vertSpace2b" presStyleCnt="0"/>
      <dgm:spPr/>
    </dgm:pt>
  </dgm:ptLst>
  <dgm:cxnLst>
    <dgm:cxn modelId="{92832E35-98DE-40A9-96A3-5BF2D9836214}" srcId="{02DF74D2-93C4-4C94-A7FC-BC19655EC12E}" destId="{C17D463D-5FBE-4A26-B1E0-8150AB827D94}" srcOrd="0" destOrd="0" parTransId="{C5734B09-BBE1-4A31-8E5C-7469F4DCAF14}" sibTransId="{B142E3FB-FEA8-4FA0-8184-3A430D22C2C7}"/>
    <dgm:cxn modelId="{E4DDE6F6-934C-4F75-8E3A-AF3258216241}" srcId="{87862564-A994-475A-B6F5-ACD8588248EE}" destId="{02DF74D2-93C4-4C94-A7FC-BC19655EC12E}" srcOrd="0" destOrd="0" parTransId="{4D8AD1F4-6ADF-46DA-A42A-786233511B97}" sibTransId="{73AE2216-74B3-4AB9-A04F-F45D344B1AC7}"/>
    <dgm:cxn modelId="{590F0A78-1543-47E6-B4A2-CF7FA9172B69}" srcId="{02DF74D2-93C4-4C94-A7FC-BC19655EC12E}" destId="{9434F8ED-B70A-45E2-A0CE-737B6AC0BC95}" srcOrd="2" destOrd="0" parTransId="{D5A450CF-64C1-4433-8787-44ECB2768527}" sibTransId="{4E6EA1C1-985C-41BE-828D-AB364201AE66}"/>
    <dgm:cxn modelId="{F79F6BBA-B082-47BD-8E88-FFC302F7A4F2}" type="presOf" srcId="{02DF74D2-93C4-4C94-A7FC-BC19655EC12E}" destId="{A3B69C25-C86D-42ED-96FA-C5962FD648FB}" srcOrd="0" destOrd="0" presId="urn:microsoft.com/office/officeart/2008/layout/LinedList"/>
    <dgm:cxn modelId="{3FBDEBBC-F9D8-4E56-83D9-3C0E694A61F9}" srcId="{02DF74D2-93C4-4C94-A7FC-BC19655EC12E}" destId="{54ED72D6-312B-440C-B454-3CF588C4C8F9}" srcOrd="1" destOrd="0" parTransId="{01289849-08AC-40EE-8C87-CC7A4B6D8591}" sibTransId="{C7A6B90F-B1FA-417C-822B-B76B12EFB155}"/>
    <dgm:cxn modelId="{DB5A5EE2-E6F3-4ACD-9315-1752D1FD4DFC}" type="presOf" srcId="{54ED72D6-312B-440C-B454-3CF588C4C8F9}" destId="{0C60298E-9E8C-4062-8376-A098BCDDD941}" srcOrd="0" destOrd="0" presId="urn:microsoft.com/office/officeart/2008/layout/LinedList"/>
    <dgm:cxn modelId="{ED14609A-6516-4E8C-9008-498C9AD63B30}" type="presOf" srcId="{9434F8ED-B70A-45E2-A0CE-737B6AC0BC95}" destId="{D306A255-E51A-44CC-AFC5-C61C963C5910}" srcOrd="0" destOrd="0" presId="urn:microsoft.com/office/officeart/2008/layout/LinedList"/>
    <dgm:cxn modelId="{6D1C5542-3574-4802-9356-5D82EDD01197}" type="presOf" srcId="{87862564-A994-475A-B6F5-ACD8588248EE}" destId="{408FD39C-785C-4475-A6BB-3A7747A2F613}" srcOrd="0" destOrd="0" presId="urn:microsoft.com/office/officeart/2008/layout/LinedList"/>
    <dgm:cxn modelId="{A81357ED-1310-471A-8D25-A14C55592296}" type="presOf" srcId="{C17D463D-5FBE-4A26-B1E0-8150AB827D94}" destId="{C7518859-EF29-4C23-80DA-C5AA6A76282D}" srcOrd="0" destOrd="0" presId="urn:microsoft.com/office/officeart/2008/layout/LinedList"/>
    <dgm:cxn modelId="{093E87AC-204C-44B0-B7E6-7B9457C6265D}" type="presParOf" srcId="{408FD39C-785C-4475-A6BB-3A7747A2F613}" destId="{823F3C49-43C1-461F-88DE-1DD855F5E6C8}" srcOrd="0" destOrd="0" presId="urn:microsoft.com/office/officeart/2008/layout/LinedList"/>
    <dgm:cxn modelId="{6415AED8-2D62-4226-9AE4-C28A5003EE83}" type="presParOf" srcId="{408FD39C-785C-4475-A6BB-3A7747A2F613}" destId="{2B03488E-EC55-4F70-B8D5-0D739CE28747}" srcOrd="1" destOrd="0" presId="urn:microsoft.com/office/officeart/2008/layout/LinedList"/>
    <dgm:cxn modelId="{01B13A09-C385-4636-86E6-EB7BE4472064}" type="presParOf" srcId="{2B03488E-EC55-4F70-B8D5-0D739CE28747}" destId="{A3B69C25-C86D-42ED-96FA-C5962FD648FB}" srcOrd="0" destOrd="0" presId="urn:microsoft.com/office/officeart/2008/layout/LinedList"/>
    <dgm:cxn modelId="{A2D90A83-752B-4E19-A20F-53584D942DBD}" type="presParOf" srcId="{2B03488E-EC55-4F70-B8D5-0D739CE28747}" destId="{960BC822-4F4C-45B6-9768-49F674A35150}" srcOrd="1" destOrd="0" presId="urn:microsoft.com/office/officeart/2008/layout/LinedList"/>
    <dgm:cxn modelId="{C614EB9A-5934-4B0C-8E21-BD02C0D755E8}" type="presParOf" srcId="{960BC822-4F4C-45B6-9768-49F674A35150}" destId="{2543B907-8AD9-48F6-B01A-D4B19AE52846}" srcOrd="0" destOrd="0" presId="urn:microsoft.com/office/officeart/2008/layout/LinedList"/>
    <dgm:cxn modelId="{37190AA1-3482-478F-89D1-C6C70D1C4F21}" type="presParOf" srcId="{960BC822-4F4C-45B6-9768-49F674A35150}" destId="{771C3A38-4F4B-400F-8B7D-450FA1D6D76E}" srcOrd="1" destOrd="0" presId="urn:microsoft.com/office/officeart/2008/layout/LinedList"/>
    <dgm:cxn modelId="{74204E60-EFBE-4893-96C2-A239C9973A92}" type="presParOf" srcId="{771C3A38-4F4B-400F-8B7D-450FA1D6D76E}" destId="{BF5C83CC-0D58-4FC8-B941-3368E9698E4E}" srcOrd="0" destOrd="0" presId="urn:microsoft.com/office/officeart/2008/layout/LinedList"/>
    <dgm:cxn modelId="{CBE2C83C-D0EE-4FFD-A435-0502C27EE824}" type="presParOf" srcId="{771C3A38-4F4B-400F-8B7D-450FA1D6D76E}" destId="{C7518859-EF29-4C23-80DA-C5AA6A76282D}" srcOrd="1" destOrd="0" presId="urn:microsoft.com/office/officeart/2008/layout/LinedList"/>
    <dgm:cxn modelId="{855D3134-AF70-4EC8-8A02-55F1DC184388}" type="presParOf" srcId="{771C3A38-4F4B-400F-8B7D-450FA1D6D76E}" destId="{BFB9165E-3897-4A17-80A9-5E750FCA705B}" srcOrd="2" destOrd="0" presId="urn:microsoft.com/office/officeart/2008/layout/LinedList"/>
    <dgm:cxn modelId="{C9347F37-A86E-43A6-8983-9BE621E629B4}" type="presParOf" srcId="{960BC822-4F4C-45B6-9768-49F674A35150}" destId="{5A893B61-0197-4F74-9655-46C47FD38E49}" srcOrd="2" destOrd="0" presId="urn:microsoft.com/office/officeart/2008/layout/LinedList"/>
    <dgm:cxn modelId="{19530F83-7555-4BD6-9F08-D228813DA8C4}" type="presParOf" srcId="{960BC822-4F4C-45B6-9768-49F674A35150}" destId="{380854D1-963D-4B5A-A508-0CAE70A6CD9A}" srcOrd="3" destOrd="0" presId="urn:microsoft.com/office/officeart/2008/layout/LinedList"/>
    <dgm:cxn modelId="{E62A7DF3-3788-4C30-A2B5-81E5B93FBEA1}" type="presParOf" srcId="{960BC822-4F4C-45B6-9768-49F674A35150}" destId="{4DEA5C7F-F344-4362-87D8-7DE9F7A69816}" srcOrd="4" destOrd="0" presId="urn:microsoft.com/office/officeart/2008/layout/LinedList"/>
    <dgm:cxn modelId="{5D09E377-D4EE-4639-8E89-31866F3A5505}" type="presParOf" srcId="{4DEA5C7F-F344-4362-87D8-7DE9F7A69816}" destId="{511ACBF4-962C-4D06-8DFF-DED0B61B8D26}" srcOrd="0" destOrd="0" presId="urn:microsoft.com/office/officeart/2008/layout/LinedList"/>
    <dgm:cxn modelId="{ABE0186E-B1D5-4CF8-9060-F326375752D0}" type="presParOf" srcId="{4DEA5C7F-F344-4362-87D8-7DE9F7A69816}" destId="{0C60298E-9E8C-4062-8376-A098BCDDD941}" srcOrd="1" destOrd="0" presId="urn:microsoft.com/office/officeart/2008/layout/LinedList"/>
    <dgm:cxn modelId="{0DE4CA4C-6170-4B96-82AA-8A0D1363BAC4}" type="presParOf" srcId="{4DEA5C7F-F344-4362-87D8-7DE9F7A69816}" destId="{34E40F34-938E-4E16-9823-3DDA43820A55}" srcOrd="2" destOrd="0" presId="urn:microsoft.com/office/officeart/2008/layout/LinedList"/>
    <dgm:cxn modelId="{BF3C63BD-C3D3-4FF1-8E5F-F60925F12D05}" type="presParOf" srcId="{960BC822-4F4C-45B6-9768-49F674A35150}" destId="{EEFA60AE-5BF5-42C6-A68F-E85D23D0F7B2}" srcOrd="5" destOrd="0" presId="urn:microsoft.com/office/officeart/2008/layout/LinedList"/>
    <dgm:cxn modelId="{A6C02F05-7213-42ED-AF2F-3FE6C372CA0B}" type="presParOf" srcId="{960BC822-4F4C-45B6-9768-49F674A35150}" destId="{BF3E9190-465C-4F03-960E-2DCEB6C013AA}" srcOrd="6" destOrd="0" presId="urn:microsoft.com/office/officeart/2008/layout/LinedList"/>
    <dgm:cxn modelId="{2EA81FC8-EE58-4952-954F-53CE956C1115}" type="presParOf" srcId="{960BC822-4F4C-45B6-9768-49F674A35150}" destId="{1168821E-13F2-4EDA-93C3-F884B785EAD3}" srcOrd="7" destOrd="0" presId="urn:microsoft.com/office/officeart/2008/layout/LinedList"/>
    <dgm:cxn modelId="{43CA73EC-0930-49F9-9989-7CDBB170EBC6}" type="presParOf" srcId="{1168821E-13F2-4EDA-93C3-F884B785EAD3}" destId="{3BA7A007-51CD-4BE7-919B-A498432080D0}" srcOrd="0" destOrd="0" presId="urn:microsoft.com/office/officeart/2008/layout/LinedList"/>
    <dgm:cxn modelId="{DD050AC7-EE6D-4CDA-B953-F7E0431CB7BE}" type="presParOf" srcId="{1168821E-13F2-4EDA-93C3-F884B785EAD3}" destId="{D306A255-E51A-44CC-AFC5-C61C963C5910}" srcOrd="1" destOrd="0" presId="urn:microsoft.com/office/officeart/2008/layout/LinedList"/>
    <dgm:cxn modelId="{4E8D2FB8-32B8-4979-A221-D961AC5F1234}" type="presParOf" srcId="{1168821E-13F2-4EDA-93C3-F884B785EAD3}" destId="{62631AC3-8087-414D-B3ED-80B6DE206C88}" srcOrd="2" destOrd="0" presId="urn:microsoft.com/office/officeart/2008/layout/LinedList"/>
    <dgm:cxn modelId="{5BB23755-9FB2-47E2-B3C3-D6ADFD8BA8F4}" type="presParOf" srcId="{960BC822-4F4C-45B6-9768-49F674A35150}" destId="{4AA49219-FB9F-4E09-8E6F-0BADCE2FAA1A}" srcOrd="8" destOrd="0" presId="urn:microsoft.com/office/officeart/2008/layout/LinedList"/>
    <dgm:cxn modelId="{1D20B561-824B-42F6-A1AE-D5CAC173D8ED}" type="presParOf" srcId="{960BC822-4F4C-45B6-9768-49F674A35150}" destId="{CC1618D6-268C-4FBB-BBD8-52D9CFF3A919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0.38625</cdr:x>
      <cdr:y>0.50789</cdr:y>
    </cdr:from>
    <cdr:to>
      <cdr:x>0.49736</cdr:x>
      <cdr:y>0.69539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78696" y="24768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600" dirty="0" smtClean="0"/>
            <a:t>96%</a:t>
          </a:r>
          <a:endParaRPr lang="ru-RU" sz="3600" dirty="0"/>
        </a:p>
      </cdr:txBody>
    </cdr:sp>
  </cdr:relSizeAnchor>
  <cdr:relSizeAnchor xmlns:cdr="http://schemas.openxmlformats.org/drawingml/2006/chartDrawing">
    <cdr:from>
      <cdr:x>0.2375</cdr:x>
      <cdr:y>0</cdr:y>
    </cdr:from>
    <cdr:to>
      <cdr:x>0.34861</cdr:x>
      <cdr:y>0.1875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954560" y="-1600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600" dirty="0" smtClean="0"/>
            <a:t>4 %</a:t>
          </a:r>
          <a:endParaRPr lang="ru-RU" sz="3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0.43875</cdr:x>
      <cdr:y>0.47836</cdr:y>
    </cdr:from>
    <cdr:to>
      <cdr:x>0.54986</cdr:x>
      <cdr:y>0.66586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10744" y="23328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600" dirty="0" smtClean="0"/>
            <a:t>71 %</a:t>
          </a:r>
          <a:endParaRPr lang="ru-RU" sz="3600" dirty="0"/>
        </a:p>
      </cdr:txBody>
    </cdr:sp>
  </cdr:relSizeAnchor>
  <cdr:relSizeAnchor xmlns:cdr="http://schemas.openxmlformats.org/drawingml/2006/chartDrawing">
    <cdr:from>
      <cdr:x>0.17625</cdr:x>
      <cdr:y>0.16828</cdr:y>
    </cdr:from>
    <cdr:to>
      <cdr:x>0.28737</cdr:x>
      <cdr:y>0.35578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450504" y="8206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600" dirty="0" smtClean="0"/>
            <a:t>29 %</a:t>
          </a:r>
          <a:endParaRPr lang="ru-RU" sz="3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0.47375</cdr:x>
      <cdr:y>0.43406</cdr:y>
    </cdr:from>
    <cdr:to>
      <cdr:x>0.58486</cdr:x>
      <cdr:y>0.62156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1168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4000" dirty="0" smtClean="0"/>
            <a:t>61 %</a:t>
          </a:r>
          <a:endParaRPr lang="ru-RU" sz="4000" dirty="0"/>
        </a:p>
      </cdr:txBody>
    </cdr:sp>
  </cdr:relSizeAnchor>
  <cdr:relSizeAnchor xmlns:cdr="http://schemas.openxmlformats.org/drawingml/2006/chartDrawing">
    <cdr:from>
      <cdr:x>0.15</cdr:x>
      <cdr:y>0.25688</cdr:y>
    </cdr:from>
    <cdr:to>
      <cdr:x>0.26112</cdr:x>
      <cdr:y>0.44438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34480" y="12527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4000" dirty="0" smtClean="0"/>
            <a:t>39 %</a:t>
          </a:r>
          <a:endParaRPr lang="ru-RU" sz="4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4CCB-15F5-4299-B63A-4386D2D13C4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C351-2A3F-483D-AB6A-7D44EB82780B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4CCB-15F5-4299-B63A-4386D2D13C4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C351-2A3F-483D-AB6A-7D44EB827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4CCB-15F5-4299-B63A-4386D2D13C4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C351-2A3F-483D-AB6A-7D44EB827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4CCB-15F5-4299-B63A-4386D2D13C4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C351-2A3F-483D-AB6A-7D44EB827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4CCB-15F5-4299-B63A-4386D2D13C4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C351-2A3F-483D-AB6A-7D44EB82780B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4CCB-15F5-4299-B63A-4386D2D13C4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C351-2A3F-483D-AB6A-7D44EB827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4CCB-15F5-4299-B63A-4386D2D13C4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C351-2A3F-483D-AB6A-7D44EB82780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4CCB-15F5-4299-B63A-4386D2D13C4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C351-2A3F-483D-AB6A-7D44EB827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4CCB-15F5-4299-B63A-4386D2D13C4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C351-2A3F-483D-AB6A-7D44EB827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4CCB-15F5-4299-B63A-4386D2D13C4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C351-2A3F-483D-AB6A-7D44EB82780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4CCB-15F5-4299-B63A-4386D2D13C4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C351-2A3F-483D-AB6A-7D44EB827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9334CCB-15F5-4299-B63A-4386D2D13C4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89C351-2A3F-483D-AB6A-7D44EB8278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83" y="260648"/>
            <a:ext cx="9036496" cy="1440160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>ГБОУ ВПО  </a:t>
            </a:r>
            <a:r>
              <a:rPr lang="ru-RU" sz="16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«Красноярский государственный медицинский университет </a:t>
            </a:r>
            <a:r>
              <a:rPr lang="ru-RU" sz="1600" b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</a:br>
            <a:r>
              <a:rPr lang="ru-RU" sz="1600" b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>имени </a:t>
            </a:r>
            <a:r>
              <a:rPr lang="ru-RU" sz="16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профессора </a:t>
            </a:r>
            <a:r>
              <a:rPr lang="ru-RU" sz="1600" b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> В.Ф</a:t>
            </a:r>
            <a:r>
              <a:rPr lang="ru-RU" sz="16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. Войно-Ясенецкого» </a:t>
            </a:r>
            <a:r>
              <a:rPr lang="ru-RU" sz="1600" b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> Министерства </a:t>
            </a:r>
            <a:r>
              <a:rPr lang="ru-RU" sz="16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здравоохранения</a:t>
            </a:r>
            <a:r>
              <a:rPr lang="ru-RU" sz="1400" b="1" dirty="0">
                <a:solidFill>
                  <a:srgbClr val="0070C0"/>
                </a:solidFill>
              </a:rPr>
              <a:t/>
            </a:r>
            <a:br>
              <a:rPr lang="ru-RU" sz="1400" b="1" dirty="0">
                <a:solidFill>
                  <a:srgbClr val="0070C0"/>
                </a:solidFill>
              </a:rPr>
            </a:br>
            <a:endParaRPr lang="ru-RU" sz="1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424936" cy="3295254"/>
          </a:xfrm>
        </p:spPr>
        <p:txBody>
          <a:bodyPr>
            <a:normAutofit fontScale="40000" lnSpcReduction="20000"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9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Итоги </a:t>
            </a:r>
            <a:r>
              <a:rPr lang="ru-RU" sz="9800" dirty="0">
                <a:solidFill>
                  <a:srgbClr val="FF0000"/>
                </a:solidFill>
                <a:latin typeface="+mj-lt"/>
                <a:cs typeface="Arial" pitchFamily="34" charset="0"/>
              </a:rPr>
              <a:t>зачисления в </a:t>
            </a:r>
            <a:r>
              <a:rPr lang="ru-RU" sz="9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аспирантуру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86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в 2014 году</a:t>
            </a:r>
          </a:p>
          <a:p>
            <a:endParaRPr lang="ru-RU" sz="2500" dirty="0">
              <a:solidFill>
                <a:srgbClr val="FF0000"/>
              </a:solidFill>
              <a:cs typeface="Arial" pitchFamily="34" charset="0"/>
            </a:endParaRPr>
          </a:p>
          <a:p>
            <a:pPr algn="r"/>
            <a:endParaRPr lang="ru-RU" sz="7400" cap="none" spc="0" dirty="0" smtClean="0">
              <a:solidFill>
                <a:srgbClr val="0070C0"/>
              </a:solidFill>
              <a:ea typeface="+mj-ea"/>
              <a:cs typeface="+mj-cs"/>
            </a:endParaRPr>
          </a:p>
          <a:p>
            <a:pPr algn="r"/>
            <a:endParaRPr lang="ru-RU" sz="2500" cap="none" spc="0" dirty="0" smtClean="0">
              <a:solidFill>
                <a:srgbClr val="0070C0"/>
              </a:solidFill>
              <a:ea typeface="+mj-ea"/>
              <a:cs typeface="+mj-cs"/>
            </a:endParaRPr>
          </a:p>
          <a:p>
            <a:pPr algn="r"/>
            <a:r>
              <a:rPr lang="ru-RU" sz="6000" cap="none" spc="0" dirty="0" smtClean="0">
                <a:solidFill>
                  <a:srgbClr val="0070C0"/>
                </a:solidFill>
                <a:ea typeface="+mj-ea"/>
                <a:cs typeface="+mj-cs"/>
              </a:rPr>
              <a:t>Проректор </a:t>
            </a:r>
            <a:r>
              <a:rPr lang="ru-RU" sz="6000" cap="none" spc="0" dirty="0">
                <a:solidFill>
                  <a:srgbClr val="0070C0"/>
                </a:solidFill>
                <a:ea typeface="+mj-ea"/>
                <a:cs typeface="+mj-cs"/>
              </a:rPr>
              <a:t>по научной работе,</a:t>
            </a:r>
            <a:br>
              <a:rPr lang="ru-RU" sz="6000" cap="none" spc="0" dirty="0">
                <a:solidFill>
                  <a:srgbClr val="0070C0"/>
                </a:solidFill>
                <a:ea typeface="+mj-ea"/>
                <a:cs typeface="+mj-cs"/>
              </a:rPr>
            </a:br>
            <a:r>
              <a:rPr lang="ru-RU" sz="6000" cap="none" spc="0" dirty="0" smtClean="0">
                <a:solidFill>
                  <a:srgbClr val="0070C0"/>
                </a:solidFill>
                <a:ea typeface="+mj-ea"/>
                <a:cs typeface="+mj-cs"/>
              </a:rPr>
              <a:t>д.м.н</a:t>
            </a:r>
            <a:r>
              <a:rPr lang="ru-RU" sz="6000" cap="none" spc="0" dirty="0">
                <a:solidFill>
                  <a:srgbClr val="0070C0"/>
                </a:solidFill>
                <a:ea typeface="+mj-ea"/>
                <a:cs typeface="+mj-cs"/>
              </a:rPr>
              <a:t>., профессор Петрова М.М</a:t>
            </a:r>
            <a:r>
              <a:rPr lang="ru-RU" sz="6000" cap="none" spc="0" dirty="0" smtClean="0">
                <a:solidFill>
                  <a:srgbClr val="0070C0"/>
                </a:solidFill>
                <a:ea typeface="+mj-ea"/>
                <a:cs typeface="+mj-cs"/>
              </a:rPr>
              <a:t>.</a:t>
            </a:r>
            <a:r>
              <a:rPr lang="ru-RU" sz="6000" cap="none" spc="0" dirty="0">
                <a:solidFill>
                  <a:srgbClr val="D16349"/>
                </a:solidFill>
                <a:ea typeface="+mj-ea"/>
                <a:cs typeface="+mj-cs"/>
              </a:rPr>
              <a:t/>
            </a:r>
            <a:br>
              <a:rPr lang="ru-RU" sz="6000" cap="none" spc="0" dirty="0">
                <a:solidFill>
                  <a:srgbClr val="D16349"/>
                </a:solidFill>
                <a:ea typeface="+mj-ea"/>
                <a:cs typeface="+mj-cs"/>
              </a:rPr>
            </a:br>
            <a:r>
              <a:rPr lang="ru-RU" sz="6000" cap="none" spc="0" dirty="0" smtClean="0">
                <a:solidFill>
                  <a:srgbClr val="0070C0"/>
                </a:solidFill>
                <a:ea typeface="+mj-ea"/>
                <a:cs typeface="+mj-cs"/>
              </a:rPr>
              <a:t>17 сентября 2014 года</a:t>
            </a:r>
            <a:endParaRPr lang="ru-RU" sz="6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&amp;Pcy;&amp;rcy;&amp;ocy;&amp;tscy;&amp;iecy;&amp;dcy;&amp;ucy;&amp;rcy;&amp;acy; &amp;pcy;&amp;rcy;&amp;iecy;&amp;dcy;&amp;zcy;&amp;acy;&amp;shchcy;&amp;icy;&amp;tcy;&amp;ycy; &amp;dcy;&amp;icy;&amp;scy;&amp;scy;&amp;iecy;&amp;rcy;&amp;tcy;&amp;acy;&amp;tscy;&amp;icy;&amp;i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14" y="3717032"/>
            <a:ext cx="3840427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757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52128"/>
          </a:xfrm>
        </p:spPr>
        <p:txBody>
          <a:bodyPr>
            <a:normAutofit/>
          </a:bodyPr>
          <a:lstStyle/>
          <a:p>
            <a:pPr algn="ctr"/>
            <a:r>
              <a:rPr lang="ru-RU" sz="3400" b="1" dirty="0" smtClean="0">
                <a:solidFill>
                  <a:srgbClr val="FF0000"/>
                </a:solidFill>
              </a:rPr>
              <a:t>Итоги зачисления в аспирантуру КрасГМУ </a:t>
            </a:r>
            <a:endParaRPr lang="ru-RU" sz="34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47032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108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Информация для заведующих кафедрами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Bef>
                <a:spcPts val="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 30 сентября 2014 года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аспирантам 2-4 годов обучения необходимо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предоставить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отдел аспирантуры и докторантуры 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годовой план подготовки аспиранта на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2014-2015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учебный год </a:t>
            </a:r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</a:pPr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</a:pPr>
            <a:endParaRPr lang="ru-RU" u="sng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Аттестация очных аспирантов будет проводиться 2 раза в год (январь, май) !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869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Основные этапы  планирования аспиранта </a:t>
            </a:r>
            <a:b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1-ого года обучения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530795"/>
              </p:ext>
            </p:extLst>
          </p:nvPr>
        </p:nvGraphicFramePr>
        <p:xfrm>
          <a:off x="107504" y="1484784"/>
          <a:ext cx="892899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771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122" y="404664"/>
            <a:ext cx="8229600" cy="1455440"/>
          </a:xfrm>
        </p:spPr>
        <p:txBody>
          <a:bodyPr>
            <a:noAutofit/>
          </a:bodyPr>
          <a:lstStyle/>
          <a:p>
            <a:pPr marL="0" indent="0" algn="ctr"/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Распоряжением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Губернатора 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Красноярского края государственные премии в области профессионального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образования в 2014 году присуждены 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252666"/>
              </p:ext>
            </p:extLst>
          </p:nvPr>
        </p:nvGraphicFramePr>
        <p:xfrm>
          <a:off x="63089" y="1518354"/>
          <a:ext cx="9071852" cy="5339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4735"/>
                <a:gridCol w="2975790"/>
                <a:gridCol w="3171327"/>
              </a:tblGrid>
              <a:tr h="21192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0818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 номинации аспиранты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В номинации докторанты</a:t>
                      </a:r>
                      <a:endParaRPr lang="ru-RU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195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НАРКЕВИЧ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АРТЕМ НИКОЛАЕВИЧ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Аспирант третьего года обучения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кафедра медицинской кибернетики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СОЛОВЬЕВА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ИРИНА</a:t>
                      </a:r>
                    </a:p>
                    <a:p>
                      <a:pPr algn="ctr"/>
                      <a:r>
                        <a:rPr lang="ru-RU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АНАТОЛЬЕВНА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кафедра внутренних болезней № 2 </a:t>
                      </a:r>
                    </a:p>
                    <a:p>
                      <a:pPr algn="ctr"/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с курсом ПО</a:t>
                      </a:r>
                    </a:p>
                    <a:p>
                      <a:pPr algn="ctr"/>
                      <a:r>
                        <a:rPr lang="ru-RU" dirty="0" smtClean="0"/>
                        <a:t>(</a:t>
                      </a:r>
                      <a:r>
                        <a:rPr lang="ru-RU" b="1" dirty="0" smtClean="0"/>
                        <a:t>досрочная защита </a:t>
                      </a:r>
                      <a:r>
                        <a:rPr lang="ru-RU" dirty="0" smtClean="0"/>
                        <a:t>диссертации, май 2014)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ТЕПЛЯКОВА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ОЛЬГА ВАЛЕРЬЕВНА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endParaRPr lang="ru-RU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к.м.н., доцент </a:t>
                      </a:r>
                    </a:p>
                    <a:p>
                      <a:pPr algn="ctr"/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кафедра общей хирургии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628800"/>
            <a:ext cx="1418269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 descr="5041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748" y="1556793"/>
            <a:ext cx="1538623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1483_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505" y="1556793"/>
            <a:ext cx="1524920" cy="190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7435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24841"/>
            <a:ext cx="8229600" cy="990600"/>
          </a:xfrm>
        </p:spPr>
        <p:txBody>
          <a:bodyPr/>
          <a:lstStyle/>
          <a:p>
            <a:pPr algn="ctr"/>
            <a:r>
              <a:rPr lang="ru-RU" dirty="0" smtClean="0"/>
              <a:t>Благодарю за внимание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962"/>
          <a:stretch/>
        </p:blipFill>
        <p:spPr bwMode="auto">
          <a:xfrm>
            <a:off x="2339752" y="2924944"/>
            <a:ext cx="5401467" cy="33009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7" descr="Логотип КрасГМ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460500"/>
            <a:ext cx="16049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483768" y="16770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Arial" charset="0"/>
              </a:rPr>
              <a:t>ГБОУ </a:t>
            </a:r>
            <a:r>
              <a:rPr lang="ru-RU" b="1" dirty="0">
                <a:solidFill>
                  <a:srgbClr val="990000"/>
                </a:solidFill>
                <a:latin typeface="Arial" charset="0"/>
              </a:rPr>
              <a:t>ВПО КрасГМУ им. проф. </a:t>
            </a:r>
          </a:p>
          <a:p>
            <a:pPr algn="ctr"/>
            <a:r>
              <a:rPr lang="ru-RU" b="1" dirty="0">
                <a:solidFill>
                  <a:srgbClr val="990000"/>
                </a:solidFill>
                <a:latin typeface="Arial" charset="0"/>
              </a:rPr>
              <a:t>В.Ф. Войно-Ясенецкого</a:t>
            </a:r>
          </a:p>
        </p:txBody>
      </p:sp>
      <p:pic>
        <p:nvPicPr>
          <p:cNvPr id="7" name="Picture 6" descr="Отсканировано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723" y="1342653"/>
            <a:ext cx="2005013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531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92574" cy="720080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solidFill>
                  <a:srgbClr val="FF0000"/>
                </a:solidFill>
                <a:cs typeface="Arial" pitchFamily="34" charset="0"/>
              </a:rPr>
              <a:t>Контрольные цифры приема в аспирантуру за счет бюджетных ассигнований федерального бюджета в 2014 году</a:t>
            </a:r>
            <a:br>
              <a:rPr lang="ru-RU" sz="2700" dirty="0" smtClean="0">
                <a:solidFill>
                  <a:srgbClr val="FF0000"/>
                </a:solidFill>
                <a:cs typeface="Arial" pitchFamily="34" charset="0"/>
              </a:rPr>
            </a:br>
            <a:r>
              <a:rPr lang="ru-RU" sz="2700" dirty="0" smtClean="0">
                <a:solidFill>
                  <a:srgbClr val="FF0000"/>
                </a:solidFill>
                <a:cs typeface="Arial" pitchFamily="34" charset="0"/>
              </a:rPr>
              <a:t/>
            </a:r>
            <a:br>
              <a:rPr lang="ru-RU" sz="2700" dirty="0" smtClean="0">
                <a:solidFill>
                  <a:srgbClr val="FF0000"/>
                </a:solidFill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MS Mincho"/>
                <a:cs typeface="Arial" pitchFamily="34" charset="0"/>
              </a:rPr>
              <a:t>Приложение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ea typeface="MS Mincho"/>
                <a:cs typeface="Arial" pitchFamily="34" charset="0"/>
              </a:rPr>
              <a:t>№ 432 к приказу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MS Mincho"/>
                <a:cs typeface="Arial" pitchFamily="34" charset="0"/>
              </a:rPr>
              <a:t>Министерства образования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ea typeface="MS Mincho"/>
                <a:cs typeface="Arial" pitchFamily="34" charset="0"/>
              </a:rPr>
              <a:t>и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MS Mincho"/>
                <a:cs typeface="Arial" pitchFamily="34" charset="0"/>
              </a:rPr>
              <a:t>науки Российской Федерации </a:t>
            </a:r>
            <a:b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MS Mincho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MS Mincho"/>
                <a:cs typeface="Arial" pitchFamily="34" charset="0"/>
              </a:rPr>
              <a:t>от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ea typeface="MS Mincho"/>
                <a:cs typeface="Arial" pitchFamily="34" charset="0"/>
              </a:rPr>
              <a:t>27 декабря № 1417</a:t>
            </a:r>
            <a:br>
              <a:rPr lang="ru-RU" sz="1800" dirty="0">
                <a:solidFill>
                  <a:schemeClr val="tx1"/>
                </a:solidFill>
                <a:latin typeface="Arial" pitchFamily="34" charset="0"/>
                <a:ea typeface="MS Mincho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endParaRPr lang="ru-RU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075673"/>
              </p:ext>
            </p:extLst>
          </p:nvPr>
        </p:nvGraphicFramePr>
        <p:xfrm>
          <a:off x="0" y="2564902"/>
          <a:ext cx="9036496" cy="41119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58728"/>
                <a:gridCol w="2646289"/>
                <a:gridCol w="2231479"/>
              </a:tblGrid>
              <a:tr h="182752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56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56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56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56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56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944385"/>
              </p:ext>
            </p:extLst>
          </p:nvPr>
        </p:nvGraphicFramePr>
        <p:xfrm>
          <a:off x="31513" y="1918692"/>
          <a:ext cx="8964487" cy="4939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0327"/>
                <a:gridCol w="2232248"/>
                <a:gridCol w="3631912"/>
              </a:tblGrid>
              <a:tr h="12432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направления подготовки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Код направления подготовки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Контрольные цифры приема в аспирантуру за счет средств федерального бюджета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69421">
                <a:tc>
                  <a:txBody>
                    <a:bodyPr/>
                    <a:lstStyle/>
                    <a:p>
                      <a:r>
                        <a:rPr lang="ru-RU" dirty="0" smtClean="0"/>
                        <a:t>Фундаментальная медицина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30.06.01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669421">
                <a:tc>
                  <a:txBody>
                    <a:bodyPr/>
                    <a:lstStyle/>
                    <a:p>
                      <a:r>
                        <a:rPr lang="ru-RU" dirty="0" smtClean="0"/>
                        <a:t>Клиническая медицина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31.06.01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956315">
                <a:tc>
                  <a:txBody>
                    <a:bodyPr/>
                    <a:lstStyle/>
                    <a:p>
                      <a:r>
                        <a:rPr lang="ru-RU" dirty="0" smtClean="0"/>
                        <a:t>Медико-профилактическое дело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32.06.01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669421">
                <a:tc>
                  <a:txBody>
                    <a:bodyPr/>
                    <a:lstStyle/>
                    <a:p>
                      <a:r>
                        <a:rPr lang="ru-RU" dirty="0" smtClean="0"/>
                        <a:t>Психологические</a:t>
                      </a:r>
                      <a:r>
                        <a:rPr lang="ru-RU" baseline="0" dirty="0" smtClean="0"/>
                        <a:t> науки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37.06.01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669421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16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ОЧНАЯ форма обучения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987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80736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cs typeface="Arial" pitchFamily="34" charset="0"/>
              </a:rPr>
              <a:t>Распределение мест по специальностям (бюджет) </a:t>
            </a:r>
            <a:endParaRPr lang="ru-RU" sz="2800" dirty="0">
              <a:solidFill>
                <a:srgbClr val="FF0000"/>
              </a:solidFill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638829"/>
              </p:ext>
            </p:extLst>
          </p:nvPr>
        </p:nvGraphicFramePr>
        <p:xfrm>
          <a:off x="215455" y="874982"/>
          <a:ext cx="8749033" cy="5965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689"/>
                <a:gridCol w="2046247"/>
                <a:gridCol w="1058404"/>
                <a:gridCol w="1195377"/>
                <a:gridCol w="1392188"/>
                <a:gridCol w="1152128"/>
              </a:tblGrid>
              <a:tr h="713678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Код направления</a:t>
                      </a:r>
                      <a:r>
                        <a:rPr lang="ru-RU" sz="1300" baseline="0" dirty="0" smtClean="0"/>
                        <a:t> подготовки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Наименование направления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Форма обучения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Количество</a:t>
                      </a:r>
                      <a:r>
                        <a:rPr lang="ru-RU" sz="1300" baseline="0" dirty="0" smtClean="0"/>
                        <a:t> поданных заявлений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Количество зачисленных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Проходной балл</a:t>
                      </a:r>
                      <a:endParaRPr lang="ru-RU" sz="1300" dirty="0"/>
                    </a:p>
                  </a:txBody>
                  <a:tcPr/>
                </a:tc>
              </a:tr>
              <a:tr h="50552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Фундаментальная медицина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Анатомия</a:t>
                      </a:r>
                      <a:r>
                        <a:rPr lang="ru-RU" sz="1400" baseline="0" dirty="0" smtClean="0"/>
                        <a:t> человека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очная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</a:t>
                      </a:r>
                      <a:endParaRPr lang="ru-RU" sz="1400" dirty="0"/>
                    </a:p>
                  </a:txBody>
                  <a:tcPr/>
                </a:tc>
              </a:tr>
              <a:tr h="356839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Патологическая физиология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очная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</a:t>
                      </a:r>
                      <a:endParaRPr lang="ru-RU" sz="1400" dirty="0"/>
                    </a:p>
                  </a:txBody>
                  <a:tcPr/>
                </a:tc>
              </a:tr>
              <a:tr h="505522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7968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Клиническая медицина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Акушерство и гинекология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очная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</a:t>
                      </a:r>
                      <a:endParaRPr lang="ru-RU" sz="1400" dirty="0"/>
                    </a:p>
                  </a:txBody>
                  <a:tcPr/>
                </a:tc>
              </a:tr>
              <a:tr h="50796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Болезни уха, горла и носа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очная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</a:t>
                      </a:r>
                      <a:endParaRPr lang="ru-RU" sz="1400" dirty="0"/>
                    </a:p>
                  </a:txBody>
                  <a:tcPr/>
                </a:tc>
              </a:tr>
              <a:tr h="356839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Внутренние болезни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очная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66044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Кардиология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очная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56839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Нервные болезни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очная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</a:t>
                      </a:r>
                      <a:endParaRPr lang="ru-RU" sz="1400" dirty="0"/>
                    </a:p>
                  </a:txBody>
                  <a:tcPr/>
                </a:tc>
              </a:tr>
              <a:tr h="356839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Онкология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очная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</a:t>
                      </a:r>
                      <a:endParaRPr lang="ru-RU" sz="1400" dirty="0"/>
                    </a:p>
                  </a:txBody>
                  <a:tcPr/>
                </a:tc>
              </a:tr>
              <a:tr h="356839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Хирургия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очная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</a:t>
                      </a:r>
                      <a:endParaRPr lang="ru-RU" sz="1400" dirty="0"/>
                    </a:p>
                  </a:txBody>
                  <a:tcPr/>
                </a:tc>
              </a:tr>
              <a:tr h="50796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Анестезиология и реаниматология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очная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6177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Наркология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очная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68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8073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cs typeface="Arial" pitchFamily="34" charset="0"/>
              </a:rPr>
              <a:t>Распределение мест по специальностям </a:t>
            </a:r>
            <a:br>
              <a:rPr lang="ru-RU" sz="2800" dirty="0" smtClean="0">
                <a:solidFill>
                  <a:srgbClr val="FF0000"/>
                </a:solidFill>
                <a:cs typeface="Arial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cs typeface="Arial" pitchFamily="34" charset="0"/>
              </a:rPr>
              <a:t>очная форма обучения (бюджет)</a:t>
            </a:r>
            <a:endParaRPr lang="ru-RU" sz="2800" dirty="0">
              <a:solidFill>
                <a:srgbClr val="FF0000"/>
              </a:solidFill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079276"/>
              </p:ext>
            </p:extLst>
          </p:nvPr>
        </p:nvGraphicFramePr>
        <p:xfrm>
          <a:off x="107504" y="1412776"/>
          <a:ext cx="8928545" cy="2545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427"/>
                <a:gridCol w="2084574"/>
                <a:gridCol w="1080120"/>
                <a:gridCol w="1219904"/>
                <a:gridCol w="1420753"/>
                <a:gridCol w="1175767"/>
              </a:tblGrid>
              <a:tr h="93010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Код направления</a:t>
                      </a:r>
                      <a:r>
                        <a:rPr lang="ru-RU" sz="1400" baseline="0" dirty="0" smtClean="0"/>
                        <a:t> подготовки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направления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Форма обучения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Количество</a:t>
                      </a:r>
                      <a:r>
                        <a:rPr lang="ru-RU" sz="1400" baseline="0" dirty="0" smtClean="0"/>
                        <a:t> поданных заявлений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Количество зачисленных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Проходной балл</a:t>
                      </a:r>
                      <a:endParaRPr lang="ru-RU" sz="14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Медико-профилактическое</a:t>
                      </a:r>
                      <a:r>
                        <a:rPr lang="ru-RU" sz="1400" b="1" baseline="0" dirty="0" smtClean="0"/>
                        <a:t> дело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Общественное здоровье и здравоохранение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очная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</a:t>
                      </a:r>
                      <a:endParaRPr lang="ru-RU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005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Психологические науки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Медицинская психология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очная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4149080"/>
            <a:ext cx="885698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Очная </a:t>
            </a:r>
            <a:r>
              <a:rPr lang="ru-RU" sz="25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форма обучения </a:t>
            </a:r>
            <a:r>
              <a:rPr lang="ru-RU" sz="2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(по договорам)</a:t>
            </a:r>
          </a:p>
          <a:p>
            <a:endParaRPr lang="ru-RU" dirty="0"/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9911738"/>
              </p:ext>
            </p:extLst>
          </p:nvPr>
        </p:nvGraphicFramePr>
        <p:xfrm>
          <a:off x="107504" y="4896789"/>
          <a:ext cx="8928545" cy="1650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427"/>
                <a:gridCol w="2084574"/>
                <a:gridCol w="1080120"/>
                <a:gridCol w="1219904"/>
                <a:gridCol w="1420753"/>
                <a:gridCol w="1175767"/>
              </a:tblGrid>
              <a:tr h="93010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Код направления</a:t>
                      </a:r>
                      <a:r>
                        <a:rPr lang="ru-RU" sz="1400" baseline="0" dirty="0" smtClean="0"/>
                        <a:t> подготовки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направления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Форма обучения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Количество</a:t>
                      </a:r>
                      <a:r>
                        <a:rPr lang="ru-RU" sz="1400" baseline="0" dirty="0" smtClean="0"/>
                        <a:t> поданных заявлений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Количество зачисленных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Проходной балл</a:t>
                      </a:r>
                      <a:endParaRPr lang="ru-RU" sz="14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Клиническая медицина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Анестезиология и реаниматология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очная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08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96944" cy="8073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cs typeface="Arial" pitchFamily="34" charset="0"/>
              </a:rPr>
              <a:t>Распределение мест по специальностям </a:t>
            </a:r>
            <a:br>
              <a:rPr lang="ru-RU" sz="2800" dirty="0" smtClean="0">
                <a:solidFill>
                  <a:srgbClr val="FF0000"/>
                </a:solidFill>
                <a:cs typeface="Arial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cs typeface="Arial" pitchFamily="34" charset="0"/>
              </a:rPr>
              <a:t>заочная форма обучения </a:t>
            </a:r>
            <a:r>
              <a:rPr lang="ru-RU" sz="3100" dirty="0" smtClean="0">
                <a:solidFill>
                  <a:srgbClr val="FF0000"/>
                </a:solidFill>
                <a:cs typeface="Arial" pitchFamily="34" charset="0"/>
              </a:rPr>
              <a:t>(</a:t>
            </a:r>
            <a:r>
              <a:rPr lang="ru-RU" sz="3100" b="1" dirty="0" smtClean="0">
                <a:solidFill>
                  <a:srgbClr val="FF0000"/>
                </a:solidFill>
                <a:cs typeface="Arial" pitchFamily="34" charset="0"/>
              </a:rPr>
              <a:t>по договорам</a:t>
            </a:r>
            <a:r>
              <a:rPr lang="ru-RU" sz="3100" dirty="0" smtClean="0">
                <a:solidFill>
                  <a:srgbClr val="FF0000"/>
                </a:solidFill>
                <a:cs typeface="Arial" pitchFamily="34" charset="0"/>
              </a:rPr>
              <a:t>) </a:t>
            </a:r>
            <a:endParaRPr lang="ru-RU" sz="3100" dirty="0">
              <a:solidFill>
                <a:srgbClr val="FF0000"/>
              </a:solidFill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525470"/>
              </p:ext>
            </p:extLst>
          </p:nvPr>
        </p:nvGraphicFramePr>
        <p:xfrm>
          <a:off x="107504" y="1916835"/>
          <a:ext cx="8928545" cy="4032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769"/>
                <a:gridCol w="2088232"/>
                <a:gridCol w="1080120"/>
                <a:gridCol w="1219904"/>
                <a:gridCol w="1372384"/>
                <a:gridCol w="1224136"/>
              </a:tblGrid>
              <a:tr h="87444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Код направления</a:t>
                      </a:r>
                      <a:r>
                        <a:rPr lang="ru-RU" sz="1400" baseline="0" dirty="0" smtClean="0"/>
                        <a:t> подготовки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направления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Форма обучения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Количество</a:t>
                      </a:r>
                      <a:r>
                        <a:rPr lang="ru-RU" sz="1400" baseline="0" dirty="0" smtClean="0"/>
                        <a:t> поданных заявлений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Количество зачисленных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Проходной балл</a:t>
                      </a:r>
                      <a:endParaRPr lang="ru-RU" sz="1400" dirty="0"/>
                    </a:p>
                  </a:txBody>
                  <a:tcPr/>
                </a:tc>
              </a:tr>
              <a:tr h="619395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Фундаментальная медицина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Анатомия человека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заочная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</a:tr>
              <a:tr h="607212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619395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Клиническая медицина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Внутренние болезни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заочная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</a:tr>
              <a:tr h="43756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87444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Медико-профилактическое дело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Общественное здоровье и здравоохранение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заочная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911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91264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Результат вступительного экзамена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по специальности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662404"/>
              </p:ext>
            </p:extLst>
          </p:nvPr>
        </p:nvGraphicFramePr>
        <p:xfrm>
          <a:off x="457200" y="1600200"/>
          <a:ext cx="8363272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707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Результат вступительного экзамена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по </a:t>
            </a:r>
            <a:r>
              <a:rPr lang="ru-RU" dirty="0" smtClean="0">
                <a:solidFill>
                  <a:srgbClr val="FF0000"/>
                </a:solidFill>
              </a:rPr>
              <a:t>философии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205111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905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Результат вступительного экзамена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по </a:t>
            </a:r>
            <a:r>
              <a:rPr lang="ru-RU" dirty="0" smtClean="0">
                <a:solidFill>
                  <a:srgbClr val="FF0000"/>
                </a:solidFill>
              </a:rPr>
              <a:t>иностранному языку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28111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0424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Преимущественные критерии отбора лиц,</a:t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> зачисленных в аспирантуру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ClrTx/>
              <a:buSzTx/>
              <a:buNone/>
              <a:defRPr/>
            </a:pPr>
            <a:r>
              <a:rPr lang="ru-RU" sz="3600" dirty="0">
                <a:solidFill>
                  <a:srgbClr val="002060"/>
                </a:solidFill>
              </a:rPr>
              <a:t>Преимущества при зачислении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3606781"/>
              </p:ext>
            </p:extLst>
          </p:nvPr>
        </p:nvGraphicFramePr>
        <p:xfrm>
          <a:off x="107504" y="1916832"/>
          <a:ext cx="8568952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0936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1606</TotalTime>
  <Words>516</Words>
  <Application>Microsoft Office PowerPoint</Application>
  <PresentationFormat>Экран (4:3)</PresentationFormat>
  <Paragraphs>208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Ясность</vt:lpstr>
      <vt:lpstr>ГБОУ ВПО  «Красноярский государственный медицинский университет  имени профессора  В.Ф. Войно-Ясенецкого»  Министерства здравоохранения </vt:lpstr>
      <vt:lpstr>    Контрольные цифры приема в аспирантуру за счет бюджетных ассигнований федерального бюджета в 2014 году  Приложение № 432 к приказу Министерства образования и науки Российской Федерации  от 27 декабря № 1417  </vt:lpstr>
      <vt:lpstr>Распределение мест по специальностям (бюджет) </vt:lpstr>
      <vt:lpstr>Распределение мест по специальностям  очная форма обучения (бюджет)</vt:lpstr>
      <vt:lpstr>Распределение мест по специальностям  заочная форма обучения (по договорам) </vt:lpstr>
      <vt:lpstr>Результат вступительного экзамена  по специальности</vt:lpstr>
      <vt:lpstr>Результат вступительного экзамена  по философии</vt:lpstr>
      <vt:lpstr>Результат вступительного экзамена  по иностранному языку</vt:lpstr>
      <vt:lpstr>Преимущественные критерии отбора лиц,  зачисленных в аспирантуру </vt:lpstr>
      <vt:lpstr>Итоги зачисления в аспирантуру КрасГМУ </vt:lpstr>
      <vt:lpstr>Информация для заведующих кафедрами</vt:lpstr>
      <vt:lpstr>Основные этапы  планирования аспиранта  1-ого года обучения</vt:lpstr>
      <vt:lpstr>Распоряжением Губернатора  Красноярского края государственные премии в области профессионального образования в 2014 году присуждены  </vt:lpstr>
      <vt:lpstr>Благодарю за внимание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ПетроваММ</cp:lastModifiedBy>
  <cp:revision>69</cp:revision>
  <dcterms:created xsi:type="dcterms:W3CDTF">2014-08-13T03:26:58Z</dcterms:created>
  <dcterms:modified xsi:type="dcterms:W3CDTF">2014-09-16T09:54:22Z</dcterms:modified>
</cp:coreProperties>
</file>