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816" r:id="rId2"/>
    <p:sldMasterId id="2147483904" r:id="rId3"/>
  </p:sldMasterIdLst>
  <p:sldIdLst>
    <p:sldId id="256" r:id="rId4"/>
    <p:sldId id="257" r:id="rId5"/>
    <p:sldId id="282" r:id="rId6"/>
    <p:sldId id="258" r:id="rId7"/>
    <p:sldId id="285" r:id="rId8"/>
    <p:sldId id="283" r:id="rId9"/>
    <p:sldId id="260" r:id="rId10"/>
    <p:sldId id="261" r:id="rId11"/>
    <p:sldId id="284" r:id="rId12"/>
    <p:sldId id="262" r:id="rId13"/>
    <p:sldId id="259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86" r:id="rId24"/>
    <p:sldId id="287" r:id="rId25"/>
    <p:sldId id="272" r:id="rId26"/>
    <p:sldId id="288" r:id="rId27"/>
    <p:sldId id="273" r:id="rId28"/>
    <p:sldId id="274" r:id="rId29"/>
    <p:sldId id="275" r:id="rId30"/>
    <p:sldId id="276" r:id="rId31"/>
    <p:sldId id="277" r:id="rId32"/>
    <p:sldId id="278" r:id="rId33"/>
    <p:sldId id="279" r:id="rId34"/>
    <p:sldId id="280" r:id="rId35"/>
    <p:sldId id="281" r:id="rId3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-686" y="-9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D53A1-3E0D-48F8-9DC6-CCB6D7FC72FF}" type="datetimeFigureOut">
              <a:rPr lang="ru-RU" smtClean="0"/>
              <a:t>29.05.2021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A100B-B9F9-4742-9054-FB365DD1A5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189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D53A1-3E0D-48F8-9DC6-CCB6D7FC72FF}" type="datetimeFigureOut">
              <a:rPr lang="ru-RU" smtClean="0"/>
              <a:t>29.05.2021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A100B-B9F9-4742-9054-FB365DD1A5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071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D53A1-3E0D-48F8-9DC6-CCB6D7FC72FF}" type="datetimeFigureOut">
              <a:rPr lang="ru-RU" smtClean="0"/>
              <a:t>29.05.2021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A100B-B9F9-4742-9054-FB365DD1A5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790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D53A1-3E0D-48F8-9DC6-CCB6D7FC72FF}" type="datetimeFigureOut">
              <a:rPr lang="ru-RU" smtClean="0"/>
              <a:t>29.05.2021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A100B-B9F9-4742-9054-FB365DD1A5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90073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D53A1-3E0D-48F8-9DC6-CCB6D7FC72FF}" type="datetimeFigureOut">
              <a:rPr lang="ru-RU" smtClean="0"/>
              <a:t>29.05.2021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A100B-B9F9-4742-9054-FB365DD1A5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4949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D53A1-3E0D-48F8-9DC6-CCB6D7FC72FF}" type="datetimeFigureOut">
              <a:rPr lang="ru-RU" smtClean="0"/>
              <a:t>29.05.2021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A100B-B9F9-4742-9054-FB365DD1A5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0648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D53A1-3E0D-48F8-9DC6-CCB6D7FC72FF}" type="datetimeFigureOut">
              <a:rPr lang="ru-RU" smtClean="0"/>
              <a:t>29.05.2021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A100B-B9F9-4742-9054-FB365DD1A5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6437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D53A1-3E0D-48F8-9DC6-CCB6D7FC72FF}" type="datetimeFigureOut">
              <a:rPr lang="ru-RU" smtClean="0"/>
              <a:t>29.05.2021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A100B-B9F9-4742-9054-FB365DD1A51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1704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D53A1-3E0D-48F8-9DC6-CCB6D7FC72FF}" type="datetimeFigureOut">
              <a:rPr lang="ru-RU" smtClean="0"/>
              <a:t>29.05.2021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A100B-B9F9-4742-9054-FB365DD1A512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9737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D53A1-3E0D-48F8-9DC6-CCB6D7FC72FF}" type="datetimeFigureOut">
              <a:rPr lang="ru-RU" smtClean="0"/>
              <a:t>29.05.2021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A100B-B9F9-4742-9054-FB365DD1A5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1331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D53A1-3E0D-48F8-9DC6-CCB6D7FC72FF}" type="datetimeFigureOut">
              <a:rPr lang="ru-RU" smtClean="0"/>
              <a:t>29.05.2021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A100B-B9F9-4742-9054-FB365DD1A5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650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D53A1-3E0D-48F8-9DC6-CCB6D7FC72FF}" type="datetimeFigureOut">
              <a:rPr lang="ru-RU" smtClean="0"/>
              <a:t>29.05.2021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A100B-B9F9-4742-9054-FB365DD1A5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41332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D53A1-3E0D-48F8-9DC6-CCB6D7FC72FF}" type="datetimeFigureOut">
              <a:rPr lang="ru-RU" smtClean="0"/>
              <a:t>29.05.2021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A100B-B9F9-4742-9054-FB365DD1A5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57646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D53A1-3E0D-48F8-9DC6-CCB6D7FC72FF}" type="datetimeFigureOut">
              <a:rPr lang="ru-RU" smtClean="0"/>
              <a:t>29.05.2021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A100B-B9F9-4742-9054-FB365DD1A5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2559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D53A1-3E0D-48F8-9DC6-CCB6D7FC72FF}" type="datetimeFigureOut">
              <a:rPr lang="ru-RU" smtClean="0"/>
              <a:t>29.05.2021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A100B-B9F9-4742-9054-FB365DD1A5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7908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D53A1-3E0D-48F8-9DC6-CCB6D7FC72FF}" type="datetimeFigureOut">
              <a:rPr lang="ru-RU" smtClean="0"/>
              <a:t>29.05.2021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A100B-B9F9-4742-9054-FB365DD1A5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677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>
              <a:buClr>
                <a:schemeClr val="accent1">
                  <a:lumMod val="75000"/>
                </a:schemeClr>
              </a:buClr>
              <a:defRPr/>
            </a:lvl1pPr>
            <a:lvl2pPr>
              <a:buClr>
                <a:schemeClr val="accent1">
                  <a:lumMod val="75000"/>
                </a:schemeClr>
              </a:buClr>
              <a:defRPr/>
            </a:lvl2pPr>
            <a:lvl3pPr>
              <a:buClr>
                <a:schemeClr val="accent1">
                  <a:lumMod val="75000"/>
                </a:schemeClr>
              </a:buClr>
              <a:defRPr/>
            </a:lvl3pPr>
            <a:lvl4pPr>
              <a:buClr>
                <a:schemeClr val="accent1">
                  <a:lumMod val="75000"/>
                </a:schemeClr>
              </a:buClr>
              <a:defRPr/>
            </a:lvl4pPr>
            <a:lvl5pPr>
              <a:buClr>
                <a:schemeClr val="accent1">
                  <a:lumMod val="75000"/>
                </a:schemeClr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D53A1-3E0D-48F8-9DC6-CCB6D7FC72FF}" type="datetimeFigureOut">
              <a:rPr lang="ru-RU" smtClean="0"/>
              <a:t>29.05.2021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28BA100B-B9F9-4742-9054-FB365DD1A5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2617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D53A1-3E0D-48F8-9DC6-CCB6D7FC72FF}" type="datetimeFigureOut">
              <a:rPr lang="ru-RU" smtClean="0"/>
              <a:t>29.05.2021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A100B-B9F9-4742-9054-FB365DD1A5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3740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D53A1-3E0D-48F8-9DC6-CCB6D7FC72FF}" type="datetimeFigureOut">
              <a:rPr lang="ru-RU" smtClean="0"/>
              <a:t>29.05.2021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A100B-B9F9-4742-9054-FB365DD1A5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7736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D53A1-3E0D-48F8-9DC6-CCB6D7FC72FF}" type="datetimeFigureOut">
              <a:rPr lang="ru-RU" smtClean="0"/>
              <a:t>29.05.2021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A100B-B9F9-4742-9054-FB365DD1A5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6191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D53A1-3E0D-48F8-9DC6-CCB6D7FC72FF}" type="datetimeFigureOut">
              <a:rPr lang="ru-RU" smtClean="0"/>
              <a:t>29.05.2021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A100B-B9F9-4742-9054-FB365DD1A5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32186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D53A1-3E0D-48F8-9DC6-CCB6D7FC72FF}" type="datetimeFigureOut">
              <a:rPr lang="ru-RU" smtClean="0"/>
              <a:t>29.05.2021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A100B-B9F9-4742-9054-FB365DD1A5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782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D53A1-3E0D-48F8-9DC6-CCB6D7FC72FF}" type="datetimeFigureOut">
              <a:rPr lang="ru-RU" smtClean="0"/>
              <a:t>29.05.2021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A100B-B9F9-4742-9054-FB365DD1A5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2692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D53A1-3E0D-48F8-9DC6-CCB6D7FC72FF}" type="datetimeFigureOut">
              <a:rPr lang="ru-RU" smtClean="0"/>
              <a:t>29.05.2021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A100B-B9F9-4742-9054-FB365DD1A5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8860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D53A1-3E0D-48F8-9DC6-CCB6D7FC72FF}" type="datetimeFigureOut">
              <a:rPr lang="ru-RU" smtClean="0"/>
              <a:t>29.05.2021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A100B-B9F9-4742-9054-FB365DD1A5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43244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D53A1-3E0D-48F8-9DC6-CCB6D7FC72FF}" type="datetimeFigureOut">
              <a:rPr lang="ru-RU" smtClean="0"/>
              <a:t>29.05.2021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A100B-B9F9-4742-9054-FB365DD1A5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0871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D53A1-3E0D-48F8-9DC6-CCB6D7FC72FF}" type="datetimeFigureOut">
              <a:rPr lang="ru-RU" smtClean="0"/>
              <a:t>29.05.2021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A100B-B9F9-4742-9054-FB365DD1A5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6726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D53A1-3E0D-48F8-9DC6-CCB6D7FC72FF}" type="datetimeFigureOut">
              <a:rPr lang="ru-RU" smtClean="0"/>
              <a:t>29.05.2021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A100B-B9F9-4742-9054-FB365DD1A5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52676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D53A1-3E0D-48F8-9DC6-CCB6D7FC72FF}" type="datetimeFigureOut">
              <a:rPr lang="ru-RU" smtClean="0"/>
              <a:t>29.05.2021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A100B-B9F9-4742-9054-FB365DD1A5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059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D53A1-3E0D-48F8-9DC6-CCB6D7FC72FF}" type="datetimeFigureOut">
              <a:rPr lang="ru-RU" smtClean="0"/>
              <a:t>29.05.2021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A100B-B9F9-4742-9054-FB365DD1A5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5048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D53A1-3E0D-48F8-9DC6-CCB6D7FC72FF}" type="datetimeFigureOut">
              <a:rPr lang="ru-RU" smtClean="0"/>
              <a:t>29.05.2021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A100B-B9F9-4742-9054-FB365DD1A5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3325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D53A1-3E0D-48F8-9DC6-CCB6D7FC72FF}" type="datetimeFigureOut">
              <a:rPr lang="ru-RU" smtClean="0"/>
              <a:t>29.05.2021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A100B-B9F9-4742-9054-FB365DD1A5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6706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D53A1-3E0D-48F8-9DC6-CCB6D7FC72FF}" type="datetimeFigureOut">
              <a:rPr lang="ru-RU" smtClean="0"/>
              <a:t>29.05.2021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A100B-B9F9-4742-9054-FB365DD1A5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713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D53A1-3E0D-48F8-9DC6-CCB6D7FC72FF}" type="datetimeFigureOut">
              <a:rPr lang="ru-RU" smtClean="0"/>
              <a:t>29.05.2021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A100B-B9F9-4742-9054-FB365DD1A5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455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D53A1-3E0D-48F8-9DC6-CCB6D7FC72FF}" type="datetimeFigureOut">
              <a:rPr lang="ru-RU" smtClean="0"/>
              <a:t>29.05.2021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A100B-B9F9-4742-9054-FB365DD1A51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725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D53A1-3E0D-48F8-9DC6-CCB6D7FC72FF}" type="datetimeFigureOut">
              <a:rPr lang="ru-RU" smtClean="0"/>
              <a:t>29.05.2021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A100B-B9F9-4742-9054-FB365DD1A512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338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D53A1-3E0D-48F8-9DC6-CCB6D7FC72FF}" type="datetimeFigureOut">
              <a:rPr lang="ru-RU" smtClean="0"/>
              <a:t>29.05.2021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A100B-B9F9-4742-9054-FB365DD1A5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515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D53A1-3E0D-48F8-9DC6-CCB6D7FC72FF}" type="datetimeFigureOut">
              <a:rPr lang="ru-RU" smtClean="0"/>
              <a:t>29.05.2021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A100B-B9F9-4742-9054-FB365DD1A5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829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D53A1-3E0D-48F8-9DC6-CCB6D7FC72FF}" type="datetimeFigureOut">
              <a:rPr lang="ru-RU" smtClean="0"/>
              <a:t>29.05.2021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A100B-B9F9-4742-9054-FB365DD1A5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785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C3D53A1-3E0D-48F8-9DC6-CCB6D7FC72FF}" type="datetimeFigureOut">
              <a:rPr lang="ru-RU" smtClean="0"/>
              <a:t>29.05.2021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BA100B-B9F9-4742-9054-FB365DD1A5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909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C3D53A1-3E0D-48F8-9DC6-CCB6D7FC72FF}" type="datetimeFigureOut">
              <a:rPr lang="ru-RU" smtClean="0"/>
              <a:t>29.05.2021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BA100B-B9F9-4742-9054-FB365DD1A5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193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C3D53A1-3E0D-48F8-9DC6-CCB6D7FC72FF}" type="datetimeFigureOut">
              <a:rPr lang="ru-RU" smtClean="0"/>
              <a:t>29.05.2021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8BA100B-B9F9-4742-9054-FB365DD1A5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950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  <p:sldLayoutId id="2147483916" r:id="rId12"/>
    <p:sldLayoutId id="2147483917" r:id="rId13"/>
    <p:sldLayoutId id="2147483918" r:id="rId14"/>
    <p:sldLayoutId id="2147483919" r:id="rId15"/>
    <p:sldLayoutId id="2147483920" r:id="rId16"/>
    <p:sldLayoutId id="214748392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7107" y="972893"/>
            <a:ext cx="9753600" cy="2387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Отравления металлоорганическими соединениями.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576646" y="3672376"/>
            <a:ext cx="5225562" cy="1655762"/>
          </a:xfrm>
        </p:spPr>
        <p:txBody>
          <a:bodyPr/>
          <a:lstStyle/>
          <a:p>
            <a:pPr algn="r"/>
            <a:r>
              <a:rPr lang="ru-RU" dirty="0" smtClean="0"/>
              <a:t>Выполнила: </a:t>
            </a:r>
            <a:r>
              <a:rPr lang="ru-RU" dirty="0" smtClean="0"/>
              <a:t>ординатор кафедры судебной медицины</a:t>
            </a:r>
          </a:p>
          <a:p>
            <a:pPr algn="r"/>
            <a:r>
              <a:rPr lang="ru-RU" dirty="0" err="1" smtClean="0"/>
              <a:t>Коплатадзе</a:t>
            </a:r>
            <a:r>
              <a:rPr lang="ru-RU" dirty="0" smtClean="0"/>
              <a:t> Инга </a:t>
            </a:r>
            <a:r>
              <a:rPr lang="ru-RU" dirty="0" err="1" smtClean="0"/>
              <a:t>Гочиевна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56921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</a:t>
            </a:r>
            <a:r>
              <a:rPr lang="ru-RU" dirty="0" smtClean="0"/>
              <a:t>улемовый нефроз: почки </a:t>
            </a:r>
            <a:r>
              <a:rPr lang="ru-RU" dirty="0"/>
              <a:t>в первые дни увеличены, с гладкой поверхностью, полнокровны ("большая красная сулемовая почка"), потом уменьшены, корковое вещество дряблое, сероватого цвета с мелкими кровоизлияниями ("малая бледная сулемовая почка"). Со второй недели почки вновь набухают и увеличиваются ("большая белая сулемовая почка") за счет прогрессирующего некроза </a:t>
            </a:r>
            <a:r>
              <a:rPr lang="ru-RU" dirty="0" err="1"/>
              <a:t>нефротелия</a:t>
            </a:r>
            <a:r>
              <a:rPr lang="ru-RU" dirty="0"/>
              <a:t> канальцев.</a:t>
            </a:r>
          </a:p>
        </p:txBody>
      </p:sp>
    </p:spTree>
    <p:extLst>
      <p:ext uri="{BB962C8B-B14F-4D97-AF65-F5344CB8AC3E}">
        <p14:creationId xmlns:p14="http://schemas.microsoft.com/office/powerpoint/2010/main" val="25874578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08" y="185004"/>
            <a:ext cx="10018714" cy="729762"/>
          </a:xfrm>
        </p:spPr>
        <p:txBody>
          <a:bodyPr/>
          <a:lstStyle/>
          <a:p>
            <a:r>
              <a:rPr lang="ru-RU" dirty="0"/>
              <a:t>С</a:t>
            </a:r>
            <a:r>
              <a:rPr lang="ru-RU" dirty="0" smtClean="0"/>
              <a:t>улемовая почка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1278" y="914766"/>
            <a:ext cx="7004775" cy="5943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1961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Изменения толстого кишечника при отравлении сулемой напоминают картину дизентерии: фибринозно-язвенный колит с кровоизлияниями.</a:t>
            </a:r>
          </a:p>
        </p:txBody>
      </p:sp>
    </p:spTree>
    <p:extLst>
      <p:ext uri="{BB962C8B-B14F-4D97-AF65-F5344CB8AC3E}">
        <p14:creationId xmlns:p14="http://schemas.microsoft.com/office/powerpoint/2010/main" val="29619504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Гистологическая картина отравления солями тяжелых </a:t>
            </a:r>
            <a:r>
              <a:rPr lang="ru-RU" dirty="0" smtClean="0"/>
              <a:t>металлов: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геморрагический отек легких и очаги пневмонии, </a:t>
            </a:r>
            <a:endParaRPr lang="ru-RU" dirty="0" smtClean="0"/>
          </a:p>
          <a:p>
            <a:r>
              <a:rPr lang="ru-RU" dirty="0" smtClean="0"/>
              <a:t>белковую </a:t>
            </a:r>
            <a:r>
              <a:rPr lang="ru-RU" dirty="0"/>
              <a:t>дистрофию </a:t>
            </a:r>
            <a:r>
              <a:rPr lang="ru-RU" dirty="0" err="1"/>
              <a:t>кардиомиоцитов</a:t>
            </a:r>
            <a:r>
              <a:rPr lang="ru-RU" dirty="0"/>
              <a:t> и </a:t>
            </a:r>
            <a:r>
              <a:rPr lang="ru-RU" dirty="0" err="1"/>
              <a:t>гепатоцитов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smtClean="0"/>
              <a:t>некротический </a:t>
            </a:r>
            <a:r>
              <a:rPr lang="ru-RU" dirty="0"/>
              <a:t>нефроз с постепенным обызвествлением некротических масс.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желудке и толстой кишке определяется некроз слизистой оболочки и геморрагический отек подслизистой основы с формированием язвенных дефектов и развитием реактивного воспаления.</a:t>
            </a:r>
          </a:p>
        </p:txBody>
      </p:sp>
    </p:spTree>
    <p:extLst>
      <p:ext uri="{BB962C8B-B14F-4D97-AF65-F5344CB8AC3E}">
        <p14:creationId xmlns:p14="http://schemas.microsoft.com/office/powerpoint/2010/main" val="14048427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13972" y="1805353"/>
            <a:ext cx="10018713" cy="3124201"/>
          </a:xfrm>
        </p:spPr>
        <p:txBody>
          <a:bodyPr>
            <a:normAutofit/>
          </a:bodyPr>
          <a:lstStyle/>
          <a:p>
            <a:r>
              <a:rPr lang="ru-RU" dirty="0"/>
              <a:t>При отравлении солями свинца и таллия кишечник и почки поражаются значительно </a:t>
            </a:r>
            <a:r>
              <a:rPr lang="ru-RU" dirty="0" err="1" smtClean="0"/>
              <a:t>меньше,зато</a:t>
            </a:r>
            <a:r>
              <a:rPr lang="ru-RU" dirty="0" smtClean="0"/>
              <a:t> </a:t>
            </a:r>
            <a:r>
              <a:rPr lang="ru-RU" dirty="0"/>
              <a:t>поражение периферической и центральной нервной системы выражено сильнее (бред, судороги, параличи, парестезии, при отравлении таллием — боли по ходу нервных стволов</a:t>
            </a:r>
            <a:r>
              <a:rPr lang="ru-RU" dirty="0" smtClean="0"/>
              <a:t>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84570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Через 2—3 </a:t>
            </a:r>
            <a:r>
              <a:rPr lang="ru-RU" dirty="0" err="1"/>
              <a:t>нед</a:t>
            </a:r>
            <a:r>
              <a:rPr lang="ru-RU" dirty="0"/>
              <a:t> после отравления таллием наступает расстройство ороговения, выражающееся в значительном шелушении кожи и тотальном выпадении волос на голове и лице. В выпавших волосах </a:t>
            </a:r>
            <a:r>
              <a:rPr lang="ru-RU" dirty="0" err="1"/>
              <a:t>гистологически</a:t>
            </a:r>
            <a:r>
              <a:rPr lang="ru-RU" dirty="0"/>
              <a:t> обнаруживают веретенообразное вздутие корневой части с обильным отложением в ней черного пигмента. На ногтях через 1—2 </a:t>
            </a:r>
            <a:r>
              <a:rPr lang="ru-RU" dirty="0" err="1"/>
              <a:t>мес</a:t>
            </a:r>
            <a:r>
              <a:rPr lang="ru-RU" dirty="0"/>
              <a:t> появляются поперечные белые полосы.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93921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Отравления металлоорганическими соединениями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ртутноорганические</a:t>
            </a:r>
            <a:r>
              <a:rPr lang="ru-RU" dirty="0"/>
              <a:t> соединения — </a:t>
            </a:r>
            <a:r>
              <a:rPr lang="ru-RU" dirty="0" err="1"/>
              <a:t>этилмеркурхлорид</a:t>
            </a:r>
            <a:r>
              <a:rPr lang="ru-RU" dirty="0"/>
              <a:t> (</a:t>
            </a:r>
            <a:r>
              <a:rPr lang="ru-RU" dirty="0" err="1"/>
              <a:t>гранозан</a:t>
            </a:r>
            <a:r>
              <a:rPr lang="ru-RU" dirty="0"/>
              <a:t> C2H5HgCl) и </a:t>
            </a:r>
            <a:r>
              <a:rPr lang="ru-RU" dirty="0" err="1"/>
              <a:t>этилмеркур</a:t>
            </a:r>
            <a:r>
              <a:rPr lang="ru-RU" dirty="0"/>
              <a:t>-фосфат (C2H5Hg)3P04. </a:t>
            </a:r>
          </a:p>
        </p:txBody>
      </p:sp>
    </p:spTree>
    <p:extLst>
      <p:ext uri="{BB962C8B-B14F-4D97-AF65-F5344CB8AC3E}">
        <p14:creationId xmlns:p14="http://schemas.microsoft.com/office/powerpoint/2010/main" val="41917357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Из соединений свинца </a:t>
            </a:r>
            <a:r>
              <a:rPr lang="ru-RU" dirty="0"/>
              <a:t>судебно-медицинское значение имеет тетраэтилсвинец </a:t>
            </a:r>
            <a:r>
              <a:rPr lang="ru-RU" dirty="0" smtClean="0"/>
              <a:t>РЬ(С2Н5)4-</a:t>
            </a:r>
            <a:r>
              <a:rPr lang="ru-RU" dirty="0"/>
              <a:t>используется как антидетонатор для низкооктановых сортов бензина</a:t>
            </a:r>
          </a:p>
        </p:txBody>
      </p:sp>
    </p:spTree>
    <p:extLst>
      <p:ext uri="{BB962C8B-B14F-4D97-AF65-F5344CB8AC3E}">
        <p14:creationId xmlns:p14="http://schemas.microsoft.com/office/powerpoint/2010/main" val="40379889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Клинические проявления: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Острый гастроэнтерит</a:t>
            </a:r>
          </a:p>
          <a:p>
            <a:r>
              <a:rPr lang="ru-RU" dirty="0"/>
              <a:t>П</a:t>
            </a:r>
            <a:r>
              <a:rPr lang="ru-RU" dirty="0" smtClean="0"/>
              <a:t>оражение </a:t>
            </a:r>
            <a:r>
              <a:rPr lang="ru-RU" dirty="0"/>
              <a:t>нервной </a:t>
            </a:r>
            <a:r>
              <a:rPr lang="ru-RU" dirty="0" smtClean="0"/>
              <a:t>системы- нарушение </a:t>
            </a:r>
            <a:r>
              <a:rPr lang="ru-RU" dirty="0"/>
              <a:t>сна — удлинение периода засыпания и кошмарные сновидения. Развиваются вегетативные нарушения — снижение температуры тела и артериального давления, брадикардия, стойкий белый дермографизм, слюнотечение, потливость. Затем появляются бред и галлюцинации, включающие ощущение волос или иных инородных тел во рту, </a:t>
            </a:r>
            <a:r>
              <a:rPr lang="ru-RU" dirty="0" err="1"/>
              <a:t>кататонический</a:t>
            </a:r>
            <a:r>
              <a:rPr lang="ru-RU" dirty="0"/>
              <a:t> ступор (застывание в одной позе), психомоторное возбуждение, возможны судороги и нарушение координации движений. В этот период иногда ошибочно диагностируют шизофрению, бешенство или эпилепсию. Смерть наступает от комы.</a:t>
            </a:r>
          </a:p>
        </p:txBody>
      </p:sp>
    </p:spTree>
    <p:extLst>
      <p:ext uri="{BB962C8B-B14F-4D97-AF65-F5344CB8AC3E}">
        <p14:creationId xmlns:p14="http://schemas.microsoft.com/office/powerpoint/2010/main" val="29147151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Очаги </a:t>
            </a:r>
            <a:r>
              <a:rPr lang="ru-RU" dirty="0"/>
              <a:t>катарально-геморрагической пневмонии. </a:t>
            </a:r>
            <a:endParaRPr lang="ru-RU" dirty="0" smtClean="0"/>
          </a:p>
          <a:p>
            <a:r>
              <a:rPr lang="ru-RU" dirty="0" smtClean="0"/>
              <a:t>Слизистая </a:t>
            </a:r>
            <a:r>
              <a:rPr lang="ru-RU" dirty="0"/>
              <a:t>оболочка желудочно-кишечного тракта набухшая, гиперемированная, с кровоизлияниями. </a:t>
            </a:r>
            <a:endParaRPr lang="ru-RU" dirty="0" smtClean="0"/>
          </a:p>
          <a:p>
            <a:r>
              <a:rPr lang="ru-RU" dirty="0" smtClean="0"/>
              <a:t>Преобладает </a:t>
            </a:r>
            <a:r>
              <a:rPr lang="ru-RU" dirty="0"/>
              <a:t>поражение нервных клеток коры полушарий, гипоталамуса и симпатических ганглиев. </a:t>
            </a:r>
            <a:endParaRPr lang="ru-RU" dirty="0" smtClean="0"/>
          </a:p>
          <a:p>
            <a:r>
              <a:rPr lang="ru-RU" dirty="0" smtClean="0"/>
              <a:t>Обнаруживается </a:t>
            </a:r>
            <a:r>
              <a:rPr lang="ru-RU" dirty="0"/>
              <a:t>также резкая </a:t>
            </a:r>
            <a:r>
              <a:rPr lang="ru-RU" dirty="0" err="1"/>
              <a:t>делипоидизация</a:t>
            </a:r>
            <a:r>
              <a:rPr lang="ru-RU" dirty="0"/>
              <a:t> и цитолиз коры надпочечников, с которой связывают развитие гипотонии.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печени — мелкокапельная жировая и вакуольная дистрофия.</a:t>
            </a:r>
          </a:p>
        </p:txBody>
      </p:sp>
    </p:spTree>
    <p:extLst>
      <p:ext uri="{BB962C8B-B14F-4D97-AF65-F5344CB8AC3E}">
        <p14:creationId xmlns:p14="http://schemas.microsoft.com/office/powerpoint/2010/main" val="4139565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Деструктивные яды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Соединения тяжелых металлов:</a:t>
            </a:r>
          </a:p>
          <a:p>
            <a:r>
              <a:rPr lang="ru-RU" dirty="0" smtClean="0"/>
              <a:t>Ртуть</a:t>
            </a:r>
          </a:p>
          <a:p>
            <a:r>
              <a:rPr lang="ru-RU" dirty="0" smtClean="0"/>
              <a:t>Висмут</a:t>
            </a:r>
          </a:p>
          <a:p>
            <a:r>
              <a:rPr lang="ru-RU" dirty="0" smtClean="0"/>
              <a:t>Стронций</a:t>
            </a:r>
          </a:p>
          <a:p>
            <a:r>
              <a:rPr lang="ru-RU" dirty="0" smtClean="0"/>
              <a:t>Свинец</a:t>
            </a:r>
          </a:p>
          <a:p>
            <a:r>
              <a:rPr lang="ru-RU" dirty="0" smtClean="0"/>
              <a:t>Барий</a:t>
            </a:r>
          </a:p>
          <a:p>
            <a:r>
              <a:rPr lang="ru-RU" dirty="0" smtClean="0"/>
              <a:t>Цинка и др.</a:t>
            </a:r>
          </a:p>
          <a:p>
            <a:r>
              <a:rPr lang="ru-RU" dirty="0" smtClean="0"/>
              <a:t>Соединения мышьяка, фтора, препараты железа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5180523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Отравления соединениями </a:t>
            </a:r>
            <a:r>
              <a:rPr lang="ru-RU" dirty="0" smtClean="0"/>
              <a:t>мышьяка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Смертельная доза 0,1-0,2г.</a:t>
            </a:r>
          </a:p>
          <a:p>
            <a:r>
              <a:rPr lang="ru-RU" dirty="0" smtClean="0"/>
              <a:t>Механизм действия заключается в способности вступать в </a:t>
            </a:r>
            <a:r>
              <a:rPr lang="ru-RU" dirty="0" err="1" smtClean="0"/>
              <a:t>реацию</a:t>
            </a:r>
            <a:r>
              <a:rPr lang="ru-RU" dirty="0" smtClean="0"/>
              <a:t> с сульфгидрильными группами ферментных систем клетки, в результате чего образуются циклические соединения типа арсенитов, которые характеризуются прочностью связей и высокой токсичностью, сосуды </a:t>
            </a:r>
            <a:r>
              <a:rPr lang="ru-RU" dirty="0"/>
              <a:t>парализуются, </a:t>
            </a:r>
            <a:r>
              <a:rPr lang="ru-RU" dirty="0" smtClean="0"/>
              <a:t>расширяются. </a:t>
            </a:r>
          </a:p>
          <a:p>
            <a:r>
              <a:rPr lang="ru-RU" dirty="0"/>
              <a:t>накапливаться в костях, волосах и </a:t>
            </a:r>
            <a:r>
              <a:rPr lang="ru-RU" dirty="0" smtClean="0"/>
              <a:t>ногтях.</a:t>
            </a:r>
            <a:endParaRPr lang="ru-RU" dirty="0"/>
          </a:p>
          <a:p>
            <a:r>
              <a:rPr lang="ru-RU" dirty="0"/>
              <a:t>выделяется медленно: </a:t>
            </a:r>
            <a:r>
              <a:rPr lang="ru-RU" dirty="0" smtClean="0"/>
              <a:t>почками</a:t>
            </a:r>
            <a:r>
              <a:rPr lang="ru-RU" dirty="0"/>
              <a:t>, потом, кишечником, молоком, </a:t>
            </a:r>
            <a:r>
              <a:rPr lang="ru-RU" dirty="0" smtClean="0"/>
              <a:t>слюной</a:t>
            </a:r>
          </a:p>
        </p:txBody>
      </p:sp>
    </p:spTree>
    <p:extLst>
      <p:ext uri="{BB962C8B-B14F-4D97-AF65-F5344CB8AC3E}">
        <p14:creationId xmlns:p14="http://schemas.microsoft.com/office/powerpoint/2010/main" val="12214564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Клинически проявляется </a:t>
            </a:r>
            <a:r>
              <a:rPr lang="ru-RU" dirty="0" err="1"/>
              <a:t>мышьяковской</a:t>
            </a:r>
            <a:r>
              <a:rPr lang="ru-RU" dirty="0"/>
              <a:t> холерой.</a:t>
            </a:r>
          </a:p>
          <a:p>
            <a:r>
              <a:rPr lang="ru-RU" dirty="0"/>
              <a:t>Острое отравление: </a:t>
            </a:r>
          </a:p>
          <a:p>
            <a:r>
              <a:rPr lang="ru-RU" dirty="0"/>
              <a:t>Формы :</a:t>
            </a:r>
          </a:p>
          <a:p>
            <a:r>
              <a:rPr lang="ru-RU" dirty="0"/>
              <a:t>Желудочно-кишечная - (рвота, понос, </a:t>
            </a:r>
            <a:r>
              <a:rPr lang="ru-RU" dirty="0" err="1"/>
              <a:t>олигурия</a:t>
            </a:r>
            <a:r>
              <a:rPr lang="ru-RU" dirty="0"/>
              <a:t>, голос хриплый, цианоз, кома)</a:t>
            </a:r>
          </a:p>
          <a:p>
            <a:r>
              <a:rPr lang="ru-RU" dirty="0"/>
              <a:t>Паралитическая (ЦНС) </a:t>
            </a:r>
          </a:p>
          <a:p>
            <a:r>
              <a:rPr lang="ru-RU" dirty="0"/>
              <a:t>(если вводится в кровь, под кожу) - головокружение, головная боль, судороги, потеря сознания, паралич дыхания</a:t>
            </a:r>
          </a:p>
          <a:p>
            <a:r>
              <a:rPr lang="ru-RU" dirty="0"/>
              <a:t>смерть через 4-12-24 </a:t>
            </a:r>
            <a:r>
              <a:rPr lang="ru-RU" dirty="0" smtClean="0"/>
              <a:t>часов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85279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Хроническое отравление.</a:t>
            </a:r>
          </a:p>
          <a:p>
            <a:r>
              <a:rPr lang="ru-RU" dirty="0"/>
              <a:t>Стадии:</a:t>
            </a:r>
          </a:p>
          <a:p>
            <a:r>
              <a:rPr lang="ru-RU" dirty="0"/>
              <a:t>слабая форма: потеря аппетита, тошнота, поносы</a:t>
            </a:r>
          </a:p>
          <a:p>
            <a:r>
              <a:rPr lang="ru-RU" dirty="0"/>
              <a:t>параличи кожи и слизистых оболочек: насморк, хрипота, пигментация живота, выпадение волос</a:t>
            </a:r>
          </a:p>
          <a:p>
            <a:r>
              <a:rPr lang="ru-RU" dirty="0"/>
              <a:t>поражение ЦНС: параличи, слепота</a:t>
            </a:r>
          </a:p>
          <a:p>
            <a:r>
              <a:rPr lang="ru-RU" dirty="0"/>
              <a:t>конечная стадия: одышка и смерть от перерождения </a:t>
            </a:r>
            <a:r>
              <a:rPr lang="ru-RU" dirty="0" smtClean="0"/>
              <a:t>сердца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62257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Для хронических отравлений мышьяком типичны белые поперечные полоски на ногтях (кайма </a:t>
            </a:r>
            <a:r>
              <a:rPr lang="ru-RU" dirty="0" err="1"/>
              <a:t>Мееса</a:t>
            </a:r>
            <a:r>
              <a:rPr lang="ru-RU" dirty="0"/>
              <a:t>), полиневриты, диспепсия, кахексия и </a:t>
            </a:r>
            <a:r>
              <a:rPr lang="ru-RU" dirty="0" err="1"/>
              <a:t>алопеция</a:t>
            </a:r>
            <a:r>
              <a:rPr lang="ru-RU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582316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При отравлении мышьяком выявляются острое фибринозно-геморрагическое воспаление слизистой оболочки желудка и кишечника: покраснение, набухание, фибриновые наложения и кровоизлияния, поверхностные некрозы и эрозии. Между складками слизистой оболочки иногда обнаруживаются кристаллы яда. Содержимое тонкого кишечника обильное, жидкое, мутное, с хлопьями, в толстом кишечнике — слизь. </a:t>
            </a:r>
            <a:r>
              <a:rPr lang="ru-RU" dirty="0" err="1"/>
              <a:t>Пейеровы</a:t>
            </a:r>
            <a:r>
              <a:rPr lang="ru-RU" dirty="0"/>
              <a:t> бляшки набухают и изъязвляются. Кровеносные сосуды в подслизистом слое расширены и переполнены кровью. Брюшина покрыта клейкими наложениями фибрина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14772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Мышца сердца дряблая, на разрезах тусклая, имеет глинистый вид. Печень и почки также выглядят набухшими, тусклыми и дряблыми.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32845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Для отравлений соединениями мышьяка характерна не только белковая, но и жировая дистрофия </a:t>
            </a:r>
            <a:r>
              <a:rPr lang="ru-RU" dirty="0" err="1"/>
              <a:t>кардиомиоцитов</a:t>
            </a:r>
            <a:r>
              <a:rPr lang="ru-RU" dirty="0"/>
              <a:t>, </a:t>
            </a:r>
            <a:r>
              <a:rPr lang="ru-RU" dirty="0" err="1"/>
              <a:t>гепатоцитов</a:t>
            </a:r>
            <a:r>
              <a:rPr lang="ru-RU" dirty="0"/>
              <a:t> и </a:t>
            </a:r>
            <a:r>
              <a:rPr lang="ru-RU" dirty="0" err="1"/>
              <a:t>нефротелия</a:t>
            </a:r>
            <a:r>
              <a:rPr lang="ru-RU" dirty="0"/>
              <a:t>, особенно в затянувшихся случаях.</a:t>
            </a:r>
          </a:p>
        </p:txBody>
      </p:sp>
    </p:spTree>
    <p:extLst>
      <p:ext uri="{BB962C8B-B14F-4D97-AF65-F5344CB8AC3E}">
        <p14:creationId xmlns:p14="http://schemas.microsoft.com/office/powerpoint/2010/main" val="18242083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Отравления </a:t>
            </a:r>
            <a:r>
              <a:rPr lang="ru-RU" dirty="0" smtClean="0"/>
              <a:t>цианидами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при отравлении синильной кислотой от органов и полостей трупа ощущается запах горького миндаля, который быстро улетучивается (в отличие от такого же запаха нитробензола, который сохраняется долго). В связи с отсутствием гипоксемии характерны вишнево-красный цвет трупных пятен и крови. Возможны симметричные очаги ишемического некроза в подкорковых ядрах головного мозга, как при отравлении окисью углерода.</a:t>
            </a:r>
          </a:p>
        </p:txBody>
      </p:sp>
    </p:spTree>
    <p:extLst>
      <p:ext uri="{BB962C8B-B14F-4D97-AF65-F5344CB8AC3E}">
        <p14:creationId xmlns:p14="http://schemas.microsoft.com/office/powerpoint/2010/main" val="18550489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Цианид калия при растворении в воде вступает в реакцию с ней, образуя гидроксид калия и синильную кислоту. Поэтому он оказывает также местное действие, подобное действию щелочей. Оно проявляется в виде набухания и вишнево-красного окрашивания слизистой оболочки желудка.</a:t>
            </a:r>
          </a:p>
        </p:txBody>
      </p:sp>
    </p:spTree>
    <p:extLst>
      <p:ext uri="{BB962C8B-B14F-4D97-AF65-F5344CB8AC3E}">
        <p14:creationId xmlns:p14="http://schemas.microsoft.com/office/powerpoint/2010/main" val="17810607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При микроскопическом исследовании обнаруживаются полнокровие, отек и кровоизлияния в ткани головного мозга и легких, фрагментация и </a:t>
            </a:r>
            <a:r>
              <a:rPr lang="ru-RU" dirty="0" err="1"/>
              <a:t>базофильный</a:t>
            </a:r>
            <a:r>
              <a:rPr lang="ru-RU" dirty="0"/>
              <a:t> оттенок цитоплазмы </a:t>
            </a:r>
            <a:r>
              <a:rPr lang="ru-RU" dirty="0" err="1"/>
              <a:t>кардиомиоцитов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45329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1" y="1708637"/>
            <a:ext cx="10018713" cy="3124201"/>
          </a:xfrm>
        </p:spPr>
        <p:txBody>
          <a:bodyPr/>
          <a:lstStyle/>
          <a:p>
            <a:r>
              <a:rPr lang="ru-RU" dirty="0"/>
              <a:t>обладают местным раздражающим действием</a:t>
            </a:r>
          </a:p>
          <a:p>
            <a:r>
              <a:rPr lang="ru-RU" dirty="0"/>
              <a:t>образуют с белками </a:t>
            </a:r>
            <a:r>
              <a:rPr lang="ru-RU" dirty="0" err="1"/>
              <a:t>альбуминаты</a:t>
            </a:r>
            <a:r>
              <a:rPr lang="ru-RU" dirty="0"/>
              <a:t>, которые нерастворимы в воде, что сопровождается распадом цитоплазмы живой ткани</a:t>
            </a:r>
          </a:p>
          <a:p>
            <a:r>
              <a:rPr lang="ru-RU" dirty="0"/>
              <a:t>повреждается печень, сердечная мышца, </a:t>
            </a:r>
            <a:r>
              <a:rPr lang="ru-RU" dirty="0" smtClean="0"/>
              <a:t>почки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1691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Отравления фосфорорганическими соединениями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метафос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err="1" smtClean="0"/>
              <a:t>меркаптофос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err="1" smtClean="0"/>
              <a:t>карбофос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smtClean="0"/>
              <a:t>хлорофос </a:t>
            </a:r>
            <a:r>
              <a:rPr lang="ru-RU" dirty="0"/>
              <a:t>и др.</a:t>
            </a:r>
          </a:p>
        </p:txBody>
      </p:sp>
    </p:spTree>
    <p:extLst>
      <p:ext uri="{BB962C8B-B14F-4D97-AF65-F5344CB8AC3E}">
        <p14:creationId xmlns:p14="http://schemas.microsoft.com/office/powerpoint/2010/main" val="38517606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1600201"/>
            <a:ext cx="10018713" cy="4191000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Трупное окоченение выражено </a:t>
            </a:r>
            <a:r>
              <a:rPr lang="ru-RU" dirty="0" smtClean="0"/>
              <a:t>резко. </a:t>
            </a:r>
          </a:p>
          <a:p>
            <a:r>
              <a:rPr lang="ru-RU" dirty="0" smtClean="0"/>
              <a:t>Зрачки </a:t>
            </a:r>
            <a:r>
              <a:rPr lang="ru-RU" dirty="0"/>
              <a:t>сужены. </a:t>
            </a:r>
            <a:endParaRPr lang="ru-RU" dirty="0" smtClean="0"/>
          </a:p>
          <a:p>
            <a:r>
              <a:rPr lang="ru-RU" dirty="0" smtClean="0"/>
              <a:t>Возможно </a:t>
            </a:r>
            <a:r>
              <a:rPr lang="ru-RU" dirty="0"/>
              <a:t>желтушное окрашивание кожи и склер. </a:t>
            </a:r>
            <a:endParaRPr lang="ru-RU" dirty="0" smtClean="0"/>
          </a:p>
          <a:p>
            <a:r>
              <a:rPr lang="ru-RU" dirty="0" smtClean="0"/>
              <a:t>Выявляются </a:t>
            </a:r>
            <a:r>
              <a:rPr lang="ru-RU" dirty="0"/>
              <a:t>признаки острого расстройства гемодинамики, характерные для асфиксии.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дыхательных путях — обильная слизь.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месте первичного соприкосновения ФОС с тканями изменений не возникает или (при пероральных отравлениях) развивается катаральный </a:t>
            </a:r>
            <a:r>
              <a:rPr lang="ru-RU" dirty="0" err="1"/>
              <a:t>гастроэнтероколит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При </a:t>
            </a:r>
            <a:r>
              <a:rPr lang="ru-RU" dirty="0"/>
              <a:t>ингаляционных интоксикациях наблюдаются катаральный бронхит и особенно сильный отек легких. Характерны участки спастического сокращения кишечника. Печень увеличена, дряблая, желтоватого цвета.</a:t>
            </a:r>
          </a:p>
        </p:txBody>
      </p:sp>
    </p:spTree>
    <p:extLst>
      <p:ext uri="{BB962C8B-B14F-4D97-AF65-F5344CB8AC3E}">
        <p14:creationId xmlns:p14="http://schemas.microsoft.com/office/powerpoint/2010/main" val="19901240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1072663"/>
            <a:ext cx="10018713" cy="4718538"/>
          </a:xfrm>
        </p:spPr>
        <p:txBody>
          <a:bodyPr>
            <a:normAutofit fontScale="92500"/>
          </a:bodyPr>
          <a:lstStyle/>
          <a:p>
            <a:r>
              <a:rPr lang="ru-RU" dirty="0"/>
              <a:t>ФОС поражают преимущественно кору полушарий головного мозга, подкорковые ядра, спинной мозг и вегетативные ганглии. В этих отделах наиболее выражены </a:t>
            </a:r>
            <a:r>
              <a:rPr lang="ru-RU" dirty="0" smtClean="0"/>
              <a:t>набухание</a:t>
            </a:r>
            <a:r>
              <a:rPr lang="ru-RU" dirty="0"/>
              <a:t>, </a:t>
            </a:r>
            <a:r>
              <a:rPr lang="ru-RU" dirty="0" err="1"/>
              <a:t>кариолиз</a:t>
            </a:r>
            <a:r>
              <a:rPr lang="ru-RU" dirty="0"/>
              <a:t> и </a:t>
            </a:r>
            <a:r>
              <a:rPr lang="ru-RU" dirty="0" err="1"/>
              <a:t>кариоцитолиз</a:t>
            </a:r>
            <a:r>
              <a:rPr lang="ru-RU" dirty="0"/>
              <a:t> нейронов.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легких возможна картина катарально-десквамативного бронхита и пневмонии.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сердце отмечается белковая дистрофия мышечных волокон, иногда с их фрагментацией и с очагами </a:t>
            </a:r>
            <a:r>
              <a:rPr lang="ru-RU" dirty="0" err="1"/>
              <a:t>глыбчатого</a:t>
            </a:r>
            <a:r>
              <a:rPr lang="ru-RU" dirty="0"/>
              <a:t> распада. </a:t>
            </a:r>
          </a:p>
          <a:p>
            <a:r>
              <a:rPr lang="ru-RU" dirty="0" smtClean="0"/>
              <a:t>В </a:t>
            </a:r>
            <a:r>
              <a:rPr lang="ru-RU" dirty="0"/>
              <a:t>печени наблюдается вакуольная и жировая дистрофия, осложняющаяся единичными внутридольковыми очаговыми некрозами.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почках — зернистая дистрофия эпителия извитых канальцев, реже вакуольная или жировая, иногда с очаговым некрозом клеток. Иногда развиваются некротический нефроз и </a:t>
            </a:r>
            <a:r>
              <a:rPr lang="ru-RU" dirty="0" err="1"/>
              <a:t>гломерулонефрит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026463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0382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Отравления ртутью и её </a:t>
            </a:r>
            <a:r>
              <a:rPr lang="ru-RU" dirty="0" smtClean="0"/>
              <a:t>соединениями: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Наиболее </a:t>
            </a:r>
            <a:r>
              <a:rPr lang="ru-RU" dirty="0"/>
              <a:t>токсичными </a:t>
            </a:r>
            <a:r>
              <a:rPr lang="ru-RU" dirty="0" smtClean="0"/>
              <a:t>являются </a:t>
            </a:r>
            <a:r>
              <a:rPr lang="ru-RU" dirty="0"/>
              <a:t>такие соединения ртути как сулема, каломель, </a:t>
            </a:r>
            <a:r>
              <a:rPr lang="ru-RU" dirty="0" err="1"/>
              <a:t>гранозан</a:t>
            </a:r>
            <a:r>
              <a:rPr lang="ru-RU" dirty="0"/>
              <a:t>, её цианид и </a:t>
            </a:r>
            <a:r>
              <a:rPr lang="ru-RU" dirty="0" err="1" smtClean="0"/>
              <a:t>оксицианид</a:t>
            </a:r>
            <a:r>
              <a:rPr lang="ru-RU" dirty="0"/>
              <a:t>; а также пары ртути при их ингаляционном поступлении.</a:t>
            </a:r>
          </a:p>
        </p:txBody>
      </p:sp>
    </p:spTree>
    <p:extLst>
      <p:ext uri="{BB962C8B-B14F-4D97-AF65-F5344CB8AC3E}">
        <p14:creationId xmlns:p14="http://schemas.microsoft.com/office/powerpoint/2010/main" val="2711147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Механизм действия: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Подавление биологической активности всех тканей, что определяется способностью связывать сульфгидрильные группы белков, ферментов, и нарушать процессы внутриклеточного обмена электролитов. </a:t>
            </a:r>
          </a:p>
          <a:p>
            <a:r>
              <a:rPr lang="ru-RU" dirty="0" smtClean="0"/>
              <a:t>Смертельная доза 0,1-0,3 г.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7342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Клинические проявления: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1-я </a:t>
            </a:r>
            <a:r>
              <a:rPr lang="ru-RU" dirty="0"/>
              <a:t>ст. - слизистая рта набухает, рвота; </a:t>
            </a:r>
          </a:p>
          <a:p>
            <a:r>
              <a:rPr lang="ru-RU" dirty="0"/>
              <a:t>2-я ст. - упадок сердечной деятельности, потеря сознания, судороги; </a:t>
            </a:r>
          </a:p>
          <a:p>
            <a:r>
              <a:rPr lang="ru-RU" dirty="0"/>
              <a:t>3-я ст. - поражение органов, выделяющих ртуть: почки, толстый </a:t>
            </a:r>
            <a:r>
              <a:rPr lang="ru-RU" dirty="0" err="1"/>
              <a:t>кишечник,потовые</a:t>
            </a:r>
            <a:r>
              <a:rPr lang="ru-RU" dirty="0"/>
              <a:t> железы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874871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09" y="0"/>
            <a:ext cx="10018713" cy="1752599"/>
          </a:xfrm>
        </p:spPr>
        <p:txBody>
          <a:bodyPr/>
          <a:lstStyle/>
          <a:p>
            <a:r>
              <a:rPr lang="ru-RU" dirty="0" smtClean="0"/>
              <a:t>Ртутный стоматит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5076" y="1494693"/>
            <a:ext cx="11245361" cy="3191607"/>
          </a:xfrm>
        </p:spPr>
        <p:txBody>
          <a:bodyPr/>
          <a:lstStyle/>
          <a:p>
            <a:r>
              <a:rPr lang="ru-RU" dirty="0">
                <a:solidFill>
                  <a:srgbClr val="363636"/>
                </a:solidFill>
                <a:latin typeface="tahoma" panose="020B0604030504040204" pitchFamily="34" charset="0"/>
              </a:rPr>
              <a:t>стоматит (слюнотечение, гнилостный запах изо рта, опухание слюнных желез и десен, кровоточивость десен, "ртутная (свинцовая) кайма" — темная кайма по краю десен, в тяжелых случаях — образование в полости рта язв, покрытых сероватым налетом).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6902" y="3722075"/>
            <a:ext cx="4854243" cy="299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62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2604" y="1173405"/>
            <a:ext cx="8572500" cy="481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662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На вскрытии: в местах введения яда воспаление вплоть до </a:t>
            </a:r>
            <a:r>
              <a:rPr lang="ru-RU" dirty="0" smtClean="0"/>
              <a:t>некроза. </a:t>
            </a:r>
            <a:r>
              <a:rPr lang="ru-RU" dirty="0"/>
              <a:t>Почки - сулемовый некроз, кишечник - сулемовая дизентерия (язвы), перерождение печени, поражение ЦНС.</a:t>
            </a:r>
          </a:p>
          <a:p>
            <a:r>
              <a:rPr lang="ru-RU" dirty="0"/>
              <a:t>определяют в моче, в рвотных </a:t>
            </a:r>
            <a:r>
              <a:rPr lang="ru-RU" dirty="0" err="1"/>
              <a:t>массах,в</a:t>
            </a:r>
            <a:r>
              <a:rPr lang="ru-RU" dirty="0"/>
              <a:t> слюне, в </a:t>
            </a:r>
            <a:r>
              <a:rPr lang="ru-RU" dirty="0" smtClean="0"/>
              <a:t>кале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8848051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EB8F22"/>
      </a:accent1>
      <a:accent2>
        <a:srgbClr val="CD4223"/>
      </a:accent2>
      <a:accent3>
        <a:srgbClr val="A89374"/>
      </a:accent3>
      <a:accent4>
        <a:srgbClr val="83AA67"/>
      </a:accent4>
      <a:accent5>
        <a:srgbClr val="4FA9C1"/>
      </a:accent5>
      <a:accent6>
        <a:srgbClr val="9390AF"/>
      </a:accent6>
      <a:hlink>
        <a:srgbClr val="EC7220"/>
      </a:hlink>
      <a:folHlink>
        <a:srgbClr val="F09355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EBEC8F79-A447-43FC-8E81-85E8468AF3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Аспект</Template>
  <TotalTime>183</TotalTime>
  <Words>1272</Words>
  <Application>Microsoft Office PowerPoint</Application>
  <PresentationFormat>Произвольный</PresentationFormat>
  <Paragraphs>93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33</vt:i4>
      </vt:variant>
    </vt:vector>
  </HeadingPairs>
  <TitlesOfParts>
    <vt:vector size="36" baseType="lpstr">
      <vt:lpstr>HDOfficeLightV0</vt:lpstr>
      <vt:lpstr>1_HDOfficeLightV0</vt:lpstr>
      <vt:lpstr>Параллакс</vt:lpstr>
      <vt:lpstr>Отравления металлоорганическими соединениями.</vt:lpstr>
      <vt:lpstr>Деструктивные яды</vt:lpstr>
      <vt:lpstr>Презентация PowerPoint</vt:lpstr>
      <vt:lpstr>Отравления ртутью и её соединениями: </vt:lpstr>
      <vt:lpstr>Механизм действия:</vt:lpstr>
      <vt:lpstr>Клинические проявления: </vt:lpstr>
      <vt:lpstr>Ртутный стоматит</vt:lpstr>
      <vt:lpstr>Презентация PowerPoint</vt:lpstr>
      <vt:lpstr>Презентация PowerPoint</vt:lpstr>
      <vt:lpstr>Презентация PowerPoint</vt:lpstr>
      <vt:lpstr>Сулемовая почка</vt:lpstr>
      <vt:lpstr>Презентация PowerPoint</vt:lpstr>
      <vt:lpstr>Гистологическая картина отравления солями тяжелых металлов:</vt:lpstr>
      <vt:lpstr>Презентация PowerPoint</vt:lpstr>
      <vt:lpstr>Презентация PowerPoint</vt:lpstr>
      <vt:lpstr>Отравления металлоорганическими соединениями</vt:lpstr>
      <vt:lpstr>Презентация PowerPoint</vt:lpstr>
      <vt:lpstr>Клинические проявления:</vt:lpstr>
      <vt:lpstr>Презентация PowerPoint</vt:lpstr>
      <vt:lpstr>Отравления соединениями мышьяка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Отравления цианидами</vt:lpstr>
      <vt:lpstr>Презентация PowerPoint</vt:lpstr>
      <vt:lpstr>Презентация PowerPoint</vt:lpstr>
      <vt:lpstr>Отравления фосфорорганическими соединениями</vt:lpstr>
      <vt:lpstr>Презентация PowerPoint</vt:lpstr>
      <vt:lpstr>Презентация PowerPoint</vt:lpstr>
      <vt:lpstr>Спасибо за внимание!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Вероника Антипова</dc:creator>
  <cp:lastModifiedBy>tech</cp:lastModifiedBy>
  <cp:revision>16</cp:revision>
  <dcterms:created xsi:type="dcterms:W3CDTF">2020-10-27T13:09:13Z</dcterms:created>
  <dcterms:modified xsi:type="dcterms:W3CDTF">2021-05-29T09:04:14Z</dcterms:modified>
</cp:coreProperties>
</file>