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3" r:id="rId6"/>
    <p:sldId id="258" r:id="rId7"/>
    <p:sldId id="259" r:id="rId8"/>
    <p:sldId id="261" r:id="rId9"/>
    <p:sldId id="260" r:id="rId10"/>
    <p:sldId id="262" r:id="rId11"/>
    <p:sldId id="264" r:id="rId12"/>
    <p:sldId id="263" r:id="rId13"/>
    <p:sldId id="265" r:id="rId14"/>
    <p:sldId id="274" r:id="rId15"/>
    <p:sldId id="266" r:id="rId16"/>
    <p:sldId id="267" r:id="rId17"/>
    <p:sldId id="268" r:id="rId18"/>
    <p:sldId id="269" r:id="rId19"/>
    <p:sldId id="270"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42345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347504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5BABD5-648A-457D-B536-91AFE16DB1F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294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390462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5BABD5-648A-457D-B536-91AFE16DB1F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427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27094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182294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171762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84384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AD437-1CD4-4D77-B572-E7EF8EA8595F}" type="datetimeFigureOut">
              <a:rPr lang="ru-RU" smtClean="0"/>
              <a:t>30.01.2021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145997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418359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AD437-1CD4-4D77-B572-E7EF8EA8595F}" type="datetimeFigureOut">
              <a:rPr lang="ru-RU" smtClean="0"/>
              <a:t>30.01.2021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412881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79AD437-1CD4-4D77-B572-E7EF8EA8595F}" type="datetimeFigureOut">
              <a:rPr lang="ru-RU" smtClean="0"/>
              <a:t>30.01.2021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42158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AD437-1CD4-4D77-B572-E7EF8EA8595F}" type="datetimeFigureOut">
              <a:rPr lang="ru-RU" smtClean="0"/>
              <a:t>30.01.2021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51446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143522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9AD437-1CD4-4D77-B572-E7EF8EA8595F}" type="datetimeFigureOut">
              <a:rPr lang="ru-RU" smtClean="0"/>
              <a:t>30.01.2021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5BABD5-648A-457D-B536-91AFE16DB1FB}" type="slidenum">
              <a:rPr lang="ru-RU" smtClean="0"/>
              <a:t>‹#›</a:t>
            </a:fld>
            <a:endParaRPr lang="ru-RU"/>
          </a:p>
        </p:txBody>
      </p:sp>
    </p:spTree>
    <p:extLst>
      <p:ext uri="{BB962C8B-B14F-4D97-AF65-F5344CB8AC3E}">
        <p14:creationId xmlns:p14="http://schemas.microsoft.com/office/powerpoint/2010/main" val="413933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79AD437-1CD4-4D77-B572-E7EF8EA8595F}" type="datetimeFigureOut">
              <a:rPr lang="ru-RU" smtClean="0"/>
              <a:t>30.01.2021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5BABD5-648A-457D-B536-91AFE16DB1FB}" type="slidenum">
              <a:rPr lang="ru-RU" smtClean="0"/>
              <a:t>‹#›</a:t>
            </a:fld>
            <a:endParaRPr lang="ru-RU"/>
          </a:p>
        </p:txBody>
      </p:sp>
    </p:spTree>
    <p:extLst>
      <p:ext uri="{BB962C8B-B14F-4D97-AF65-F5344CB8AC3E}">
        <p14:creationId xmlns:p14="http://schemas.microsoft.com/office/powerpoint/2010/main" val="74181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9922" y="1844040"/>
            <a:ext cx="8915399" cy="2262781"/>
          </a:xfrm>
        </p:spPr>
        <p:txBody>
          <a:bodyPr>
            <a:normAutofit/>
          </a:bodyPr>
          <a:lstStyle/>
          <a:p>
            <a:pPr algn="ctr"/>
            <a:r>
              <a:rPr lang="ru-RU" sz="6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Официальный язык документации</a:t>
            </a:r>
            <a:endParaRPr lang="ru-RU" sz="6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75062" y="0"/>
            <a:ext cx="10485120" cy="1332411"/>
          </a:xfrm>
        </p:spPr>
        <p:txBody>
          <a:bodyPr>
            <a:normAutofit fontScale="92500"/>
          </a:bodyPr>
          <a:lstStyle/>
          <a:p>
            <a:pPr algn="ctr"/>
            <a:r>
              <a:rPr lang="ru-RU" sz="1900" dirty="0">
                <a:solidFill>
                  <a:schemeClr val="tx1"/>
                </a:solidFill>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a:t>
            </a:r>
            <a:br>
              <a:rPr lang="ru-RU" sz="1900" dirty="0">
                <a:solidFill>
                  <a:schemeClr val="tx1"/>
                </a:solidFill>
                <a:latin typeface="Times New Roman" panose="02020603050405020304" pitchFamily="18" charset="0"/>
                <a:cs typeface="Times New Roman" panose="02020603050405020304" pitchFamily="18" charset="0"/>
              </a:rPr>
            </a:br>
            <a:r>
              <a:rPr lang="ru-RU" sz="1900" dirty="0">
                <a:solidFill>
                  <a:schemeClr val="tx1"/>
                </a:solidFill>
                <a:latin typeface="Times New Roman" panose="02020603050405020304" pitchFamily="18" charset="0"/>
                <a:cs typeface="Times New Roman" panose="02020603050405020304" pitchFamily="18" charset="0"/>
              </a:rPr>
              <a:t>"Красноярский государственный медицинский университет имени профессора </a:t>
            </a:r>
            <a:r>
              <a:rPr lang="ru-RU" sz="1900" dirty="0" err="1">
                <a:solidFill>
                  <a:schemeClr val="tx1"/>
                </a:solidFill>
                <a:latin typeface="Times New Roman" panose="02020603050405020304" pitchFamily="18" charset="0"/>
                <a:cs typeface="Times New Roman" panose="02020603050405020304" pitchFamily="18" charset="0"/>
              </a:rPr>
              <a:t>В.Ф.Войно-Ясенецкого</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smtClean="0">
                <a:solidFill>
                  <a:schemeClr val="tx1"/>
                </a:solidFill>
                <a:latin typeface="Times New Roman" panose="02020603050405020304" pitchFamily="18" charset="0"/>
                <a:cs typeface="Times New Roman" panose="02020603050405020304" pitchFamily="18" charset="0"/>
              </a:rPr>
              <a:t/>
            </a:r>
            <a:br>
              <a:rPr lang="ru-RU" sz="1900" dirty="0" smtClean="0">
                <a:solidFill>
                  <a:schemeClr val="tx1"/>
                </a:solidFill>
                <a:latin typeface="Times New Roman" panose="02020603050405020304" pitchFamily="18" charset="0"/>
                <a:cs typeface="Times New Roman" panose="02020603050405020304" pitchFamily="18" charset="0"/>
              </a:rPr>
            </a:br>
            <a:r>
              <a:rPr lang="ru-RU" sz="1900" dirty="0" smtClean="0">
                <a:solidFill>
                  <a:schemeClr val="tx1"/>
                </a:solidFill>
                <a:latin typeface="Times New Roman" panose="02020603050405020304" pitchFamily="18" charset="0"/>
                <a:cs typeface="Times New Roman" panose="02020603050405020304" pitchFamily="18" charset="0"/>
              </a:rPr>
              <a:t>Министерства </a:t>
            </a:r>
            <a:r>
              <a:rPr lang="ru-RU" sz="1900" dirty="0">
                <a:solidFill>
                  <a:schemeClr val="tx1"/>
                </a:solidFill>
                <a:latin typeface="Times New Roman" panose="02020603050405020304" pitchFamily="18" charset="0"/>
                <a:cs typeface="Times New Roman" panose="02020603050405020304" pitchFamily="18" charset="0"/>
              </a:rPr>
              <a:t>здравоохранения Российской Федерации</a:t>
            </a:r>
          </a:p>
          <a:p>
            <a:pPr algn="ctr"/>
            <a:r>
              <a:rPr lang="ru-RU" sz="1900" dirty="0">
                <a:solidFill>
                  <a:schemeClr val="tx1"/>
                </a:solidFill>
                <a:latin typeface="Times New Roman" panose="02020603050405020304" pitchFamily="18" charset="0"/>
                <a:cs typeface="Times New Roman" panose="02020603050405020304" pitchFamily="18" charset="0"/>
              </a:rPr>
              <a:t>Фармацевтический колледж</a:t>
            </a:r>
          </a:p>
          <a:p>
            <a:endParaRPr lang="ru-RU" b="1" dirty="0"/>
          </a:p>
        </p:txBody>
      </p:sp>
      <p:sp>
        <p:nvSpPr>
          <p:cNvPr id="4" name="TextBox 3"/>
          <p:cNvSpPr txBox="1"/>
          <p:nvPr/>
        </p:nvSpPr>
        <p:spPr>
          <a:xfrm>
            <a:off x="4458787" y="6068752"/>
            <a:ext cx="2847703" cy="369332"/>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Красноярск 2019</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882759" y="5454869"/>
            <a:ext cx="3102709" cy="646331"/>
          </a:xfrm>
          <a:prstGeom prst="rect">
            <a:avLst/>
          </a:prstGeom>
          <a:noFill/>
        </p:spPr>
        <p:txBody>
          <a:bodyPr wrap="none" rtlCol="0">
            <a:spAutoFit/>
          </a:bodyPr>
          <a:lstStyle/>
          <a:p>
            <a:r>
              <a:rPr lang="ru-RU" dirty="0" smtClean="0">
                <a:latin typeface="Times New Roman" pitchFamily="18" charset="0"/>
                <a:cs typeface="Times New Roman" pitchFamily="18" charset="0"/>
              </a:rPr>
              <a:t>Преподаватель</a:t>
            </a:r>
            <a:r>
              <a:rPr lang="ru-RU" dirty="0">
                <a:latin typeface="Times New Roman" pitchFamily="18" charset="0"/>
                <a:cs typeface="Times New Roman" pitchFamily="18" charset="0"/>
              </a:rPr>
              <a:t>:  Попова О.М.</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7128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73189" y="1127760"/>
            <a:ext cx="6635930" cy="5460274"/>
          </a:xfrm>
        </p:spPr>
        <p:txBody>
          <a:bodyPr>
            <a:normAutofit/>
          </a:bodyPr>
          <a:lstStyle/>
          <a:p>
            <a:pPr marL="0" indent="450000" algn="just">
              <a:buNone/>
            </a:pPr>
            <a:r>
              <a:rPr lang="ru-RU" sz="2400" i="1" dirty="0">
                <a:solidFill>
                  <a:schemeClr val="tx1"/>
                </a:solidFill>
                <a:latin typeface="Times New Roman" panose="02020603050405020304" pitchFamily="18" charset="0"/>
                <a:cs typeface="Times New Roman" panose="02020603050405020304" pitchFamily="18" charset="0"/>
              </a:rPr>
              <a:t>По способу изложения</a:t>
            </a:r>
            <a:r>
              <a:rPr lang="ru-RU" sz="2400" dirty="0">
                <a:solidFill>
                  <a:schemeClr val="tx1"/>
                </a:solidFill>
                <a:latin typeface="Times New Roman" panose="02020603050405020304" pitchFamily="18" charset="0"/>
                <a:cs typeface="Times New Roman" panose="02020603050405020304" pitchFamily="18" charset="0"/>
              </a:rPr>
              <a:t> тексты обычно делят на следующие виды: повествование, описание и рассуждение</a:t>
            </a:r>
            <a:r>
              <a:rPr lang="ru-RU" sz="2400" dirty="0" smtClean="0">
                <a:solidFill>
                  <a:schemeClr val="tx1"/>
                </a:solidFill>
                <a:latin typeface="Times New Roman" panose="02020603050405020304" pitchFamily="18" charset="0"/>
                <a:cs typeface="Times New Roman" panose="02020603050405020304" pitchFamily="18" charset="0"/>
              </a:rPr>
              <a:t>.</a:t>
            </a:r>
          </a:p>
          <a:p>
            <a:pPr marL="0" indent="450000" algn="just">
              <a:buNone/>
            </a:pP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b="1" dirty="0">
                <a:solidFill>
                  <a:schemeClr val="tx1"/>
                </a:solidFill>
                <a:latin typeface="Times New Roman" panose="02020603050405020304" pitchFamily="18" charset="0"/>
                <a:cs typeface="Times New Roman" panose="02020603050405020304" pitchFamily="18" charset="0"/>
              </a:rPr>
              <a:t>повествовании</a:t>
            </a:r>
            <a:r>
              <a:rPr lang="ru-RU" sz="2400" dirty="0">
                <a:solidFill>
                  <a:schemeClr val="tx1"/>
                </a:solidFill>
                <a:latin typeface="Times New Roman" panose="02020603050405020304" pitchFamily="18" charset="0"/>
                <a:cs typeface="Times New Roman" panose="02020603050405020304" pitchFamily="18" charset="0"/>
              </a:rPr>
              <a:t> рассказывается о событиях, явлениях, фактах в той хронологической последовательности, в которой они происходили в действительности. Этот тип изложения чаще всего применяется в таких документах как информационные сообщения, отдельные виды протоколов, автобиографии, докладные записки и т.п.</a:t>
            </a:r>
          </a:p>
          <a:p>
            <a:pPr marL="0" indent="0">
              <a:buNone/>
            </a:pPr>
            <a:endParaRPr lang="ru-RU" dirty="0"/>
          </a:p>
          <a:p>
            <a:endParaRPr lang="ru-RU" dirty="0"/>
          </a:p>
        </p:txBody>
      </p:sp>
      <p:pic>
        <p:nvPicPr>
          <p:cNvPr id="5" name="Рисунок 4"/>
          <p:cNvPicPr>
            <a:picLocks noChangeAspect="1"/>
          </p:cNvPicPr>
          <p:nvPr/>
        </p:nvPicPr>
        <p:blipFill>
          <a:blip r:embed="rId2"/>
          <a:stretch>
            <a:fillRect/>
          </a:stretch>
        </p:blipFill>
        <p:spPr>
          <a:xfrm>
            <a:off x="810441" y="1602377"/>
            <a:ext cx="4143263" cy="32414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30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8320" y="687977"/>
            <a:ext cx="6479766" cy="6061165"/>
          </a:xfrm>
        </p:spPr>
        <p:txBody>
          <a:bodyPr>
            <a:normAutofit lnSpcReduction="10000"/>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В </a:t>
            </a:r>
            <a:r>
              <a:rPr lang="ru-RU" sz="2400" b="1" dirty="0">
                <a:solidFill>
                  <a:schemeClr val="tx1"/>
                </a:solidFill>
                <a:latin typeface="Times New Roman" panose="02020603050405020304" pitchFamily="18" charset="0"/>
                <a:cs typeface="Times New Roman" panose="02020603050405020304" pitchFamily="18" charset="0"/>
              </a:rPr>
              <a:t>описании</a:t>
            </a:r>
            <a:r>
              <a:rPr lang="ru-RU" sz="2400" dirty="0">
                <a:solidFill>
                  <a:schemeClr val="tx1"/>
                </a:solidFill>
                <a:latin typeface="Times New Roman" panose="02020603050405020304" pitchFamily="18" charset="0"/>
                <a:cs typeface="Times New Roman" panose="02020603050405020304" pitchFamily="18" charset="0"/>
              </a:rPr>
              <a:t> дается характеристика явления, события, действия лица или факта в форме перечисления его признаков, особенностей, черт, проявлений. В этом типе изложения можно выделить отдельные элементы, отрывки, раскрывающие те или иные стороны объекта. Такие элементы конкретизируют и обосновывают общую характеристику. Описательное изложение широко практикуется в текстовых частях самых различных документов.</a:t>
            </a: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При работе над описательным текстом следует стремиться к раскрытию наиболее важных признаков явления. По степени важности их необходимо и располагать, что будет служить требованиям последовательности в изложении материала.</a:t>
            </a:r>
          </a:p>
          <a:p>
            <a:endParaRPr lang="ru-RU" dirty="0"/>
          </a:p>
        </p:txBody>
      </p:sp>
      <p:pic>
        <p:nvPicPr>
          <p:cNvPr id="4" name="Рисунок 3"/>
          <p:cNvPicPr>
            <a:picLocks noChangeAspect="1"/>
          </p:cNvPicPr>
          <p:nvPr/>
        </p:nvPicPr>
        <p:blipFill rotWithShape="1">
          <a:blip r:embed="rId2"/>
          <a:srcRect l="18948" r="21450"/>
          <a:stretch/>
        </p:blipFill>
        <p:spPr>
          <a:xfrm>
            <a:off x="365760" y="1846217"/>
            <a:ext cx="5050961" cy="33978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474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6640" y="0"/>
            <a:ext cx="8595359" cy="6723017"/>
          </a:xfrm>
        </p:spPr>
        <p:txBody>
          <a:bodyPr>
            <a:noAutofit/>
          </a:bodyPr>
          <a:lstStyle/>
          <a:p>
            <a:pPr marL="0" indent="450000" algn="just">
              <a:buNone/>
            </a:pPr>
            <a:r>
              <a:rPr lang="ru-RU" sz="2200" dirty="0">
                <a:solidFill>
                  <a:schemeClr val="tx1"/>
                </a:solidFill>
                <a:latin typeface="Times New Roman" panose="02020603050405020304" pitchFamily="18" charset="0"/>
                <a:cs typeface="Times New Roman" panose="02020603050405020304" pitchFamily="18" charset="0"/>
              </a:rPr>
              <a:t>Весьма распространенным способом изложения является </a:t>
            </a:r>
            <a:r>
              <a:rPr lang="ru-RU" sz="2200" b="1" dirty="0">
                <a:solidFill>
                  <a:schemeClr val="tx1"/>
                </a:solidFill>
                <a:latin typeface="Times New Roman" panose="02020603050405020304" pitchFamily="18" charset="0"/>
                <a:cs typeface="Times New Roman" panose="02020603050405020304" pitchFamily="18" charset="0"/>
              </a:rPr>
              <a:t>рассуждение</a:t>
            </a:r>
            <a:r>
              <a:rPr lang="ru-RU" sz="2200" dirty="0">
                <a:solidFill>
                  <a:schemeClr val="tx1"/>
                </a:solidFill>
                <a:latin typeface="Times New Roman" panose="02020603050405020304" pitchFamily="18" charset="0"/>
                <a:cs typeface="Times New Roman" panose="02020603050405020304" pitchFamily="18" charset="0"/>
              </a:rPr>
              <a:t>. Оно выражается в логически последовательном ряде определений, суждений и заключений, раскрывающих внутреннюю взаимосвязь явлений или событий и доказывающих какое-то положение (тезис), например.</a:t>
            </a:r>
          </a:p>
          <a:p>
            <a:pPr marL="0" indent="450000" algn="just">
              <a:buNone/>
            </a:pPr>
            <a:r>
              <a:rPr lang="ru-RU" sz="2200" dirty="0">
                <a:solidFill>
                  <a:schemeClr val="tx1"/>
                </a:solidFill>
                <a:latin typeface="Times New Roman" panose="02020603050405020304" pitchFamily="18" charset="0"/>
                <a:cs typeface="Times New Roman" panose="02020603050405020304" pitchFamily="18" charset="0"/>
              </a:rPr>
              <a:t>Рассуждение часто основано на причинно-следственных связях между явлениями и фактами.  Но в текстах многих документов используются и другие виды рассуждений. Они строятся, в частности, на установлении условно-уступительных связей, сравнений и сопоставлений фактов, явлений, событий, предметов</a:t>
            </a:r>
            <a:r>
              <a:rPr lang="ru-RU" sz="2200" dirty="0" smtClean="0">
                <a:latin typeface="Times New Roman" panose="02020603050405020304" pitchFamily="18" charset="0"/>
                <a:cs typeface="Times New Roman" panose="02020603050405020304" pitchFamily="18" charset="0"/>
              </a:rPr>
              <a:t>.</a:t>
            </a:r>
          </a:p>
          <a:p>
            <a:pPr marL="0" indent="450000" algn="just">
              <a:buNone/>
            </a:pPr>
            <a:r>
              <a:rPr lang="ru-RU" sz="2200" dirty="0" smtClean="0">
                <a:solidFill>
                  <a:schemeClr val="tx1"/>
                </a:solidFill>
                <a:latin typeface="Times New Roman" panose="02020603050405020304" pitchFamily="18" charset="0"/>
                <a:cs typeface="Times New Roman" panose="02020603050405020304" pitchFamily="18" charset="0"/>
              </a:rPr>
              <a:t>Характерной особенностью такого вида текста, как рассуждение, является наличие </a:t>
            </a:r>
            <a:r>
              <a:rPr lang="ru-RU" sz="2200" i="1" dirty="0" smtClean="0">
                <a:solidFill>
                  <a:schemeClr val="tx1"/>
                </a:solidFill>
                <a:latin typeface="Times New Roman" panose="02020603050405020304" pitchFamily="18" charset="0"/>
                <a:cs typeface="Times New Roman" panose="02020603050405020304" pitchFamily="18" charset="0"/>
              </a:rPr>
              <a:t>доказательства</a:t>
            </a:r>
            <a:r>
              <a:rPr lang="ru-RU" sz="2200" dirty="0" smtClean="0">
                <a:solidFill>
                  <a:schemeClr val="tx1"/>
                </a:solidFill>
                <a:latin typeface="Times New Roman" panose="02020603050405020304" pitchFamily="18" charset="0"/>
                <a:cs typeface="Times New Roman" panose="02020603050405020304" pitchFamily="18" charset="0"/>
              </a:rPr>
              <a:t> – одной из основных форм мышления.</a:t>
            </a:r>
          </a:p>
          <a:p>
            <a:pPr marL="0" indent="450000" algn="just">
              <a:buNone/>
            </a:pPr>
            <a:r>
              <a:rPr lang="ru-RU" sz="2200" dirty="0">
                <a:solidFill>
                  <a:schemeClr val="tx1"/>
                </a:solidFill>
                <a:latin typeface="Times New Roman" panose="02020603050405020304" pitchFamily="18" charset="0"/>
                <a:cs typeface="Times New Roman" panose="02020603050405020304" pitchFamily="18" charset="0"/>
              </a:rPr>
              <a:t>Доказательства бывают двух видов: </a:t>
            </a:r>
            <a:r>
              <a:rPr lang="ru-RU" sz="2200" b="1" dirty="0">
                <a:solidFill>
                  <a:schemeClr val="tx1"/>
                </a:solidFill>
                <a:latin typeface="Times New Roman" panose="02020603050405020304" pitchFamily="18" charset="0"/>
                <a:cs typeface="Times New Roman" panose="02020603050405020304" pitchFamily="18" charset="0"/>
              </a:rPr>
              <a:t>дедуктивные</a:t>
            </a:r>
            <a:r>
              <a:rPr lang="ru-RU" sz="2200" dirty="0">
                <a:solidFill>
                  <a:schemeClr val="tx1"/>
                </a:solidFill>
                <a:latin typeface="Times New Roman" panose="02020603050405020304" pitchFamily="18" charset="0"/>
                <a:cs typeface="Times New Roman" panose="02020603050405020304" pitchFamily="18" charset="0"/>
              </a:rPr>
              <a:t> и </a:t>
            </a:r>
            <a:r>
              <a:rPr lang="ru-RU" sz="2200" b="1" dirty="0">
                <a:solidFill>
                  <a:schemeClr val="tx1"/>
                </a:solidFill>
                <a:latin typeface="Times New Roman" panose="02020603050405020304" pitchFamily="18" charset="0"/>
                <a:cs typeface="Times New Roman" panose="02020603050405020304" pitchFamily="18" charset="0"/>
              </a:rPr>
              <a:t>индуктивные</a:t>
            </a:r>
            <a:r>
              <a:rPr lang="ru-RU" sz="2200" dirty="0">
                <a:solidFill>
                  <a:schemeClr val="tx1"/>
                </a:solidFill>
                <a:latin typeface="Times New Roman" panose="02020603050405020304" pitchFamily="18" charset="0"/>
                <a:cs typeface="Times New Roman" panose="02020603050405020304" pitchFamily="18" charset="0"/>
              </a:rPr>
              <a:t>. В первых мысль развивается в направлении от общего к частному, т.е. от общих суждений к частным выводам. В индуктивных доказательствах, наоборот, мысль идет от отдельных разрозненных фактов к обобщению. Подобным образом нередко излагается материал в рассуждении.</a:t>
            </a:r>
          </a:p>
          <a:p>
            <a:endParaRPr lang="ru-RU" sz="2200" dirty="0"/>
          </a:p>
        </p:txBody>
      </p:sp>
      <p:pic>
        <p:nvPicPr>
          <p:cNvPr id="4" name="Рисунок 3"/>
          <p:cNvPicPr>
            <a:picLocks noChangeAspect="1"/>
          </p:cNvPicPr>
          <p:nvPr/>
        </p:nvPicPr>
        <p:blipFill>
          <a:blip r:embed="rId2"/>
          <a:stretch>
            <a:fillRect/>
          </a:stretch>
        </p:blipFill>
        <p:spPr>
          <a:xfrm>
            <a:off x="311200" y="1550125"/>
            <a:ext cx="3172230" cy="36227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6841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5441" y="670560"/>
            <a:ext cx="9489576" cy="3777622"/>
          </a:xfrm>
        </p:spPr>
        <p:txBody>
          <a:bodyPr>
            <a:normAutofit/>
          </a:bodyPr>
          <a:lstStyle/>
          <a:p>
            <a:pPr marL="0" indent="450000" algn="just">
              <a:buNone/>
            </a:pPr>
            <a:r>
              <a:rPr lang="ru-RU" sz="2400" dirty="0" smtClean="0">
                <a:solidFill>
                  <a:schemeClr val="tx1"/>
                </a:solidFill>
                <a:latin typeface="Times New Roman" panose="02020603050405020304" pitchFamily="18" charset="0"/>
                <a:cs typeface="Times New Roman" panose="02020603050405020304" pitchFamily="18" charset="0"/>
              </a:rPr>
              <a:t>Однако, следует </a:t>
            </a:r>
            <a:r>
              <a:rPr lang="ru-RU" sz="2400" dirty="0">
                <a:solidFill>
                  <a:schemeClr val="tx1"/>
                </a:solidFill>
                <a:latin typeface="Times New Roman" panose="02020603050405020304" pitchFamily="18" charset="0"/>
                <a:cs typeface="Times New Roman" panose="02020603050405020304" pitchFamily="18" charset="0"/>
              </a:rPr>
              <a:t>отметить, что </a:t>
            </a:r>
            <a:r>
              <a:rPr lang="ru-RU" sz="2400" i="1" dirty="0">
                <a:solidFill>
                  <a:schemeClr val="tx1"/>
                </a:solidFill>
                <a:latin typeface="Times New Roman" panose="02020603050405020304" pitchFamily="18" charset="0"/>
                <a:cs typeface="Times New Roman" panose="02020603050405020304" pitchFamily="18" charset="0"/>
              </a:rPr>
              <a:t>в чистом виде названные типы изложения текстов встречаются редко</a:t>
            </a:r>
            <a:r>
              <a:rPr lang="ru-RU" sz="2400" dirty="0">
                <a:solidFill>
                  <a:schemeClr val="tx1"/>
                </a:solidFill>
                <a:latin typeface="Times New Roman" panose="02020603050405020304" pitchFamily="18" charset="0"/>
                <a:cs typeface="Times New Roman" panose="02020603050405020304" pitchFamily="18" charset="0"/>
              </a:rPr>
              <a:t>. Чаще всего они переплетаются между собой, дополняют друг друга. Такое взаимодействие особенно характерно для сложных документов. </a:t>
            </a:r>
          </a:p>
        </p:txBody>
      </p:sp>
      <p:pic>
        <p:nvPicPr>
          <p:cNvPr id="4" name="Рисунок 3"/>
          <p:cNvPicPr>
            <a:picLocks noChangeAspect="1"/>
          </p:cNvPicPr>
          <p:nvPr/>
        </p:nvPicPr>
        <p:blipFill>
          <a:blip r:embed="rId2"/>
          <a:stretch>
            <a:fillRect/>
          </a:stretch>
        </p:blipFill>
        <p:spPr>
          <a:xfrm>
            <a:off x="3704136" y="2774095"/>
            <a:ext cx="4473160" cy="3348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996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1771" y="371561"/>
            <a:ext cx="8911687" cy="1280890"/>
          </a:xfrm>
        </p:spPr>
        <p:txBody>
          <a:bodyPr>
            <a:normAutofit/>
          </a:bodyPr>
          <a:lstStyle/>
          <a:p>
            <a:pPr algn="ctr"/>
            <a:r>
              <a:rPr lang="ru-RU"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Язык служебных документов</a:t>
            </a:r>
            <a:endParaRPr lang="ru-RU"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80113" y="1410787"/>
            <a:ext cx="7846423" cy="5373189"/>
          </a:xfrm>
        </p:spPr>
        <p:txBody>
          <a:bodyPr>
            <a:normAutofit lnSpcReduction="10000"/>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Язык профессионального общения требует </a:t>
            </a:r>
            <a:r>
              <a:rPr lang="ru-RU" sz="2400" i="1" dirty="0">
                <a:solidFill>
                  <a:schemeClr val="tx1"/>
                </a:solidFill>
                <a:latin typeface="Times New Roman" panose="02020603050405020304" pitchFamily="18" charset="0"/>
                <a:cs typeface="Times New Roman" panose="02020603050405020304" pitchFamily="18" charset="0"/>
              </a:rPr>
              <a:t>однозначности толкования основных ключевых понятий</a:t>
            </a:r>
            <a:r>
              <a:rPr lang="ru-RU" sz="2400" dirty="0">
                <a:solidFill>
                  <a:schemeClr val="tx1"/>
                </a:solidFill>
                <a:latin typeface="Times New Roman" panose="02020603050405020304" pitchFamily="18" charset="0"/>
                <a:cs typeface="Times New Roman" panose="02020603050405020304" pitchFamily="18" charset="0"/>
              </a:rPr>
              <a:t>, выраженных в терминах. Для документационного обеспечения управления это особенно </a:t>
            </a:r>
            <a:r>
              <a:rPr lang="ru-RU" sz="2400" dirty="0" smtClean="0">
                <a:solidFill>
                  <a:schemeClr val="tx1"/>
                </a:solidFill>
                <a:latin typeface="Times New Roman" panose="02020603050405020304" pitchFamily="18" charset="0"/>
                <a:cs typeface="Times New Roman" panose="02020603050405020304" pitchFamily="18" charset="0"/>
              </a:rPr>
              <a:t>важно; </a:t>
            </a:r>
            <a:r>
              <a:rPr lang="ru-RU" sz="2400" dirty="0">
                <a:solidFill>
                  <a:schemeClr val="tx1"/>
                </a:solidFill>
                <a:latin typeface="Times New Roman" panose="02020603050405020304" pitchFamily="18" charset="0"/>
                <a:cs typeface="Times New Roman" panose="02020603050405020304" pitchFamily="18" charset="0"/>
              </a:rPr>
              <a:t>язык делового общения тесно связан с лексикой законодательных и нормативных актов, опирается на нее, и неточное употребление того или иного термина может иметь юридические последствия.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На язык и стиль служебной документации распространяются законы составления текстовых документов с точки зрения так называемого </a:t>
            </a:r>
            <a:r>
              <a:rPr lang="ru-RU" sz="2400" i="1" dirty="0">
                <a:solidFill>
                  <a:schemeClr val="tx1"/>
                </a:solidFill>
                <a:latin typeface="Times New Roman" panose="02020603050405020304" pitchFamily="18" charset="0"/>
                <a:cs typeface="Times New Roman" panose="02020603050405020304" pitchFamily="18" charset="0"/>
              </a:rPr>
              <a:t>официально-делового стиля речи</a:t>
            </a:r>
            <a:r>
              <a:rPr lang="ru-RU" sz="2400" dirty="0">
                <a:solidFill>
                  <a:schemeClr val="tx1"/>
                </a:solidFill>
                <a:latin typeface="Times New Roman" panose="02020603050405020304" pitchFamily="18" charset="0"/>
                <a:cs typeface="Times New Roman" panose="02020603050405020304" pitchFamily="18" charset="0"/>
              </a:rPr>
              <a:t>. Этот стиль имеет свои специфические отличия от разговорной речи и других стилей литературного языка (научного, публицистического, художественного).</a:t>
            </a:r>
          </a:p>
        </p:txBody>
      </p:sp>
      <p:pic>
        <p:nvPicPr>
          <p:cNvPr id="4" name="Рисунок 3"/>
          <p:cNvPicPr>
            <a:picLocks noChangeAspect="1"/>
          </p:cNvPicPr>
          <p:nvPr/>
        </p:nvPicPr>
        <p:blipFill>
          <a:blip r:embed="rId2"/>
          <a:stretch>
            <a:fillRect/>
          </a:stretch>
        </p:blipFill>
        <p:spPr>
          <a:xfrm>
            <a:off x="219892" y="2109651"/>
            <a:ext cx="3810000" cy="2743200"/>
          </a:xfrm>
          <a:prstGeom prst="rect">
            <a:avLst/>
          </a:prstGeom>
          <a:ln>
            <a:noFill/>
          </a:ln>
          <a:effectLst>
            <a:softEdge rad="112500"/>
          </a:effectLst>
        </p:spPr>
      </p:pic>
    </p:spTree>
    <p:extLst>
      <p:ext uri="{BB962C8B-B14F-4D97-AF65-F5344CB8AC3E}">
        <p14:creationId xmlns:p14="http://schemas.microsoft.com/office/powerpoint/2010/main" val="2820870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27519" y="1454331"/>
            <a:ext cx="5060269" cy="3777622"/>
          </a:xfrm>
        </p:spPr>
        <p:txBody>
          <a:bodyPr>
            <a:normAutofit/>
          </a:bodyPr>
          <a:lstStyle/>
          <a:p>
            <a:pPr marL="0" indent="0" algn="just">
              <a:buNone/>
            </a:pPr>
            <a:r>
              <a:rPr lang="ru-RU" sz="2400" b="1" dirty="0">
                <a:solidFill>
                  <a:schemeClr val="tx1"/>
                </a:solidFill>
                <a:latin typeface="Times New Roman" panose="02020603050405020304" pitchFamily="18" charset="0"/>
                <a:cs typeface="Times New Roman" panose="02020603050405020304" pitchFamily="18" charset="0"/>
              </a:rPr>
              <a:t>Язык служебных документов </a:t>
            </a:r>
            <a:r>
              <a:rPr lang="ru-RU" sz="2400" dirty="0">
                <a:solidFill>
                  <a:schemeClr val="tx1"/>
                </a:solidFill>
                <a:latin typeface="Times New Roman" panose="02020603050405020304" pitchFamily="18" charset="0"/>
                <a:cs typeface="Times New Roman" panose="02020603050405020304" pitchFamily="18" charset="0"/>
              </a:rPr>
              <a:t>— это разновидность официально-делового современного литературного языка, используемого в сфере делового общения для составления документов. Языком служебных документов факты и события освещаются объективно, кратко и ясно.</a:t>
            </a:r>
          </a:p>
        </p:txBody>
      </p:sp>
      <p:pic>
        <p:nvPicPr>
          <p:cNvPr id="4" name="Рисунок 3"/>
          <p:cNvPicPr>
            <a:picLocks noChangeAspect="1"/>
          </p:cNvPicPr>
          <p:nvPr/>
        </p:nvPicPr>
        <p:blipFill>
          <a:blip r:embed="rId2"/>
          <a:stretch>
            <a:fillRect/>
          </a:stretch>
        </p:blipFill>
        <p:spPr>
          <a:xfrm>
            <a:off x="498024" y="1628503"/>
            <a:ext cx="5885360" cy="3708762"/>
          </a:xfrm>
          <a:prstGeom prst="rect">
            <a:avLst/>
          </a:prstGeom>
          <a:ln>
            <a:noFill/>
          </a:ln>
          <a:effectLst>
            <a:softEdge rad="112500"/>
          </a:effectLst>
        </p:spPr>
      </p:pic>
    </p:spTree>
    <p:extLst>
      <p:ext uri="{BB962C8B-B14F-4D97-AF65-F5344CB8AC3E}">
        <p14:creationId xmlns:p14="http://schemas.microsoft.com/office/powerpoint/2010/main" val="325328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0937" y="574765"/>
            <a:ext cx="10046925" cy="6069873"/>
          </a:xfrm>
        </p:spPr>
        <p:txBody>
          <a:bodyPr>
            <a:noAutofit/>
          </a:bodyPr>
          <a:lstStyle/>
          <a:p>
            <a:pPr marL="0" indent="450000" algn="just">
              <a:buNone/>
            </a:pPr>
            <a:r>
              <a:rPr lang="ru-RU" sz="2400" b="1" dirty="0">
                <a:solidFill>
                  <a:schemeClr val="tx1"/>
                </a:solidFill>
                <a:latin typeface="Times New Roman" panose="02020603050405020304" pitchFamily="18" charset="0"/>
                <a:cs typeface="Times New Roman" panose="02020603050405020304" pitchFamily="18" charset="0"/>
              </a:rPr>
              <a:t>Особенности языка служебных </a:t>
            </a:r>
            <a:r>
              <a:rPr lang="ru-RU" sz="2400" b="1" dirty="0" smtClean="0">
                <a:solidFill>
                  <a:schemeClr val="tx1"/>
                </a:solidFill>
                <a:latin typeface="Times New Roman" panose="02020603050405020304" pitchFamily="18" charset="0"/>
                <a:cs typeface="Times New Roman" panose="02020603050405020304" pitchFamily="18" charset="0"/>
              </a:rPr>
              <a:t>документов</a:t>
            </a:r>
          </a:p>
          <a:p>
            <a:pPr algn="just">
              <a:buFont typeface="+mj-lt"/>
              <a:buAutoNum type="arabicPeriod"/>
            </a:pPr>
            <a:r>
              <a:rPr lang="ru-RU" sz="2400" b="1" dirty="0">
                <a:solidFill>
                  <a:schemeClr val="tx1"/>
                </a:solidFill>
                <a:latin typeface="Times New Roman" panose="02020603050405020304" pitchFamily="18" charset="0"/>
                <a:cs typeface="Times New Roman" panose="02020603050405020304" pitchFamily="18" charset="0"/>
              </a:rPr>
              <a:t>Точность и </a:t>
            </a:r>
            <a:r>
              <a:rPr lang="ru-RU" sz="2400" b="1" dirty="0" smtClean="0">
                <a:solidFill>
                  <a:schemeClr val="tx1"/>
                </a:solidFill>
                <a:latin typeface="Times New Roman" panose="02020603050405020304" pitchFamily="18" charset="0"/>
                <a:cs typeface="Times New Roman" panose="02020603050405020304" pitchFamily="18" charset="0"/>
              </a:rPr>
              <a:t>ясность; </a:t>
            </a:r>
          </a:p>
          <a:p>
            <a:pPr marL="0" indent="0" algn="just">
              <a:buNone/>
            </a:pPr>
            <a:r>
              <a:rPr lang="ru-RU" sz="2400" dirty="0" smtClean="0">
                <a:solidFill>
                  <a:schemeClr val="tx1"/>
                </a:solidFill>
                <a:latin typeface="Times New Roman" panose="02020603050405020304" pitchFamily="18" charset="0"/>
                <a:cs typeface="Times New Roman" panose="02020603050405020304" pitchFamily="18" charset="0"/>
              </a:rPr>
              <a:t>Точность и ясность</a:t>
            </a:r>
            <a:r>
              <a:rPr lang="ru-RU" sz="2400" dirty="0">
                <a:solidFill>
                  <a:schemeClr val="tx1"/>
                </a:solidFill>
                <a:latin typeface="Times New Roman" panose="02020603050405020304" pitchFamily="18" charset="0"/>
                <a:cs typeface="Times New Roman" panose="02020603050405020304" pitchFamily="18" charset="0"/>
              </a:rPr>
              <a:t> документов достигается</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r>
              <a:rPr lang="ru-RU" sz="2400" dirty="0">
                <a:solidFill>
                  <a:schemeClr val="tx1"/>
                </a:solidFill>
                <a:latin typeface="Times New Roman" panose="02020603050405020304" pitchFamily="18" charset="0"/>
                <a:cs typeface="Times New Roman" panose="02020603050405020304" pitchFamily="18" charset="0"/>
              </a:rPr>
              <a:t>тщательным подбором слов; </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использованием </a:t>
            </a:r>
            <a:r>
              <a:rPr lang="ru-RU" sz="2400" dirty="0">
                <a:solidFill>
                  <a:schemeClr val="tx1"/>
                </a:solidFill>
                <a:latin typeface="Times New Roman" panose="02020603050405020304" pitchFamily="18" charset="0"/>
                <a:cs typeface="Times New Roman" panose="02020603050405020304" pitchFamily="18" charset="0"/>
              </a:rPr>
              <a:t>слов и терминов в традиционных для норм общелитературного языка значениях, не допускающих иного, чем задумано автором, толкования написанного; </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прямым </a:t>
            </a:r>
            <a:r>
              <a:rPr lang="ru-RU" sz="2400" dirty="0">
                <a:solidFill>
                  <a:schemeClr val="tx1"/>
                </a:solidFill>
                <a:latin typeface="Times New Roman" panose="02020603050405020304" pitchFamily="18" charset="0"/>
                <a:cs typeface="Times New Roman" panose="02020603050405020304" pitchFamily="18" charset="0"/>
              </a:rPr>
              <a:t>порядком слов в предложении (сказуемое следует за подлежащим, определение стоит перед определяемым словом</a:t>
            </a:r>
            <a:r>
              <a:rPr lang="ru-RU" sz="2400" dirty="0" smtClean="0">
                <a:solidFill>
                  <a:schemeClr val="tx1"/>
                </a:solidFill>
                <a:latin typeface="Times New Roman" panose="02020603050405020304" pitchFamily="18" charset="0"/>
                <a:cs typeface="Times New Roman" panose="02020603050405020304" pitchFamily="18" charset="0"/>
              </a:rPr>
              <a:t>).</a:t>
            </a:r>
          </a:p>
          <a:p>
            <a:pPr marL="457200" indent="-457200" algn="just">
              <a:buFont typeface="+mj-lt"/>
              <a:buAutoNum type="arabicPeriod" startAt="2"/>
            </a:pPr>
            <a:r>
              <a:rPr lang="ru-RU" sz="2400" b="1" dirty="0" smtClean="0">
                <a:solidFill>
                  <a:schemeClr val="tx1"/>
                </a:solidFill>
                <a:latin typeface="Times New Roman" panose="02020603050405020304" pitchFamily="18" charset="0"/>
                <a:cs typeface="Times New Roman" panose="02020603050405020304" pitchFamily="18" charset="0"/>
              </a:rPr>
              <a:t>Лаконичность; </a:t>
            </a:r>
          </a:p>
          <a:p>
            <a:pPr marL="0" indent="0" algn="just">
              <a:buNone/>
            </a:pPr>
            <a:r>
              <a:rPr lang="ru-RU" sz="2400" dirty="0" smtClean="0">
                <a:solidFill>
                  <a:schemeClr val="tx1"/>
                </a:solidFill>
                <a:latin typeface="Times New Roman" panose="02020603050405020304" pitchFamily="18" charset="0"/>
                <a:cs typeface="Times New Roman" panose="02020603050405020304" pitchFamily="18" charset="0"/>
              </a:rPr>
              <a:t>Лаконичность</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предусматривает </a:t>
            </a:r>
            <a:r>
              <a:rPr lang="ru-RU" sz="2400" dirty="0">
                <a:solidFill>
                  <a:schemeClr val="tx1"/>
                </a:solidFill>
                <a:latin typeface="Times New Roman" panose="02020603050405020304" pitchFamily="18" charset="0"/>
                <a:cs typeface="Times New Roman" panose="02020603050405020304" pitchFamily="18" charset="0"/>
              </a:rPr>
              <a:t>краткость и четкость изложения, без второстепенных деталей и повторов, немногословность. Тексты писем, докладных и служебных записок, других документов, как правило, не превышают одной страницы.</a:t>
            </a:r>
            <a:r>
              <a:rPr lang="ru-RU" sz="2400" i="1" dirty="0"/>
              <a:t> </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41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0310" y="0"/>
            <a:ext cx="10543313" cy="6174379"/>
          </a:xfrm>
        </p:spPr>
        <p:txBody>
          <a:bodyPr>
            <a:noAutofit/>
          </a:bodyPr>
          <a:lstStyle/>
          <a:p>
            <a:pPr>
              <a:buFont typeface="+mj-lt"/>
              <a:buAutoNum type="arabicPeriod" startAt="3"/>
            </a:pPr>
            <a:r>
              <a:rPr lang="ru-RU" sz="2400" b="1" dirty="0" smtClean="0">
                <a:solidFill>
                  <a:schemeClr val="tx1"/>
                </a:solidFill>
                <a:latin typeface="Times New Roman" panose="02020603050405020304" pitchFamily="18" charset="0"/>
                <a:cs typeface="Times New Roman" panose="02020603050405020304" pitchFamily="18" charset="0"/>
              </a:rPr>
              <a:t>Убедительность; </a:t>
            </a:r>
          </a:p>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Убедительность</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служебных </a:t>
            </a:r>
            <a:r>
              <a:rPr lang="ru-RU" sz="2400" dirty="0">
                <a:solidFill>
                  <a:schemeClr val="tx1"/>
                </a:solidFill>
                <a:latin typeface="Times New Roman" panose="02020603050405020304" pitchFamily="18" charset="0"/>
                <a:cs typeface="Times New Roman" panose="02020603050405020304" pitchFamily="18" charset="0"/>
              </a:rPr>
              <a:t>документов достигается: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наличием </a:t>
            </a:r>
            <a:r>
              <a:rPr lang="ru-RU" sz="2400" dirty="0">
                <a:solidFill>
                  <a:schemeClr val="tx1"/>
                </a:solidFill>
                <a:latin typeface="Times New Roman" panose="02020603050405020304" pitchFamily="18" charset="0"/>
                <a:cs typeface="Times New Roman" panose="02020603050405020304" pitchFamily="18" charset="0"/>
              </a:rPr>
              <a:t>достоверной информации;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наличием </a:t>
            </a:r>
            <a:r>
              <a:rPr lang="ru-RU" sz="2400" dirty="0">
                <a:solidFill>
                  <a:schemeClr val="tx1"/>
                </a:solidFill>
                <a:latin typeface="Times New Roman" panose="02020603050405020304" pitchFamily="18" charset="0"/>
                <a:cs typeface="Times New Roman" panose="02020603050405020304" pitchFamily="18" charset="0"/>
              </a:rPr>
              <a:t>веских аргументов, побуждающих получателя документа к совершению определенных действий;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логикой </a:t>
            </a:r>
            <a:r>
              <a:rPr lang="ru-RU" sz="2400" dirty="0">
                <a:solidFill>
                  <a:schemeClr val="tx1"/>
                </a:solidFill>
                <a:latin typeface="Times New Roman" panose="02020603050405020304" pitchFamily="18" charset="0"/>
                <a:cs typeface="Times New Roman" panose="02020603050405020304" pitchFamily="18" charset="0"/>
              </a:rPr>
              <a:t>изложения; безупречностью формулировок </a:t>
            </a:r>
            <a:r>
              <a:rPr lang="ru-RU" sz="2400" dirty="0" smtClean="0">
                <a:solidFill>
                  <a:schemeClr val="tx1"/>
                </a:solidFill>
                <a:latin typeface="Times New Roman" panose="02020603050405020304" pitchFamily="18" charset="0"/>
                <a:cs typeface="Times New Roman" panose="02020603050405020304" pitchFamily="18" charset="0"/>
              </a:rPr>
              <a:t>в</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юридическом </a:t>
            </a:r>
            <a:r>
              <a:rPr lang="ru-RU" sz="2400" dirty="0">
                <a:solidFill>
                  <a:schemeClr val="tx1"/>
                </a:solidFill>
                <a:latin typeface="Times New Roman" panose="02020603050405020304" pitchFamily="18" charset="0"/>
                <a:cs typeface="Times New Roman" panose="02020603050405020304" pitchFamily="18" charset="0"/>
              </a:rPr>
              <a:t>отношении;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обоснованностью </a:t>
            </a:r>
            <a:r>
              <a:rPr lang="ru-RU" sz="2400" dirty="0">
                <a:solidFill>
                  <a:schemeClr val="tx1"/>
                </a:solidFill>
                <a:latin typeface="Times New Roman" panose="02020603050405020304" pitchFamily="18" charset="0"/>
                <a:cs typeface="Times New Roman" panose="02020603050405020304" pitchFamily="18" charset="0"/>
              </a:rPr>
              <a:t>предложений автора (со ссылками на нормативные акты</a:t>
            </a:r>
            <a:r>
              <a:rPr lang="ru-RU" sz="2400" dirty="0" smtClean="0">
                <a:solidFill>
                  <a:schemeClr val="tx1"/>
                </a:solidFill>
                <a:latin typeface="Times New Roman" panose="02020603050405020304" pitchFamily="18" charset="0"/>
                <a:cs typeface="Times New Roman" panose="02020603050405020304" pitchFamily="18" charset="0"/>
              </a:rPr>
              <a:t>).</a:t>
            </a:r>
          </a:p>
          <a:p>
            <a:pPr marL="457200" indent="-457200">
              <a:buFont typeface="+mj-lt"/>
              <a:buAutoNum type="arabicPeriod" startAt="4"/>
            </a:pPr>
            <a:r>
              <a:rPr lang="ru-RU" sz="2400" b="1" dirty="0">
                <a:solidFill>
                  <a:schemeClr val="tx1"/>
                </a:solidFill>
                <a:latin typeface="Times New Roman" panose="02020603050405020304" pitchFamily="18" charset="0"/>
                <a:cs typeface="Times New Roman" panose="02020603050405020304" pitchFamily="18" charset="0"/>
              </a:rPr>
              <a:t>Нейтральность тона </a:t>
            </a:r>
            <a:r>
              <a:rPr lang="ru-RU" sz="2400" dirty="0" smtClean="0">
                <a:solidFill>
                  <a:schemeClr val="tx1"/>
                </a:solidFill>
                <a:latin typeface="Times New Roman" panose="02020603050405020304" pitchFamily="18" charset="0"/>
                <a:cs typeface="Times New Roman" panose="02020603050405020304" pitchFamily="18" charset="0"/>
              </a:rPr>
              <a:t>изложения; </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Н</a:t>
            </a:r>
            <a:r>
              <a:rPr lang="ru-RU" sz="2400" dirty="0" smtClean="0">
                <a:solidFill>
                  <a:schemeClr val="tx1"/>
                </a:solidFill>
                <a:latin typeface="Times New Roman" panose="02020603050405020304" pitchFamily="18" charset="0"/>
                <a:cs typeface="Times New Roman" panose="02020603050405020304" pitchFamily="18" charset="0"/>
              </a:rPr>
              <a:t>ейтральность тона документов</a:t>
            </a:r>
            <a:r>
              <a:rPr lang="ru-RU" sz="2400" dirty="0">
                <a:solidFill>
                  <a:schemeClr val="tx1"/>
                </a:solidFill>
                <a:latin typeface="Times New Roman" panose="02020603050405020304" pitchFamily="18" charset="0"/>
                <a:cs typeface="Times New Roman" panose="02020603050405020304" pitchFamily="18" charset="0"/>
              </a:rPr>
              <a:t> предусматривает: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изложение </a:t>
            </a:r>
            <a:r>
              <a:rPr lang="ru-RU" sz="2400" dirty="0">
                <a:solidFill>
                  <a:schemeClr val="tx1"/>
                </a:solidFill>
                <a:latin typeface="Times New Roman" panose="02020603050405020304" pitchFamily="18" charset="0"/>
                <a:cs typeface="Times New Roman" panose="02020603050405020304" pitchFamily="18" charset="0"/>
              </a:rPr>
              <a:t>текста от 3-го лица ("компания направляет", "банк не возражает");</a:t>
            </a:r>
          </a:p>
          <a:p>
            <a:r>
              <a:rPr lang="ru-RU" sz="2400" dirty="0">
                <a:solidFill>
                  <a:schemeClr val="tx1"/>
                </a:solidFill>
                <a:latin typeface="Times New Roman" panose="02020603050405020304" pitchFamily="18" charset="0"/>
                <a:cs typeface="Times New Roman" panose="02020603050405020304" pitchFamily="18" charset="0"/>
              </a:rPr>
              <a:t>отсутствие эмоциональной окраски фактов, событий;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отсутствие </a:t>
            </a:r>
            <a:r>
              <a:rPr lang="ru-RU" sz="2400" dirty="0">
                <a:solidFill>
                  <a:schemeClr val="tx1"/>
                </a:solidFill>
                <a:latin typeface="Times New Roman" panose="02020603050405020304" pitchFamily="18" charset="0"/>
                <a:cs typeface="Times New Roman" panose="02020603050405020304" pitchFamily="18" charset="0"/>
              </a:rPr>
              <a:t>личностного подхода к оценке информации, т. к. автор действует от имени организации.</a:t>
            </a:r>
          </a:p>
          <a:p>
            <a:pPr marL="457200" indent="-457200">
              <a:buFont typeface="+mj-lt"/>
              <a:buAutoNum type="arabicPeriod" startAt="4"/>
            </a:pP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81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793" y="505097"/>
            <a:ext cx="10380617" cy="5406125"/>
          </a:xfrm>
        </p:spPr>
        <p:txBody>
          <a:bodyPr>
            <a:noAutofit/>
          </a:bodyPr>
          <a:lstStyle/>
          <a:p>
            <a:pPr algn="just">
              <a:buFont typeface="+mj-lt"/>
              <a:buAutoNum type="arabicPeriod" startAt="5"/>
            </a:pPr>
            <a:r>
              <a:rPr lang="ru-RU" sz="2400" dirty="0" smtClean="0">
                <a:solidFill>
                  <a:schemeClr val="tx1"/>
                </a:solidFill>
                <a:latin typeface="Times New Roman" panose="02020603050405020304" pitchFamily="18" charset="0"/>
                <a:cs typeface="Times New Roman" panose="02020603050405020304" pitchFamily="18" charset="0"/>
              </a:rPr>
              <a:t>Использование</a:t>
            </a:r>
            <a:r>
              <a:rPr lang="ru-RU" sz="2400" b="1" dirty="0" smtClean="0">
                <a:solidFill>
                  <a:schemeClr val="tx1"/>
                </a:solidFill>
                <a:latin typeface="Times New Roman" panose="02020603050405020304" pitchFamily="18" charset="0"/>
                <a:cs typeface="Times New Roman" panose="02020603050405020304" pitchFamily="18" charset="0"/>
              </a:rPr>
              <a:t> устойчивых словосочетаний </a:t>
            </a:r>
            <a:r>
              <a:rPr lang="ru-RU" sz="2400" dirty="0" smtClean="0">
                <a:solidFill>
                  <a:schemeClr val="tx1"/>
                </a:solidFill>
                <a:latin typeface="Times New Roman" panose="02020603050405020304" pitchFamily="18" charset="0"/>
                <a:cs typeface="Times New Roman" panose="02020603050405020304" pitchFamily="18" charset="0"/>
              </a:rPr>
              <a:t>(стандартных оборотов);</a:t>
            </a:r>
            <a:r>
              <a:rPr lang="ru-RU" sz="2400" dirty="0">
                <a:solidFill>
                  <a:schemeClr val="tx1"/>
                </a:solidFill>
                <a:latin typeface="Times New Roman" panose="02020603050405020304" pitchFamily="18" charset="0"/>
                <a:cs typeface="Times New Roman" panose="02020603050405020304" pitchFamily="18" charset="0"/>
              </a:rPr>
              <a:t>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400" dirty="0" smtClean="0">
                <a:solidFill>
                  <a:schemeClr val="tx1"/>
                </a:solidFill>
                <a:latin typeface="Times New Roman" panose="02020603050405020304" pitchFamily="18" charset="0"/>
                <a:cs typeface="Times New Roman" panose="02020603050405020304" pitchFamily="18" charset="0"/>
              </a:rPr>
              <a:t>Устойчивые словосочетания — </a:t>
            </a:r>
            <a:r>
              <a:rPr lang="ru-RU" sz="2400" dirty="0">
                <a:solidFill>
                  <a:schemeClr val="tx1"/>
                </a:solidFill>
                <a:latin typeface="Times New Roman" panose="02020603050405020304" pitchFamily="18" charset="0"/>
                <a:cs typeface="Times New Roman" panose="02020603050405020304" pitchFamily="18" charset="0"/>
              </a:rPr>
              <a:t>это употребление большинства слов в служебных документах только с одним или ограниченной группой </a:t>
            </a:r>
            <a:r>
              <a:rPr lang="ru-RU" sz="2400" dirty="0" smtClean="0">
                <a:solidFill>
                  <a:schemeClr val="tx1"/>
                </a:solidFill>
                <a:latin typeface="Times New Roman" panose="02020603050405020304" pitchFamily="18" charset="0"/>
                <a:cs typeface="Times New Roman" panose="02020603050405020304" pitchFamily="18" charset="0"/>
              </a:rPr>
              <a:t>слов.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Применение </a:t>
            </a:r>
            <a:r>
              <a:rPr lang="ru-RU" sz="2400" dirty="0">
                <a:solidFill>
                  <a:schemeClr val="tx1"/>
                </a:solidFill>
                <a:latin typeface="Times New Roman" panose="02020603050405020304" pitchFamily="18" charset="0"/>
                <a:cs typeface="Times New Roman" panose="02020603050405020304" pitchFamily="18" charset="0"/>
              </a:rPr>
              <a:t>устойчивых или стандартных словосочетаний (готовых языковых клише) дает возможность: </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авторам </a:t>
            </a:r>
            <a:r>
              <a:rPr lang="ru-RU" sz="2400" dirty="0">
                <a:solidFill>
                  <a:schemeClr val="tx1"/>
                </a:solidFill>
                <a:latin typeface="Times New Roman" panose="02020603050405020304" pitchFamily="18" charset="0"/>
                <a:cs typeface="Times New Roman" panose="02020603050405020304" pitchFamily="18" charset="0"/>
              </a:rPr>
              <a:t>— оперативно составлять документы; </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адресатам </a:t>
            </a:r>
            <a:r>
              <a:rPr lang="ru-RU" sz="2400" dirty="0">
                <a:solidFill>
                  <a:schemeClr val="tx1"/>
                </a:solidFill>
                <a:latin typeface="Times New Roman" panose="02020603050405020304" pitchFamily="18" charset="0"/>
                <a:cs typeface="Times New Roman" panose="02020603050405020304" pitchFamily="18" charset="0"/>
              </a:rPr>
              <a:t>— облегчить восприятие документов; </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создавать </a:t>
            </a:r>
            <a:r>
              <a:rPr lang="ru-RU" sz="2400" dirty="0">
                <a:solidFill>
                  <a:schemeClr val="tx1"/>
                </a:solidFill>
                <a:latin typeface="Times New Roman" panose="02020603050405020304" pitchFamily="18" charset="0"/>
                <a:cs typeface="Times New Roman" panose="02020603050405020304" pitchFamily="18" charset="0"/>
              </a:rPr>
              <a:t>типовые (трафаретные) формы документов по стандартным ситуациям.</a:t>
            </a:r>
          </a:p>
          <a:p>
            <a:pPr marL="0" indent="0" algn="just">
              <a:buNone/>
            </a:pPr>
            <a:r>
              <a:rPr lang="ru-RU" sz="2400" dirty="0">
                <a:solidFill>
                  <a:schemeClr val="tx1"/>
                </a:solidFill>
                <a:latin typeface="Times New Roman" panose="02020603050405020304" pitchFamily="18" charset="0"/>
                <a:cs typeface="Times New Roman" panose="02020603050405020304" pitchFamily="18" charset="0"/>
              </a:rPr>
              <a:t>К </a:t>
            </a:r>
            <a:r>
              <a:rPr lang="ru-RU" sz="2400" i="1" dirty="0" smtClean="0">
                <a:solidFill>
                  <a:schemeClr val="tx1"/>
                </a:solidFill>
                <a:latin typeface="Times New Roman" panose="02020603050405020304" pitchFamily="18" charset="0"/>
                <a:cs typeface="Times New Roman" panose="02020603050405020304" pitchFamily="18" charset="0"/>
              </a:rPr>
              <a:t>наиболее используемым</a:t>
            </a:r>
            <a:r>
              <a:rPr lang="ru-RU" sz="2400" dirty="0">
                <a:solidFill>
                  <a:schemeClr val="tx1"/>
                </a:solidFill>
                <a:latin typeface="Times New Roman" panose="02020603050405020304" pitchFamily="18" charset="0"/>
                <a:cs typeface="Times New Roman" panose="02020603050405020304" pitchFamily="18" charset="0"/>
              </a:rPr>
              <a:t> относятся </a:t>
            </a:r>
            <a:r>
              <a:rPr lang="ru-RU" sz="2400" b="1" dirty="0">
                <a:solidFill>
                  <a:schemeClr val="tx1"/>
                </a:solidFill>
                <a:latin typeface="Times New Roman" panose="02020603050405020304" pitchFamily="18" charset="0"/>
                <a:cs typeface="Times New Roman" panose="02020603050405020304" pitchFamily="18" charset="0"/>
              </a:rPr>
              <a:t>следующие словосочетания</a:t>
            </a:r>
            <a:r>
              <a:rPr lang="ru-RU" sz="2400" dirty="0">
                <a:solidFill>
                  <a:schemeClr val="tx1"/>
                </a:solidFill>
                <a:latin typeface="Times New Roman" panose="02020603050405020304" pitchFamily="18" charset="0"/>
                <a:cs typeface="Times New Roman" panose="02020603050405020304" pitchFamily="18" charset="0"/>
              </a:rPr>
              <a:t>: в связи с решением (распоряжением)..., контроль возлагается..., выговор объявляется..., должностной оклад устанавливается..., в связи со сложным положением..., в целях обеспечения..., в соответствии с Вашей просьбой..., считаем необходимым..., согласно приказу..., принимая во внимание..., допущены просчеты..., утвердить и ввести в действие... и т. п.</a:t>
            </a:r>
          </a:p>
          <a:p>
            <a:endParaRPr lang="ru-RU" sz="2000" dirty="0"/>
          </a:p>
        </p:txBody>
      </p:sp>
    </p:spTree>
    <p:extLst>
      <p:ext uri="{BB962C8B-B14F-4D97-AF65-F5344CB8AC3E}">
        <p14:creationId xmlns:p14="http://schemas.microsoft.com/office/powerpoint/2010/main" val="294685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0091" y="583475"/>
            <a:ext cx="9684521" cy="5327748"/>
          </a:xfrm>
        </p:spPr>
        <p:txBody>
          <a:bodyPr>
            <a:normAutofit lnSpcReduction="10000"/>
          </a:bodyPr>
          <a:lstStyle/>
          <a:p>
            <a:pPr>
              <a:buFont typeface="+mj-lt"/>
              <a:buAutoNum type="arabicPeriod" startAt="6"/>
            </a:pPr>
            <a:r>
              <a:rPr lang="ru-RU" sz="2400" dirty="0">
                <a:solidFill>
                  <a:schemeClr val="tx1"/>
                </a:solidFill>
                <a:latin typeface="Times New Roman" panose="02020603050405020304" pitchFamily="18" charset="0"/>
                <a:cs typeface="Times New Roman" panose="02020603050405020304" pitchFamily="18" charset="0"/>
              </a:rPr>
              <a:t>Использование</a:t>
            </a:r>
            <a:r>
              <a:rPr lang="ru-RU" sz="2400" b="1" dirty="0">
                <a:solidFill>
                  <a:schemeClr val="tx1"/>
                </a:solidFill>
                <a:latin typeface="Times New Roman" panose="02020603050405020304" pitchFamily="18" charset="0"/>
                <a:cs typeface="Times New Roman" panose="02020603050405020304" pitchFamily="18" charset="0"/>
              </a:rPr>
              <a:t> общепринятых </a:t>
            </a:r>
            <a:r>
              <a:rPr lang="ru-RU" sz="2400" b="1" dirty="0" smtClean="0">
                <a:solidFill>
                  <a:schemeClr val="tx1"/>
                </a:solidFill>
                <a:latin typeface="Times New Roman" panose="02020603050405020304" pitchFamily="18" charset="0"/>
                <a:cs typeface="Times New Roman" panose="02020603050405020304" pitchFamily="18" charset="0"/>
              </a:rPr>
              <a:t>сокращений</a:t>
            </a:r>
          </a:p>
          <a:p>
            <a:pPr marL="0" indent="0">
              <a:buNone/>
            </a:pPr>
            <a:r>
              <a:rPr lang="ru-RU" sz="2400" b="1" dirty="0" smtClean="0">
                <a:solidFill>
                  <a:schemeClr val="tx1"/>
                </a:solidFill>
                <a:latin typeface="Times New Roman" panose="02020603050405020304" pitchFamily="18" charset="0"/>
                <a:cs typeface="Times New Roman" panose="02020603050405020304" pitchFamily="18" charset="0"/>
              </a:rPr>
              <a:t>Использование общепринятых сокращений </a:t>
            </a: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служебных документах позволяет: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уменьшать </a:t>
            </a:r>
            <a:r>
              <a:rPr lang="ru-RU" sz="2400" dirty="0">
                <a:solidFill>
                  <a:schemeClr val="tx1"/>
                </a:solidFill>
                <a:latin typeface="Times New Roman" panose="02020603050405020304" pitchFamily="18" charset="0"/>
                <a:cs typeface="Times New Roman" panose="02020603050405020304" pitchFamily="18" charset="0"/>
              </a:rPr>
              <a:t>объемы документов;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ускорять </a:t>
            </a:r>
            <a:r>
              <a:rPr lang="ru-RU" sz="2400" dirty="0">
                <a:solidFill>
                  <a:schemeClr val="tx1"/>
                </a:solidFill>
                <a:latin typeface="Times New Roman" panose="02020603050405020304" pitchFamily="18" charset="0"/>
                <a:cs typeface="Times New Roman" panose="02020603050405020304" pitchFamily="18" charset="0"/>
              </a:rPr>
              <a:t>восприятие информации.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Сокращению </a:t>
            </a:r>
            <a:r>
              <a:rPr lang="ru-RU" sz="2400" dirty="0">
                <a:solidFill>
                  <a:schemeClr val="tx1"/>
                </a:solidFill>
                <a:latin typeface="Times New Roman" panose="02020603050405020304" pitchFamily="18" charset="0"/>
                <a:cs typeface="Times New Roman" panose="02020603050405020304" pitchFamily="18" charset="0"/>
              </a:rPr>
              <a:t>подлежат: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отдельные </a:t>
            </a:r>
            <a:r>
              <a:rPr lang="ru-RU" sz="2400" dirty="0">
                <a:solidFill>
                  <a:schemeClr val="tx1"/>
                </a:solidFill>
                <a:latin typeface="Times New Roman" panose="02020603050405020304" pitchFamily="18" charset="0"/>
                <a:cs typeface="Times New Roman" panose="02020603050405020304" pitchFamily="18" charset="0"/>
              </a:rPr>
              <a:t>слова (например, рубль — руб.);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словосочетания </a:t>
            </a:r>
            <a:r>
              <a:rPr lang="ru-RU" sz="2400" dirty="0">
                <a:solidFill>
                  <a:schemeClr val="tx1"/>
                </a:solidFill>
                <a:latin typeface="Times New Roman" panose="02020603050405020304" pitchFamily="18" charset="0"/>
                <a:cs typeface="Times New Roman" panose="02020603050405020304" pitchFamily="18" charset="0"/>
              </a:rPr>
              <a:t>(например, и так далее — и т. д.).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При использовании</a:t>
            </a:r>
            <a:r>
              <a:rPr lang="ru-RU" sz="2400" dirty="0">
                <a:solidFill>
                  <a:schemeClr val="tx1"/>
                </a:solidFill>
                <a:latin typeface="Times New Roman" panose="02020603050405020304" pitchFamily="18" charset="0"/>
                <a:cs typeface="Times New Roman" panose="02020603050405020304" pitchFamily="18" charset="0"/>
              </a:rPr>
              <a:t> </a:t>
            </a:r>
            <a:r>
              <a:rPr lang="ru-RU" sz="2400" i="1" dirty="0">
                <a:solidFill>
                  <a:schemeClr val="tx1"/>
                </a:solidFill>
                <a:latin typeface="Times New Roman" panose="02020603050405020304" pitchFamily="18" charset="0"/>
                <a:cs typeface="Times New Roman" panose="02020603050405020304" pitchFamily="18" charset="0"/>
              </a:rPr>
              <a:t>сокращений</a:t>
            </a:r>
            <a:r>
              <a:rPr lang="ru-RU" sz="2400" dirty="0">
                <a:solidFill>
                  <a:schemeClr val="tx1"/>
                </a:solidFill>
                <a:latin typeface="Times New Roman" panose="02020603050405020304" pitchFamily="18" charset="0"/>
                <a:cs typeface="Times New Roman" panose="02020603050405020304" pitchFamily="18" charset="0"/>
              </a:rPr>
              <a:t> необходимо учитывать, что </a:t>
            </a:r>
            <a:r>
              <a:rPr lang="ru-RU" sz="2400" i="1" dirty="0">
                <a:solidFill>
                  <a:schemeClr val="tx1"/>
                </a:solidFill>
                <a:latin typeface="Times New Roman" panose="02020603050405020304" pitchFamily="18" charset="0"/>
                <a:cs typeface="Times New Roman" panose="02020603050405020304" pitchFamily="18" charset="0"/>
              </a:rPr>
              <a:t>они должны быть</a:t>
            </a:r>
            <a:r>
              <a:rPr lang="ru-RU" sz="2400" dirty="0">
                <a:solidFill>
                  <a:schemeClr val="tx1"/>
                </a:solidFill>
                <a:latin typeface="Times New Roman" panose="02020603050405020304" pitchFamily="18" charset="0"/>
                <a:cs typeface="Times New Roman" panose="02020603050405020304" pitchFamily="18" charset="0"/>
              </a:rPr>
              <a:t>: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понятны </a:t>
            </a:r>
            <a:r>
              <a:rPr lang="ru-RU" sz="2400" dirty="0">
                <a:solidFill>
                  <a:schemeClr val="tx1"/>
                </a:solidFill>
                <a:latin typeface="Times New Roman" panose="02020603050405020304" pitchFamily="18" charset="0"/>
                <a:cs typeface="Times New Roman" panose="02020603050405020304" pitchFamily="18" charset="0"/>
              </a:rPr>
              <a:t>адресату;</a:t>
            </a:r>
          </a:p>
          <a:p>
            <a:r>
              <a:rPr lang="ru-RU" sz="2400" dirty="0">
                <a:solidFill>
                  <a:schemeClr val="tx1"/>
                </a:solidFill>
                <a:latin typeface="Times New Roman" panose="02020603050405020304" pitchFamily="18" charset="0"/>
                <a:cs typeface="Times New Roman" panose="02020603050405020304" pitchFamily="18" charset="0"/>
              </a:rPr>
              <a:t>одинаковы по всему тексту документа</a:t>
            </a:r>
          </a:p>
          <a:p>
            <a:pPr>
              <a:buFont typeface="+mj-lt"/>
              <a:buAutoNum type="arabicPeriod" startAt="6"/>
            </a:pPr>
            <a:endParaRPr lang="ru-RU" dirty="0">
              <a:solidFill>
                <a:schemeClr val="tx1"/>
              </a:solidFill>
            </a:endParaRPr>
          </a:p>
        </p:txBody>
      </p:sp>
    </p:spTree>
    <p:extLst>
      <p:ext uri="{BB962C8B-B14F-4D97-AF65-F5344CB8AC3E}">
        <p14:creationId xmlns:p14="http://schemas.microsoft.com/office/powerpoint/2010/main" val="389978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31566" y="696686"/>
            <a:ext cx="8915400" cy="3777622"/>
          </a:xfrm>
        </p:spPr>
        <p:txBody>
          <a:bodyPr>
            <a:normAutofit/>
          </a:bodyPr>
          <a:lstStyle/>
          <a:p>
            <a:pPr marL="0" indent="0">
              <a:buNone/>
            </a:pPr>
            <a:r>
              <a:rPr lang="ru-RU" sz="2400" dirty="0" smtClean="0">
                <a:solidFill>
                  <a:schemeClr val="tx1"/>
                </a:solidFill>
                <a:latin typeface="Times New Roman" panose="02020603050405020304" pitchFamily="18" charset="0"/>
                <a:cs typeface="Times New Roman" panose="02020603050405020304" pitchFamily="18" charset="0"/>
              </a:rPr>
              <a:t>План лекции:</a:t>
            </a:r>
          </a:p>
          <a:p>
            <a:pPr>
              <a:buFont typeface="+mj-lt"/>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Правила построения текста документа</a:t>
            </a:r>
          </a:p>
          <a:p>
            <a:pPr>
              <a:buFont typeface="+mj-lt"/>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Язык служебных документов</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93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9646" y="644434"/>
            <a:ext cx="8915400" cy="3777622"/>
          </a:xfrm>
        </p:spPr>
        <p:txBody>
          <a:bodyPr>
            <a:normAutofit/>
          </a:bodyPr>
          <a:lstStyle/>
          <a:p>
            <a:pPr marL="0" indent="0">
              <a:buNone/>
            </a:pPr>
            <a:r>
              <a:rPr lang="ru-RU" sz="2400" b="1" dirty="0" smtClean="0">
                <a:solidFill>
                  <a:schemeClr val="tx1"/>
                </a:solidFill>
                <a:latin typeface="Times New Roman" panose="02020603050405020304" pitchFamily="18" charset="0"/>
                <a:cs typeface="Times New Roman" panose="02020603050405020304" pitchFamily="18" charset="0"/>
              </a:rPr>
              <a:t>Вопросы:</a:t>
            </a:r>
          </a:p>
          <a:p>
            <a:pPr>
              <a:buFont typeface="+mj-lt"/>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Из каких частей состоит текст любого документа? Перечислите логические элементы текста.</a:t>
            </a:r>
          </a:p>
          <a:p>
            <a:pPr>
              <a:buFont typeface="+mj-lt"/>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На какие виды делят документы по способу изложения?</a:t>
            </a:r>
          </a:p>
          <a:p>
            <a:pPr>
              <a:buFont typeface="+mj-lt"/>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Перечислите особенности языка служебных документов.</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19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3359" y="415104"/>
            <a:ext cx="8911687" cy="1280890"/>
          </a:xfrm>
        </p:spPr>
        <p:txBody>
          <a:bodyPr>
            <a:normAutofit/>
          </a:bodyPr>
          <a:lstStyle/>
          <a:p>
            <a:pPr algn="ctr"/>
            <a:r>
              <a:rPr lang="ru-RU"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Правила построения текста документа</a:t>
            </a:r>
            <a:endParaRPr lang="ru-RU"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03520" y="1513114"/>
            <a:ext cx="6479766" cy="5162006"/>
          </a:xfrm>
        </p:spPr>
        <p:txBody>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Текст – основополагающий реквизит любого документа. Поэтому подготовка текстовой части документации является важнейшим условием хорошо поставленного документирования управленческой деятельности.</a:t>
            </a: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В </a:t>
            </a:r>
            <a:r>
              <a:rPr lang="ru-RU" sz="2400" i="1" dirty="0">
                <a:solidFill>
                  <a:schemeClr val="tx1"/>
                </a:solidFill>
                <a:latin typeface="Times New Roman" panose="02020603050405020304" pitchFamily="18" charset="0"/>
                <a:cs typeface="Times New Roman" panose="02020603050405020304" pitchFamily="18" charset="0"/>
              </a:rPr>
              <a:t>зависимости от количества рассматриваемых в тексте вопросов</a:t>
            </a:r>
            <a:r>
              <a:rPr lang="ru-RU" sz="2400" dirty="0">
                <a:solidFill>
                  <a:schemeClr val="tx1"/>
                </a:solidFill>
                <a:latin typeface="Times New Roman" panose="02020603050405020304" pitchFamily="18" charset="0"/>
                <a:cs typeface="Times New Roman" panose="02020603050405020304" pitchFamily="18" charset="0"/>
              </a:rPr>
              <a:t> документы подразделяются на простые и сложные. Первые посвящены одному вопросу, вторые – нескольким.</a:t>
            </a:r>
          </a:p>
          <a:p>
            <a:endParaRPr lang="ru-RU" dirty="0"/>
          </a:p>
        </p:txBody>
      </p:sp>
      <p:pic>
        <p:nvPicPr>
          <p:cNvPr id="4" name="Рисунок 3"/>
          <p:cNvPicPr>
            <a:picLocks noChangeAspect="1"/>
          </p:cNvPicPr>
          <p:nvPr/>
        </p:nvPicPr>
        <p:blipFill>
          <a:blip r:embed="rId2"/>
          <a:stretch>
            <a:fillRect/>
          </a:stretch>
        </p:blipFill>
        <p:spPr>
          <a:xfrm>
            <a:off x="352697" y="1513114"/>
            <a:ext cx="4828903" cy="4708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180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1599" y="252549"/>
            <a:ext cx="6880361" cy="6605451"/>
          </a:xfrm>
        </p:spPr>
        <p:txBody>
          <a:bodyPr>
            <a:normAutofit/>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Но текст любого документа, согласно </a:t>
            </a:r>
            <a:r>
              <a:rPr lang="ru-RU" sz="2400" dirty="0" smtClean="0">
                <a:solidFill>
                  <a:schemeClr val="tx1"/>
                </a:solidFill>
                <a:latin typeface="Times New Roman" panose="02020603050405020304" pitchFamily="18" charset="0"/>
                <a:cs typeface="Times New Roman" panose="02020603050405020304" pitchFamily="18" charset="0"/>
              </a:rPr>
              <a:t>требованиям ЕГСД, </a:t>
            </a:r>
            <a:r>
              <a:rPr lang="ru-RU" sz="2400" dirty="0">
                <a:solidFill>
                  <a:schemeClr val="tx1"/>
                </a:solidFill>
                <a:latin typeface="Times New Roman" panose="02020603050405020304" pitchFamily="18" charset="0"/>
                <a:cs typeface="Times New Roman" panose="02020603050405020304" pitchFamily="18" charset="0"/>
              </a:rPr>
              <a:t>должен состоять не менее чем из двух основных частей. В </a:t>
            </a:r>
            <a:r>
              <a:rPr lang="ru-RU" sz="2400" b="1" dirty="0">
                <a:solidFill>
                  <a:schemeClr val="tx1"/>
                </a:solidFill>
                <a:latin typeface="Times New Roman" panose="02020603050405020304" pitchFamily="18" charset="0"/>
                <a:cs typeface="Times New Roman" panose="02020603050405020304" pitchFamily="18" charset="0"/>
              </a:rPr>
              <a:t>первой</a:t>
            </a:r>
            <a:r>
              <a:rPr lang="ru-RU" sz="2400" dirty="0">
                <a:solidFill>
                  <a:schemeClr val="tx1"/>
                </a:solidFill>
                <a:latin typeface="Times New Roman" panose="02020603050405020304" pitchFamily="18" charset="0"/>
                <a:cs typeface="Times New Roman" panose="02020603050405020304" pitchFamily="18" charset="0"/>
              </a:rPr>
              <a:t> из них дают обоснование или основание составление документа, во </a:t>
            </a:r>
            <a:r>
              <a:rPr lang="ru-RU" sz="2400" b="1" dirty="0">
                <a:solidFill>
                  <a:schemeClr val="tx1"/>
                </a:solidFill>
                <a:latin typeface="Times New Roman" panose="02020603050405020304" pitchFamily="18" charset="0"/>
                <a:cs typeface="Times New Roman" panose="02020603050405020304" pitchFamily="18" charset="0"/>
              </a:rPr>
              <a:t>второй</a:t>
            </a:r>
            <a:r>
              <a:rPr lang="ru-RU" sz="2400" dirty="0">
                <a:solidFill>
                  <a:schemeClr val="tx1"/>
                </a:solidFill>
                <a:latin typeface="Times New Roman" panose="02020603050405020304" pitchFamily="18" charset="0"/>
                <a:cs typeface="Times New Roman" panose="02020603050405020304" pitchFamily="18" charset="0"/>
              </a:rPr>
              <a:t> – излагают предложения, решения, распоряжения, выводы и просьбы. Даже в том случае, когда текст документа состоит из два логических элемента</a:t>
            </a:r>
            <a:r>
              <a:rPr lang="ru-RU" sz="2400" dirty="0" smtClean="0">
                <a:solidFill>
                  <a:schemeClr val="tx1"/>
                </a:solidFill>
                <a:latin typeface="Times New Roman" panose="02020603050405020304" pitchFamily="18" charset="0"/>
                <a:cs typeface="Times New Roman" panose="02020603050405020304" pitchFamily="18" charset="0"/>
              </a:rPr>
              <a:t>.</a:t>
            </a: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В редких случаях текст документа содержит одну лишь заключительную часть: в приказах, например, — распорядительную без преамбулы, в письмах и заявлениях — просьбу без мотивировки.</a:t>
            </a: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Однако в большинстве случаев текст документа состоит из следующих </a:t>
            </a:r>
            <a:r>
              <a:rPr lang="ru-RU" sz="2400" b="1" dirty="0">
                <a:solidFill>
                  <a:schemeClr val="tx1"/>
                </a:solidFill>
                <a:latin typeface="Times New Roman" panose="02020603050405020304" pitchFamily="18" charset="0"/>
                <a:cs typeface="Times New Roman" panose="02020603050405020304" pitchFamily="18" charset="0"/>
              </a:rPr>
              <a:t>логических элементов</a:t>
            </a:r>
            <a:r>
              <a:rPr lang="ru-RU" sz="2400" dirty="0">
                <a:solidFill>
                  <a:schemeClr val="tx1"/>
                </a:solidFill>
                <a:latin typeface="Times New Roman" panose="02020603050405020304" pitchFamily="18" charset="0"/>
                <a:cs typeface="Times New Roman" panose="02020603050405020304" pitchFamily="18" charset="0"/>
              </a:rPr>
              <a:t>: введения, доказательства, заключения. Нередко заключению предшествуют выводы.</a:t>
            </a:r>
          </a:p>
          <a:p>
            <a:endParaRPr lang="ru-RU" dirty="0" smtClean="0"/>
          </a:p>
          <a:p>
            <a:endParaRPr lang="ru-RU" dirty="0"/>
          </a:p>
        </p:txBody>
      </p:sp>
      <p:pic>
        <p:nvPicPr>
          <p:cNvPr id="4" name="Рисунок 3"/>
          <p:cNvPicPr>
            <a:picLocks noChangeAspect="1"/>
          </p:cNvPicPr>
          <p:nvPr/>
        </p:nvPicPr>
        <p:blipFill>
          <a:blip r:embed="rId2"/>
          <a:stretch>
            <a:fillRect/>
          </a:stretch>
        </p:blipFill>
        <p:spPr>
          <a:xfrm>
            <a:off x="278674" y="1402080"/>
            <a:ext cx="4762500" cy="3530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1263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0126" y="766353"/>
            <a:ext cx="10641874" cy="5939247"/>
          </a:xfrm>
        </p:spPr>
        <p:txBody>
          <a:bodyPr>
            <a:normAutofit lnSpcReduction="10000"/>
          </a:bodyPr>
          <a:lstStyle/>
          <a:p>
            <a:pPr algn="just"/>
            <a:r>
              <a:rPr lang="ru-RU" sz="2400" dirty="0">
                <a:solidFill>
                  <a:schemeClr val="tx1"/>
                </a:solidFill>
                <a:latin typeface="Times New Roman" panose="02020603050405020304" pitchFamily="18" charset="0"/>
                <a:cs typeface="Times New Roman" panose="02020603050405020304" pitchFamily="18" charset="0"/>
              </a:rPr>
              <a:t>Во </a:t>
            </a:r>
            <a:r>
              <a:rPr lang="ru-RU" sz="2400" b="1" dirty="0">
                <a:solidFill>
                  <a:schemeClr val="tx1"/>
                </a:solidFill>
                <a:latin typeface="Times New Roman" panose="02020603050405020304" pitchFamily="18" charset="0"/>
                <a:cs typeface="Times New Roman" panose="02020603050405020304" pitchFamily="18" charset="0"/>
              </a:rPr>
              <a:t>введении</a:t>
            </a:r>
            <a:r>
              <a:rPr lang="ru-RU" sz="2400" dirty="0">
                <a:solidFill>
                  <a:schemeClr val="tx1"/>
                </a:solidFill>
                <a:latin typeface="Times New Roman" panose="02020603050405020304" pitchFamily="18" charset="0"/>
                <a:cs typeface="Times New Roman" panose="02020603050405020304" pitchFamily="18" charset="0"/>
              </a:rPr>
              <a:t> излагаются причины и непосредственный повод для составления служебного документа. В этой части текста нередко делают ссылки на другие, ранее полученные документы, послужившие основанием для создания данного документа.</a:t>
            </a:r>
          </a:p>
          <a:p>
            <a:pPr algn="just"/>
            <a:r>
              <a:rPr lang="ru-RU" sz="2400" dirty="0">
                <a:solidFill>
                  <a:schemeClr val="tx1"/>
                </a:solidFill>
                <a:latin typeface="Times New Roman" panose="02020603050405020304" pitchFamily="18" charset="0"/>
                <a:cs typeface="Times New Roman" panose="02020603050405020304" pitchFamily="18" charset="0"/>
              </a:rPr>
              <a:t>В </a:t>
            </a:r>
            <a:r>
              <a:rPr lang="ru-RU" sz="2400" b="1" dirty="0">
                <a:solidFill>
                  <a:schemeClr val="tx1"/>
                </a:solidFill>
                <a:latin typeface="Times New Roman" panose="02020603050405020304" pitchFamily="18" charset="0"/>
                <a:cs typeface="Times New Roman" panose="02020603050405020304" pitchFamily="18" charset="0"/>
              </a:rPr>
              <a:t>доказательстве</a:t>
            </a:r>
            <a:r>
              <a:rPr lang="ru-RU" sz="2400" dirty="0">
                <a:solidFill>
                  <a:schemeClr val="tx1"/>
                </a:solidFill>
                <a:latin typeface="Times New Roman" panose="02020603050405020304" pitchFamily="18" charset="0"/>
                <a:cs typeface="Times New Roman" panose="02020603050405020304" pitchFamily="18" charset="0"/>
              </a:rPr>
              <a:t> выражается существо вопроса, при водятся доводы, факты, ссылки на доказательства, цифровые данные, обосновывающие правильность поднимаемого вопроса. Сложное доказательство обычно заканчивается выводом. Доказательства должны убедить адресат в необходимости удовлетворения ходатайства, просьбы или требования.</a:t>
            </a:r>
          </a:p>
          <a:p>
            <a:pPr algn="just"/>
            <a:r>
              <a:rPr lang="ru-RU" sz="2400" b="1" dirty="0">
                <a:solidFill>
                  <a:schemeClr val="tx1"/>
                </a:solidFill>
                <a:latin typeface="Times New Roman" panose="02020603050405020304" pitchFamily="18" charset="0"/>
                <a:cs typeface="Times New Roman" panose="02020603050405020304" pitchFamily="18" charset="0"/>
              </a:rPr>
              <a:t>Выводы</a:t>
            </a:r>
            <a:r>
              <a:rPr lang="ru-RU" sz="2400" dirty="0">
                <a:solidFill>
                  <a:schemeClr val="tx1"/>
                </a:solidFill>
                <a:latin typeface="Times New Roman" panose="02020603050405020304" pitchFamily="18" charset="0"/>
                <a:cs typeface="Times New Roman" panose="02020603050405020304" pitchFamily="18" charset="0"/>
              </a:rPr>
              <a:t> не являются отдельным логическим элементом, так как они примыкают к доказательству и неотделимы от него.</a:t>
            </a:r>
          </a:p>
          <a:p>
            <a:pPr algn="just"/>
            <a:r>
              <a:rPr lang="ru-RU" sz="2400" b="1" dirty="0">
                <a:solidFill>
                  <a:schemeClr val="tx1"/>
                </a:solidFill>
                <a:latin typeface="Times New Roman" panose="02020603050405020304" pitchFamily="18" charset="0"/>
                <a:cs typeface="Times New Roman" panose="02020603050405020304" pitchFamily="18" charset="0"/>
              </a:rPr>
              <a:t>Заключение</a:t>
            </a:r>
            <a:r>
              <a:rPr lang="ru-RU" sz="2400" dirty="0">
                <a:solidFill>
                  <a:schemeClr val="tx1"/>
                </a:solidFill>
                <a:latin typeface="Times New Roman" panose="02020603050405020304" pitchFamily="18" charset="0"/>
                <a:cs typeface="Times New Roman" panose="02020603050405020304" pitchFamily="18" charset="0"/>
              </a:rPr>
              <a:t> — главная логическая составная часть, в которой формулируется основная цель документа, его ведущая мысль, просьба, предложение, согласие, отказ. Заключение в служебном документе обязательно.</a:t>
            </a:r>
          </a:p>
          <a:p>
            <a:endParaRPr lang="ru-RU" dirty="0"/>
          </a:p>
        </p:txBody>
      </p:sp>
    </p:spTree>
    <p:extLst>
      <p:ext uri="{BB962C8B-B14F-4D97-AF65-F5344CB8AC3E}">
        <p14:creationId xmlns:p14="http://schemas.microsoft.com/office/powerpoint/2010/main" val="53265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02927" y="644434"/>
            <a:ext cx="7037114" cy="5878285"/>
          </a:xfrm>
        </p:spPr>
        <p:txBody>
          <a:bodyPr>
            <a:normAutofit/>
          </a:bodyPr>
          <a:lstStyle/>
          <a:p>
            <a:pPr marL="0" indent="450000" algn="just">
              <a:buNone/>
            </a:pPr>
            <a:r>
              <a:rPr lang="ru-RU" sz="2400" dirty="0" smtClean="0">
                <a:solidFill>
                  <a:schemeClr val="tx1"/>
                </a:solidFill>
                <a:latin typeface="Times New Roman" panose="02020603050405020304" pitchFamily="18" charset="0"/>
                <a:cs typeface="Times New Roman" panose="02020603050405020304" pitchFamily="18" charset="0"/>
              </a:rPr>
              <a:t>По </a:t>
            </a:r>
            <a:r>
              <a:rPr lang="ru-RU" sz="2400" dirty="0">
                <a:solidFill>
                  <a:schemeClr val="tx1"/>
                </a:solidFill>
                <a:latin typeface="Times New Roman" panose="02020603050405020304" pitchFamily="18" charset="0"/>
                <a:cs typeface="Times New Roman" panose="02020603050405020304" pitchFamily="18" charset="0"/>
              </a:rPr>
              <a:t>характеру содержания заключения </a:t>
            </a:r>
            <a:r>
              <a:rPr lang="ru-RU" sz="2400" dirty="0" smtClean="0">
                <a:solidFill>
                  <a:schemeClr val="tx1"/>
                </a:solidFill>
                <a:latin typeface="Times New Roman" panose="02020603050405020304" pitchFamily="18" charset="0"/>
                <a:cs typeface="Times New Roman" panose="02020603050405020304" pitchFamily="18" charset="0"/>
              </a:rPr>
              <a:t>неодинаковы. </a:t>
            </a:r>
            <a:r>
              <a:rPr lang="ru-RU" sz="2400" dirty="0">
                <a:solidFill>
                  <a:schemeClr val="tx1"/>
                </a:solidFill>
                <a:latin typeface="Times New Roman" panose="02020603050405020304" pitchFamily="18" charset="0"/>
                <a:cs typeface="Times New Roman" panose="02020603050405020304" pitchFamily="18" charset="0"/>
              </a:rPr>
              <a:t>Они делятся на </a:t>
            </a:r>
            <a:r>
              <a:rPr lang="ru-RU" sz="2400" i="1" dirty="0">
                <a:solidFill>
                  <a:schemeClr val="tx1"/>
                </a:solidFill>
                <a:latin typeface="Times New Roman" panose="02020603050405020304" pitchFamily="18" charset="0"/>
                <a:cs typeface="Times New Roman" panose="02020603050405020304" pitchFamily="18" charset="0"/>
              </a:rPr>
              <a:t>активные</a:t>
            </a:r>
            <a:r>
              <a:rPr lang="ru-RU" sz="2400" dirty="0">
                <a:solidFill>
                  <a:schemeClr val="tx1"/>
                </a:solidFill>
                <a:latin typeface="Times New Roman" panose="02020603050405020304" pitchFamily="18" charset="0"/>
                <a:cs typeface="Times New Roman" panose="02020603050405020304" pitchFamily="18" charset="0"/>
              </a:rPr>
              <a:t> и </a:t>
            </a:r>
            <a:r>
              <a:rPr lang="ru-RU" sz="2400" i="1" dirty="0">
                <a:solidFill>
                  <a:schemeClr val="tx1"/>
                </a:solidFill>
                <a:latin typeface="Times New Roman" panose="02020603050405020304" pitchFamily="18" charset="0"/>
                <a:cs typeface="Times New Roman" panose="02020603050405020304" pitchFamily="18" charset="0"/>
              </a:rPr>
              <a:t>пассивные</a:t>
            </a:r>
            <a:r>
              <a:rPr lang="ru-RU" sz="2400" dirty="0">
                <a:solidFill>
                  <a:schemeClr val="tx1"/>
                </a:solidFill>
                <a:latin typeface="Times New Roman" panose="02020603050405020304" pitchFamily="18" charset="0"/>
                <a:cs typeface="Times New Roman" panose="02020603050405020304" pitchFamily="18" charset="0"/>
              </a:rPr>
              <a:t> (или описательные) Активные заключения, в свою очередь, подразделяются на </a:t>
            </a:r>
            <a:r>
              <a:rPr lang="ru-RU" sz="2400" i="1" dirty="0">
                <a:solidFill>
                  <a:schemeClr val="tx1"/>
                </a:solidFill>
                <a:latin typeface="Times New Roman" panose="02020603050405020304" pitchFamily="18" charset="0"/>
                <a:cs typeface="Times New Roman" panose="02020603050405020304" pitchFamily="18" charset="0"/>
              </a:rPr>
              <a:t>прямые</a:t>
            </a:r>
            <a:r>
              <a:rPr lang="ru-RU" sz="2400" dirty="0">
                <a:solidFill>
                  <a:schemeClr val="tx1"/>
                </a:solidFill>
                <a:latin typeface="Times New Roman" panose="02020603050405020304" pitchFamily="18" charset="0"/>
                <a:cs typeface="Times New Roman" panose="02020603050405020304" pitchFamily="18" charset="0"/>
              </a:rPr>
              <a:t> и </a:t>
            </a:r>
            <a:r>
              <a:rPr lang="ru-RU" sz="2400" i="1" dirty="0">
                <a:solidFill>
                  <a:schemeClr val="tx1"/>
                </a:solidFill>
                <a:latin typeface="Times New Roman" panose="02020603050405020304" pitchFamily="18" charset="0"/>
                <a:cs typeface="Times New Roman" panose="02020603050405020304" pitchFamily="18" charset="0"/>
              </a:rPr>
              <a:t>косвенные</a:t>
            </a:r>
            <a:r>
              <a:rPr lang="ru-RU" sz="2400" dirty="0">
                <a:solidFill>
                  <a:schemeClr val="tx1"/>
                </a:solidFill>
                <a:latin typeface="Times New Roman" panose="02020603050405020304" pitchFamily="18" charset="0"/>
                <a:cs typeface="Times New Roman" panose="02020603050405020304" pitchFamily="18" charset="0"/>
              </a:rPr>
              <a:t>. В прямом активном заключении адресат побуждается к определенным действиям</a:t>
            </a:r>
            <a:r>
              <a:rPr lang="ru-RU" sz="2400" dirty="0" smtClean="0">
                <a:solidFill>
                  <a:schemeClr val="tx1"/>
                </a:solidFill>
                <a:latin typeface="Times New Roman" panose="02020603050405020304" pitchFamily="18" charset="0"/>
                <a:cs typeface="Times New Roman" panose="02020603050405020304" pitchFamily="18" charset="0"/>
              </a:rPr>
              <a:t>. В косвенном активном заключении действие возможно или ожидается. Прямое активное заключение употребляется в приказах, протоколах собраний, письмах, телеграммах; косвенное – в договорах, инструкциях, положениях и т.д. По возможности надо предпочитать активное заключение косвенному.</a:t>
            </a:r>
          </a:p>
          <a:p>
            <a:endParaRPr lang="ru-RU" dirty="0"/>
          </a:p>
        </p:txBody>
      </p:sp>
      <p:pic>
        <p:nvPicPr>
          <p:cNvPr id="4" name="Рисунок 3"/>
          <p:cNvPicPr>
            <a:picLocks noChangeAspect="1"/>
          </p:cNvPicPr>
          <p:nvPr/>
        </p:nvPicPr>
        <p:blipFill>
          <a:blip r:embed="rId2"/>
          <a:stretch>
            <a:fillRect/>
          </a:stretch>
        </p:blipFill>
        <p:spPr>
          <a:xfrm>
            <a:off x="984068" y="1414053"/>
            <a:ext cx="3657600" cy="4339045"/>
          </a:xfrm>
          <a:prstGeom prst="rect">
            <a:avLst/>
          </a:prstGeom>
          <a:ln>
            <a:noFill/>
          </a:ln>
          <a:effectLst>
            <a:softEdge rad="112500"/>
          </a:effectLst>
        </p:spPr>
      </p:pic>
    </p:spTree>
    <p:extLst>
      <p:ext uri="{BB962C8B-B14F-4D97-AF65-F5344CB8AC3E}">
        <p14:creationId xmlns:p14="http://schemas.microsoft.com/office/powerpoint/2010/main" val="380763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4663" y="705395"/>
            <a:ext cx="10589622" cy="5534297"/>
          </a:xfrm>
        </p:spPr>
        <p:txBody>
          <a:bodyPr>
            <a:noAutofit/>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В </a:t>
            </a:r>
            <a:r>
              <a:rPr lang="ru-RU" sz="2400" i="1" dirty="0">
                <a:solidFill>
                  <a:schemeClr val="tx1"/>
                </a:solidFill>
                <a:latin typeface="Times New Roman" panose="02020603050405020304" pitchFamily="18" charset="0"/>
                <a:cs typeface="Times New Roman" panose="02020603050405020304" pitchFamily="18" charset="0"/>
              </a:rPr>
              <a:t>зависимости от содержания документа </a:t>
            </a:r>
            <a:r>
              <a:rPr lang="ru-RU" sz="2400" dirty="0">
                <a:solidFill>
                  <a:schemeClr val="tx1"/>
                </a:solidFill>
                <a:latin typeface="Times New Roman" panose="02020603050405020304" pitchFamily="18" charset="0"/>
                <a:cs typeface="Times New Roman" panose="02020603050405020304" pitchFamily="18" charset="0"/>
              </a:rPr>
              <a:t>в тексте применяется </a:t>
            </a:r>
            <a:r>
              <a:rPr lang="ru-RU" sz="2400" b="1" dirty="0">
                <a:solidFill>
                  <a:schemeClr val="tx1"/>
                </a:solidFill>
                <a:latin typeface="Times New Roman" panose="02020603050405020304" pitchFamily="18" charset="0"/>
                <a:cs typeface="Times New Roman" panose="02020603050405020304" pitchFamily="18" charset="0"/>
              </a:rPr>
              <a:t>прямой</a:t>
            </a:r>
            <a:r>
              <a:rPr lang="ru-RU" sz="2400" dirty="0">
                <a:solidFill>
                  <a:schemeClr val="tx1"/>
                </a:solidFill>
                <a:latin typeface="Times New Roman" panose="02020603050405020304" pitchFamily="18" charset="0"/>
                <a:cs typeface="Times New Roman" panose="02020603050405020304" pitchFamily="18" charset="0"/>
              </a:rPr>
              <a:t> или </a:t>
            </a:r>
            <a:r>
              <a:rPr lang="ru-RU" sz="2400" b="1" dirty="0">
                <a:solidFill>
                  <a:schemeClr val="tx1"/>
                </a:solidFill>
                <a:latin typeface="Times New Roman" panose="02020603050405020304" pitchFamily="18" charset="0"/>
                <a:cs typeface="Times New Roman" panose="02020603050405020304" pitchFamily="18" charset="0"/>
              </a:rPr>
              <a:t>обратный</a:t>
            </a:r>
            <a:r>
              <a:rPr lang="ru-RU" sz="2400" dirty="0">
                <a:solidFill>
                  <a:schemeClr val="tx1"/>
                </a:solidFill>
                <a:latin typeface="Times New Roman" panose="02020603050405020304" pitchFamily="18" charset="0"/>
                <a:cs typeface="Times New Roman" panose="02020603050405020304" pitchFamily="18" charset="0"/>
              </a:rPr>
              <a:t> порядок расположения логических элементов. В первом случае за введением следует доказательство и заключение. При обратом порядке вначале излагается заключение, а за ним – доказательство. Введения в таких документах нет.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450000" algn="just">
              <a:buNone/>
            </a:pP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обратном порядке излагают несложные документы. Им следует пользоваться как можно реже. Дело в том, что в заключении, если оно ставится на первое место, надо излагать всю сущность вопроса и в последующей части текста дать полностью его обоснование. Иначе документ становится непонятным и читать его приходится в обратном направлении (снизу вверх). </a:t>
            </a:r>
          </a:p>
        </p:txBody>
      </p:sp>
    </p:spTree>
    <p:extLst>
      <p:ext uri="{BB962C8B-B14F-4D97-AF65-F5344CB8AC3E}">
        <p14:creationId xmlns:p14="http://schemas.microsoft.com/office/powerpoint/2010/main" val="256002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5543" y="1227908"/>
            <a:ext cx="7446418" cy="4763589"/>
          </a:xfrm>
        </p:spPr>
        <p:txBody>
          <a:bodyPr/>
          <a:lstStyle/>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Написать же заключение так, чтобы в нем была полностью раскрыта цель составления документа, довольно трудно. Вот почему прямой порядок расположения логических элементов более приемлем, особенно для подготовки больших по объему документов. Этого метода изложения должны придерживаться составители документации в вышестоящие и равные по положению организации и учреждения. Тон документа в любом случае должен быть корректным, выдержанным, не дающим повода вступать в полемику и заводить излишнюю переписку.</a:t>
            </a:r>
          </a:p>
          <a:p>
            <a:endParaRPr lang="ru-RU" dirty="0"/>
          </a:p>
        </p:txBody>
      </p:sp>
      <p:pic>
        <p:nvPicPr>
          <p:cNvPr id="4" name="Рисунок 3"/>
          <p:cNvPicPr>
            <a:picLocks noChangeAspect="1"/>
          </p:cNvPicPr>
          <p:nvPr/>
        </p:nvPicPr>
        <p:blipFill rotWithShape="1">
          <a:blip r:embed="rId2"/>
          <a:srcRect l="15386" r="16262"/>
          <a:stretch/>
        </p:blipFill>
        <p:spPr>
          <a:xfrm>
            <a:off x="258023" y="1369422"/>
            <a:ext cx="4270435" cy="4151811"/>
          </a:xfrm>
          <a:prstGeom prst="ellipse">
            <a:avLst/>
          </a:prstGeom>
          <a:ln>
            <a:noFill/>
          </a:ln>
          <a:effectLst>
            <a:softEdge rad="112500"/>
          </a:effectLst>
        </p:spPr>
      </p:pic>
    </p:spTree>
    <p:extLst>
      <p:ext uri="{BB962C8B-B14F-4D97-AF65-F5344CB8AC3E}">
        <p14:creationId xmlns:p14="http://schemas.microsoft.com/office/powerpoint/2010/main" val="76843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6548" y="748937"/>
            <a:ext cx="10006738" cy="3777622"/>
          </a:xfrm>
        </p:spPr>
        <p:txBody>
          <a:bodyPr>
            <a:normAutofit/>
          </a:bodyPr>
          <a:lstStyle/>
          <a:p>
            <a:pPr marL="0" indent="450000" algn="just">
              <a:buNone/>
            </a:pPr>
            <a:r>
              <a:rPr lang="ru-RU" sz="2400" i="1" dirty="0">
                <a:solidFill>
                  <a:schemeClr val="tx1"/>
                </a:solidFill>
                <a:latin typeface="Times New Roman" panose="02020603050405020304" pitchFamily="18" charset="0"/>
                <a:cs typeface="Times New Roman" panose="02020603050405020304" pitchFamily="18" charset="0"/>
              </a:rPr>
              <a:t>Текст сложных </a:t>
            </a:r>
            <a:r>
              <a:rPr lang="ru-RU" sz="2400" i="1" dirty="0" smtClean="0">
                <a:solidFill>
                  <a:schemeClr val="tx1"/>
                </a:solidFill>
                <a:latin typeface="Times New Roman" panose="02020603050405020304" pitchFamily="18" charset="0"/>
                <a:cs typeface="Times New Roman" panose="02020603050405020304" pitchFamily="18" charset="0"/>
              </a:rPr>
              <a:t>документов</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содержащих </a:t>
            </a:r>
            <a:r>
              <a:rPr lang="ru-RU" sz="2400" dirty="0" smtClean="0">
                <a:solidFill>
                  <a:schemeClr val="tx1"/>
                </a:solidFill>
                <a:latin typeface="Times New Roman" panose="02020603050405020304" pitchFamily="18" charset="0"/>
                <a:cs typeface="Times New Roman" panose="02020603050405020304" pitchFamily="18" charset="0"/>
              </a:rPr>
              <a:t>информацию по </a:t>
            </a:r>
            <a:r>
              <a:rPr lang="ru-RU" sz="2400" dirty="0">
                <a:solidFill>
                  <a:schemeClr val="tx1"/>
                </a:solidFill>
                <a:latin typeface="Times New Roman" panose="02020603050405020304" pitchFamily="18" charset="0"/>
                <a:cs typeface="Times New Roman" panose="02020603050405020304" pitchFamily="18" charset="0"/>
              </a:rPr>
              <a:t>различным вопросам деятельности учреждения, организации или предприятия (положения, инструкции, доклады, отчеты, обзоры и т.д.), стандартом допускается делить на составные части: разделы, подразделы, пункты, подпункты (арабскими цифрами). </a:t>
            </a:r>
            <a:endParaRPr lang="ru-RU" sz="2400" dirty="0" smtClean="0">
              <a:solidFill>
                <a:schemeClr val="tx1"/>
              </a:solidFill>
              <a:latin typeface="Times New Roman" panose="02020603050405020304" pitchFamily="18" charset="0"/>
              <a:cs typeface="Times New Roman" panose="02020603050405020304" pitchFamily="18" charset="0"/>
            </a:endParaRPr>
          </a:p>
          <a:p>
            <a:pPr marL="0" indent="450000" algn="just">
              <a:buNone/>
            </a:pPr>
            <a:r>
              <a:rPr lang="ru-RU" sz="2400" dirty="0" smtClean="0">
                <a:solidFill>
                  <a:schemeClr val="tx1"/>
                </a:solidFill>
                <a:latin typeface="Times New Roman" panose="02020603050405020304" pitchFamily="18" charset="0"/>
                <a:cs typeface="Times New Roman" panose="02020603050405020304" pitchFamily="18" charset="0"/>
              </a:rPr>
              <a:t>Разделы </a:t>
            </a:r>
            <a:r>
              <a:rPr lang="ru-RU" sz="2400" dirty="0">
                <a:solidFill>
                  <a:schemeClr val="tx1"/>
                </a:solidFill>
                <a:latin typeface="Times New Roman" panose="02020603050405020304" pitchFamily="18" charset="0"/>
                <a:cs typeface="Times New Roman" panose="02020603050405020304" pitchFamily="18" charset="0"/>
              </a:rPr>
              <a:t>и подразделы текста должны иметь заголовки, кратко выражающие суть их содержания</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Деление текста на составные элементы тесно связанные между собой и снабжение их заголовками улучшает документ делает его более доходчивым и выразительным.</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467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195</TotalTime>
  <Words>1083</Words>
  <Application>Microsoft Office PowerPoint</Application>
  <PresentationFormat>Широкоэкранный</PresentationFormat>
  <Paragraphs>76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Century Gothic</vt:lpstr>
      <vt:lpstr>Times New Roman</vt:lpstr>
      <vt:lpstr>Wingdings 3</vt:lpstr>
      <vt:lpstr>Легкий дым</vt:lpstr>
      <vt:lpstr>Официальный язык документации</vt:lpstr>
      <vt:lpstr>Презентация PowerPoint</vt:lpstr>
      <vt:lpstr>Правила построения текста документа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Язык служебных документов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Попова Оксана Михайловна</cp:lastModifiedBy>
  <cp:revision>18</cp:revision>
  <dcterms:created xsi:type="dcterms:W3CDTF">2019-05-30T13:54:55Z</dcterms:created>
  <dcterms:modified xsi:type="dcterms:W3CDTF">2021-01-30T05:39:30Z</dcterms:modified>
</cp:coreProperties>
</file>