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8"/>
  </p:notesMasterIdLst>
  <p:sldIdLst>
    <p:sldId id="373" r:id="rId2"/>
    <p:sldId id="391" r:id="rId3"/>
    <p:sldId id="303" r:id="rId4"/>
    <p:sldId id="375" r:id="rId5"/>
    <p:sldId id="258" r:id="rId6"/>
    <p:sldId id="377" r:id="rId7"/>
    <p:sldId id="380" r:id="rId8"/>
    <p:sldId id="261" r:id="rId9"/>
    <p:sldId id="392" r:id="rId10"/>
    <p:sldId id="263" r:id="rId11"/>
    <p:sldId id="264" r:id="rId12"/>
    <p:sldId id="265" r:id="rId13"/>
    <p:sldId id="266" r:id="rId14"/>
    <p:sldId id="269" r:id="rId15"/>
    <p:sldId id="267" r:id="rId16"/>
    <p:sldId id="374" r:id="rId17"/>
    <p:sldId id="270" r:id="rId18"/>
    <p:sldId id="274" r:id="rId19"/>
    <p:sldId id="287" r:id="rId20"/>
    <p:sldId id="272" r:id="rId21"/>
    <p:sldId id="273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5" r:id="rId31"/>
    <p:sldId id="289" r:id="rId32"/>
    <p:sldId id="295" r:id="rId33"/>
    <p:sldId id="296" r:id="rId34"/>
    <p:sldId id="297" r:id="rId35"/>
    <p:sldId id="294" r:id="rId36"/>
    <p:sldId id="300" r:id="rId37"/>
    <p:sldId id="412" r:id="rId38"/>
    <p:sldId id="411" r:id="rId39"/>
    <p:sldId id="413" r:id="rId40"/>
    <p:sldId id="414" r:id="rId41"/>
    <p:sldId id="415" r:id="rId42"/>
    <p:sldId id="416" r:id="rId43"/>
    <p:sldId id="417" r:id="rId44"/>
    <p:sldId id="418" r:id="rId45"/>
    <p:sldId id="419" r:id="rId46"/>
    <p:sldId id="474" r:id="rId47"/>
    <p:sldId id="420" r:id="rId48"/>
    <p:sldId id="421" r:id="rId49"/>
    <p:sldId id="422" r:id="rId50"/>
    <p:sldId id="423" r:id="rId51"/>
    <p:sldId id="424" r:id="rId52"/>
    <p:sldId id="425" r:id="rId53"/>
    <p:sldId id="426" r:id="rId54"/>
    <p:sldId id="427" r:id="rId55"/>
    <p:sldId id="428" r:id="rId56"/>
    <p:sldId id="429" r:id="rId57"/>
    <p:sldId id="430" r:id="rId58"/>
    <p:sldId id="431" r:id="rId59"/>
    <p:sldId id="432" r:id="rId60"/>
    <p:sldId id="433" r:id="rId61"/>
    <p:sldId id="434" r:id="rId62"/>
    <p:sldId id="435" r:id="rId63"/>
    <p:sldId id="436" r:id="rId64"/>
    <p:sldId id="437" r:id="rId65"/>
    <p:sldId id="438" r:id="rId66"/>
    <p:sldId id="439" r:id="rId67"/>
    <p:sldId id="440" r:id="rId68"/>
    <p:sldId id="441" r:id="rId69"/>
    <p:sldId id="442" r:id="rId70"/>
    <p:sldId id="443" r:id="rId71"/>
    <p:sldId id="444" r:id="rId72"/>
    <p:sldId id="445" r:id="rId73"/>
    <p:sldId id="446" r:id="rId74"/>
    <p:sldId id="473" r:id="rId75"/>
    <p:sldId id="408" r:id="rId76"/>
    <p:sldId id="302" r:id="rId7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3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29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E6338-EB6E-4C57-ABC4-67553DC98EE2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E3888-2E3F-4B5E-94AD-AF73337B1F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1EB54-83AF-473C-8883-A455B80532A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6679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516BEC-56D1-43A4-BCC4-BFB59012905D}" type="slidenum">
              <a:rPr lang="ru-RU"/>
              <a:pPr/>
              <a:t>22</a:t>
            </a:fld>
            <a:endParaRPr lang="ru-RU" dirty="0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F7E17-0545-4CB7-B88A-47BCE86F5262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9FC20-8D65-48EC-B919-B89353E6E945}" type="slidenum">
              <a:rPr lang="ru-RU" smtClean="0"/>
              <a:pPr/>
              <a:t>71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ru.wikipedia.org/wiki/%D0%A4%D0%B0%D0%B9%D0%BB:Aleksandr_Oparin_and_Andrei_Kursanov_in_enzymology_laboratory_1938.jp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428596" y="4071942"/>
            <a:ext cx="8136903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Лекция № </a:t>
            </a:r>
            <a:r>
              <a:rPr lang="ru-RU" sz="2000" b="1" dirty="0" smtClean="0">
                <a:solidFill>
                  <a:srgbClr val="002060"/>
                </a:solidFill>
              </a:rPr>
              <a:t>12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для </a:t>
            </a:r>
            <a:r>
              <a:rPr lang="ru-RU" sz="2000" b="1" dirty="0">
                <a:solidFill>
                  <a:srgbClr val="002060"/>
                </a:solidFill>
              </a:rPr>
              <a:t>специальности 060609 – «Медицинская кибернетика»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(очная форма обучения</a:t>
            </a:r>
            <a:r>
              <a:rPr lang="ru-RU" sz="2000" b="1" dirty="0" smtClean="0">
                <a:solidFill>
                  <a:srgbClr val="002060"/>
                </a:solidFill>
              </a:rPr>
              <a:t>)</a:t>
            </a:r>
            <a:endParaRPr lang="ru-RU" sz="2000" b="1" dirty="0">
              <a:solidFill>
                <a:srgbClr val="002060"/>
              </a:solidFill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к.б.н. Ермакова И.Г.</a:t>
            </a:r>
          </a:p>
          <a:p>
            <a:pPr algn="ctr"/>
            <a:endParaRPr lang="ru-RU" dirty="0"/>
          </a:p>
          <a:p>
            <a:pPr algn="ctr"/>
            <a:r>
              <a:rPr lang="ru-RU" sz="2000" dirty="0"/>
              <a:t>Красноярск </a:t>
            </a:r>
            <a:r>
              <a:rPr lang="ru-RU" sz="2000" dirty="0" smtClean="0"/>
              <a:t>2015</a:t>
            </a:r>
            <a:endParaRPr lang="ru-RU" sz="2000" dirty="0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684213" y="2847975"/>
            <a:ext cx="7516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800"/>
              <a:t> 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84213" y="404813"/>
            <a:ext cx="8208962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dirty="0"/>
              <a:t>Красноярский государственный медицинский университет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2000" dirty="0"/>
              <a:t> им. В.Ф. </a:t>
            </a:r>
            <a:r>
              <a:rPr lang="ru-RU" sz="2000" dirty="0" err="1"/>
              <a:t>Войно-Ясенецкого</a:t>
            </a:r>
            <a:endParaRPr lang="ru-RU" sz="2000" dirty="0"/>
          </a:p>
          <a:p>
            <a:pPr algn="ctr" eaLnBrk="1" hangingPunct="1">
              <a:spcBef>
                <a:spcPct val="50000"/>
              </a:spcBef>
            </a:pPr>
            <a:r>
              <a:rPr lang="ru-RU" sz="2000" dirty="0"/>
              <a:t>Кафедра Биологии с экологией и курсом фармакогнозии</a:t>
            </a:r>
          </a:p>
          <a:p>
            <a:pPr eaLnBrk="1" hangingPunct="1">
              <a:spcBef>
                <a:spcPct val="50000"/>
              </a:spcBef>
            </a:pPr>
            <a:endParaRPr lang="ru-RU" sz="2000" dirty="0"/>
          </a:p>
        </p:txBody>
      </p:sp>
      <p:sp>
        <p:nvSpPr>
          <p:cNvPr id="9221" name="Прямоугольник 4"/>
          <p:cNvSpPr>
            <a:spLocks noChangeArrowheads="1"/>
          </p:cNvSpPr>
          <p:nvPr/>
        </p:nvSpPr>
        <p:spPr bwMode="auto">
          <a:xfrm>
            <a:off x="357158" y="2428868"/>
            <a:ext cx="85725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solidFill>
                  <a:schemeClr val="folHlink"/>
                </a:solidFill>
              </a:rPr>
              <a:t>Возникновение жизни</a:t>
            </a:r>
            <a:endParaRPr lang="ru-RU" sz="4800" b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2348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4" descr="http://storage0.dms.mpinteractiv.ro/media/401/321/5109/3508682/1/primordi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237" y="1"/>
            <a:ext cx="9154237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6143644"/>
            <a:ext cx="864399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Постепенно образовались литосфера, гидросфера, атмосфера.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5786" y="857232"/>
            <a:ext cx="2701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ПРЕДЖИЗНЬ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071546"/>
            <a:ext cx="8283922" cy="4429156"/>
          </a:xfrm>
        </p:spPr>
        <p:txBody>
          <a:bodyPr>
            <a:normAutofit fontScale="85000" lnSpcReduction="20000"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Литосфера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 возникла вследствие вулканизма. </a:t>
            </a:r>
          </a:p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Гидросфера</a:t>
            </a: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также создана вулканами: 3 % массы лавы составляет водяной пар.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lvl="2"/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</a:rPr>
              <a:t>Пар конденсировался,  и  это привело к появлению осадков и Первичного океана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  <a:p>
            <a:pPr>
              <a:buNone/>
            </a:pPr>
            <a:endParaRPr lang="ru-RU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Первичная атмосфера</a:t>
            </a: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образовалась при дегазации лав.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928670"/>
            <a:ext cx="8643998" cy="4827474"/>
          </a:xfrm>
        </p:spPr>
        <p:txBody>
          <a:bodyPr>
            <a:normAutofit fontScale="92500"/>
          </a:bodyPr>
          <a:lstStyle/>
          <a:p>
            <a:pPr lvl="1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Масса юной Земли оказалась недостаточной для удержания газов, и они улетучивались.</a:t>
            </a:r>
          </a:p>
          <a:p>
            <a:pPr lvl="1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Постепенно Земля увеличивала свою массу за счет космической пыли и метеоритов: на Землю ежегодно выпадает  более 100 т пыли.</a:t>
            </a:r>
          </a:p>
          <a:p>
            <a:pPr>
              <a:buNone/>
            </a:pPr>
            <a:endParaRPr lang="ru-RU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Вторичная атмосфера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возникла тоже за счет дегазации лав и состояла из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СО, СО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Н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Н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О, N, </a:t>
            </a:r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Кислород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появился в атмосфере благодаря фотолизу воды  – разложению паров воды в верхних слоях атмосферы солнечными лучами.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900igr.net/datas/biologija/Vozniknovenie-zhizni-na-Zemle/0031-031-Uslovija-na-drevnej-Zemle.jpg"/>
          <p:cNvPicPr>
            <a:picLocks noChangeAspect="1" noChangeArrowheads="1"/>
          </p:cNvPicPr>
          <p:nvPr/>
        </p:nvPicPr>
        <p:blipFill>
          <a:blip r:embed="rId2"/>
          <a:srcRect b="15190"/>
          <a:stretch>
            <a:fillRect/>
          </a:stretch>
        </p:blipFill>
        <p:spPr bwMode="auto">
          <a:xfrm>
            <a:off x="214282" y="642918"/>
            <a:ext cx="8650494" cy="5143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3929058" y="6395100"/>
            <a:ext cx="5214942" cy="4629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2400" b="1" dirty="0" err="1" smtClean="0"/>
              <a:t>Предбиологическая</a:t>
            </a:r>
            <a:r>
              <a:rPr lang="ru-RU" sz="2400" b="1" dirty="0" smtClean="0"/>
              <a:t> эволюция</a:t>
            </a:r>
            <a:endParaRPr lang="ru-RU" sz="2400" b="1" dirty="0"/>
          </a:p>
        </p:txBody>
      </p:sp>
      <p:pic>
        <p:nvPicPr>
          <p:cNvPr id="4" name="Содержимое 3" descr="http://evolution.powernet.ru/library/life/no36_3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evolution.powernet.ru/library/life/no36_3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785794"/>
            <a:ext cx="5500726" cy="335758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5720" y="4286256"/>
            <a:ext cx="8643966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В местах вулканической активности при извержениях, выделении и выбросах газов из коры и магмы на земную поверхность попадали вещества, которые вступали в химические реакции, давая начало органическим соединениям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evolution.powernet.ru/library/life/no36_1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286512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evolution.powernet.ru/library/life/no36_1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000108"/>
            <a:ext cx="5000628" cy="300039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4282" y="4572008"/>
            <a:ext cx="8929718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Океан был покрыт льдом, который служил защитой от сильного ультрафиолетового излучения. В ледяной толще молекулы органических соединений могли тесно сближаться и взаимодействовать друг с другом с образованием новых, более сложных соединений.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7715304" cy="7143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</a:rPr>
              <a:t>Первый  этап химической эволюции на Земле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714488"/>
            <a:ext cx="8541070" cy="335758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На этом этапе происходило 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образование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низкомолекулярных органических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соединений: </a:t>
            </a:r>
            <a:r>
              <a:rPr lang="ru-RU" sz="3600" b="1" dirty="0" smtClean="0">
                <a:solidFill>
                  <a:srgbClr val="002060"/>
                </a:solidFill>
              </a:rPr>
              <a:t>аминокислот</a:t>
            </a:r>
            <a:r>
              <a:rPr lang="ru-RU" sz="3600" b="1" dirty="0">
                <a:solidFill>
                  <a:srgbClr val="002060"/>
                </a:solidFill>
              </a:rPr>
              <a:t>, спиртов, углеводов, органических </a:t>
            </a:r>
            <a:r>
              <a:rPr lang="ru-RU" sz="3600" b="1" dirty="0" smtClean="0">
                <a:solidFill>
                  <a:srgbClr val="002060"/>
                </a:solidFill>
              </a:rPr>
              <a:t>кислот</a:t>
            </a:r>
            <a:r>
              <a:rPr lang="ru-RU" sz="3600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857232"/>
            <a:ext cx="7143800" cy="500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</a:rPr>
              <a:t>Второй этап химической эволюции на Земле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285860"/>
            <a:ext cx="8755384" cy="442915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Почему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именно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углерод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стал основой жизни? 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Углерод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образует соединения в виде крупных молекулярных цепочек. 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Углеродистые соединения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взаимодействуют медленно. 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Углерод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образует сложные соединения с особой структурой, существенной для протекания важнейших жизненных процессов.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500034" y="428602"/>
            <a:ext cx="2928958" cy="193899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762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Газы (метан, окись и двуокись углерода, аммиак, сероводород, цианистые соединения)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4429124" y="642918"/>
            <a:ext cx="428628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/>
              <a:t>Органические вещества: </a:t>
            </a:r>
            <a:r>
              <a:rPr lang="ru-RU" sz="2000" b="1" dirty="0" smtClean="0"/>
              <a:t>аминокислоты, </a:t>
            </a:r>
            <a:r>
              <a:rPr lang="ru-RU" sz="2000" b="1" dirty="0"/>
              <a:t>сахара, азотистые основания, АТФ.  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5357818" y="2214554"/>
            <a:ext cx="3275015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Полимеризация мономеров в биополимеры: полипептиды,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полинуклеотиды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 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5072066" y="4786322"/>
            <a:ext cx="3570314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Образование многомолекулярных комплексов –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КОАЦЕРВАТОВ 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428596" y="3857628"/>
            <a:ext cx="4214842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Образование предбиологических форм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–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ПРОБИОНТОВ</a:t>
            </a:r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 flipV="1">
            <a:off x="3428992" y="1000108"/>
            <a:ext cx="1008062" cy="6477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6715140" y="1714488"/>
            <a:ext cx="571504" cy="35719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 flipH="1">
            <a:off x="7092950" y="4221163"/>
            <a:ext cx="503238" cy="5762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20" name="Line 12"/>
          <p:cNvSpPr>
            <a:spLocks noChangeShapeType="1"/>
          </p:cNvSpPr>
          <p:nvPr/>
        </p:nvSpPr>
        <p:spPr bwMode="auto">
          <a:xfrm flipH="1" flipV="1">
            <a:off x="4000496" y="5143512"/>
            <a:ext cx="1008063" cy="5048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28596" y="2857496"/>
            <a:ext cx="46858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Возникновение жизни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7972452" cy="142876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Возникновение жизни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происходило в четыре этапа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2000240"/>
            <a:ext cx="8501122" cy="392909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Синтез низкомолекулярных органических соединений </a:t>
            </a:r>
            <a:r>
              <a:rPr lang="ru-RU" dirty="0" smtClean="0"/>
              <a:t>(биологических мономеров) из газов первичной атмосферы.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Образование биологических полимеров.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Формирование фазообособленных систем органических веществ</a:t>
            </a:r>
            <a:r>
              <a:rPr lang="ru-RU" dirty="0" smtClean="0"/>
              <a:t>, отделенных от внешней среды мембранами - </a:t>
            </a:r>
            <a:r>
              <a:rPr lang="ru-RU" b="1" dirty="0" err="1" smtClean="0"/>
              <a:t>протобионтов</a:t>
            </a:r>
            <a:r>
              <a:rPr lang="ru-RU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Возникновение простейших клеток</a:t>
            </a:r>
            <a:r>
              <a:rPr lang="ru-RU" dirty="0" smtClean="0"/>
              <a:t>, обладающих свойствами живого, в том числе репродуктивным аппаратом, обеспечивающим передачу дочерним клеткам свойств родительских клеток.  </a:t>
            </a:r>
          </a:p>
          <a:p>
            <a:pPr marL="1060704" lvl="2" indent="-457200">
              <a:buNone/>
            </a:pPr>
            <a:r>
              <a:rPr lang="ru-RU" b="1" dirty="0" smtClean="0"/>
              <a:t>	</a:t>
            </a:r>
            <a:r>
              <a:rPr lang="ru-RU" sz="3400" b="1" dirty="0" smtClean="0">
                <a:solidFill>
                  <a:srgbClr val="C00000"/>
                </a:solidFill>
              </a:rPr>
              <a:t>Первые три этапа относят к периоду химической эволюции, а с четвертого начинается эволюция биологическая. </a:t>
            </a:r>
            <a:endParaRPr lang="ru-RU" sz="3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4282" y="3714752"/>
            <a:ext cx="8929718" cy="2857520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Лекция № 11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для специальности 060609 – «Медицинская кибернетика»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(очная форма обучения)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 к.б.н. Ермакова И.Г.</a:t>
            </a:r>
          </a:p>
          <a:p>
            <a:endParaRPr lang="ru-RU" dirty="0" smtClean="0"/>
          </a:p>
          <a:p>
            <a:r>
              <a:rPr lang="ru-RU" sz="2800" dirty="0" smtClean="0"/>
              <a:t>Красноярск 2014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Возникновение жизни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42853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/>
              <a:t>Красноярский государственный медицинский университет</a:t>
            </a:r>
          </a:p>
          <a:p>
            <a:pPr algn="ctr">
              <a:spcBef>
                <a:spcPct val="50000"/>
              </a:spcBef>
            </a:pPr>
            <a:r>
              <a:rPr lang="ru-RU" dirty="0" smtClean="0"/>
              <a:t> им. В.Ф. </a:t>
            </a:r>
            <a:r>
              <a:rPr lang="ru-RU" dirty="0" err="1" smtClean="0"/>
              <a:t>Войно-Ясенецкого</a:t>
            </a:r>
            <a:endParaRPr lang="ru-RU" dirty="0" smtClean="0"/>
          </a:p>
          <a:p>
            <a:pPr algn="ctr">
              <a:spcBef>
                <a:spcPct val="50000"/>
              </a:spcBef>
            </a:pPr>
            <a:r>
              <a:rPr lang="ru-RU" dirty="0" smtClean="0"/>
              <a:t>Кафедра Биологии с экологией и курсом фармакогнозии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2920" y="1643050"/>
            <a:ext cx="8212484" cy="3857652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АБИОГЕНЕЗ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– идея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о происхождении живого из неживого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– исходная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гипотеза современной теории происхождения жизни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Коацерватная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гипотеза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Опарина—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Холдейна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Гипотеза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биопоэза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Джона Бернала.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Гипотеза мира РНК.</a:t>
            </a:r>
          </a:p>
          <a:p>
            <a:r>
              <a:rPr lang="ru-RU" sz="2800" dirty="0" smtClean="0"/>
              <a:t>Гипотеза панспермии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</a:p>
          <a:p>
            <a:endParaRPr lang="ru-RU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Теории происхождения жизни</a:t>
            </a:r>
            <a:endParaRPr lang="ru-RU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714356"/>
            <a:ext cx="8183880" cy="4786346"/>
          </a:xfrm>
        </p:spPr>
        <p:txBody>
          <a:bodyPr>
            <a:normAutofit fontScale="62500" lnSpcReduction="20000"/>
          </a:bodyPr>
          <a:lstStyle/>
          <a:p>
            <a:r>
              <a:rPr lang="ru-RU" sz="4500" dirty="0" smtClean="0">
                <a:solidFill>
                  <a:schemeClr val="accent2">
                    <a:lumMod val="50000"/>
                  </a:schemeClr>
                </a:solidFill>
              </a:rPr>
              <a:t>В том, что абиогенный синтез органики возможен, убеждает такой факт: одно извержение вулкана в настоящее время сопровождается выбросом до 15 т органического вещества.</a:t>
            </a:r>
          </a:p>
          <a:p>
            <a:pPr>
              <a:buNone/>
            </a:pPr>
            <a:r>
              <a:rPr lang="ru-RU" sz="45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r>
              <a:rPr lang="ru-RU" sz="4500" dirty="0" smtClean="0">
                <a:solidFill>
                  <a:schemeClr val="accent2">
                    <a:lumMod val="50000"/>
                  </a:schemeClr>
                </a:solidFill>
              </a:rPr>
              <a:t>Проходя через пылевые облака Земля получает с космической пылью 108 т органического материала в год. </a:t>
            </a:r>
          </a:p>
          <a:p>
            <a:endParaRPr lang="ru-RU" sz="45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4500" dirty="0" smtClean="0">
                <a:solidFill>
                  <a:schemeClr val="accent2">
                    <a:lumMod val="50000"/>
                  </a:schemeClr>
                </a:solidFill>
              </a:rPr>
              <a:t>Все это, предположительно, могло создать тот «бульон», в котором зародилась жизнь.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3850" y="642918"/>
            <a:ext cx="8462992" cy="5954733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/>
              <a:t> Александр Иванович Опарин (1894 – 1980)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/>
              <a:t> Джон </a:t>
            </a:r>
            <a:r>
              <a:rPr lang="ru-RU" sz="2400" b="1" dirty="0" err="1"/>
              <a:t>Холдейн</a:t>
            </a:r>
            <a:r>
              <a:rPr lang="ru-RU" sz="2400" b="1" dirty="0"/>
              <a:t> </a:t>
            </a:r>
            <a:r>
              <a:rPr lang="ru-RU" sz="2400" b="1" dirty="0" smtClean="0"/>
              <a:t>(1892 – 1964)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/>
              <a:t>Джон Бернал (1901 – 1971)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sz="2500" dirty="0" smtClean="0"/>
              <a:t> </a:t>
            </a:r>
            <a:r>
              <a:rPr lang="ru-RU" sz="2500" b="1" dirty="0" smtClean="0"/>
              <a:t>Теория </a:t>
            </a:r>
            <a:r>
              <a:rPr lang="ru-RU" sz="2500" b="1" dirty="0"/>
              <a:t>самозарождения живого из </a:t>
            </a:r>
            <a:r>
              <a:rPr lang="ru-RU" sz="2500" b="1" dirty="0" smtClean="0"/>
              <a:t>неживого</a:t>
            </a:r>
            <a:endParaRPr lang="ru-RU" sz="2500" dirty="0" smtClean="0"/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ru-RU" sz="2500" dirty="0"/>
          </a:p>
          <a:p>
            <a:pPr marL="609600" indent="-609600">
              <a:lnSpc>
                <a:spcPct val="80000"/>
              </a:lnSpc>
              <a:buNone/>
            </a:pPr>
            <a:r>
              <a:rPr lang="ru-RU" sz="2500" b="1" dirty="0" smtClean="0">
                <a:solidFill>
                  <a:srgbClr val="CC0000"/>
                </a:solidFill>
              </a:rPr>
              <a:t> 1</a:t>
            </a:r>
            <a:r>
              <a:rPr lang="ru-RU" sz="2500" b="1" dirty="0">
                <a:solidFill>
                  <a:srgbClr val="CC0000"/>
                </a:solidFill>
              </a:rPr>
              <a:t>.</a:t>
            </a:r>
            <a:r>
              <a:rPr lang="ru-RU" sz="2500" dirty="0"/>
              <a:t> </a:t>
            </a:r>
            <a:r>
              <a:rPr lang="ru-RU" sz="2500" dirty="0" smtClean="0"/>
              <a:t>Абиогенный </a:t>
            </a:r>
            <a:r>
              <a:rPr lang="ru-RU" sz="2500" dirty="0"/>
              <a:t>синтез органических  веществ из неорганических</a:t>
            </a:r>
            <a:r>
              <a:rPr lang="ru-RU" sz="2500" dirty="0" smtClean="0"/>
              <a:t>.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ru-RU" sz="2500" dirty="0" smtClean="0"/>
              <a:t> </a:t>
            </a:r>
            <a:r>
              <a:rPr lang="ru-RU" sz="2500" b="1" dirty="0">
                <a:solidFill>
                  <a:srgbClr val="CC0000"/>
                </a:solidFill>
              </a:rPr>
              <a:t>2.</a:t>
            </a:r>
            <a:r>
              <a:rPr lang="ru-RU" sz="2500" dirty="0"/>
              <a:t> Процесс концентрирования органических веществ и образование коацерватов.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ru-RU" sz="2500" dirty="0"/>
              <a:t> </a:t>
            </a:r>
            <a:r>
              <a:rPr lang="ru-RU" sz="2500" b="1" dirty="0" smtClean="0">
                <a:solidFill>
                  <a:srgbClr val="CC0000"/>
                </a:solidFill>
              </a:rPr>
              <a:t>3</a:t>
            </a:r>
            <a:r>
              <a:rPr lang="ru-RU" sz="2500" b="1" dirty="0">
                <a:solidFill>
                  <a:srgbClr val="CC0000"/>
                </a:solidFill>
              </a:rPr>
              <a:t>.</a:t>
            </a:r>
            <a:r>
              <a:rPr lang="ru-RU" sz="2500" dirty="0"/>
              <a:t> Формирование биомембран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ru-RU" sz="2500" dirty="0"/>
              <a:t> </a:t>
            </a:r>
            <a:r>
              <a:rPr lang="ru-RU" sz="2500" b="1" dirty="0" smtClean="0">
                <a:solidFill>
                  <a:srgbClr val="CC0000"/>
                </a:solidFill>
              </a:rPr>
              <a:t>4.</a:t>
            </a:r>
            <a:r>
              <a:rPr lang="ru-RU" sz="2500" dirty="0" smtClean="0"/>
              <a:t> </a:t>
            </a:r>
            <a:r>
              <a:rPr lang="ru-RU" sz="2500" b="1" dirty="0" err="1" smtClean="0"/>
              <a:t>Биопоэз</a:t>
            </a:r>
            <a:r>
              <a:rPr lang="ru-RU" sz="2500" b="1" dirty="0" smtClean="0"/>
              <a:t> – </a:t>
            </a:r>
            <a:r>
              <a:rPr lang="ru-RU" sz="2500" dirty="0" smtClean="0"/>
              <a:t>возникновение процесса воспроизведения, обеспечившего преемственность организмов.</a:t>
            </a:r>
            <a:endParaRPr lang="ru-RU" sz="2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714348" y="642918"/>
            <a:ext cx="7929618" cy="107157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Коацерватная гипотеза 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Опарина—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</a:rPr>
              <a:t>Холдейна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500034" y="2000240"/>
            <a:ext cx="8215370" cy="3662370"/>
          </a:xfrm>
        </p:spPr>
        <p:txBody>
          <a:bodyPr>
            <a:normAutofit/>
          </a:bodyPr>
          <a:lstStyle/>
          <a:p>
            <a:r>
              <a:rPr lang="ru-RU" dirty="0" smtClean="0"/>
              <a:t>Согласно этой гипотезе жизнь возникла в специфических условиях древней Земли и является закономерным результатом химической эволюции соединений углерода во Вселенной.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643306" y="285728"/>
            <a:ext cx="5286412" cy="485778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В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1924 году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А.И. Опарин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высказал предположение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что в растворах высокомолекулярных соединений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могут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самопроизвольно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образовываться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зоны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повышенной концентрации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которые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относительно отделены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от внешней среды и могут поддерживать обмен с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ней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Он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назвал их 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Коацерватные капли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, или просто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 коацерваты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5572140"/>
            <a:ext cx="40005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Александр Опарин</a:t>
            </a:r>
            <a:r>
              <a:rPr lang="ru-RU" sz="2000" b="1" dirty="0" smtClean="0">
                <a:ea typeface="Times New Roman" pitchFamily="18" charset="0"/>
                <a:cs typeface="Arial" pitchFamily="34" charset="0"/>
              </a:rPr>
              <a:t> </a:t>
            </a: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(справа) в лаборатории</a:t>
            </a:r>
            <a:endParaRPr lang="ru-RU" sz="2000" b="1" dirty="0" smtClean="0">
              <a:latin typeface="Arial" pitchFamily="34" charset="0"/>
            </a:endParaRPr>
          </a:p>
        </p:txBody>
      </p:sp>
      <p:pic>
        <p:nvPicPr>
          <p:cNvPr id="7" name="Рисунок 6" descr="http://upload.wikimedia.org/wikipedia/commons/thumb/f/f4/Aleksandr_Oparin_and_Andrei_Kursanov_in_enzymology_laboratory_1938.jpg/220px-Aleksandr_Oparin_and_Andrei_Kursanov_in_enzymology_laboratory_1938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00042"/>
            <a:ext cx="335758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071546"/>
            <a:ext cx="8183880" cy="4187952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Согласно теории Опарина, процесс, приведший к возникновению жизни на Земле, может быть разделён на три этапа:</a:t>
            </a: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>
              <a:buFont typeface="+mj-lt"/>
              <a:buAutoNum type="arabicPeriod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Возникновение органических веществ</a:t>
            </a:r>
          </a:p>
          <a:p>
            <a:pPr lvl="1">
              <a:buFont typeface="+mj-lt"/>
              <a:buAutoNum type="arabicPeriod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Возникновение белков</a:t>
            </a:r>
          </a:p>
          <a:p>
            <a:pPr lvl="1">
              <a:buFont typeface="+mj-lt"/>
              <a:buAutoNum type="arabicPeriod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Возникновение белковых тел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2920" y="530352"/>
            <a:ext cx="8355360" cy="5398978"/>
          </a:xfrm>
        </p:spPr>
        <p:txBody>
          <a:bodyPr>
            <a:normAutofit/>
          </a:bodyPr>
          <a:lstStyle/>
          <a:p>
            <a:r>
              <a:rPr lang="ru-RU" dirty="0" smtClean="0"/>
              <a:t>Дальнейшим шагом и могло явиться образование коацерватных капель (от лат. </a:t>
            </a:r>
            <a:r>
              <a:rPr lang="ru-RU" i="1" dirty="0" smtClean="0"/>
              <a:t>coaceruus</a:t>
            </a:r>
            <a:r>
              <a:rPr lang="ru-RU" dirty="0" smtClean="0"/>
              <a:t> — сгусток, куча).</a:t>
            </a:r>
          </a:p>
          <a:p>
            <a:pPr lvl="1"/>
            <a:endParaRPr lang="ru-RU" dirty="0" smtClean="0"/>
          </a:p>
          <a:p>
            <a:pPr lvl="1"/>
            <a:r>
              <a:rPr lang="ru-RU" dirty="0" smtClean="0"/>
              <a:t>При определённых условиях водная оболочка органических молекул приобретала чёткие границы и отделяла молекулу от окружающего раствора. </a:t>
            </a:r>
          </a:p>
          <a:p>
            <a:pPr lvl="1"/>
            <a:r>
              <a:rPr lang="ru-RU" dirty="0" smtClean="0"/>
              <a:t>Коацерватные капли также могли возникать при простом смешивании разнообразных полимеров. </a:t>
            </a:r>
          </a:p>
          <a:p>
            <a:pPr lvl="1"/>
            <a:endParaRPr lang="ru-RU" dirty="0" smtClean="0"/>
          </a:p>
          <a:p>
            <a:pPr lvl="1"/>
            <a:r>
              <a:rPr lang="ru-RU" b="1" dirty="0" smtClean="0"/>
              <a:t>При этом происходила самосборка полимерных молекул в многомолекулярные образования.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2920" y="785794"/>
            <a:ext cx="8183880" cy="5214974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Капли были способны поглощать извне вещества по типу открытых систем.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При включении в коацерватные капли различных катализаторов (в том числе и ферментов) в них происходили различные реакции, в частности полимеризация поступающих из внешней среды мономеров.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За счёт этого капли могли увеличиваться в объёме и весе, а затем дробиться на дочерние образования.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Таким образом, коацерваты могли расти, размножаться, осуществлять обмен веществ.</a:t>
            </a:r>
          </a:p>
          <a:p>
            <a:pPr lvl="2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Далее коацерватные капли подвергались естественному отбору, что обеспечило их эволюцию.</a:t>
            </a:r>
            <a:endParaRPr lang="ru-RU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2920" y="642918"/>
            <a:ext cx="8183880" cy="521497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Подобные взгляды также высказывал британский биолог 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Джон Холдейн.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Проверил теорию Стэнли Миллер в 1953 году:</a:t>
            </a:r>
          </a:p>
          <a:p>
            <a:pPr lvl="2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Он поместил смесь H</a:t>
            </a:r>
            <a:r>
              <a:rPr lang="ru-RU" b="1" baseline="-25000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O, NH</a:t>
            </a:r>
            <a:r>
              <a:rPr lang="ru-RU" b="1" baseline="-25000" dirty="0" smtClean="0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, CH</a:t>
            </a:r>
            <a:r>
              <a:rPr lang="ru-RU" b="1" baseline="-25000" dirty="0" smtClean="0">
                <a:solidFill>
                  <a:schemeClr val="accent2">
                    <a:lumMod val="50000"/>
                  </a:schemeClr>
                </a:solidFill>
              </a:rPr>
              <a:t>4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, CO</a:t>
            </a:r>
            <a:r>
              <a:rPr lang="ru-RU" b="1" baseline="-25000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, CO в замкнутый сосуд и стал пропускать через неё электрические разряды (при температуре 80°С). 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Оказалось, что при таких условиях образуются аминокислоты. </a:t>
            </a:r>
          </a:p>
          <a:p>
            <a:pPr lvl="2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Позднее в разных условиях были получены простые сахара и нуклеотиды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  <a:p>
            <a:pPr>
              <a:buNone/>
            </a:pPr>
            <a:endParaRPr lang="ru-RU" dirty="0" smtClean="0"/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071942"/>
            <a:ext cx="7286676" cy="1911864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500034" y="6000768"/>
            <a:ext cx="84248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Коацерватные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капли, полученные в эксперименте</a:t>
            </a:r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785794"/>
            <a:ext cx="4106861" cy="3124652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785794"/>
            <a:ext cx="3535389" cy="2657386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</p:pic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323850" y="188913"/>
            <a:ext cx="828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428596" y="357166"/>
            <a:ext cx="5357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Гипотеза Опарина-Холдейна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4929190" y="3429000"/>
            <a:ext cx="3786214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/>
              <a:t>Имитация условий первичной атмосферы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лекции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285860"/>
            <a:ext cx="8401080" cy="484030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Эволюционная биология как область биологии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Предбиологическая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эволюция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Теории происхождения жизни</a:t>
            </a:r>
          </a:p>
          <a:p>
            <a:pPr marL="971550" lvl="1" indent="-514350">
              <a:buFont typeface="Wingdings" pitchFamily="2" charset="2"/>
              <a:buChar char="Ø"/>
            </a:pPr>
            <a:r>
              <a:rPr lang="ru-RU" dirty="0" smtClean="0"/>
              <a:t>Абиогенез</a:t>
            </a:r>
          </a:p>
          <a:p>
            <a:pPr marL="971550" lvl="1" indent="-514350">
              <a:buFont typeface="Wingdings" pitchFamily="2" charset="2"/>
              <a:buChar char="Ø"/>
            </a:pPr>
            <a:r>
              <a:rPr lang="ru-RU" dirty="0" smtClean="0"/>
              <a:t>Теория Опарина – </a:t>
            </a:r>
            <a:r>
              <a:rPr lang="ru-RU" dirty="0" err="1" smtClean="0"/>
              <a:t>Холдейна</a:t>
            </a:r>
            <a:r>
              <a:rPr lang="ru-RU" dirty="0" smtClean="0"/>
              <a:t> </a:t>
            </a:r>
          </a:p>
          <a:p>
            <a:pPr marL="971550" lvl="1" indent="-514350">
              <a:buFont typeface="Wingdings" pitchFamily="2" charset="2"/>
              <a:buChar char="Ø"/>
            </a:pPr>
            <a:r>
              <a:rPr lang="ru-RU" b="1" dirty="0" smtClean="0"/>
              <a:t>Гипотеза мира РНК</a:t>
            </a:r>
          </a:p>
          <a:p>
            <a:pPr marL="971550" lvl="1" indent="-514350">
              <a:buFont typeface="Wingdings" pitchFamily="2" charset="2"/>
              <a:buChar char="Ø"/>
            </a:pPr>
            <a:r>
              <a:rPr lang="ru-RU" dirty="0" smtClean="0"/>
              <a:t>Гипотеза панспермии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Основные этапы эволюции органического мира.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Архейская эра. Появление эукариот</a:t>
            </a:r>
            <a:endParaRPr lang="ru-RU" dirty="0" smtClean="0"/>
          </a:p>
          <a:p>
            <a:pPr marL="971550" lvl="1" indent="-514350">
              <a:buFont typeface="Wingdings" pitchFamily="2" charset="2"/>
              <a:buChar char="Ø"/>
            </a:pPr>
            <a:r>
              <a:rPr lang="ru-RU" b="1" dirty="0" smtClean="0"/>
              <a:t>Прокариоты. </a:t>
            </a:r>
            <a:r>
              <a:rPr lang="ru-RU" b="1" dirty="0" err="1" smtClean="0"/>
              <a:t>Цианеи</a:t>
            </a:r>
            <a:r>
              <a:rPr lang="ru-RU" b="1" dirty="0" smtClean="0"/>
              <a:t> </a:t>
            </a:r>
            <a:endParaRPr lang="ru-RU" dirty="0" smtClean="0"/>
          </a:p>
          <a:p>
            <a:pPr marL="971550" lvl="1" indent="-514350">
              <a:buFont typeface="Wingdings" pitchFamily="2" charset="2"/>
              <a:buChar char="Ø"/>
            </a:pPr>
            <a:r>
              <a:rPr lang="ru-RU" b="1" dirty="0" smtClean="0"/>
              <a:t>Сообщества прокариот. Строматолиты</a:t>
            </a:r>
            <a:endParaRPr lang="ru-RU" dirty="0" smtClean="0"/>
          </a:p>
          <a:p>
            <a:pPr marL="971550" lvl="1" indent="-514350">
              <a:buFont typeface="Wingdings" pitchFamily="2" charset="2"/>
              <a:buChar char="Ø"/>
            </a:pPr>
            <a:r>
              <a:rPr lang="ru-RU" b="1" dirty="0" smtClean="0"/>
              <a:t>Теория </a:t>
            </a:r>
            <a:r>
              <a:rPr lang="ru-RU" b="1" dirty="0" err="1" smtClean="0"/>
              <a:t>симбиогенеза</a:t>
            </a:r>
            <a:r>
              <a:rPr lang="ru-RU" b="1" dirty="0" smtClean="0"/>
              <a:t> </a:t>
            </a:r>
            <a:endParaRPr lang="ru-RU" dirty="0" smtClean="0"/>
          </a:p>
          <a:p>
            <a:pPr marL="1828800" lvl="3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857232"/>
            <a:ext cx="8143932" cy="4572000"/>
          </a:xfrm>
        </p:spPr>
        <p:txBody>
          <a:bodyPr>
            <a:normAutofit fontScale="92500"/>
          </a:bodyPr>
          <a:lstStyle/>
          <a:p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</a:rPr>
              <a:t>Гипотеза Опарина—Холдейна была принята и развита в дальнейшем многими учеными разных стран.</a:t>
            </a:r>
          </a:p>
          <a:p>
            <a:endParaRPr lang="ru-RU" sz="26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</a:rPr>
              <a:t>В 1947 г. английский ученый Джон Бернал сформулировал гипотезу </a:t>
            </a:r>
            <a:r>
              <a:rPr lang="ru-RU" sz="2600" b="1" dirty="0" err="1" smtClean="0">
                <a:solidFill>
                  <a:schemeClr val="accent2">
                    <a:lumMod val="50000"/>
                  </a:schemeClr>
                </a:solidFill>
              </a:rPr>
              <a:t>биопоэза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</a:rPr>
              <a:t>выделив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</a:rPr>
              <a:t>три этапа: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</a:rPr>
              <a:t>абиогенное возникновение органических веществ;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</a:rPr>
              <a:t>формирование биополимеров;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</a:rPr>
              <a:t>развитие мембранных структур и первых организмов.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357298"/>
            <a:ext cx="8429684" cy="5072098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 XXI веку теория Опарина—Холдейна, предполагающая изначальное возникновение белков, уступила место</a:t>
            </a:r>
            <a:r>
              <a:rPr lang="ru-RU" baseline="30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более современной.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Были открыты 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</a:rPr>
              <a:t>рибозимы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— молекулы РНК, обладающие ферментативной активностью и поэтому способных соединять в себе функции, которые в настоящих клетках в основном выполняют по отдельности белки и ДНК,.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Таким образом, предполагается, что первые живые существа были РНК-организмами без белков и ДНК, а прообразом их мог стать автокаталитический цикл, образованный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рибозимами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, способными катализировать синтез своих собственных копий.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3978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Гипотеза мира РНК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785794"/>
            <a:ext cx="8041004" cy="5143536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Наряду с теорией </a:t>
            </a:r>
            <a:r>
              <a:rPr lang="ru-RU" b="1" dirty="0">
                <a:solidFill>
                  <a:srgbClr val="002060"/>
                </a:solidFill>
              </a:rPr>
              <a:t>абиогенного происхождения </a:t>
            </a:r>
            <a:r>
              <a:rPr lang="ru-RU" dirty="0">
                <a:solidFill>
                  <a:srgbClr val="002060"/>
                </a:solidFill>
              </a:rPr>
              <a:t>жизни существуют и другие гипотезы. 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Так</a:t>
            </a:r>
            <a:r>
              <a:rPr lang="ru-RU" dirty="0">
                <a:solidFill>
                  <a:srgbClr val="002060"/>
                </a:solidFill>
              </a:rPr>
              <a:t>, в 1865 г. немецкий врач Г.Рихтер выдвинул гипотезу </a:t>
            </a:r>
            <a:r>
              <a:rPr lang="ru-RU" b="1" dirty="0">
                <a:solidFill>
                  <a:srgbClr val="002060"/>
                </a:solidFill>
              </a:rPr>
              <a:t>космозоев</a:t>
            </a:r>
            <a:r>
              <a:rPr lang="ru-RU" dirty="0">
                <a:solidFill>
                  <a:srgbClr val="002060"/>
                </a:solidFill>
              </a:rPr>
              <a:t> (космических зачатков), в соответствии с которой жизнь является вечной и зачатки, населяющие мировое пространство, могут переноситься с одной планеты на другую. 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Гипотезу панспермии</a:t>
            </a:r>
            <a:r>
              <a:rPr lang="ru-RU" dirty="0" smtClean="0">
                <a:solidFill>
                  <a:srgbClr val="002060"/>
                </a:solidFill>
              </a:rPr>
              <a:t> в </a:t>
            </a:r>
            <a:r>
              <a:rPr lang="ru-RU" dirty="0">
                <a:solidFill>
                  <a:srgbClr val="002060"/>
                </a:solidFill>
              </a:rPr>
              <a:t>1907 г. выдвинул известный шведский естествоиспытатель С.Аррениус, предположив, что во Вселенной вечно существуют зародыши </a:t>
            </a:r>
            <a:r>
              <a:rPr lang="ru-RU" dirty="0" smtClean="0">
                <a:solidFill>
                  <a:srgbClr val="002060"/>
                </a:solidFill>
              </a:rPr>
              <a:t>жизни.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785794"/>
            <a:ext cx="8183880" cy="418795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Согласно гипотезе панспермии, в мировом пространстве рассеяны зародыши жизни (например, споры микроорганизмов), которые движутся под давлением световых лучей, а попадая в сферу притяжения планеты, оседают на ее поверхности и закладывают на этой планете начало живого.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File:Panspermie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00042"/>
            <a:ext cx="6667547" cy="40005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4572008"/>
            <a:ext cx="83582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Гипотеза панспермии никак не объясняет возникновение жизни, суть её в том, что жизнь как таковая просто является одним из фундаментальных свойств материи.</a:t>
            </a:r>
          </a:p>
          <a:p>
            <a:r>
              <a:rPr lang="ru-RU" b="1" dirty="0" smtClean="0"/>
              <a:t>Концепция панспермии базируется на двух исходных положениях: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/>
              <a:t>Вечность жизни;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/>
              <a:t>Повсеместность распространения жизни во Вселенной.</a:t>
            </a:r>
            <a:endParaRPr lang="ru-RU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2920" y="785794"/>
            <a:ext cx="8183880" cy="507209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 современным представлениям, вероятнее всего, жизнь возникла около 4 млрд лет тому назад на дне океана вблизи горячих источников, извергающих потоки, богатые металлами и высокоэнергетическими веществами.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Взаимодействуя друг с другом и с водой стерильного тогда океана, вступая в самые разнообразные химические реакции, эти соединения дали начало принципиально новым молекулам. 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Так, в течение десятков миллионов лет в этой «химической кухне» готовилось самое большое блюдо – жизнь. 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И вот около 4,5 млрд лет тому назад на Земле появились одноклеточные организмы и началась биологическая эволюция.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6000792" cy="600079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858016" y="1857364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Эволюция ЖИВОГО</a:t>
            </a:r>
            <a:endParaRPr lang="ru-RU" b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121444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Основные этапы эволюции органического мира</a:t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8777318" cy="4500594"/>
          </a:xfrm>
        </p:spPr>
        <p:txBody>
          <a:bodyPr>
            <a:normAutofit/>
          </a:bodyPr>
          <a:lstStyle/>
          <a:p>
            <a:r>
              <a:rPr lang="ru-RU" dirty="0" smtClean="0"/>
              <a:t>Изучением ископаемых остатков вымерших растений и животных занимается </a:t>
            </a:r>
            <a:r>
              <a:rPr lang="ru-RU" b="1" dirty="0" smtClean="0"/>
              <a:t>палеонтология</a:t>
            </a:r>
            <a:r>
              <a:rPr lang="ru-RU" dirty="0" smtClean="0"/>
              <a:t>, позволяющая проследить происхождение и преемственность организмов.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686800" cy="108111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Методы изучения эволюционных процессов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Палеонтологические методы</a:t>
            </a:r>
          </a:p>
          <a:p>
            <a:r>
              <a:rPr lang="ru-RU" b="1" dirty="0" smtClean="0"/>
              <a:t>Биогеографические методы</a:t>
            </a:r>
          </a:p>
          <a:p>
            <a:r>
              <a:rPr lang="ru-RU" b="1" dirty="0" smtClean="0"/>
              <a:t>Морфологические методы</a:t>
            </a:r>
          </a:p>
          <a:p>
            <a:r>
              <a:rPr lang="ru-RU" b="1" dirty="0" smtClean="0"/>
              <a:t>Методы систематики</a:t>
            </a:r>
          </a:p>
          <a:p>
            <a:r>
              <a:rPr lang="ru-RU" b="1" dirty="0" smtClean="0"/>
              <a:t>Экологические методы</a:t>
            </a:r>
          </a:p>
          <a:p>
            <a:r>
              <a:rPr lang="ru-RU" b="1" dirty="0" smtClean="0"/>
              <a:t>Генетические методы</a:t>
            </a:r>
          </a:p>
          <a:p>
            <a:r>
              <a:rPr lang="ru-RU" b="1" dirty="0" smtClean="0"/>
              <a:t>Методы молекулярной биологии</a:t>
            </a:r>
          </a:p>
          <a:p>
            <a:r>
              <a:rPr lang="ru-RU" b="1" dirty="0" smtClean="0"/>
              <a:t>Методы моделирования эволюции</a:t>
            </a:r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00034" y="1357298"/>
            <a:ext cx="8491566" cy="4722827"/>
          </a:xfrm>
        </p:spPr>
        <p:txBody>
          <a:bodyPr/>
          <a:lstStyle/>
          <a:p>
            <a:r>
              <a:rPr lang="ru-RU" dirty="0" smtClean="0"/>
              <a:t>Палеонтологическими и геологическими методами учёные установили  относительный возраст земных слоёв – составили стратиграфическую шкалу (описание последовательности слоёв).</a:t>
            </a:r>
          </a:p>
          <a:p>
            <a:r>
              <a:rPr lang="ru-RU" dirty="0" smtClean="0"/>
              <a:t>Всю последовательность отложений разделили на 5 больших групп, которые назвали </a:t>
            </a:r>
            <a:r>
              <a:rPr lang="ru-RU" b="1" i="1" dirty="0" smtClean="0"/>
              <a:t>геологическими</a:t>
            </a:r>
            <a:r>
              <a:rPr lang="ru-RU" dirty="0" smtClean="0"/>
              <a:t> </a:t>
            </a:r>
            <a:r>
              <a:rPr lang="ru-RU" b="1" i="1" dirty="0" smtClean="0"/>
              <a:t>эрами</a:t>
            </a:r>
            <a:endParaRPr lang="ru-RU" b="1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2920" y="2000240"/>
            <a:ext cx="8426798" cy="378621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Эволюционная биология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– область биологии, изучающая возникновение и историческое развитие организмов.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Условия жизни на Земле бесконечно разнообразны, поэтому приспособление организмов к жизни в этих разных условиях породило в ходе эволюции фантастическое разнообразие жизненных форм. </a:t>
            </a: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Эволюционная биология</a:t>
            </a:r>
            <a:br>
              <a:rPr lang="ru-RU" b="1" dirty="0" smtClean="0">
                <a:solidFill>
                  <a:schemeClr val="accent2"/>
                </a:solidFill>
              </a:rPr>
            </a:br>
            <a:r>
              <a:rPr lang="ru-RU" b="1" dirty="0" smtClean="0">
                <a:solidFill>
                  <a:schemeClr val="accent2"/>
                </a:solidFill>
              </a:rPr>
              <a:t>как область биологии</a:t>
            </a:r>
            <a:endParaRPr lang="ru-RU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Геологические эры: </a:t>
            </a:r>
            <a:br>
              <a:rPr lang="ru-RU" b="1" dirty="0" smtClean="0"/>
            </a:br>
            <a:r>
              <a:rPr lang="ru-RU" b="1" dirty="0" smtClean="0"/>
              <a:t>периоды развития жизни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75234"/>
          </a:xfrm>
        </p:spPr>
        <p:txBody>
          <a:bodyPr>
            <a:normAutofit fontScale="92500" lnSpcReduction="20000"/>
          </a:bodyPr>
          <a:lstStyle/>
          <a:p>
            <a:r>
              <a:rPr lang="ru-RU" b="1" u="sng" dirty="0" smtClean="0"/>
              <a:t>Архейская</a:t>
            </a:r>
            <a:r>
              <a:rPr lang="ru-RU" dirty="0" smtClean="0"/>
              <a:t> — древнейшая эра в истории развития Земли, когда еще не существовало жизни.</a:t>
            </a:r>
          </a:p>
          <a:p>
            <a:r>
              <a:rPr lang="ru-RU" b="1" u="sng" dirty="0" smtClean="0"/>
              <a:t>Протерозойская</a:t>
            </a:r>
            <a:r>
              <a:rPr lang="ru-RU" dirty="0" smtClean="0"/>
              <a:t> - эра возникновения первичной жизни (простейших организмов). </a:t>
            </a:r>
          </a:p>
          <a:p>
            <a:r>
              <a:rPr lang="ru-RU" b="1" u="sng" dirty="0" smtClean="0"/>
              <a:t>Палеозойская</a:t>
            </a:r>
            <a:r>
              <a:rPr lang="ru-RU" dirty="0" smtClean="0"/>
              <a:t> —  эра древней жизни в геологической истории Земли, характеризующаяся формированием всех типов растений и животных. </a:t>
            </a:r>
          </a:p>
          <a:p>
            <a:r>
              <a:rPr lang="ru-RU" b="1" u="sng" dirty="0" smtClean="0"/>
              <a:t>Мезозойская</a:t>
            </a:r>
            <a:r>
              <a:rPr lang="ru-RU" dirty="0" smtClean="0"/>
              <a:t> — эра средней жизни в геологической истории Земли, характеризующаяся развитием пресмыкающихся, птиц и первых млекопитающих.</a:t>
            </a:r>
          </a:p>
          <a:p>
            <a:r>
              <a:rPr lang="ru-RU" b="1" u="sng" dirty="0" smtClean="0"/>
              <a:t>Кайнозойская</a:t>
            </a:r>
            <a:r>
              <a:rPr lang="ru-RU" dirty="0" smtClean="0"/>
              <a:t> — эра новой жизни в геологической истории Земли, эра формирования всех современных форм растений и животных. Она продолжается и в настоящее время.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57224" y="428604"/>
          <a:ext cx="7929618" cy="6449568"/>
        </p:xfrm>
        <a:graphic>
          <a:graphicData uri="http://schemas.openxmlformats.org/drawingml/2006/table">
            <a:tbl>
              <a:tblPr/>
              <a:tblGrid>
                <a:gridCol w="944081"/>
                <a:gridCol w="2163094"/>
                <a:gridCol w="801961"/>
                <a:gridCol w="402048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Times New Roman"/>
                          <a:cs typeface="Times New Roman"/>
                        </a:rPr>
                        <a:t>Эра</a:t>
                      </a: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Times New Roman"/>
                          <a:cs typeface="Times New Roman"/>
                        </a:rPr>
                        <a:t>Период</a:t>
                      </a: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Times New Roman"/>
                          <a:cs typeface="Times New Roman"/>
                        </a:rPr>
                        <a:t>Время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Times New Roman"/>
                          <a:cs typeface="Times New Roman"/>
                        </a:rPr>
                        <a:t>(млн. лет назад)</a:t>
                      </a: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Times New Roman"/>
                          <a:cs typeface="Times New Roman"/>
                        </a:rPr>
                        <a:t>Основные ароморфозы</a:t>
                      </a: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9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КАЙНОЗОЙ</a:t>
                      </a: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ЧЕТВЕРТИЧНЫЙ</a:t>
                      </a: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1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Times New Roman"/>
                          <a:cs typeface="Times New Roman"/>
                        </a:rPr>
                        <a:t>1,7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Times New Roman"/>
                          <a:cs typeface="Times New Roman"/>
                        </a:rPr>
                        <a:t>67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Times New Roman"/>
                          <a:cs typeface="Times New Roman"/>
                        </a:rPr>
                        <a:t>137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Times New Roman"/>
                          <a:cs typeface="Times New Roman"/>
                        </a:rPr>
                        <a:t>195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Times New Roman"/>
                          <a:cs typeface="Times New Roman"/>
                        </a:rPr>
                        <a:t>230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Times New Roman"/>
                          <a:cs typeface="Times New Roman"/>
                        </a:rPr>
                        <a:t>285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Times New Roman"/>
                          <a:cs typeface="Times New Roman"/>
                        </a:rPr>
                        <a:t>350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Times New Roman"/>
                          <a:cs typeface="Times New Roman"/>
                        </a:rPr>
                        <a:t>405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Times New Roman"/>
                          <a:cs typeface="Times New Roman"/>
                        </a:rPr>
                        <a:t>440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Times New Roman"/>
                          <a:cs typeface="Times New Roman"/>
                        </a:rPr>
                        <a:t>500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Times New Roman"/>
                          <a:cs typeface="Times New Roman"/>
                        </a:rPr>
                        <a:t>570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Times New Roman"/>
                          <a:cs typeface="Times New Roman"/>
                        </a:rPr>
                        <a:t>680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Times New Roman"/>
                          <a:cs typeface="Times New Roman"/>
                        </a:rPr>
                        <a:t>2700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Times New Roman"/>
                          <a:cs typeface="Times New Roman"/>
                        </a:rPr>
                        <a:t>4500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Эволюция человека</a:t>
                      </a: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923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ТРЕТИЧНЫЙ</a:t>
                      </a: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Появление человека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Широкая эволюция млекопитающих</a:t>
                      </a: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43859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МЕЗОЗОЙ</a:t>
                      </a: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МЕЛОВОЙ</a:t>
                      </a: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Вымирание последних динозавров, аммонитов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Появление цветковых растений</a:t>
                      </a: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5847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ЮРСКИЙ</a:t>
                      </a: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Широкое распространение морских рептилий, динозавров, птерозавров, крокодилов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Появление птиц</a:t>
                      </a: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</a:tr>
              <a:tr h="2923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ТРИАСОВЫЙ</a:t>
                      </a: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Появление черепах, ящериц, млекопитающих</a:t>
                      </a: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730990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ПАЛЕОЗОЙ</a:t>
                      </a: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ПЕРМСКИЙ</a:t>
                      </a: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Вымирание многих морских беспозвоночных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Господство на суше примитивных рептилий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Появление предков динозавров</a:t>
                      </a: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4385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КАМЕННОУГОЛЬНЫЙ</a:t>
                      </a: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Появление рептилий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Широкое распространение примитивных амфибий</a:t>
                      </a: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4385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ДЕВОНСКИЙ</a:t>
                      </a: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Распространение по суше наземных растений и четвероногих животных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Появление первых четвероногих</a:t>
                      </a: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923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СИЛУРИЙСКИЙ</a:t>
                      </a: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Появление наземных растений,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выход четвероногих на сушу</a:t>
                      </a: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4385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ОРДОВИНСКИЙ</a:t>
                      </a: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Эволюция примитивных рыб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Широкое распространение морских беспозвоночных</a:t>
                      </a: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4385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КЕМБРИЙСКИЙ</a:t>
                      </a: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Появление предков рыб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Появление скелетных беспозвоночных</a:t>
                      </a: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</a:tr>
              <a:tr h="58479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Протерозой</a:t>
                      </a: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ВЕНДСКИЙ</a:t>
                      </a: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Широкое распространение бесскелетных форм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Предки червей, медуз, членистоногих</a:t>
                      </a: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4385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Первые многоклеточные организмы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Первые находки бактерий и водорослей</a:t>
                      </a: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</a:tr>
              <a:tr h="2923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АРХЕЙ</a:t>
                      </a: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Первые биогенные отложения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Химическая эволюция</a:t>
                      </a: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</a:tbl>
          </a:graphicData>
        </a:graphic>
      </p:graphicFrame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500298" y="0"/>
            <a:ext cx="39391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ГЕОХРОНОЛОГИЧЕСКАЯ ТАБЛИЦА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457200" y="1142984"/>
            <a:ext cx="8686800" cy="4865703"/>
          </a:xfrm>
        </p:spPr>
        <p:txBody>
          <a:bodyPr>
            <a:normAutofit/>
          </a:bodyPr>
          <a:lstStyle/>
          <a:p>
            <a:r>
              <a:rPr lang="ru-RU" dirty="0" smtClean="0"/>
              <a:t>Рассматривать геологическую историю Земли мы начинаем обычно с раннего архея, т.е. с того момента, с которого сохранились древнейшие горные породы.</a:t>
            </a:r>
          </a:p>
          <a:p>
            <a:r>
              <a:rPr lang="ru-RU" b="1" dirty="0" err="1" smtClean="0"/>
              <a:t>Догеологический</a:t>
            </a:r>
            <a:r>
              <a:rPr lang="ru-RU" b="1" dirty="0" smtClean="0"/>
              <a:t> этап развития Земли, иногда называемый Лунным, продолжался от образования первой земной коры до появления гидросферы.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85750"/>
            <a:ext cx="8229600" cy="113188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АРХЕЙСКАЯ ЭРА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Архейская эра ведет свое начало со времени, когда Земля сформировалась как планета. </a:t>
            </a:r>
          </a:p>
          <a:p>
            <a:r>
              <a:rPr lang="ru-RU" dirty="0" smtClean="0"/>
              <a:t>Первый миллиард лет существования Земли не оставил следов. </a:t>
            </a:r>
          </a:p>
          <a:p>
            <a:r>
              <a:rPr lang="ru-RU" dirty="0" smtClean="0"/>
              <a:t>Все породы настолько сильно изменили свой первичный облик, что восстановить пока невыполнимая задача.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</p:spPr>
        <p:txBody>
          <a:bodyPr/>
          <a:lstStyle/>
          <a:p>
            <a:r>
              <a:rPr lang="ru-RU" b="1" dirty="0" smtClean="0"/>
              <a:t>АРХЕЙСКАЯ ЭРА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857364"/>
            <a:ext cx="7758106" cy="4525963"/>
          </a:xfrm>
        </p:spPr>
        <p:txBody>
          <a:bodyPr>
            <a:normAutofit/>
          </a:bodyPr>
          <a:lstStyle/>
          <a:p>
            <a:r>
              <a:rPr lang="ru-RU" b="1" dirty="0" smtClean="0"/>
              <a:t>Архей </a:t>
            </a:r>
            <a:r>
              <a:rPr lang="ru-RU" dirty="0" smtClean="0"/>
              <a:t>– </a:t>
            </a:r>
            <a:r>
              <a:rPr lang="ru-RU" i="1" dirty="0" smtClean="0"/>
              <a:t>др.-греч. </a:t>
            </a:r>
            <a:r>
              <a:rPr lang="ru-RU" i="1" dirty="0" err="1" smtClean="0"/>
              <a:t>ἀρχαῖος </a:t>
            </a:r>
            <a:r>
              <a:rPr lang="ru-RU" i="1" dirty="0" smtClean="0"/>
              <a:t>— древний</a:t>
            </a:r>
            <a:endParaRPr lang="ru-RU" dirty="0" smtClean="0"/>
          </a:p>
          <a:p>
            <a:r>
              <a:rPr lang="ru-RU" dirty="0" smtClean="0"/>
              <a:t>Найденные в горных породах этой эры графит, известняк и мрамор говорят о существовании в ту пору сине-зеленых водорослей и бактерий</a:t>
            </a:r>
          </a:p>
          <a:p>
            <a:pPr>
              <a:buNone/>
            </a:pPr>
            <a:r>
              <a:rPr lang="ru-RU" dirty="0" smtClean="0"/>
              <a:t> 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57224" y="1142984"/>
            <a:ext cx="8134376" cy="542928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 это время на Земле ещё не было кислородной атмосферы, </a:t>
            </a:r>
            <a:r>
              <a:rPr lang="ru-RU" b="1" dirty="0" smtClean="0"/>
              <a:t>первые  организмы  были анаэробные</a:t>
            </a:r>
            <a:r>
              <a:rPr lang="ru-RU" dirty="0" smtClean="0"/>
              <a:t>. </a:t>
            </a:r>
          </a:p>
          <a:p>
            <a:pPr lvl="1"/>
            <a:r>
              <a:rPr lang="ru-RU" dirty="0" smtClean="0"/>
              <a:t>В этот же период активно формируются многие ныне существующие залежи серы, графита, железа и никеля.</a:t>
            </a:r>
          </a:p>
          <a:p>
            <a:r>
              <a:rPr lang="ru-RU" dirty="0" smtClean="0"/>
              <a:t>В раннем архее атмосфера и гидросфера, по-видимому, представляли смешанную парогазовую массу, которая мощным и плотным слоем окутывала всю планету.</a:t>
            </a:r>
          </a:p>
          <a:p>
            <a:pPr lvl="1"/>
            <a:r>
              <a:rPr lang="ru-RU" dirty="0" smtClean="0"/>
              <a:t>Проницаемость ее для солнечных лучей была очень слабая, поэтому на поверхности Земли царил мрак. </a:t>
            </a:r>
          </a:p>
          <a:p>
            <a:pPr lvl="1"/>
            <a:r>
              <a:rPr lang="ru-RU" dirty="0" smtClean="0"/>
              <a:t>Парогазовая оболочка состояла из паров воды и некоторого количества кислых дымов. </a:t>
            </a:r>
          </a:p>
          <a:p>
            <a:pPr lvl="1"/>
            <a:r>
              <a:rPr lang="ru-RU" dirty="0" smtClean="0"/>
              <a:t>Горный ландшафт, равно как и глубокие впадины на Земле отсутствовали. </a:t>
            </a:r>
            <a:endParaRPr lang="ru-RU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57224" y="1142984"/>
            <a:ext cx="8134376" cy="5429288"/>
          </a:xfrm>
        </p:spPr>
        <p:txBody>
          <a:bodyPr>
            <a:normAutofit/>
          </a:bodyPr>
          <a:lstStyle/>
          <a:p>
            <a:r>
              <a:rPr lang="ru-RU" b="1" dirty="0" smtClean="0"/>
              <a:t>В эпоху архея происходила дифференциация парогазовой оболочки на атмосферу и гидросферу. </a:t>
            </a:r>
          </a:p>
          <a:p>
            <a:r>
              <a:rPr lang="ru-RU" b="1" dirty="0" smtClean="0"/>
              <a:t>Архейский океан был мелким, а воды его представляли крепкий и очень кислый солевой раствор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АРХЕЙСКАЯ ЭРА</a:t>
            </a:r>
            <a:endParaRPr lang="ru-RU" dirty="0"/>
          </a:p>
        </p:txBody>
      </p:sp>
      <p:pic>
        <p:nvPicPr>
          <p:cNvPr id="8" name="Содержимое 7" descr="bacteriaАрхей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76470" y="1357298"/>
            <a:ext cx="2095266" cy="5018162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152764" y="1785926"/>
            <a:ext cx="5991236" cy="3614750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Остатки древнейших бактерий (Архей, 3,5 млрд. лет назад, Австралия).</a:t>
            </a:r>
          </a:p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На сегодняшний день это одно из древнейших ископаемых</a:t>
            </a:r>
            <a:r>
              <a:rPr lang="ru-RU" b="1" i="1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142984"/>
            <a:ext cx="8286808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Археи отличаются от бактерий (</a:t>
            </a:r>
            <a:r>
              <a:rPr lang="ru-RU" dirty="0" err="1" smtClean="0"/>
              <a:t>эубактерий</a:t>
            </a:r>
            <a:r>
              <a:rPr lang="ru-RU" dirty="0" smtClean="0"/>
              <a:t>) в основном на молекулярном уровне.</a:t>
            </a:r>
          </a:p>
          <a:p>
            <a:r>
              <a:rPr lang="ru-RU" dirty="0" smtClean="0"/>
              <a:t>Есть специфические типы обмена веществ: </a:t>
            </a:r>
            <a:r>
              <a:rPr lang="ru-RU" b="1" dirty="0" err="1" smtClean="0"/>
              <a:t>метаногенез</a:t>
            </a:r>
            <a:r>
              <a:rPr lang="ru-RU" dirty="0" smtClean="0"/>
              <a:t> встречается только у архей, кислородный фотосинтез – только у бактерий.</a:t>
            </a:r>
          </a:p>
          <a:p>
            <a:r>
              <a:rPr lang="ru-RU" dirty="0" smtClean="0"/>
              <a:t>У архей по другому устроены мембраны и клеточные стенки.</a:t>
            </a:r>
          </a:p>
          <a:p>
            <a:r>
              <a:rPr lang="ru-RU" dirty="0" smtClean="0"/>
              <a:t>Их геном чаще содержит </a:t>
            </a:r>
            <a:r>
              <a:rPr lang="ru-RU" dirty="0" err="1" smtClean="0"/>
              <a:t>интроны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Археи чаще, чем бактерии, встречаются в экстремальных местах обитания.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357298"/>
            <a:ext cx="8348690" cy="4722827"/>
          </a:xfrm>
        </p:spPr>
        <p:txBody>
          <a:bodyPr>
            <a:normAutofit/>
          </a:bodyPr>
          <a:lstStyle/>
          <a:p>
            <a:r>
              <a:rPr lang="ru-RU" dirty="0" smtClean="0"/>
              <a:t>Микроорганизмы – </a:t>
            </a:r>
            <a:r>
              <a:rPr lang="ru-RU" dirty="0" err="1" smtClean="0"/>
              <a:t>хемосинтетики</a:t>
            </a:r>
            <a:r>
              <a:rPr lang="ru-RU" dirty="0" smtClean="0"/>
              <a:t> используют для получения энергии химические реакции различных неорганических соединений.</a:t>
            </a:r>
          </a:p>
          <a:p>
            <a:r>
              <a:rPr lang="ru-RU" dirty="0" smtClean="0"/>
              <a:t>Как коферменты часто используются атомы </a:t>
            </a:r>
            <a:r>
              <a:rPr lang="en-US" dirty="0" smtClean="0"/>
              <a:t>Fe, S, N </a:t>
            </a:r>
            <a:r>
              <a:rPr lang="ru-RU" dirty="0" smtClean="0"/>
              <a:t>и некоторые другие. </a:t>
            </a:r>
          </a:p>
          <a:p>
            <a:pPr lvl="1"/>
            <a:r>
              <a:rPr lang="ru-RU" dirty="0" smtClean="0"/>
              <a:t>Во всех геологических процессах, которые формировали осадочные породы, участвовали (и продолжают участвовать) микроорганизмы.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Gen_168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97870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Первые археи – </a:t>
            </a:r>
            <a:r>
              <a:rPr lang="ru-RU" dirty="0" err="1" smtClean="0"/>
              <a:t>метаногены</a:t>
            </a:r>
            <a:r>
              <a:rPr lang="ru-RU" dirty="0" smtClean="0"/>
              <a:t>, получают энергию восстанавливая углекислый газ до метана:</a:t>
            </a:r>
          </a:p>
          <a:p>
            <a:pPr>
              <a:buNone/>
            </a:pPr>
            <a:r>
              <a:rPr lang="en-US" dirty="0" smtClean="0"/>
              <a:t>	4H</a:t>
            </a:r>
            <a:r>
              <a:rPr lang="en-US" sz="1800" dirty="0" smtClean="0"/>
              <a:t>2  </a:t>
            </a:r>
            <a:r>
              <a:rPr lang="en-US" dirty="0" smtClean="0"/>
              <a:t>+ CO</a:t>
            </a:r>
            <a:r>
              <a:rPr lang="en-US" sz="1800" dirty="0" smtClean="0"/>
              <a:t>2</a:t>
            </a:r>
            <a:r>
              <a:rPr lang="en-US" dirty="0" smtClean="0"/>
              <a:t> =  CH</a:t>
            </a:r>
            <a:r>
              <a:rPr lang="en-US" sz="1800" dirty="0" smtClean="0"/>
              <a:t>4</a:t>
            </a:r>
            <a:r>
              <a:rPr lang="en-US" dirty="0" smtClean="0"/>
              <a:t> + 2H</a:t>
            </a:r>
            <a:r>
              <a:rPr lang="en-US" sz="1800" dirty="0" smtClean="0"/>
              <a:t>2</a:t>
            </a:r>
            <a:r>
              <a:rPr lang="en-US" dirty="0" smtClean="0"/>
              <a:t>O</a:t>
            </a:r>
          </a:p>
          <a:p>
            <a:pPr>
              <a:buNone/>
            </a:pPr>
            <a:r>
              <a:rPr lang="ru-RU" dirty="0" smtClean="0"/>
              <a:t>	при температуре ≥ 80˚</a:t>
            </a:r>
            <a:endParaRPr lang="ru-RU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6/6f/Blacksmoker_in_Atlantic_Ocean.jpg/640px-Blacksmoker_in_Atlantic_Oce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642918"/>
            <a:ext cx="3881422" cy="571903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57818" y="2428868"/>
            <a:ext cx="30003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Черный курильщик</a:t>
            </a:r>
            <a:r>
              <a:rPr lang="ru-RU" sz="2400" dirty="0" smtClean="0"/>
              <a:t>, разновидность геотермальных источников</a:t>
            </a:r>
            <a:endParaRPr lang="ru-RU" sz="24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3 – 3,5 </a:t>
            </a:r>
            <a:r>
              <a:rPr lang="ru-RU" b="1" dirty="0" err="1" smtClean="0"/>
              <a:t>млрд</a:t>
            </a:r>
            <a:r>
              <a:rPr lang="ru-RU" b="1" dirty="0" smtClean="0"/>
              <a:t> лет назад появляется </a:t>
            </a:r>
            <a:r>
              <a:rPr lang="ru-RU" b="1" dirty="0" err="1" smtClean="0"/>
              <a:t>бескислородный</a:t>
            </a:r>
            <a:r>
              <a:rPr lang="ru-RU" b="1" dirty="0" smtClean="0"/>
              <a:t> фотосинтез.</a:t>
            </a:r>
          </a:p>
          <a:p>
            <a:r>
              <a:rPr lang="ru-RU" dirty="0" smtClean="0"/>
              <a:t>Первые </a:t>
            </a:r>
            <a:r>
              <a:rPr lang="ru-RU" dirty="0" err="1" smtClean="0"/>
              <a:t>фотосинтетики</a:t>
            </a:r>
            <a:r>
              <a:rPr lang="ru-RU" dirty="0" smtClean="0"/>
              <a:t> содержали светочувствительные белки – </a:t>
            </a:r>
            <a:r>
              <a:rPr lang="ru-RU" dirty="0" err="1" smtClean="0"/>
              <a:t>протеородопсины</a:t>
            </a:r>
            <a:r>
              <a:rPr lang="ru-RU" dirty="0" smtClean="0"/>
              <a:t>, встроенные в мембраны.</a:t>
            </a:r>
          </a:p>
          <a:p>
            <a:r>
              <a:rPr lang="ru-RU" dirty="0" smtClean="0"/>
              <a:t>Эти организмы считают предками </a:t>
            </a:r>
            <a:r>
              <a:rPr lang="ru-RU" dirty="0" err="1" smtClean="0"/>
              <a:t>цианобактерий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785786" y="1285860"/>
            <a:ext cx="8205814" cy="4794265"/>
          </a:xfrm>
        </p:spPr>
        <p:txBody>
          <a:bodyPr>
            <a:normAutofit/>
          </a:bodyPr>
          <a:lstStyle/>
          <a:p>
            <a:r>
              <a:rPr lang="ru-RU" dirty="0" smtClean="0"/>
              <a:t>Сине-зелёные водоросли (или </a:t>
            </a:r>
            <a:r>
              <a:rPr lang="ru-RU" b="1" dirty="0" err="1" smtClean="0"/>
              <a:t>цианобактерии</a:t>
            </a:r>
            <a:r>
              <a:rPr lang="ru-RU" dirty="0" smtClean="0"/>
              <a:t>), фотосинтетические прокариоты, впервые обнаруживают своё присутствие в окаменелостях, чей возраст достигает 2 – </a:t>
            </a:r>
            <a:r>
              <a:rPr lang="ru-RU" b="1" dirty="0" smtClean="0"/>
              <a:t>2,5  миллиарда лет</a:t>
            </a:r>
            <a:r>
              <a:rPr lang="ru-RU" dirty="0" smtClean="0"/>
              <a:t>.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Для фотосинтеза кроме света нужно ещё вещество, от которого можно забрать электрон. </a:t>
            </a:r>
          </a:p>
          <a:p>
            <a:r>
              <a:rPr lang="ru-RU" dirty="0" smtClean="0"/>
              <a:t>В простейших случаях это сероводород.</a:t>
            </a:r>
            <a:endParaRPr lang="ru-RU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Зеленые цианобактерии и пурпурные серные бактерии осуществляют фотосинтез разными способами, но часто живут в тесном содружестве в составе единого микробного сообщества (например, в горячих источниках или соленых лагунах). Фото с сайта www.humboldt.ed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14290"/>
            <a:ext cx="5881270" cy="407768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4500570"/>
            <a:ext cx="800105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Зеленые </a:t>
            </a:r>
            <a:r>
              <a:rPr lang="ru-RU" sz="2400" dirty="0" err="1" smtClean="0"/>
              <a:t>цианобактерии</a:t>
            </a:r>
            <a:r>
              <a:rPr lang="ru-RU" sz="2400" dirty="0" smtClean="0"/>
              <a:t> и пурпурные серные бактерии осуществляют фотосинтез разными способами, но часто живут в тесном содружестве в составе единого микробного сообщества (например, в горячих источниках или соленых лагунах). </a:t>
            </a:r>
          </a:p>
          <a:p>
            <a:r>
              <a:rPr lang="ru-RU" dirty="0" smtClean="0"/>
              <a:t>Фото с сайта </a:t>
            </a:r>
            <a:r>
              <a:rPr lang="ru-RU" dirty="0" err="1" smtClean="0"/>
              <a:t>www.humboldt.edu</a:t>
            </a:r>
            <a:endParaRPr lang="ru-RU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Примерно в это же время появились т.н. </a:t>
            </a:r>
            <a:r>
              <a:rPr lang="ru-RU" b="1" dirty="0" err="1" smtClean="0"/>
              <a:t>бродильщики</a:t>
            </a:r>
            <a:r>
              <a:rPr lang="ru-RU" dirty="0" smtClean="0"/>
              <a:t>, способные получать энергию от </a:t>
            </a:r>
            <a:r>
              <a:rPr lang="ru-RU" dirty="0" err="1" smtClean="0"/>
              <a:t>безкислородной</a:t>
            </a:r>
            <a:r>
              <a:rPr lang="ru-RU" dirty="0" smtClean="0"/>
              <a:t> ферментации органических соединений.</a:t>
            </a:r>
            <a:endParaRPr lang="ru-RU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Производители кислорода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Благодаря появлению в океанах огромного количества </a:t>
            </a:r>
            <a:r>
              <a:rPr lang="ru-RU" b="1" dirty="0" err="1" smtClean="0"/>
              <a:t>цианобактерий</a:t>
            </a:r>
            <a:r>
              <a:rPr lang="ru-RU" dirty="0" smtClean="0"/>
              <a:t>, атмосфера Земли навсегда изменилась, </a:t>
            </a:r>
          </a:p>
          <a:p>
            <a:r>
              <a:rPr lang="ru-RU" dirty="0" smtClean="0"/>
              <a:t>Сначала большая часть этого кислорода поглощалась горными породами, богатыми железом и серой. </a:t>
            </a:r>
          </a:p>
          <a:p>
            <a:r>
              <a:rPr lang="ru-RU" dirty="0" smtClean="0"/>
              <a:t>Но в конечном итоге, когда породы впитали столько кислорода, сколько смогли, </a:t>
            </a:r>
            <a:r>
              <a:rPr lang="ru-RU" b="1" dirty="0" smtClean="0"/>
              <a:t>через десятки миллионов лет оставшийся кислород начал заполнять атмосферу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Важнейшим этапом явилось появление </a:t>
            </a:r>
            <a:r>
              <a:rPr lang="ru-RU" b="1" dirty="0" err="1" smtClean="0"/>
              <a:t>оксигенного</a:t>
            </a:r>
            <a:r>
              <a:rPr lang="ru-RU" b="1" dirty="0" smtClean="0"/>
              <a:t> фотосинтеза</a:t>
            </a:r>
            <a:r>
              <a:rPr lang="ru-RU" dirty="0" smtClean="0"/>
              <a:t>, при котором донором электрона является вода, а побочным продуктом – кислород.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Бактериальные сообщества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Все эти разнообразные микроорганизмы не могли существовать по отдельности.</a:t>
            </a:r>
          </a:p>
          <a:p>
            <a:r>
              <a:rPr lang="ru-RU" dirty="0" smtClean="0"/>
              <a:t>3 – 3,5 </a:t>
            </a:r>
            <a:r>
              <a:rPr lang="ru-RU" dirty="0" err="1" smtClean="0"/>
              <a:t>млрд</a:t>
            </a:r>
            <a:r>
              <a:rPr lang="ru-RU" dirty="0" smtClean="0"/>
              <a:t> лет назад начали формироваться микробные сообщества. Их называют </a:t>
            </a:r>
            <a:r>
              <a:rPr lang="ru-RU" b="1" dirty="0" smtClean="0"/>
              <a:t>бактериальными матами</a:t>
            </a:r>
            <a:r>
              <a:rPr lang="ru-RU" dirty="0" smtClean="0"/>
              <a:t>.</a:t>
            </a:r>
          </a:p>
          <a:p>
            <a:pPr lvl="1"/>
            <a:r>
              <a:rPr lang="ru-RU" dirty="0" smtClean="0"/>
              <a:t>Доказательством тому являются </a:t>
            </a:r>
            <a:r>
              <a:rPr lang="ru-RU" b="1" dirty="0" smtClean="0"/>
              <a:t>строматолиты</a:t>
            </a:r>
            <a:r>
              <a:rPr lang="ru-RU" dirty="0" smtClean="0"/>
              <a:t> – слоистые минеральные образования, формирующиеся в результате жизнедеятельности микробных сообществ.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571612"/>
            <a:ext cx="8183880" cy="407196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Биологическая эволюция 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это наследуемое изменение свойств и признаков живых организмов в ряду поколений</a:t>
            </a:r>
          </a:p>
          <a:p>
            <a:endParaRPr lang="ru-RU" dirty="0" smtClean="0"/>
          </a:p>
          <a:p>
            <a:pPr lvl="1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ходе биологической эволюции достигается и постоянно поддерживается согласование между свойствами живых организмов и условиями среды, в которой они живут.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Строматолиты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 от </a:t>
            </a:r>
            <a:r>
              <a:rPr lang="ru-RU" i="1" dirty="0" smtClean="0"/>
              <a:t>др.-греч.</a:t>
            </a:r>
            <a:r>
              <a:rPr lang="ru-RU" dirty="0" smtClean="0"/>
              <a:t> </a:t>
            </a:r>
            <a:r>
              <a:rPr lang="ru-RU" dirty="0" err="1" smtClean="0"/>
              <a:t>στρῶμα </a:t>
            </a:r>
            <a:r>
              <a:rPr lang="ru-RU" dirty="0" smtClean="0"/>
              <a:t>«подстилка» и </a:t>
            </a:r>
            <a:r>
              <a:rPr lang="ru-RU" dirty="0" err="1" smtClean="0"/>
              <a:t>λίθος</a:t>
            </a:r>
            <a:r>
              <a:rPr lang="ru-RU" dirty="0" smtClean="0"/>
              <a:t> «камень», </a:t>
            </a:r>
            <a:r>
              <a:rPr lang="ru-RU" i="1" dirty="0" smtClean="0"/>
              <a:t>каменная подстилка</a:t>
            </a:r>
            <a:r>
              <a:rPr lang="ru-RU" dirty="0" smtClean="0"/>
              <a:t>, </a:t>
            </a:r>
            <a:r>
              <a:rPr lang="ru-RU" i="1" dirty="0" smtClean="0"/>
              <a:t>каменная прослойка</a:t>
            </a:r>
            <a:r>
              <a:rPr lang="ru-RU" dirty="0" smtClean="0"/>
              <a:t> — ископаемые остатки цианобактериальных матов.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6868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Строматолиты – это ископаемые останки цианобактериальных матов, древних </a:t>
            </a:r>
            <a:r>
              <a:rPr lang="ru-RU" dirty="0" err="1" smtClean="0"/>
              <a:t>высокоинтегрированных</a:t>
            </a:r>
            <a:r>
              <a:rPr lang="ru-RU" dirty="0" smtClean="0"/>
              <a:t> сообществ бактерий, как фотосинтезирующих вырабатывающих кислород), так и аэробных (вырабатывающих энергию, поглощая кислород) и анаэробных (вырабатывающих энергию без кислорода). </a:t>
            </a:r>
          </a:p>
          <a:p>
            <a:r>
              <a:rPr lang="ru-RU" dirty="0" smtClean="0"/>
              <a:t>Возраст наиболее древних из них приближается к 3 миллиардам лет,</a:t>
            </a:r>
            <a:endParaRPr lang="ru-RU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ttps://upload.wikimedia.org/wikipedia/commons/thumb/c/c0/Stromatolites.jpg/300px-Stromatoli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7" y="1285860"/>
            <a:ext cx="5516991" cy="37147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728" y="5429264"/>
            <a:ext cx="4302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Докембрийский строматолит</a:t>
            </a:r>
            <a:endParaRPr lang="ru-RU" sz="2400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https://upload.wikimedia.org/wikipedia/commons/thumb/1/1b/Stromatolites_in_Sharkbay.jpg/1280px-Stromatolites_in_Sharkb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357298"/>
            <a:ext cx="5500694" cy="409543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5643578"/>
            <a:ext cx="75009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Современные строматолиты в заливе Шарк-Бэйв, в Западной Австралии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71472" y="1214422"/>
            <a:ext cx="8420128" cy="486570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Повышение уровня кислорода несло некоторым организмам неминуемую гибель, но в то же время открывало путь для развития эукариотов. </a:t>
            </a:r>
          </a:p>
          <a:p>
            <a:r>
              <a:rPr lang="ru-RU" dirty="0" smtClean="0"/>
              <a:t>Клетки, которые не могли использовать кислород или самостоятельно вести фотосинтез, поглощали более мелкие, способные к фотосинтезу, и существовали совместно с ними.</a:t>
            </a:r>
          </a:p>
          <a:p>
            <a:r>
              <a:rPr lang="ru-RU" dirty="0" smtClean="0"/>
              <a:t>Постепенно эти мелкие клетки утратили способность жить самостоятельно и превратились в мелкие органы, которые называются митохондриями и хлоропластами, в составе основных клеток.</a:t>
            </a:r>
            <a:endParaRPr lang="ru-RU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142984"/>
            <a:ext cx="8215370" cy="5143536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Появление </a:t>
            </a:r>
            <a:r>
              <a:rPr lang="ru-RU" b="1" i="1" dirty="0" err="1" smtClean="0"/>
              <a:t>эукариотической</a:t>
            </a:r>
            <a:r>
              <a:rPr lang="ru-RU" b="1" i="1" dirty="0" smtClean="0"/>
              <a:t> клетки является вторым по значимости (после зарождения самой жизни) событием биологической эволюции.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Важнейшее отличие </a:t>
            </a:r>
            <a:r>
              <a:rPr lang="ru-RU" b="1" dirty="0" err="1" smtClean="0">
                <a:solidFill>
                  <a:srgbClr val="002060"/>
                </a:solidFill>
              </a:rPr>
              <a:t>эукариотических</a:t>
            </a:r>
            <a:r>
              <a:rPr lang="ru-RU" b="1" dirty="0" smtClean="0">
                <a:solidFill>
                  <a:srgbClr val="002060"/>
                </a:solidFill>
              </a:rPr>
              <a:t> организмов от </a:t>
            </a:r>
            <a:r>
              <a:rPr lang="ru-RU" b="1" dirty="0" err="1" smtClean="0">
                <a:solidFill>
                  <a:srgbClr val="002060"/>
                </a:solidFill>
              </a:rPr>
              <a:t>прокариотических</a:t>
            </a:r>
            <a:r>
              <a:rPr lang="ru-RU" b="1" dirty="0" smtClean="0">
                <a:solidFill>
                  <a:srgbClr val="002060"/>
                </a:solidFill>
              </a:rPr>
              <a:t> состоит в более совершенной системе регуляции генома. </a:t>
            </a:r>
          </a:p>
          <a:p>
            <a:pPr lvl="1"/>
            <a:r>
              <a:rPr lang="ru-RU" dirty="0" smtClean="0"/>
              <a:t>Именно в этом смысл появления клеточного ядра: область активного метаболизма – цитоплазма – отделилась от области хранения.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358114" cy="79690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появление ЭУКАРИОТ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643998" cy="5214974"/>
          </a:xfrm>
        </p:spPr>
        <p:txBody>
          <a:bodyPr>
            <a:normAutofit/>
          </a:bodyPr>
          <a:lstStyle/>
          <a:p>
            <a:r>
              <a:rPr lang="ru-RU" sz="2800" dirty="0" smtClean="0">
                <a:cs typeface="Arial" pitchFamily="34" charset="0"/>
              </a:rPr>
              <a:t>Согласно общепризнанной в настоящее время точке зрения, </a:t>
            </a:r>
            <a:r>
              <a:rPr lang="ru-RU" sz="2800" dirty="0" smtClean="0"/>
              <a:t>эукариоты появились в результате симбиоза нескольких разновидностей прокариот</a:t>
            </a:r>
            <a:r>
              <a:rPr lang="ru-RU" sz="2800" dirty="0" smtClean="0">
                <a:cs typeface="Arial" pitchFamily="34" charset="0"/>
              </a:rPr>
              <a:t>. </a:t>
            </a:r>
          </a:p>
          <a:p>
            <a:r>
              <a:rPr lang="ru-RU" sz="2800" dirty="0" smtClean="0">
                <a:cs typeface="Arial" pitchFamily="34" charset="0"/>
              </a:rPr>
              <a:t>Их предками были бактерии, которые вступили в симбиоз с предками эукариот.</a:t>
            </a:r>
          </a:p>
          <a:p>
            <a:r>
              <a:rPr lang="ru-RU" sz="2800" b="1" dirty="0" smtClean="0">
                <a:cs typeface="Arial" pitchFamily="34" charset="0"/>
              </a:rPr>
              <a:t>Теория симбиотического (симбиогенного) происхождения органоидов клетки получила название теории </a:t>
            </a:r>
            <a:r>
              <a:rPr lang="ru-RU" sz="2800" b="1" dirty="0" err="1" smtClean="0">
                <a:cs typeface="Arial" pitchFamily="34" charset="0"/>
              </a:rPr>
              <a:t>симбиогенеза</a:t>
            </a:r>
            <a:r>
              <a:rPr lang="ru-RU" sz="2800" b="1" dirty="0" smtClean="0">
                <a:cs typeface="Arial" pitchFamily="34" charset="0"/>
              </a:rPr>
              <a:t>.</a:t>
            </a:r>
          </a:p>
          <a:p>
            <a:endParaRPr lang="ru-RU" sz="28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215238" cy="79690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Теория симбиогенеза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8643998" cy="5000660"/>
          </a:xfrm>
        </p:spPr>
        <p:txBody>
          <a:bodyPr>
            <a:normAutofit/>
          </a:bodyPr>
          <a:lstStyle/>
          <a:p>
            <a:r>
              <a:rPr lang="ru-RU" dirty="0" smtClean="0"/>
              <a:t>Возможно, митохондрии произошли от аэробных </a:t>
            </a:r>
            <a:r>
              <a:rPr lang="ru-RU" dirty="0" err="1" smtClean="0"/>
              <a:t>эубактерий</a:t>
            </a:r>
            <a:r>
              <a:rPr lang="ru-RU" dirty="0" smtClean="0"/>
              <a:t>, пластиды – от </a:t>
            </a:r>
            <a:r>
              <a:rPr lang="ru-RU" dirty="0" err="1" smtClean="0"/>
              <a:t>цианобактерий</a:t>
            </a:r>
            <a:r>
              <a:rPr lang="ru-RU" dirty="0" smtClean="0"/>
              <a:t>, а основная клетка – цитоплазма – от архей или химер архей и бактерий.</a:t>
            </a:r>
          </a:p>
          <a:p>
            <a:pPr lvl="1"/>
            <a:r>
              <a:rPr lang="ru-RU" dirty="0" smtClean="0"/>
              <a:t>Пока нет общепринятой теории возникновения ядра, </a:t>
            </a:r>
            <a:r>
              <a:rPr lang="ru-RU" dirty="0" err="1" smtClean="0"/>
              <a:t>цитоскелета</a:t>
            </a:r>
            <a:r>
              <a:rPr lang="ru-RU" dirty="0" smtClean="0"/>
              <a:t>, жгутиков. </a:t>
            </a:r>
          </a:p>
          <a:p>
            <a:pPr lvl="1"/>
            <a:r>
              <a:rPr lang="ru-RU" dirty="0" smtClean="0"/>
              <a:t>Сейчас обсуждается множество различных гипотез и моделей.</a:t>
            </a:r>
          </a:p>
          <a:p>
            <a:pPr lvl="1"/>
            <a:r>
              <a:rPr lang="ru-RU" dirty="0" smtClean="0"/>
              <a:t>Очевидно, имеющиеся фактические данные пока недостаточны для того, чтобы отдать предпочтение какой-то одной из гипотез или выработать новую, которая устроила бы большинство ученых.</a:t>
            </a:r>
          </a:p>
          <a:p>
            <a:endParaRPr lang="ru-RU" sz="28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215238" cy="79690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Теория симбиогенеза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2" y="188913"/>
            <a:ext cx="8247091" cy="954071"/>
          </a:xfrm>
        </p:spPr>
        <p:txBody>
          <a:bodyPr anchor="ctr">
            <a:norm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Схема симбиотического возникновения эукариот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187450" y="1142984"/>
            <a:ext cx="6885012" cy="5443554"/>
            <a:chOff x="748" y="981"/>
            <a:chExt cx="3719" cy="3168"/>
          </a:xfrm>
        </p:grpSpPr>
        <p:pic>
          <p:nvPicPr>
            <p:cNvPr id="50180" name="Picture 4" descr="Симбиотическое образование эукариот"/>
            <p:cNvPicPr>
              <a:picLocks noChangeAspect="1" noChangeArrowheads="1"/>
            </p:cNvPicPr>
            <p:nvPr/>
          </p:nvPicPr>
          <p:blipFill>
            <a:blip r:embed="rId2">
              <a:lum bright="-12000" contrast="24000"/>
            </a:blip>
            <a:srcRect l="22226" t="16028" r="11162" b="10712"/>
            <a:stretch>
              <a:fillRect/>
            </a:stretch>
          </p:blipFill>
          <p:spPr bwMode="auto">
            <a:xfrm>
              <a:off x="793" y="981"/>
              <a:ext cx="3674" cy="3168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50183" name="Rectangle 7"/>
            <p:cNvSpPr>
              <a:spLocks noChangeArrowheads="1"/>
            </p:cNvSpPr>
            <p:nvPr/>
          </p:nvSpPr>
          <p:spPr bwMode="auto">
            <a:xfrm>
              <a:off x="748" y="3249"/>
              <a:ext cx="363" cy="8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1357298"/>
            <a:ext cx="8686800" cy="4722827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Клетки эукариот крупнее клеток прокариот на три порядка</a:t>
            </a:r>
          </a:p>
          <a:p>
            <a:pPr lvl="1"/>
            <a:r>
              <a:rPr lang="ru-RU" dirty="0" smtClean="0">
                <a:latin typeface="Arial" pitchFamily="34" charset="0"/>
                <a:cs typeface="Arial" pitchFamily="34" charset="0"/>
              </a:rPr>
              <a:t>Типичные клетки эукариот имеют линейные размеры не 0,5—5 мкм, как прокариоты,  а 10-50 мкм.</a:t>
            </a:r>
          </a:p>
          <a:p>
            <a:pPr lvl="1"/>
            <a:r>
              <a:rPr lang="ru-RU" dirty="0" smtClean="0">
                <a:latin typeface="Arial" pitchFamily="34" charset="0"/>
                <a:cs typeface="Arial" pitchFamily="34" charset="0"/>
              </a:rPr>
              <a:t>Это означает, что по объему такая клетка в 1000 раз больше, чем типичная бактериальная.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Следствия этого очень важны</a:t>
            </a:r>
            <a:r>
              <a:rPr lang="ru-RU" b="1" dirty="0" smtClean="0"/>
              <a:t>. </a:t>
            </a:r>
            <a:endParaRPr lang="ru-RU" b="1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358114" cy="79690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100" b="1" dirty="0" smtClean="0">
                <a:solidFill>
                  <a:schemeClr val="accent6">
                    <a:lumMod val="50000"/>
                  </a:schemeClr>
                </a:solidFill>
              </a:rPr>
              <a:t>Особенности строения ЭУКАРИОТ</a:t>
            </a:r>
            <a:endParaRPr lang="ru-RU" sz="31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857232"/>
            <a:ext cx="8229600" cy="5429288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Эволюционная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биология </a:t>
            </a:r>
            <a:r>
              <a:rPr lang="ru-RU" dirty="0"/>
              <a:t>дает ключ к пониманию принципов, по которым устроена жизнь на Земле. </a:t>
            </a:r>
            <a:endParaRPr lang="ru-RU" dirty="0" smtClean="0"/>
          </a:p>
          <a:p>
            <a:endParaRPr lang="ru-RU" dirty="0" smtClean="0"/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Эволюционная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биология </a:t>
            </a:r>
            <a:r>
              <a:rPr lang="ru-RU" dirty="0"/>
              <a:t>дает объяснение </a:t>
            </a:r>
            <a:r>
              <a:rPr lang="ru-RU" dirty="0" smtClean="0"/>
              <a:t>всем биологическим </a:t>
            </a:r>
            <a:r>
              <a:rPr lang="ru-RU" dirty="0"/>
              <a:t>явлениям: от молекулярных до биосферных. Она объясняет, как и почему ныне живущие организмы, включая нас самих, стали такими, какие они сейчас. </a:t>
            </a:r>
            <a:endParaRPr lang="ru-RU" dirty="0" smtClean="0"/>
          </a:p>
          <a:p>
            <a:endParaRPr lang="ru-RU" dirty="0" smtClean="0"/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Эволюционная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биология </a:t>
            </a:r>
            <a:r>
              <a:rPr lang="ru-RU" dirty="0" smtClean="0"/>
              <a:t>вносит фундаментальный </a:t>
            </a:r>
            <a:r>
              <a:rPr lang="ru-RU" dirty="0"/>
              <a:t>вклад в понимание того, как устроен мир вокруг нас и какое место мы занимаем в этом мире.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357166"/>
            <a:ext cx="8858280" cy="6116786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ru-RU" sz="2600" b="1" dirty="0" smtClean="0"/>
              <a:t>При увеличении размеров клетки её объём растет пропорционально кубу линейных размеров, а площадь поверхности тела — пропорционально квадрату. </a:t>
            </a:r>
          </a:p>
          <a:p>
            <a:pPr lvl="1"/>
            <a:r>
              <a:rPr lang="ru-RU" sz="2400" i="1" dirty="0" smtClean="0"/>
              <a:t>Если, например, взять куб с ребром 1 см, а затем увеличить ребро вдвое, то объём куба возрастет в 8 раз (у первого куба объём 1 см³, а у второго — 8 см³).</a:t>
            </a:r>
          </a:p>
          <a:p>
            <a:pPr lvl="1"/>
            <a:r>
              <a:rPr lang="ru-RU" sz="2400" i="1" dirty="0" smtClean="0"/>
              <a:t>Площадь поверхности первого куба равна 1х1х6 = 6 см², а второго куба — 2х2х6=24 см²; таким образом, площадь поверхности выросла только в 4 раза. </a:t>
            </a:r>
          </a:p>
          <a:p>
            <a:pPr lvl="1"/>
            <a:r>
              <a:rPr lang="ru-RU" sz="2600" b="1" i="1" dirty="0" smtClean="0"/>
              <a:t>Относительная площадь поверхности</a:t>
            </a:r>
            <a:r>
              <a:rPr lang="ru-RU" sz="2600" i="1" dirty="0" smtClean="0"/>
              <a:t> (отношение площади поверхности к объему) у первого куба — 6/1 (см²/ см³), а у второго — только 24/8 = 3/1 (см²/ см³).</a:t>
            </a:r>
            <a:endParaRPr lang="ru-RU" sz="26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285860"/>
            <a:ext cx="8715436" cy="4429156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Для клеток эукариот характерна </a:t>
            </a:r>
            <a:r>
              <a:rPr lang="ru-RU" b="1" dirty="0" err="1" smtClean="0">
                <a:solidFill>
                  <a:srgbClr val="002060"/>
                </a:solidFill>
              </a:rPr>
              <a:t>компартментализация</a:t>
            </a:r>
            <a:endParaRPr lang="ru-RU" b="1" dirty="0" smtClean="0">
              <a:solidFill>
                <a:srgbClr val="002060"/>
              </a:solidFill>
            </a:endParaRPr>
          </a:p>
          <a:p>
            <a:pPr lvl="1"/>
            <a:r>
              <a:rPr lang="ru-RU" dirty="0" smtClean="0">
                <a:latin typeface="Arial" pitchFamily="34" charset="0"/>
                <a:cs typeface="Arial" pitchFamily="34" charset="0"/>
              </a:rPr>
              <a:t>Чтобы химические реакции шли быстрее, нужно увеличить концентрацию реагирующих веществ. </a:t>
            </a:r>
          </a:p>
          <a:p>
            <a:pPr lvl="1"/>
            <a:r>
              <a:rPr lang="ru-RU" dirty="0" smtClean="0">
                <a:latin typeface="Arial" pitchFamily="34" charset="0"/>
                <a:cs typeface="Arial" pitchFamily="34" charset="0"/>
              </a:rPr>
              <a:t>Это можно сделать, если сконцентрировать определенные вещества и их субстраты внутри замкнутого пространства. </a:t>
            </a:r>
          </a:p>
          <a:p>
            <a:pPr lvl="1"/>
            <a:r>
              <a:rPr lang="ru-RU" dirty="0" smtClean="0">
                <a:latin typeface="Arial" pitchFamily="34" charset="0"/>
                <a:cs typeface="Arial" pitchFamily="34" charset="0"/>
              </a:rPr>
              <a:t>В разных таких «отсеках» можно создать условия (например, рН), оптимальные для протекания конкретных реакций.</a:t>
            </a:r>
          </a:p>
          <a:p>
            <a:pPr lvl="1"/>
            <a:r>
              <a:rPr lang="ru-RU" dirty="0" smtClean="0">
                <a:latin typeface="Arial" pitchFamily="34" charset="0"/>
                <a:cs typeface="Arial" pitchFamily="34" charset="0"/>
              </a:rPr>
              <a:t>Видимо, в связи с этим в клетках эукариот и возникли 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компартменты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— «отсеки», отделенные мембранами от цитоплазмы и друг от друга. 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358114" cy="79690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100" b="1" dirty="0" smtClean="0">
                <a:solidFill>
                  <a:schemeClr val="accent6">
                    <a:lumMod val="50000"/>
                  </a:schemeClr>
                </a:solidFill>
              </a:rPr>
              <a:t>Особенности строения ЭУКАРИОТ</a:t>
            </a:r>
            <a:endParaRPr lang="ru-RU" sz="31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57298"/>
            <a:ext cx="8686800" cy="5214974"/>
          </a:xfrm>
        </p:spPr>
        <p:txBody>
          <a:bodyPr>
            <a:normAutofit/>
          </a:bodyPr>
          <a:lstStyle/>
          <a:p>
            <a:r>
              <a:rPr lang="ru-RU" dirty="0" smtClean="0"/>
              <a:t>Благодаря </a:t>
            </a:r>
            <a:r>
              <a:rPr lang="ru-RU" dirty="0" err="1" smtClean="0"/>
              <a:t>компартментализации</a:t>
            </a:r>
            <a:r>
              <a:rPr lang="ru-RU" dirty="0" smtClean="0"/>
              <a:t> резко возросла приспособляемость одноклеточных организмов, их способность адаптироваться к меняющимся условиям БЕЗ внесения наследственных изменений в геном, т.е. оставаясь "самими собой".</a:t>
            </a:r>
          </a:p>
          <a:p>
            <a:pPr lvl="1"/>
            <a:r>
              <a:rPr lang="ru-RU" b="1" dirty="0" smtClean="0">
                <a:solidFill>
                  <a:srgbClr val="002060"/>
                </a:solidFill>
              </a:rPr>
              <a:t>Рост приспособляемости, устойчивости живых систем – основной закон биологической эволюции.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358114" cy="79690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100" b="1" dirty="0" smtClean="0">
                <a:solidFill>
                  <a:schemeClr val="accent6">
                    <a:lumMod val="50000"/>
                  </a:schemeClr>
                </a:solidFill>
              </a:rPr>
              <a:t>Особенности строения ЭУКАРИОТ</a:t>
            </a:r>
            <a:endParaRPr lang="ru-RU" sz="31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АРХЕЙСКАЯ ЭРА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394654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В начале архея возникла жизнь. Основные ароморфозы:</a:t>
            </a:r>
          </a:p>
          <a:p>
            <a:pPr lvl="1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возник половой процесс;</a:t>
            </a:r>
          </a:p>
          <a:p>
            <a:pPr lvl="1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появился фотосинтез.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Следующий </a:t>
            </a:r>
            <a:r>
              <a:rPr lang="ru-RU" b="1" dirty="0" smtClean="0">
                <a:solidFill>
                  <a:schemeClr val="tx1"/>
                </a:solidFill>
              </a:rPr>
              <a:t>крупнейший ароморфоз </a:t>
            </a:r>
            <a:r>
              <a:rPr lang="ru-RU" dirty="0" smtClean="0">
                <a:solidFill>
                  <a:schemeClr val="tx1"/>
                </a:solidFill>
              </a:rPr>
              <a:t>произошел, по-видимому, не позднее, чем 2,6 – 2,7 млрд. лет назад, </a:t>
            </a:r>
            <a:r>
              <a:rPr lang="ru-RU" b="1" dirty="0" smtClean="0">
                <a:solidFill>
                  <a:schemeClr val="tx1"/>
                </a:solidFill>
              </a:rPr>
              <a:t>на рубеже Архея и Протерозоя:</a:t>
            </a:r>
          </a:p>
          <a:p>
            <a:pPr lvl="1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появились эукариоты.	</a:t>
            </a:r>
          </a:p>
          <a:p>
            <a:pPr>
              <a:buNone/>
            </a:pPr>
            <a:endParaRPr lang="ru-RU" sz="1900" b="1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5715016"/>
            <a:ext cx="72152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/>
              <a:t>*</a:t>
            </a:r>
            <a:r>
              <a:rPr lang="ru-RU" b="1" dirty="0" smtClean="0"/>
              <a:t>Ароморфоз</a:t>
            </a:r>
            <a:r>
              <a:rPr lang="ru-RU" dirty="0" smtClean="0"/>
              <a:t>  — прогрессивное эволюционное изменение строения, приводящее к общему повышению уровня организации организмов. </a:t>
            </a:r>
            <a:endParaRPr lang="ru-RU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57298"/>
            <a:ext cx="8686800" cy="4722827"/>
          </a:xfrm>
        </p:spPr>
        <p:txBody>
          <a:bodyPr>
            <a:normAutofit/>
          </a:bodyPr>
          <a:lstStyle/>
          <a:p>
            <a:r>
              <a:rPr lang="ru-RU" dirty="0" smtClean="0"/>
              <a:t>Мы рассмотрели события, происходившие на ранних этапах филогенеза.</a:t>
            </a:r>
          </a:p>
          <a:p>
            <a:r>
              <a:rPr lang="ru-RU" dirty="0" smtClean="0"/>
              <a:t>Эти этапы длились более трёх миллиардов лет.</a:t>
            </a:r>
          </a:p>
          <a:p>
            <a:r>
              <a:rPr lang="ru-RU" dirty="0" smtClean="0"/>
              <a:t>В следующие эры эволюционные процессы ускорились.</a:t>
            </a:r>
          </a:p>
          <a:p>
            <a:r>
              <a:rPr lang="ru-RU" dirty="0" smtClean="0"/>
              <a:t>Но то, как происходила эволюция на ранних этапах, определило во многом дальнейшее развитие жизни.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2582858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 smtClean="0"/>
              <a:t>?</a:t>
            </a:r>
            <a:endParaRPr lang="ru-RU" sz="9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2643182"/>
            <a:ext cx="7772400" cy="337661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Основные теории возникновения жизни.</a:t>
            </a:r>
            <a:endParaRPr lang="ru-RU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16859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Благодарю за внимание !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29600" cy="57150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Предбиологическая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эволюция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285860"/>
            <a:ext cx="8001056" cy="4929222"/>
          </a:xfrm>
        </p:spPr>
        <p:txBody>
          <a:bodyPr>
            <a:normAutofit fontScale="62500" lnSpcReduction="20000"/>
          </a:bodyPr>
          <a:lstStyle/>
          <a:p>
            <a:r>
              <a:rPr lang="ru-RU" sz="3800" b="1" dirty="0" err="1" smtClean="0">
                <a:solidFill>
                  <a:schemeClr val="accent1">
                    <a:lumMod val="50000"/>
                  </a:schemeClr>
                </a:solidFill>
              </a:rPr>
              <a:t>Предбиологическая</a:t>
            </a:r>
            <a:r>
              <a:rPr lang="ru-RU" sz="3800" b="1" dirty="0" smtClean="0">
                <a:solidFill>
                  <a:schemeClr val="accent1">
                    <a:lumMod val="50000"/>
                  </a:schemeClr>
                </a:solidFill>
              </a:rPr>
              <a:t> эволюция – х</a:t>
            </a:r>
            <a:r>
              <a:rPr lang="ru-RU" sz="38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имическая эволюция началась задолго до возникновения Земли, началась в Космосе.</a:t>
            </a:r>
          </a:p>
          <a:p>
            <a:pPr lvl="1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В межзвездном пространстве обнаружено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более 50 органических соединений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.</a:t>
            </a:r>
          </a:p>
          <a:p>
            <a:pPr lvl="1"/>
            <a:r>
              <a:rPr lang="ru-RU" sz="3800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Во внеземном пространстве обнаружены углеводороды, альдегиды, эфиры, аминокислоты, нуклеотиды, ароматические соединения.</a:t>
            </a:r>
          </a:p>
          <a:p>
            <a:pPr lvl="1"/>
            <a:r>
              <a:rPr lang="ru-RU" sz="3800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Обнаружено вещество, имеющее в своем составе 18 атомов углерода.</a:t>
            </a:r>
          </a:p>
          <a:p>
            <a:endParaRPr lang="ru-RU" sz="3800" dirty="0" smtClean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  <a:p>
            <a:r>
              <a:rPr lang="ru-RU" sz="38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Синтез примитивных углеводородов, начавшийся в Космосе, продолжался во время формирования Солнечной системы и Земли.</a:t>
            </a:r>
          </a:p>
          <a:p>
            <a:pPr>
              <a:buNone/>
            </a:pPr>
            <a:endParaRPr lang="ru-RU" sz="38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85786" y="1285860"/>
            <a:ext cx="7972452" cy="4376750"/>
          </a:xfrm>
        </p:spPr>
        <p:txBody>
          <a:bodyPr>
            <a:normAutofit fontScale="92500"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Земля образовалась 5-6 млрд. лет назад. </a:t>
            </a:r>
          </a:p>
          <a:p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Около 1 млрд. лет прошло до формирования сравнительно тонкой, неустойчивой земной коры, которая легко дробилась, расплавлялась и возникала вновь.</a:t>
            </a:r>
          </a:p>
          <a:p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Через трещины изливались огромные количества магмы, заполняя большие пространства и образуя «лавовые моря». 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313</TotalTime>
  <Words>2308</Words>
  <PresentationFormat>Экран (4:3)</PresentationFormat>
  <Paragraphs>381</Paragraphs>
  <Slides>76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76</vt:i4>
      </vt:variant>
    </vt:vector>
  </HeadingPairs>
  <TitlesOfParts>
    <vt:vector size="77" baseType="lpstr">
      <vt:lpstr>Справедливость</vt:lpstr>
      <vt:lpstr>Слайд 1</vt:lpstr>
      <vt:lpstr>Возникновение жизни</vt:lpstr>
      <vt:lpstr>План лекции</vt:lpstr>
      <vt:lpstr>Эволюционная биология как область биологии</vt:lpstr>
      <vt:lpstr>Слайд 5</vt:lpstr>
      <vt:lpstr>Слайд 6</vt:lpstr>
      <vt:lpstr>Слайд 7</vt:lpstr>
      <vt:lpstr>Предбиологическая эволюция</vt:lpstr>
      <vt:lpstr>Слайд 9</vt:lpstr>
      <vt:lpstr>Слайд 10</vt:lpstr>
      <vt:lpstr>Слайд 11</vt:lpstr>
      <vt:lpstr>Слайд 12</vt:lpstr>
      <vt:lpstr>Слайд 13</vt:lpstr>
      <vt:lpstr>Предбиологическая эволюция</vt:lpstr>
      <vt:lpstr>Слайд 15</vt:lpstr>
      <vt:lpstr>  Первый  этап химической эволюции на Земле   </vt:lpstr>
      <vt:lpstr>   Второй этап химической эволюции на Земле    </vt:lpstr>
      <vt:lpstr>Слайд 18</vt:lpstr>
      <vt:lpstr>Возникновение жизни  происходило в четыре этапа</vt:lpstr>
      <vt:lpstr>Теории происхождения жизни</vt:lpstr>
      <vt:lpstr>Слайд 21</vt:lpstr>
      <vt:lpstr>Слайд 22</vt:lpstr>
      <vt:lpstr>Коацерватная гипотеза  Опарина—Холдейна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Гипотеза мира РНК</vt:lpstr>
      <vt:lpstr>Слайд 32</vt:lpstr>
      <vt:lpstr>Слайд 33</vt:lpstr>
      <vt:lpstr>Слайд 34</vt:lpstr>
      <vt:lpstr>Слайд 35</vt:lpstr>
      <vt:lpstr>Слайд 36</vt:lpstr>
      <vt:lpstr>Основные этапы эволюции органического мира </vt:lpstr>
      <vt:lpstr>Методы изучения эволюционных процессов</vt:lpstr>
      <vt:lpstr>Слайд 39</vt:lpstr>
      <vt:lpstr>Геологические эры:  периоды развития жизни</vt:lpstr>
      <vt:lpstr>Слайд 41</vt:lpstr>
      <vt:lpstr> </vt:lpstr>
      <vt:lpstr>АРХЕЙСКАЯ ЭРА</vt:lpstr>
      <vt:lpstr>АРХЕЙСКАЯ ЭРА</vt:lpstr>
      <vt:lpstr>Слайд 45</vt:lpstr>
      <vt:lpstr>Слайд 46</vt:lpstr>
      <vt:lpstr>АРХЕЙСКАЯ ЭРА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Производители кислорода</vt:lpstr>
      <vt:lpstr>Слайд 58</vt:lpstr>
      <vt:lpstr>Бактериальные сообщества</vt:lpstr>
      <vt:lpstr>Строматолиты</vt:lpstr>
      <vt:lpstr>Слайд 61</vt:lpstr>
      <vt:lpstr>Слайд 62</vt:lpstr>
      <vt:lpstr>Слайд 63</vt:lpstr>
      <vt:lpstr>Слайд 64</vt:lpstr>
      <vt:lpstr> появление ЭУКАРИОТ</vt:lpstr>
      <vt:lpstr>Теория симбиогенеза</vt:lpstr>
      <vt:lpstr>Теория симбиогенеза</vt:lpstr>
      <vt:lpstr>Схема симбиотического возникновения эукариот</vt:lpstr>
      <vt:lpstr> Особенности строения ЭУКАРИОТ</vt:lpstr>
      <vt:lpstr>Слайд 70</vt:lpstr>
      <vt:lpstr> Особенности строения ЭУКАРИОТ</vt:lpstr>
      <vt:lpstr> Особенности строения ЭУКАРИОТ</vt:lpstr>
      <vt:lpstr>АРХЕЙСКАЯ ЭРА  </vt:lpstr>
      <vt:lpstr>Заключение</vt:lpstr>
      <vt:lpstr>?</vt:lpstr>
      <vt:lpstr>Слайд 76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Simeon</dc:creator>
  <cp:lastModifiedBy>Simeon</cp:lastModifiedBy>
  <cp:revision>85</cp:revision>
  <dcterms:created xsi:type="dcterms:W3CDTF">2014-01-07T03:26:49Z</dcterms:created>
  <dcterms:modified xsi:type="dcterms:W3CDTF">2015-11-27T02:28:27Z</dcterms:modified>
</cp:coreProperties>
</file>