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256" r:id="rId48"/>
    <p:sldId id="257" r:id="rId49"/>
    <p:sldId id="258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3BEE9DD-33DA-47F1-A453-C6EF78DE74D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66B3366-CEB4-49BC-AC68-2E04F5371162}" type="datetimeFigureOut">
              <a:rPr lang="ru-RU" smtClean="0"/>
              <a:t>20.01.2022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40466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+mn-lt"/>
              </a:rPr>
              <a:t/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/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Calibri" pitchFamily="34" charset="0"/>
              </a:rPr>
              <a:t>ФЕДЕРАЛЬНОЕ ГОСУДАРСТВЕННОЕ БЮДЖЕТНОЕ ОБРАЗОВАТЕЛЬНОЕ УЧРЕЖДЕНИЕ ВЫСШЕГО </a:t>
            </a:r>
            <a:br>
              <a:rPr lang="ru-RU" sz="1400" b="1" dirty="0">
                <a:latin typeface="Calibri" pitchFamily="34" charset="0"/>
              </a:rPr>
            </a:br>
            <a:r>
              <a:rPr lang="ru-RU" sz="1400" b="1" dirty="0">
                <a:latin typeface="Calibri" pitchFamily="34" charset="0"/>
              </a:rPr>
              <a:t>ОБРАЗОВАНИЯ</a:t>
            </a:r>
            <a:br>
              <a:rPr lang="ru-RU" sz="1400" b="1" dirty="0">
                <a:latin typeface="Calibri" pitchFamily="34" charset="0"/>
              </a:rPr>
            </a:br>
            <a:r>
              <a:rPr lang="ru-RU" sz="1400" b="1" dirty="0">
                <a:latin typeface="Calibri" pitchFamily="34" charset="0"/>
              </a:rPr>
              <a:t>«КРАСНОЯРСКИЙ ГОСУДАРСТВЕННЫЙ МЕДИЦИНСКИЙ УНИВЕРСИТЕТ </a:t>
            </a:r>
            <a:br>
              <a:rPr lang="ru-RU" sz="1400" b="1" dirty="0">
                <a:latin typeface="Calibri" pitchFamily="34" charset="0"/>
              </a:rPr>
            </a:br>
            <a:r>
              <a:rPr lang="ru-RU" sz="1400" b="1" dirty="0">
                <a:latin typeface="Calibri" pitchFamily="34" charset="0"/>
              </a:rPr>
              <a:t>ИМЕНИ ПРОФЕССОРА В.Ф. ВОЙНО-ЯСЕНЕЦКОГО» </a:t>
            </a:r>
            <a:br>
              <a:rPr lang="ru-RU" sz="1400" b="1" dirty="0">
                <a:latin typeface="Calibri" pitchFamily="34" charset="0"/>
              </a:rPr>
            </a:br>
            <a:r>
              <a:rPr lang="ru-RU" sz="1400" b="1" dirty="0">
                <a:latin typeface="Calibri" pitchFamily="34" charset="0"/>
              </a:rPr>
              <a:t>МИНИСТЕРСТВА ЗДРАВООХРАНЕНИЯ РОССИЙСКОЙ ФЕДЕРАЦИИ</a:t>
            </a:r>
            <a:br>
              <a:rPr lang="ru-RU" sz="1400" b="1" dirty="0">
                <a:latin typeface="Calibri" pitchFamily="34" charset="0"/>
              </a:rPr>
            </a:br>
            <a:r>
              <a:rPr lang="ru-RU" sz="1400" b="1" dirty="0">
                <a:latin typeface="Calibri" pitchFamily="34" charset="0"/>
              </a:rPr>
              <a:t>ФАРМАЦЕВТИЧЕСКИЙ КОЛЛЕДЖ</a:t>
            </a:r>
            <a:br>
              <a:rPr lang="ru-RU" sz="1400" b="1" dirty="0">
                <a:latin typeface="Calibri" pitchFamily="34" charset="0"/>
              </a:rPr>
            </a:br>
            <a:endParaRPr lang="ru-RU" sz="1400" b="1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1624" y="2276872"/>
            <a:ext cx="6400800" cy="43204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Calibri" pitchFamily="34" charset="0"/>
              </a:rPr>
              <a:t>Лекция </a:t>
            </a:r>
            <a:r>
              <a:rPr lang="ru-RU" sz="1800" b="1" dirty="0" smtClean="0">
                <a:latin typeface="Calibri" pitchFamily="34" charset="0"/>
              </a:rPr>
              <a:t>№</a:t>
            </a:r>
            <a:r>
              <a:rPr lang="ru-RU" sz="1800" b="1" dirty="0">
                <a:latin typeface="Calibri" pitchFamily="34" charset="0"/>
              </a:rPr>
              <a:t> </a:t>
            </a:r>
            <a:r>
              <a:rPr lang="ru-RU" sz="1800" b="1" dirty="0" smtClean="0">
                <a:latin typeface="Calibri" pitchFamily="34" charset="0"/>
              </a:rPr>
              <a:t>11</a:t>
            </a:r>
            <a:endParaRPr lang="ru-RU" sz="1800" b="1" dirty="0">
              <a:latin typeface="Calibri" pitchFamily="34" charset="0"/>
            </a:endParaRPr>
          </a:p>
          <a:p>
            <a:pPr algn="ctr"/>
            <a:endParaRPr lang="ru-RU" sz="1800" b="1" dirty="0">
              <a:latin typeface="Calibri" pitchFamily="34" charset="0"/>
            </a:endParaRPr>
          </a:p>
          <a:p>
            <a:pPr algn="ctr"/>
            <a:r>
              <a:rPr lang="ru-RU" sz="1800" b="1" dirty="0" smtClean="0">
                <a:latin typeface="Calibri" pitchFamily="34" charset="0"/>
              </a:rPr>
              <a:t>«</a:t>
            </a:r>
            <a:r>
              <a:rPr lang="ru-RU" sz="1800" b="1" dirty="0" err="1" smtClean="0"/>
              <a:t>Онкогинекология</a:t>
            </a:r>
            <a:r>
              <a:rPr lang="ru-RU" sz="1800" b="1" dirty="0" smtClean="0">
                <a:latin typeface="Calibri" pitchFamily="34" charset="0"/>
              </a:rPr>
              <a:t>»</a:t>
            </a:r>
            <a:endParaRPr lang="ru-RU" sz="1800" b="1" dirty="0">
              <a:latin typeface="Calibri" pitchFamily="34" charset="0"/>
            </a:endParaRPr>
          </a:p>
          <a:p>
            <a:pPr algn="ctr"/>
            <a:endParaRPr lang="ru-RU" sz="1800" b="1" dirty="0">
              <a:latin typeface="Calibri" pitchFamily="34" charset="0"/>
            </a:endParaRPr>
          </a:p>
          <a:p>
            <a:pPr algn="ctr"/>
            <a:r>
              <a:rPr lang="ru-RU" sz="1800" b="1" dirty="0">
                <a:latin typeface="Calibri" pitchFamily="34" charset="0"/>
              </a:rPr>
              <a:t>для обучающихся по специальности</a:t>
            </a:r>
          </a:p>
          <a:p>
            <a:pPr algn="ctr"/>
            <a:r>
              <a:rPr lang="ru-RU" sz="1800" b="1" dirty="0">
                <a:latin typeface="Calibri" pitchFamily="34" charset="0"/>
              </a:rPr>
              <a:t>34.02.01– Сестринское дело</a:t>
            </a:r>
          </a:p>
          <a:p>
            <a:endParaRPr lang="ru-RU" sz="1800" b="1" dirty="0">
              <a:latin typeface="Calibri" pitchFamily="34" charset="0"/>
            </a:endParaRPr>
          </a:p>
          <a:p>
            <a:endParaRPr lang="ru-RU" sz="1800" b="1" dirty="0">
              <a:latin typeface="Calibri" pitchFamily="34" charset="0"/>
            </a:endParaRPr>
          </a:p>
          <a:p>
            <a:endParaRPr lang="ru-RU" sz="1800" b="1" dirty="0">
              <a:latin typeface="Calibri" pitchFamily="34" charset="0"/>
            </a:endParaRPr>
          </a:p>
          <a:p>
            <a:pPr algn="ctr"/>
            <a:r>
              <a:rPr lang="ru-RU" sz="1800" b="1" dirty="0" err="1">
                <a:latin typeface="Calibri" pitchFamily="34" charset="0"/>
              </a:rPr>
              <a:t>Ерушина</a:t>
            </a:r>
            <a:r>
              <a:rPr lang="ru-RU" sz="1800" b="1" dirty="0">
                <a:latin typeface="Calibri" pitchFamily="34" charset="0"/>
              </a:rPr>
              <a:t> Т.Е.</a:t>
            </a:r>
          </a:p>
          <a:p>
            <a:pPr algn="ctr"/>
            <a:r>
              <a:rPr lang="ru-RU" sz="1800" b="1" dirty="0">
                <a:latin typeface="Calibri" pitchFamily="34" charset="0"/>
              </a:rPr>
              <a:t>Красноярск 2022</a:t>
            </a:r>
          </a:p>
        </p:txBody>
      </p:sp>
    </p:spTree>
    <p:extLst>
      <p:ext uri="{BB962C8B-B14F-4D97-AF65-F5344CB8AC3E}">
        <p14:creationId xmlns:p14="http://schemas.microsoft.com/office/powerpoint/2010/main" val="211601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Рак шейки матки</a:t>
            </a:r>
            <a:endParaRPr lang="ru-RU" b="1" dirty="0"/>
          </a:p>
        </p:txBody>
      </p:sp>
      <p:pic>
        <p:nvPicPr>
          <p:cNvPr id="1026" name="Picture 2" descr="Рак шейки матки - Гинекология и акушерство - Справочник MSD  Профессиональная верс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382981"/>
            <a:ext cx="7467600" cy="38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4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Эпидемиология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развитых странах РШМ составляет 4,4% всех злокачественных </a:t>
            </a:r>
            <a:r>
              <a:rPr lang="ru-RU" dirty="0" smtClean="0"/>
              <a:t>новообразований, </a:t>
            </a:r>
            <a:r>
              <a:rPr lang="ru-RU" dirty="0"/>
              <a:t>в России – 5,1%</a:t>
            </a:r>
          </a:p>
        </p:txBody>
      </p:sp>
    </p:spTree>
    <p:extLst>
      <p:ext uri="{BB962C8B-B14F-4D97-AF65-F5344CB8AC3E}">
        <p14:creationId xmlns:p14="http://schemas.microsoft.com/office/powerpoint/2010/main" val="280299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Факторы риска развития рака ш/м.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ЗППП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Ранняя половая жизнь до 16-17 лет (риск в 10 раз возрастает).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Частая смена половых партнеров (при 3-5 половых партнерах риск возрастает в 5 раз).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Воспалительные заболевания.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Конституционально - генетическая предрасположенность.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Обменно- </a:t>
            </a:r>
            <a:r>
              <a:rPr lang="ru-RU" dirty="0"/>
              <a:t>эндокринные изменения (патология щитовидной железы, надпочечников).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Отягощенный </a:t>
            </a:r>
            <a:r>
              <a:rPr lang="ru-RU" dirty="0" smtClean="0"/>
              <a:t>акушерско- </a:t>
            </a:r>
            <a:r>
              <a:rPr lang="ru-RU" dirty="0"/>
              <a:t>гинекологический анамнез Запущенных форм - 40%. В мире за 1 год от рака шейки матки умирает 200тыс женщин. </a:t>
            </a:r>
          </a:p>
        </p:txBody>
      </p:sp>
    </p:spTree>
    <p:extLst>
      <p:ext uri="{BB962C8B-B14F-4D97-AF65-F5344CB8AC3E}">
        <p14:creationId xmlns:p14="http://schemas.microsoft.com/office/powerpoint/2010/main" val="338753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Клиника рака шейки матки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лимфорея</a:t>
            </a:r>
            <a:r>
              <a:rPr lang="ru-RU" dirty="0"/>
              <a:t> (жидкие бели)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контактные кровотечения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распирающие боли внизу живота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схваткообразные боли.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боли усиливаются к вечеру, не исчезают от перемен положения тела. </a:t>
            </a:r>
          </a:p>
        </p:txBody>
      </p:sp>
    </p:spTree>
    <p:extLst>
      <p:ext uri="{BB962C8B-B14F-4D97-AF65-F5344CB8AC3E}">
        <p14:creationId xmlns:p14="http://schemas.microsoft.com/office/powerpoint/2010/main" val="238498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1382278"/>
            <a:ext cx="10647218" cy="5267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жалобы, анамнез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оценка общего состояния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осмотр в зеркалах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кольпоскопия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цитологическое исследование мазков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прицельная биопсия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диагностическое выскабливание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УЗИ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экскреторная урография, </a:t>
            </a:r>
            <a:r>
              <a:rPr lang="ru-RU" dirty="0" err="1"/>
              <a:t>ректороманоскопия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радиоизотопная </a:t>
            </a:r>
            <a:r>
              <a:rPr lang="ru-RU" dirty="0" err="1"/>
              <a:t>лимфо</a:t>
            </a:r>
            <a:r>
              <a:rPr lang="ru-RU" dirty="0"/>
              <a:t>-, рентгенография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28350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Физикальное</a:t>
            </a:r>
            <a:r>
              <a:rPr lang="ru-RU" b="1" dirty="0"/>
              <a:t> исследование: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</a:t>
            </a:r>
            <a:r>
              <a:rPr lang="ru-RU" dirty="0" err="1" smtClean="0"/>
              <a:t>ольпоскопия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Лабораторные </a:t>
            </a:r>
            <a:r>
              <a:rPr lang="ru-RU" dirty="0"/>
              <a:t>исследования: в качестве опухолевого маркера плоскоклеточного РШМ в сыворотке крови пациентки определяют уровень специфического </a:t>
            </a:r>
            <a:r>
              <a:rPr lang="ru-RU" dirty="0" err="1"/>
              <a:t>Аг</a:t>
            </a:r>
            <a:r>
              <a:rPr lang="ru-RU" dirty="0"/>
              <a:t> – SCC. </a:t>
            </a:r>
            <a:endParaRPr lang="ru-RU" dirty="0" smtClean="0"/>
          </a:p>
          <a:p>
            <a:r>
              <a:rPr lang="ru-RU" dirty="0" smtClean="0"/>
              <a:t>Инструментальные </a:t>
            </a:r>
            <a:r>
              <a:rPr lang="ru-RU" dirty="0"/>
              <a:t>исследования: биопсия шейки матки, выскабливание цервикального канала</a:t>
            </a:r>
          </a:p>
        </p:txBody>
      </p:sp>
    </p:spTree>
    <p:extLst>
      <p:ext uri="{BB962C8B-B14F-4D97-AF65-F5344CB8AC3E}">
        <p14:creationId xmlns:p14="http://schemas.microsoft.com/office/powerpoint/2010/main" val="62935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Лечение рака шейки матки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582" y="1493116"/>
            <a:ext cx="10515600" cy="5254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Лечение складывается из хирургического и комбинированного метода.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smtClean="0"/>
              <a:t>Ст. 0 </a:t>
            </a:r>
            <a:r>
              <a:rPr lang="ru-RU" dirty="0"/>
              <a:t>- ампутация шейки матки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Ст.1А-экстерпация матки, ш/м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Ст.1Б и IIА - экстирпация + удаление придатков, л/узлов + п/оперативная лучевая терапия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Ст</a:t>
            </a:r>
            <a:r>
              <a:rPr lang="ru-RU" dirty="0" smtClean="0"/>
              <a:t>. IIБ</a:t>
            </a:r>
            <a:r>
              <a:rPr lang="ru-RU" dirty="0"/>
              <a:t>, III - сочетанная лучевая терапия.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Ст. IV - сочетанная лучевая терапия и симптоматическое лечение: обезболивание, </a:t>
            </a:r>
            <a:r>
              <a:rPr lang="ru-RU" dirty="0" err="1"/>
              <a:t>дезинтоксикация</a:t>
            </a:r>
            <a:r>
              <a:rPr lang="ru-RU" dirty="0"/>
              <a:t>, витаминотерапия, </a:t>
            </a:r>
            <a:r>
              <a:rPr lang="ru-RU" dirty="0" err="1"/>
              <a:t>иммунокоррекция</a:t>
            </a:r>
            <a:r>
              <a:rPr lang="ru-RU" dirty="0"/>
              <a:t>, </a:t>
            </a:r>
            <a:r>
              <a:rPr lang="ru-RU" dirty="0" err="1"/>
              <a:t>местносанирующая</a:t>
            </a:r>
            <a:r>
              <a:rPr lang="ru-RU" dirty="0"/>
              <a:t> терапия.</a:t>
            </a:r>
          </a:p>
        </p:txBody>
      </p:sp>
    </p:spTree>
    <p:extLst>
      <p:ext uri="{BB962C8B-B14F-4D97-AF65-F5344CB8AC3E}">
        <p14:creationId xmlns:p14="http://schemas.microsoft.com/office/powerpoint/2010/main" val="249983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Профилактика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Своевременное выявление фоновых, предраковых процессов и их лечение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барьерных средств контрацепции, препятствующих распространению ИППП </a:t>
            </a:r>
            <a:endParaRPr lang="ru-RU" dirty="0" smtClean="0"/>
          </a:p>
          <a:p>
            <a:r>
              <a:rPr lang="ru-RU" dirty="0" smtClean="0"/>
              <a:t>Вакцинация </a:t>
            </a:r>
            <a:r>
              <a:rPr lang="ru-RU" dirty="0"/>
              <a:t>против вируса папилломы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58907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Рак тела матки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Определяется интенсивная пролиферация, полиморфизм и </a:t>
            </a:r>
            <a:r>
              <a:rPr lang="ru-RU" dirty="0" err="1"/>
              <a:t>атипия</a:t>
            </a:r>
            <a:r>
              <a:rPr lang="ru-RU" dirty="0"/>
              <a:t>, происходит нарушение структуры ткани, инфильтрация и метастазирование опухоли. Рак тела матки встречается в более позднем возрасте, чем рак шейки матки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3713018"/>
            <a:ext cx="4516582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8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73" y="1409989"/>
            <a:ext cx="10515600" cy="5267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Тип </a:t>
            </a:r>
            <a:r>
              <a:rPr lang="ru-RU" b="1" dirty="0"/>
              <a:t>роста: </a:t>
            </a:r>
            <a:endParaRPr lang="ru-RU" b="1" dirty="0" smtClean="0"/>
          </a:p>
          <a:p>
            <a:r>
              <a:rPr lang="ru-RU" dirty="0" err="1" smtClean="0"/>
              <a:t>экзофитный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эндофитный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я</a:t>
            </a:r>
            <a:r>
              <a:rPr lang="ru-RU" dirty="0" smtClean="0"/>
              <a:t>звенно-инфильтративный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Стадии:</a:t>
            </a:r>
          </a:p>
          <a:p>
            <a:r>
              <a:rPr lang="en-US" dirty="0" smtClean="0"/>
              <a:t>IA </a:t>
            </a:r>
            <a:r>
              <a:rPr lang="en-US" dirty="0"/>
              <a:t>- </a:t>
            </a:r>
            <a:r>
              <a:rPr lang="ru-RU" dirty="0"/>
              <a:t>патология эндометрия </a:t>
            </a:r>
            <a:endParaRPr lang="ru-RU" dirty="0" smtClean="0"/>
          </a:p>
          <a:p>
            <a:r>
              <a:rPr lang="en-US" dirty="0" smtClean="0"/>
              <a:t>I</a:t>
            </a:r>
            <a:r>
              <a:rPr lang="ru-RU" dirty="0" smtClean="0"/>
              <a:t>Б </a:t>
            </a:r>
            <a:r>
              <a:rPr lang="ru-RU" dirty="0"/>
              <a:t>- инвазия до 1 см.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/>
              <a:t>IB </a:t>
            </a:r>
            <a:r>
              <a:rPr lang="en-US" dirty="0" smtClean="0"/>
              <a:t>- </a:t>
            </a:r>
            <a:r>
              <a:rPr lang="ru-RU" dirty="0" smtClean="0"/>
              <a:t>поражен </a:t>
            </a:r>
            <a:r>
              <a:rPr lang="ru-RU" dirty="0"/>
              <a:t>весь </a:t>
            </a:r>
            <a:r>
              <a:rPr lang="ru-RU" dirty="0" err="1"/>
              <a:t>миометрий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en-US" dirty="0"/>
              <a:t>I</a:t>
            </a:r>
            <a:r>
              <a:rPr lang="en-US" dirty="0" smtClean="0"/>
              <a:t>I </a:t>
            </a:r>
            <a:r>
              <a:rPr lang="en-US" dirty="0"/>
              <a:t>- </a:t>
            </a:r>
            <a:r>
              <a:rPr lang="ru-RU" dirty="0"/>
              <a:t>рак тела + рак ш/матки </a:t>
            </a:r>
            <a:endParaRPr lang="ru-RU" dirty="0" smtClean="0"/>
          </a:p>
          <a:p>
            <a:r>
              <a:rPr lang="en-US" dirty="0" smtClean="0"/>
              <a:t>III-</a:t>
            </a:r>
            <a:r>
              <a:rPr lang="ru-RU" dirty="0" smtClean="0"/>
              <a:t>рак </a:t>
            </a:r>
            <a:r>
              <a:rPr lang="ru-RU" dirty="0"/>
              <a:t>тела + рак ш/матки + региональные лимфоузлы (малого таза) </a:t>
            </a:r>
            <a:endParaRPr lang="ru-RU" dirty="0" smtClean="0"/>
          </a:p>
          <a:p>
            <a:r>
              <a:rPr lang="en-US" dirty="0" smtClean="0"/>
              <a:t>IV- </a:t>
            </a:r>
            <a:r>
              <a:rPr lang="ru-RU" dirty="0"/>
              <a:t>прорастает мочевой пузырь, прямую кишку, даёт отдалённые метастазы.</a:t>
            </a:r>
          </a:p>
        </p:txBody>
      </p:sp>
    </p:spTree>
    <p:extLst>
      <p:ext uri="{BB962C8B-B14F-4D97-AF65-F5344CB8AC3E}">
        <p14:creationId xmlns:p14="http://schemas.microsoft.com/office/powerpoint/2010/main" val="42595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лекции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Понятие об </a:t>
            </a:r>
            <a:r>
              <a:rPr lang="ru-RU" dirty="0" err="1" smtClean="0"/>
              <a:t>онкогинекологии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Понятие об истинных </a:t>
            </a:r>
            <a:r>
              <a:rPr lang="ru-RU" dirty="0" smtClean="0"/>
              <a:t>опухолях.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Характеристика доброкачественных и злокачественных опухолей. </a:t>
            </a:r>
          </a:p>
          <a:p>
            <a:pPr marL="0" indent="0">
              <a:buNone/>
            </a:pPr>
            <a:r>
              <a:rPr lang="ru-RU" dirty="0" smtClean="0"/>
              <a:t>4. Дополнительные методы обследования в </a:t>
            </a:r>
            <a:r>
              <a:rPr lang="ru-RU" dirty="0" err="1" smtClean="0"/>
              <a:t>онкогинекологии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ацикличные </a:t>
            </a:r>
            <a:r>
              <a:rPr lang="ru-RU" dirty="0"/>
              <a:t>маточные кровотечения, жидкие бели типа «мясных помоев», схваткообразные боли.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Диагностика</a:t>
            </a:r>
            <a:r>
              <a:rPr lang="ru-RU" b="1" dirty="0"/>
              <a:t>: </a:t>
            </a:r>
            <a:r>
              <a:rPr lang="ru-RU" dirty="0"/>
              <a:t>гистология. </a:t>
            </a:r>
            <a:endParaRPr lang="en-US" dirty="0"/>
          </a:p>
          <a:p>
            <a:pPr marL="0" indent="0">
              <a:buNone/>
            </a:pPr>
            <a:r>
              <a:rPr lang="ru-RU" b="1" dirty="0" smtClean="0"/>
              <a:t>Лечение</a:t>
            </a:r>
            <a:r>
              <a:rPr lang="ru-RU" b="1" dirty="0"/>
              <a:t>: </a:t>
            </a:r>
            <a:r>
              <a:rPr lang="ru-RU" dirty="0"/>
              <a:t>гормонотерапия + расширенная экстирпация матки + лучевая терапия. </a:t>
            </a:r>
          </a:p>
        </p:txBody>
      </p:sp>
    </p:spTree>
    <p:extLst>
      <p:ext uri="{BB962C8B-B14F-4D97-AF65-F5344CB8AC3E}">
        <p14:creationId xmlns:p14="http://schemas.microsoft.com/office/powerpoint/2010/main" val="285932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Опухоли яичника, классификация опухолей яичника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4" y="1690687"/>
            <a:ext cx="10515600" cy="5042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Опухолеподобные </a:t>
            </a:r>
            <a:r>
              <a:rPr lang="ru-RU" dirty="0"/>
              <a:t>состояния </a:t>
            </a:r>
            <a:r>
              <a:rPr lang="ru-RU" dirty="0" err="1"/>
              <a:t>ретенционные</a:t>
            </a:r>
            <a:r>
              <a:rPr lang="ru-RU" dirty="0"/>
              <a:t> кисты не обладают </a:t>
            </a:r>
            <a:r>
              <a:rPr lang="ru-RU" dirty="0" err="1"/>
              <a:t>пролиферативны</a:t>
            </a:r>
            <a:r>
              <a:rPr lang="ru-RU" dirty="0"/>
              <a:t> ростом, не </a:t>
            </a:r>
            <a:r>
              <a:rPr lang="ru-RU" dirty="0" err="1"/>
              <a:t>малигнизируются</a:t>
            </a:r>
            <a:r>
              <a:rPr lang="ru-RU" dirty="0"/>
              <a:t>, увеличиваются за счет накопления жидкого содержимого: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тубовариальные</a:t>
            </a:r>
            <a:r>
              <a:rPr lang="ru-RU" dirty="0"/>
              <a:t> </a:t>
            </a:r>
            <a:r>
              <a:rPr lang="ru-RU" dirty="0" err="1"/>
              <a:t>восполительные</a:t>
            </a:r>
            <a:r>
              <a:rPr lang="ru-RU" dirty="0"/>
              <a:t> </a:t>
            </a:r>
            <a:r>
              <a:rPr lang="ru-RU" dirty="0" smtClean="0"/>
              <a:t>образования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</a:t>
            </a:r>
            <a:r>
              <a:rPr lang="ru-RU" dirty="0" err="1"/>
              <a:t>эндометриоз</a:t>
            </a:r>
            <a:r>
              <a:rPr lang="ru-RU" dirty="0"/>
              <a:t> яичника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персистирующий</a:t>
            </a:r>
            <a:r>
              <a:rPr lang="ru-RU" dirty="0"/>
              <a:t> (</a:t>
            </a:r>
            <a:r>
              <a:rPr lang="ru-RU" dirty="0" err="1"/>
              <a:t>неовулировавший</a:t>
            </a:r>
            <a:r>
              <a:rPr lang="ru-RU" dirty="0"/>
              <a:t>) фолликул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персистирующее</a:t>
            </a:r>
            <a:r>
              <a:rPr lang="ru-RU" dirty="0"/>
              <a:t> желтое тело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поликистоз</a:t>
            </a:r>
            <a:r>
              <a:rPr lang="ru-RU" dirty="0"/>
              <a:t> яичника.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Истинные опухоли: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эпителиальные (90%)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доброкачественные (</a:t>
            </a:r>
            <a:r>
              <a:rPr lang="ru-RU" dirty="0" err="1"/>
              <a:t>кистомы</a:t>
            </a:r>
            <a:r>
              <a:rPr lang="ru-RU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злокачественные: первичный рак яичника и вторичный.</a:t>
            </a:r>
          </a:p>
        </p:txBody>
      </p:sp>
    </p:spTree>
    <p:extLst>
      <p:ext uri="{BB962C8B-B14F-4D97-AF65-F5344CB8AC3E}">
        <p14:creationId xmlns:p14="http://schemas.microsoft.com/office/powerpoint/2010/main" val="4152620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Рак яичников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09" y="2019589"/>
            <a:ext cx="5690638" cy="4351338"/>
          </a:xfrm>
        </p:spPr>
      </p:pic>
    </p:spTree>
    <p:extLst>
      <p:ext uri="{BB962C8B-B14F-4D97-AF65-F5344CB8AC3E}">
        <p14:creationId xmlns:p14="http://schemas.microsoft.com/office/powerpoint/2010/main" val="1178918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928" y="11883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Частота возникновения рака яичника 8- 25%. </a:t>
            </a: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Различают </a:t>
            </a:r>
            <a:r>
              <a:rPr lang="ru-RU" dirty="0"/>
              <a:t>первичный и вторичный (метастатический) рак яичника.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метастатические опухоли (рак молочных желез, рак ЖКТ, рак легкого)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из </a:t>
            </a:r>
            <a:r>
              <a:rPr lang="ru-RU" dirty="0" err="1"/>
              <a:t>кистом</a:t>
            </a:r>
            <a:r>
              <a:rPr lang="ru-RU" dirty="0"/>
              <a:t> (вторичный, в результате малигнизации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из здоровой ткани яичника (первичный). </a:t>
            </a:r>
          </a:p>
        </p:txBody>
      </p:sp>
    </p:spTree>
    <p:extLst>
      <p:ext uri="{BB962C8B-B14F-4D97-AF65-F5344CB8AC3E}">
        <p14:creationId xmlns:p14="http://schemas.microsoft.com/office/powerpoint/2010/main" val="4136747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Рак яичника это </a:t>
            </a:r>
            <a:r>
              <a:rPr lang="ru-RU" dirty="0" err="1"/>
              <a:t>полиэтиологическое</a:t>
            </a:r>
            <a:r>
              <a:rPr lang="ru-RU" dirty="0"/>
              <a:t> заболевание. Ведущей теорией его возникновения является теория нарушений </a:t>
            </a:r>
            <a:r>
              <a:rPr lang="ru-RU" dirty="0" err="1"/>
              <a:t>гипоталамо</a:t>
            </a:r>
            <a:r>
              <a:rPr lang="ru-RU" dirty="0"/>
              <a:t> - </a:t>
            </a:r>
            <a:r>
              <a:rPr lang="ru-RU" dirty="0" err="1"/>
              <a:t>гипофизарно</a:t>
            </a:r>
            <a:r>
              <a:rPr lang="ru-RU" dirty="0"/>
              <a:t> — яичниковой системы, что ведет к </a:t>
            </a:r>
            <a:r>
              <a:rPr lang="ru-RU" dirty="0" err="1"/>
              <a:t>гипергонадотропизму</a:t>
            </a:r>
            <a:r>
              <a:rPr lang="ru-RU" dirty="0"/>
              <a:t>, увеличивается количество </a:t>
            </a:r>
            <a:r>
              <a:rPr lang="ru-RU" dirty="0" err="1"/>
              <a:t>лютеинизирующего</a:t>
            </a:r>
            <a:r>
              <a:rPr lang="ru-RU" dirty="0"/>
              <a:t> </a:t>
            </a:r>
            <a:r>
              <a:rPr lang="ru-RU" dirty="0" err="1"/>
              <a:t>гормлна</a:t>
            </a:r>
            <a:r>
              <a:rPr lang="ru-RU" dirty="0"/>
              <a:t> (ЛГ), а это приводит к разрастанию стромы яичников, участвующих в </a:t>
            </a:r>
            <a:r>
              <a:rPr lang="ru-RU" dirty="0" err="1"/>
              <a:t>стероидогенезе</a:t>
            </a:r>
            <a:r>
              <a:rPr lang="ru-RU" dirty="0"/>
              <a:t>, затем извращается рост тканей, что приводит к образованию опухоли.</a:t>
            </a:r>
          </a:p>
        </p:txBody>
      </p:sp>
    </p:spTree>
    <p:extLst>
      <p:ext uri="{BB962C8B-B14F-4D97-AF65-F5344CB8AC3E}">
        <p14:creationId xmlns:p14="http://schemas.microsoft.com/office/powerpoint/2010/main" val="413291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Опухоли яичника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75-80% доброкачественные 15-20% злокачественные. По частоте возникновения рак яичника стоит на втором месте после рака ш/матки. Видимых симптомов рака яичника нет, если появилось клиника, то в 80% случаев это уже рак II- III стадии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Выживаемость: I </a:t>
            </a:r>
            <a:r>
              <a:rPr lang="ru-RU" dirty="0" smtClean="0"/>
              <a:t>ст. </a:t>
            </a:r>
            <a:r>
              <a:rPr lang="ru-RU" dirty="0"/>
              <a:t>- 60-80%, при </a:t>
            </a:r>
            <a:r>
              <a:rPr lang="ru-RU" dirty="0" smtClean="0"/>
              <a:t>II- 40-60%, </a:t>
            </a:r>
            <a:r>
              <a:rPr lang="en-US" dirty="0" smtClean="0"/>
              <a:t>III </a:t>
            </a:r>
            <a:r>
              <a:rPr lang="ru-RU" dirty="0" smtClean="0"/>
              <a:t>ст. - 15-20%, IV ст. </a:t>
            </a:r>
            <a:r>
              <a:rPr lang="ru-RU" dirty="0"/>
              <a:t>- не более 8%.</a:t>
            </a:r>
          </a:p>
        </p:txBody>
      </p:sp>
    </p:spTree>
    <p:extLst>
      <p:ext uri="{BB962C8B-B14F-4D97-AF65-F5344CB8AC3E}">
        <p14:creationId xmlns:p14="http://schemas.microsoft.com/office/powerpoint/2010/main" val="313261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Группы риска по опухолям придатков: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654" y="1520824"/>
            <a:ext cx="10515600" cy="508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женщины с ранним или поздним половым созреванием.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кровотечения в анамнезе, раннее (до 45 лет) или позднее (после 52лет)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опухоли любой локализации.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частые </a:t>
            </a:r>
            <a:r>
              <a:rPr lang="ru-RU" dirty="0" err="1"/>
              <a:t>воспалительне</a:t>
            </a:r>
            <a:r>
              <a:rPr lang="ru-RU" dirty="0"/>
              <a:t> процессы.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операции на придатках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женщины, получавшие химиотерапию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женщины, страдающие бесплодием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миомы, </a:t>
            </a:r>
            <a:r>
              <a:rPr lang="ru-RU" dirty="0" err="1"/>
              <a:t>эндометриоз</a:t>
            </a:r>
            <a:r>
              <a:rPr lang="ru-RU" dirty="0"/>
              <a:t> и др.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наследственная отягощенность Пациенткам группы риска проводят общее обследование - осмотр 2 раза в год + УЗИ и цитологическое исследование.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908787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Жалобы: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распирающие </a:t>
            </a:r>
            <a:r>
              <a:rPr lang="ru-RU" dirty="0"/>
              <a:t>боли, обусловленные асцитом. Раздражение брюшины, сдавливание сосудов, приводит к нарушению оттока крови, образованию </a:t>
            </a:r>
            <a:r>
              <a:rPr lang="ru-RU" dirty="0" err="1"/>
              <a:t>эксудата</a:t>
            </a:r>
            <a:r>
              <a:rPr lang="ru-RU" dirty="0"/>
              <a:t>, вызывая асцит и интоксикацию.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анализе крови</a:t>
            </a:r>
            <a:r>
              <a:rPr lang="ru-RU" dirty="0"/>
              <a:t>: высокая СОЭ, низкий </a:t>
            </a:r>
            <a:r>
              <a:rPr lang="ru-RU" dirty="0" err="1"/>
              <a:t>гемоглабин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85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Патогенез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Источником почти всех эпителиальных опухолей яичников считают кисты, возникающие в результате </a:t>
            </a:r>
            <a:r>
              <a:rPr lang="ru-RU" dirty="0" err="1"/>
              <a:t>отшнуровывания</a:t>
            </a:r>
            <a:r>
              <a:rPr lang="ru-RU" dirty="0"/>
              <a:t> </a:t>
            </a:r>
            <a:r>
              <a:rPr lang="ru-RU" dirty="0" err="1"/>
              <a:t>инвагинированного</a:t>
            </a:r>
            <a:r>
              <a:rPr lang="ru-RU" dirty="0"/>
              <a:t> покровного </a:t>
            </a:r>
            <a:r>
              <a:rPr lang="ru-RU" dirty="0" smtClean="0"/>
              <a:t>мезотелия. </a:t>
            </a:r>
          </a:p>
          <a:p>
            <a:r>
              <a:rPr lang="ru-RU" dirty="0" smtClean="0"/>
              <a:t>Этиология </a:t>
            </a:r>
            <a:r>
              <a:rPr lang="ru-RU" dirty="0"/>
              <a:t>рака яичников </a:t>
            </a:r>
            <a:r>
              <a:rPr lang="ru-RU" dirty="0" smtClean="0"/>
              <a:t>неизвестна.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632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Объективно: «лягушачий» живот, симптом флюктуации, отдышка, слабость, нарушение функции соседних органов.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Стадии рака яичника: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IA - опухоль одного яичника, асцита нет.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1Б - опухоль двух </a:t>
            </a:r>
            <a:r>
              <a:rPr lang="ru-RU" dirty="0" err="1"/>
              <a:t>яичков</a:t>
            </a:r>
            <a:r>
              <a:rPr lang="ru-RU" dirty="0"/>
              <a:t>, асцита нет.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1С - опухоль 1 или 2 яичников + асцит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II - переход процесса на матку и лимфоузлы.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процесс выходит за пределы малого таза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процесс выходит за пределы малого таза, отдаленные метастазы.</a:t>
            </a:r>
          </a:p>
        </p:txBody>
      </p:sp>
    </p:spTree>
    <p:extLst>
      <p:ext uri="{BB962C8B-B14F-4D97-AF65-F5344CB8AC3E}">
        <p14:creationId xmlns:p14="http://schemas.microsoft.com/office/powerpoint/2010/main" val="341491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Понятие об </a:t>
            </a:r>
            <a:r>
              <a:rPr lang="ru-RU" b="1" dirty="0" err="1" smtClean="0"/>
              <a:t>онкогинекологии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Онкогинекология</a:t>
            </a:r>
            <a:r>
              <a:rPr lang="ru-RU" dirty="0" smtClean="0"/>
              <a:t> — раздел медицины, находящийся на стыке онкологии, гинекологии, урологии и эндокринологии, изучающий доброкачественные и злокачественные опухоли женской половой системы (половых губ, влагалища, вульвы, шейки матки, матки и маточных труб, яичников, молочных желез), их этиологию, патогенез, методы их профилактики, диагностики и лечения (хирургического, лучевого, химиотерапевтического и гормонального).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21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Стадия болезни определяется по данным клинического обследования, результатам оперативного вмешательства и гистологического изучения </a:t>
            </a:r>
            <a:r>
              <a:rPr lang="ru-RU" dirty="0" err="1" smtClean="0"/>
              <a:t>биоптатов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201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Диагностика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анамнез </a:t>
            </a:r>
            <a:endParaRPr lang="ru-RU" dirty="0" smtClean="0"/>
          </a:p>
          <a:p>
            <a:r>
              <a:rPr lang="ru-RU" dirty="0" smtClean="0"/>
              <a:t>влагалищное исследование</a:t>
            </a:r>
          </a:p>
          <a:p>
            <a:r>
              <a:rPr lang="ru-RU" dirty="0" smtClean="0"/>
              <a:t> </a:t>
            </a:r>
            <a:r>
              <a:rPr lang="ru-RU" dirty="0"/>
              <a:t>УЗИ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лапароскопия с прицельной биопсией и гистологией.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морфология аспирата.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Rg</a:t>
            </a:r>
            <a:r>
              <a:rPr lang="ru-RU" dirty="0"/>
              <a:t>-легких, УЗИ печени, почек, мочевого пузыря, ФГС, </a:t>
            </a:r>
            <a:r>
              <a:rPr lang="ru-RU" dirty="0" err="1"/>
              <a:t>ирригоскопия</a:t>
            </a:r>
            <a:r>
              <a:rPr lang="ru-RU" dirty="0"/>
              <a:t>, радио-изотопное сканирование и </a:t>
            </a:r>
            <a:r>
              <a:rPr lang="ru-RU" dirty="0" err="1"/>
              <a:t>т.д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700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экстирпация матки с придатками, большим сальником и </a:t>
            </a:r>
            <a:r>
              <a:rPr lang="ru-RU" dirty="0" err="1"/>
              <a:t>лимфааденэктомией</a:t>
            </a:r>
            <a:r>
              <a:rPr lang="ru-RU" dirty="0"/>
              <a:t>. Может быть лучевая терапия, гормонотерапия.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3089564"/>
            <a:ext cx="4543815" cy="36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55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Профилактика злокачественных новообразований ЖПО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санитарно- </a:t>
            </a:r>
            <a:r>
              <a:rPr lang="ru-RU" dirty="0"/>
              <a:t>просветительная работа среди женского </a:t>
            </a:r>
            <a:r>
              <a:rPr lang="ru-RU" dirty="0" smtClean="0"/>
              <a:t>населения.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профилактические осмотры в женской консультации, смотровых кабинетах 2 раза в </a:t>
            </a:r>
            <a:r>
              <a:rPr lang="ru-RU" dirty="0" smtClean="0"/>
              <a:t>год.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диспансерное наблюдение женщин из группы риска у онколога - гинеколога и </a:t>
            </a:r>
            <a:r>
              <a:rPr lang="ru-RU" dirty="0" smtClean="0"/>
              <a:t>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352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Доброкачественные опухоли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Миома матки - наиболее часто встречающаяся опухоль - примерно у 7- 20% больных гинекологического профиля, в возрасте 30 и старше лет.</a:t>
            </a:r>
          </a:p>
        </p:txBody>
      </p:sp>
    </p:spTree>
    <p:extLst>
      <p:ext uri="{BB962C8B-B14F-4D97-AF65-F5344CB8AC3E}">
        <p14:creationId xmlns:p14="http://schemas.microsoft.com/office/powerpoint/2010/main" val="2661778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Миома матки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это доброкачественная </a:t>
            </a:r>
            <a:r>
              <a:rPr lang="ru-RU" dirty="0" err="1"/>
              <a:t>дисгормональная</a:t>
            </a:r>
            <a:r>
              <a:rPr lang="ru-RU" dirty="0"/>
              <a:t> гиперплазия мышечных, соединительнотканных элементов </a:t>
            </a:r>
            <a:r>
              <a:rPr lang="ru-RU" dirty="0" err="1"/>
              <a:t>миометрия</a:t>
            </a:r>
            <a:r>
              <a:rPr lang="ru-RU" dirty="0"/>
              <a:t> с нарушениями в системе </a:t>
            </a:r>
            <a:r>
              <a:rPr lang="ru-RU" dirty="0" err="1"/>
              <a:t>гипотоламус</a:t>
            </a:r>
            <a:r>
              <a:rPr lang="ru-RU" dirty="0"/>
              <a:t> — гипофиз — кора надпочечников - яичник.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 случае преобладания мышечных волокон её называют «миомой», соединительнотканных - «фибромой», а при одинаковом содержании обеих тканей - «фибромиомой». Первоначально опухоль возникает </a:t>
            </a:r>
            <a:r>
              <a:rPr lang="ru-RU" dirty="0" err="1"/>
              <a:t>межмышечно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097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локализации опухоли различают: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миома тела матки (95</a:t>
            </a:r>
            <a:r>
              <a:rPr lang="ru-RU" dirty="0" smtClean="0"/>
              <a:t>%)</a:t>
            </a:r>
          </a:p>
          <a:p>
            <a:r>
              <a:rPr lang="ru-RU" dirty="0" smtClean="0"/>
              <a:t>на </a:t>
            </a:r>
            <a:r>
              <a:rPr lang="ru-RU" dirty="0"/>
              <a:t>передней, </a:t>
            </a:r>
            <a:endParaRPr lang="ru-RU" dirty="0" smtClean="0"/>
          </a:p>
          <a:p>
            <a:r>
              <a:rPr lang="ru-RU" dirty="0" smtClean="0"/>
              <a:t>задней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боковой </a:t>
            </a:r>
            <a:r>
              <a:rPr lang="ru-RU" dirty="0"/>
              <a:t>стенке тела матки.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миома шейки матки (5-7%)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миома влагалища (примерно1%)</a:t>
            </a:r>
          </a:p>
        </p:txBody>
      </p:sp>
    </p:spTree>
    <p:extLst>
      <p:ext uri="{BB962C8B-B14F-4D97-AF65-F5344CB8AC3E}">
        <p14:creationId xmlns:p14="http://schemas.microsoft.com/office/powerpoint/2010/main" val="3122738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По характеру роста: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интрамуральный</a:t>
            </a:r>
            <a:r>
              <a:rPr lang="ru-RU" dirty="0"/>
              <a:t> (интерстициальный)рост - опухоль в толще стенки.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субмукозный</a:t>
            </a:r>
            <a:r>
              <a:rPr lang="ru-RU" dirty="0"/>
              <a:t> (подслизистый) - рост в сторону эндометрия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субсерозный</a:t>
            </a:r>
            <a:r>
              <a:rPr lang="ru-RU" dirty="0"/>
              <a:t> (</a:t>
            </a:r>
            <a:r>
              <a:rPr lang="ru-RU" dirty="0" err="1"/>
              <a:t>подбрюшинный</a:t>
            </a:r>
            <a:r>
              <a:rPr lang="ru-RU" dirty="0"/>
              <a:t>) - рост в сторону брюшной стенки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межсвязочный</a:t>
            </a:r>
            <a:r>
              <a:rPr lang="ru-RU" dirty="0"/>
              <a:t>- между листками широкой связки матки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 связках </a:t>
            </a:r>
          </a:p>
        </p:txBody>
      </p:sp>
    </p:spTree>
    <p:extLst>
      <p:ext uri="{BB962C8B-B14F-4D97-AF65-F5344CB8AC3E}">
        <p14:creationId xmlns:p14="http://schemas.microsoft.com/office/powerpoint/2010/main" val="2943210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Опухоль гормонозависима что подтверждается следующими фактами: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формируется в репродуктивном возрасте, у больных имеются различные метаболические нарушения, функциональная недостаточность печени;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опухоль увеличивается во время беременности, когда повышается уровень эстрогенов;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при лечении гормонами наблюдается положительный эффект.</a:t>
            </a:r>
          </a:p>
        </p:txBody>
      </p:sp>
    </p:spTree>
    <p:extLst>
      <p:ext uri="{BB962C8B-B14F-4D97-AF65-F5344CB8AC3E}">
        <p14:creationId xmlns:p14="http://schemas.microsoft.com/office/powerpoint/2010/main" val="2432562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Миома может быть: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первичной (при нарушении в гипоталамус - гипофизарной системе).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вторичной - после воспалительных, инфекционных заболевания, абортов, (т. к создается определенный гормональный фон во время беременности возрастает уровень эстрогенов в организме)</a:t>
            </a:r>
          </a:p>
        </p:txBody>
      </p:sp>
    </p:spTree>
    <p:extLst>
      <p:ext uri="{BB962C8B-B14F-4D97-AF65-F5344CB8AC3E}">
        <p14:creationId xmlns:p14="http://schemas.microsoft.com/office/powerpoint/2010/main" val="21138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Классификация опухолей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Доброкачественные </a:t>
            </a:r>
            <a:r>
              <a:rPr lang="ru-RU" dirty="0" smtClean="0"/>
              <a:t>опухоли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Злокачественные опухоли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Опухолеподобные заболевания (</a:t>
            </a:r>
            <a:r>
              <a:rPr lang="ru-RU" dirty="0" err="1"/>
              <a:t>дисгормональные</a:t>
            </a:r>
            <a:r>
              <a:rPr lang="ru-RU" dirty="0"/>
              <a:t> гиперплазии и очаги избыточной регенерации, пороки развития, кисты – полости, имеющие стенку и жидкостное содержимое, </a:t>
            </a:r>
            <a:r>
              <a:rPr lang="ru-RU" dirty="0" err="1"/>
              <a:t>гиперрегенераторные</a:t>
            </a:r>
            <a:r>
              <a:rPr lang="ru-RU" dirty="0"/>
              <a:t> полипы, кондиломы)</a:t>
            </a:r>
          </a:p>
        </p:txBody>
      </p:sp>
    </p:spTree>
    <p:extLst>
      <p:ext uri="{BB962C8B-B14F-4D97-AF65-F5344CB8AC3E}">
        <p14:creationId xmlns:p14="http://schemas.microsoft.com/office/powerpoint/2010/main" val="1286942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Симптомы миомы матки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Боли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Бели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Кровотечение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Нарушение функции соседних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1961796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1" y="1607994"/>
            <a:ext cx="10515600" cy="5250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Маточные кровотечения: при </a:t>
            </a:r>
            <a:r>
              <a:rPr lang="ru-RU" dirty="0" err="1"/>
              <a:t>субмукозном</a:t>
            </a:r>
            <a:r>
              <a:rPr lang="ru-RU" dirty="0"/>
              <a:t> росте узла - </a:t>
            </a:r>
            <a:r>
              <a:rPr lang="ru-RU" dirty="0" err="1"/>
              <a:t>гиперполименорея</a:t>
            </a:r>
            <a:r>
              <a:rPr lang="ru-RU" dirty="0"/>
              <a:t>; </a:t>
            </a:r>
            <a:r>
              <a:rPr lang="ru-RU" dirty="0" err="1"/>
              <a:t>меноррагия</a:t>
            </a:r>
            <a:r>
              <a:rPr lang="ru-RU" dirty="0"/>
              <a:t> — интерстициальный </a:t>
            </a:r>
            <a:r>
              <a:rPr lang="ru-RU" dirty="0" smtClean="0"/>
              <a:t>рост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Бели - жидкие, обильные у женщин старше 45 лет, вызывают подозрение на малигнизацию.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Боли в нижней половине живота и поясничной области: - распирающего характера при интерстициальном росте; - тянущие при </a:t>
            </a:r>
            <a:r>
              <a:rPr lang="ru-RU" dirty="0" err="1"/>
              <a:t>субсерозных</a:t>
            </a:r>
            <a:r>
              <a:rPr lang="ru-RU" dirty="0"/>
              <a:t> узлах; - схваткообразные при рождающемся </a:t>
            </a:r>
            <a:r>
              <a:rPr lang="ru-RU" dirty="0" err="1"/>
              <a:t>субмукозном</a:t>
            </a:r>
            <a:r>
              <a:rPr lang="ru-RU" dirty="0"/>
              <a:t> узле на матке.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Дизурические</a:t>
            </a:r>
            <a:r>
              <a:rPr lang="ru-RU" dirty="0"/>
              <a:t> расстройства, расстройства функции кишечника (запоры).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Болезненные половые сношения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Бесплодие, </a:t>
            </a:r>
            <a:r>
              <a:rPr lang="ru-RU" dirty="0" err="1"/>
              <a:t>невынашивание</a:t>
            </a:r>
            <a:r>
              <a:rPr lang="ru-RU" dirty="0"/>
              <a:t> беременности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926648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Диагностика: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жалобы, анамнез (в </a:t>
            </a:r>
            <a:r>
              <a:rPr lang="ru-RU" dirty="0" err="1"/>
              <a:t>т.ч</a:t>
            </a:r>
            <a:r>
              <a:rPr lang="ru-RU" dirty="0"/>
              <a:t> семейные - 70%)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влагалищное исследование - матка плотная, деревянистой консистенции, равномерно увеличены или бугристая.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УЗИ, </a:t>
            </a:r>
            <a:r>
              <a:rPr lang="ru-RU" dirty="0" err="1"/>
              <a:t>гистероскопия</a:t>
            </a:r>
            <a:r>
              <a:rPr lang="ru-RU" dirty="0"/>
              <a:t>, </a:t>
            </a:r>
            <a:r>
              <a:rPr lang="ru-RU" dirty="0" err="1"/>
              <a:t>метросальпингоскопия</a:t>
            </a:r>
            <a:r>
              <a:rPr lang="ru-RU" dirty="0"/>
              <a:t>, зондирование матки, данные выскабливания полости матки, лапароскопия.</a:t>
            </a:r>
          </a:p>
        </p:txBody>
      </p:sp>
    </p:spTree>
    <p:extLst>
      <p:ext uri="{BB962C8B-B14F-4D97-AF65-F5344CB8AC3E}">
        <p14:creationId xmlns:p14="http://schemas.microsoft.com/office/powerpoint/2010/main" val="2508254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может </a:t>
            </a:r>
            <a:r>
              <a:rPr lang="ru-RU" dirty="0"/>
              <a:t>быть консервативным ,санаторно-курортным и хирургическим. </a:t>
            </a:r>
            <a:endParaRPr lang="ru-RU" dirty="0" smtClean="0"/>
          </a:p>
          <a:p>
            <a:r>
              <a:rPr lang="ru-RU" dirty="0" smtClean="0"/>
              <a:t>Консервативное</a:t>
            </a:r>
            <a:r>
              <a:rPr lang="ru-RU" dirty="0"/>
              <a:t>, если опухоль не более 12-14 недель, нет анемии, </a:t>
            </a:r>
            <a:r>
              <a:rPr lang="ru-RU" dirty="0" err="1"/>
              <a:t>субмукозной</a:t>
            </a:r>
            <a:r>
              <a:rPr lang="ru-RU" dirty="0"/>
              <a:t> миомы, шеечной миомы, нарушений трофики узла, нет бесплодия, сочетания с </a:t>
            </a:r>
            <a:r>
              <a:rPr lang="ru-RU" dirty="0" err="1"/>
              <a:t>эндометриозом</a:t>
            </a:r>
            <a:r>
              <a:rPr lang="ru-RU" dirty="0"/>
              <a:t>, опухолями </a:t>
            </a:r>
            <a:r>
              <a:rPr lang="ru-RU" dirty="0" err="1"/>
              <a:t>предатков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Женщинам </a:t>
            </a:r>
            <a:r>
              <a:rPr lang="ru-RU" dirty="0"/>
              <a:t>запрещается загорать, тепло на низ живота. </a:t>
            </a:r>
            <a:endParaRPr lang="ru-RU" dirty="0" smtClean="0"/>
          </a:p>
          <a:p>
            <a:r>
              <a:rPr lang="ru-RU" dirty="0" smtClean="0"/>
              <a:t>Рекомендуется </a:t>
            </a:r>
            <a:r>
              <a:rPr lang="ru-RU" dirty="0" err="1"/>
              <a:t>фитодиетотерапия</a:t>
            </a:r>
            <a:r>
              <a:rPr lang="ru-RU" dirty="0"/>
              <a:t>; соки свеклы, моркови, картофеля натощак, желчегонные, препараты, </a:t>
            </a:r>
            <a:r>
              <a:rPr lang="ru-RU" dirty="0" err="1"/>
              <a:t>Vit</a:t>
            </a:r>
            <a:r>
              <a:rPr lang="ru-RU" dirty="0"/>
              <a:t> «E» «С» «А» «В-1», «В-6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 err="1"/>
              <a:t>Санаторно</a:t>
            </a:r>
            <a:r>
              <a:rPr lang="ru-RU" dirty="0"/>
              <a:t> - курортное лечение: радоновые ванные (опухоль не более 6-8 </a:t>
            </a:r>
            <a:r>
              <a:rPr lang="ru-RU" dirty="0" err="1"/>
              <a:t>нед</a:t>
            </a:r>
            <a:r>
              <a:rPr lang="ru-RU" dirty="0"/>
              <a:t>, нет анемии) + гормонотерапия - гестагены, </a:t>
            </a:r>
            <a:r>
              <a:rPr lang="ru-RU" dirty="0" err="1"/>
              <a:t>антигонадотропины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038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Оперативное лечение: </a:t>
            </a:r>
            <a:r>
              <a:rPr lang="ru-RU" dirty="0"/>
              <a:t>показанием к операции служат: </a:t>
            </a:r>
            <a:r>
              <a:rPr lang="ru-RU" dirty="0" err="1"/>
              <a:t>субмукозная</a:t>
            </a:r>
            <a:r>
              <a:rPr lang="ru-RU" dirty="0"/>
              <a:t> миома, рецидивирующие кровотечения, сильные боли, быстрый рост, </a:t>
            </a:r>
            <a:r>
              <a:rPr lang="ru-RU" dirty="0" err="1"/>
              <a:t>невынашивание</a:t>
            </a:r>
            <a:r>
              <a:rPr lang="ru-RU" dirty="0"/>
              <a:t> беременности. Виды операций зависят от возраста, молодым женщинам делают органосохраняющие операции, у женщин после 40 лет – обычно удаляют матку.</a:t>
            </a:r>
          </a:p>
        </p:txBody>
      </p:sp>
    </p:spTree>
    <p:extLst>
      <p:ext uri="{BB962C8B-B14F-4D97-AF65-F5344CB8AC3E}">
        <p14:creationId xmlns:p14="http://schemas.microsoft.com/office/powerpoint/2010/main" val="4044464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Доброкачественные опухоли яичников (</a:t>
            </a:r>
            <a:r>
              <a:rPr lang="ru-RU" b="1" dirty="0" err="1" smtClean="0"/>
              <a:t>кистомы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Они бывают: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серозные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Простые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гладкостенные, односторонние, однокамерные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пролиферирующие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папиллярные выросты, двухсторонние, в 50-70% </a:t>
            </a:r>
            <a:r>
              <a:rPr lang="ru-RU" dirty="0" err="1"/>
              <a:t>малигнизируются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муцирозные</a:t>
            </a:r>
            <a:r>
              <a:rPr lang="ru-RU" dirty="0"/>
              <a:t> - одно, двухсторонние, с мутновато железистым содержимым, могут достигать гигантских размеров, </a:t>
            </a:r>
            <a:r>
              <a:rPr lang="ru-RU" dirty="0" err="1"/>
              <a:t>малигнизируются</a:t>
            </a:r>
            <a:r>
              <a:rPr lang="ru-RU" dirty="0"/>
              <a:t> 5-7%.</a:t>
            </a:r>
          </a:p>
        </p:txBody>
      </p:sp>
    </p:spTree>
    <p:extLst>
      <p:ext uri="{BB962C8B-B14F-4D97-AF65-F5344CB8AC3E}">
        <p14:creationId xmlns:p14="http://schemas.microsoft.com/office/powerpoint/2010/main" val="2334731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Клиника</a:t>
            </a:r>
            <a:r>
              <a:rPr lang="ru-RU" dirty="0"/>
              <a:t> развивается при осложнении </a:t>
            </a:r>
            <a:r>
              <a:rPr lang="ru-RU" dirty="0" err="1"/>
              <a:t>кистом</a:t>
            </a:r>
            <a:r>
              <a:rPr lang="ru-RU" dirty="0"/>
              <a:t> - разрыве, </a:t>
            </a:r>
            <a:r>
              <a:rPr lang="ru-RU" dirty="0" err="1"/>
              <a:t>перекруте</a:t>
            </a:r>
            <a:r>
              <a:rPr lang="ru-RU" dirty="0"/>
              <a:t> ножки опухоли, сращении с соседними органами, нагноении.</a:t>
            </a:r>
          </a:p>
        </p:txBody>
      </p:sp>
    </p:spTree>
    <p:extLst>
      <p:ext uri="{BB962C8B-B14F-4D97-AF65-F5344CB8AC3E}">
        <p14:creationId xmlns:p14="http://schemas.microsoft.com/office/powerpoint/2010/main" val="2532362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17964"/>
            <a:ext cx="9144000" cy="3539836"/>
          </a:xfrm>
        </p:spPr>
        <p:txBody>
          <a:bodyPr>
            <a:normAutofit/>
          </a:bodyPr>
          <a:lstStyle/>
          <a:p>
            <a:r>
              <a:rPr lang="ru-RU" sz="2800" b="1" dirty="0"/>
              <a:t>Лечение </a:t>
            </a:r>
            <a:r>
              <a:rPr lang="ru-RU" sz="2800" b="1" dirty="0" err="1"/>
              <a:t>кистом</a:t>
            </a:r>
            <a:r>
              <a:rPr lang="ru-RU" sz="2800" b="1" dirty="0"/>
              <a:t> яичника в основном оперативное.</a:t>
            </a:r>
          </a:p>
        </p:txBody>
      </p:sp>
    </p:spTree>
    <p:extLst>
      <p:ext uri="{BB962C8B-B14F-4D97-AF65-F5344CB8AC3E}">
        <p14:creationId xmlns:p14="http://schemas.microsoft.com/office/powerpoint/2010/main" val="1830561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Контрольные вопросы для закрепления: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Клиника доброкачественных </a:t>
            </a:r>
            <a:r>
              <a:rPr lang="ru-RU" dirty="0" smtClean="0"/>
              <a:t>опухолей. </a:t>
            </a:r>
          </a:p>
          <a:p>
            <a:pPr marL="0" indent="0">
              <a:buNone/>
            </a:pPr>
            <a:r>
              <a:rPr lang="ru-RU" dirty="0" smtClean="0"/>
              <a:t>2. Клиника злокачественных опухолей. 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Методы профилактики, диагностики, лечения и </a:t>
            </a:r>
            <a:r>
              <a:rPr lang="ru-RU" dirty="0" smtClean="0"/>
              <a:t>реабилитации.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894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074" name="Picture 2" descr="Cute And Funny Human Uterus Anatomy Icon. Flat Cartoon Characters Style.  Bright And Cute. Isolated On White Background. Vector Illustration. Royalty  Free Cliparts, Vectors, And Stock Illustration. Image 134761467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36" y="2124624"/>
            <a:ext cx="5444836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8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Злокачественные опухоли женских половых органов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Рак вульвы и </a:t>
            </a:r>
            <a:r>
              <a:rPr lang="ru-RU" dirty="0" smtClean="0"/>
              <a:t>влагалища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Рак шейки </a:t>
            </a:r>
            <a:r>
              <a:rPr lang="ru-RU" dirty="0" smtClean="0"/>
              <a:t>матки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Рак тела </a:t>
            </a:r>
            <a:r>
              <a:rPr lang="ru-RU" dirty="0" smtClean="0"/>
              <a:t>матки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Рак яичника</a:t>
            </a:r>
          </a:p>
        </p:txBody>
      </p:sp>
    </p:spTree>
    <p:extLst>
      <p:ext uri="{BB962C8B-B14F-4D97-AF65-F5344CB8AC3E}">
        <p14:creationId xmlns:p14="http://schemas.microsoft.com/office/powerpoint/2010/main" val="303970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I. Рак вульвы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427018"/>
            <a:ext cx="11035145" cy="5278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Начальная </a:t>
            </a:r>
            <a:r>
              <a:rPr lang="ru-RU" dirty="0"/>
              <a:t>симптоматика- </a:t>
            </a:r>
            <a:r>
              <a:rPr lang="ru-RU" dirty="0" err="1"/>
              <a:t>кровомазанье</a:t>
            </a:r>
            <a:r>
              <a:rPr lang="ru-RU" dirty="0"/>
              <a:t>, </a:t>
            </a:r>
            <a:r>
              <a:rPr lang="ru-RU" dirty="0" err="1"/>
              <a:t>мокнутье</a:t>
            </a:r>
            <a:r>
              <a:rPr lang="ru-RU" dirty="0"/>
              <a:t>, боль. Классификация: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I стадия рака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situ</a:t>
            </a:r>
            <a:r>
              <a:rPr lang="ru-RU" dirty="0"/>
              <a:t> - инвазия за базальную мембрану, в поверхностные слои кожи, образуется язва до 2х см в диаметре.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II стадия. язва от 2-5 см, с инфильтрацией в подкожно жировую клетчатку, опухоль подвижна.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III ст. опухоль распространяется на нижнюю треть влагалища, прямую кишку, уретру, метастазы односторонние, не смещаемые или 2-х сторонние смещаемые.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IV ст. опухоль прорастает в слизистую кишки, уретры или влагалище более 2х см, метастаза 2х сторонние, не смещаемые.</a:t>
            </a:r>
          </a:p>
        </p:txBody>
      </p:sp>
    </p:spTree>
    <p:extLst>
      <p:ext uri="{BB962C8B-B14F-4D97-AF65-F5344CB8AC3E}">
        <p14:creationId xmlns:p14="http://schemas.microsoft.com/office/powerpoint/2010/main" val="56394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Диагностика: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осмотр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вульвоскопия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Лечение: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I </a:t>
            </a:r>
            <a:r>
              <a:rPr lang="ru-RU" dirty="0"/>
              <a:t>-III стадии- экстирпация вульвы и удаление подвздошных лимфоузлов, лучевая терапия, химиотерапия.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V </a:t>
            </a:r>
            <a:r>
              <a:rPr lang="ru-RU" dirty="0"/>
              <a:t>стадия - симптоматическое лечение </a:t>
            </a:r>
            <a:r>
              <a:rPr lang="ru-RU" dirty="0" smtClean="0"/>
              <a:t>– химиотерапия.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85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Классификация рака шейки матки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1413164"/>
            <a:ext cx="11159836" cy="5195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строению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I. </a:t>
            </a:r>
            <a:r>
              <a:rPr lang="ru-RU" dirty="0" err="1"/>
              <a:t>плоскоплеточный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ороговевающий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неороговевающий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II</a:t>
            </a:r>
            <a:r>
              <a:rPr lang="ru-RU" dirty="0"/>
              <a:t>. железистый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III</a:t>
            </a:r>
            <a:r>
              <a:rPr lang="ru-RU" dirty="0"/>
              <a:t>. </a:t>
            </a:r>
            <a:r>
              <a:rPr lang="ru-RU" dirty="0" err="1"/>
              <a:t>железисто</a:t>
            </a:r>
            <a:r>
              <a:rPr lang="ru-RU" dirty="0"/>
              <a:t> - плоскоклеточный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росту</a:t>
            </a:r>
            <a:r>
              <a:rPr lang="ru-RU" b="1" dirty="0" smtClean="0"/>
              <a:t>:</a:t>
            </a:r>
          </a:p>
          <a:p>
            <a:pPr>
              <a:buFontTx/>
              <a:buChar char="-"/>
            </a:pPr>
            <a:r>
              <a:rPr lang="ru-RU" dirty="0" err="1" smtClean="0"/>
              <a:t>экзофитный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err="1" smtClean="0"/>
              <a:t>эндофитный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смешанный </a:t>
            </a:r>
          </a:p>
          <a:p>
            <a:pPr>
              <a:buFontTx/>
              <a:buChar char="-"/>
            </a:pPr>
            <a:r>
              <a:rPr lang="ru-RU" dirty="0"/>
              <a:t>я</a:t>
            </a:r>
            <a:r>
              <a:rPr lang="ru-RU" dirty="0" smtClean="0"/>
              <a:t>звенно-некротический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75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степени прорастания: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6" y="1423842"/>
            <a:ext cx="10910455" cy="5434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0 </a:t>
            </a:r>
            <a:r>
              <a:rPr lang="ru-RU" dirty="0" err="1"/>
              <a:t>ст</a:t>
            </a:r>
            <a:r>
              <a:rPr lang="ru-RU" dirty="0"/>
              <a:t>- </a:t>
            </a:r>
            <a:r>
              <a:rPr lang="ru-RU" dirty="0" err="1"/>
              <a:t>интраэпителлиальный</a:t>
            </a:r>
            <a:r>
              <a:rPr lang="ru-RU" dirty="0"/>
              <a:t> рак, инвазии нет.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</a:t>
            </a:r>
            <a:r>
              <a:rPr lang="ru-RU" dirty="0"/>
              <a:t>. I: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</a:t>
            </a:r>
            <a:r>
              <a:rPr lang="ru-RU" dirty="0"/>
              <a:t>. IА - инвазия за базальную мембрану до 3 мм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</a:t>
            </a:r>
            <a:r>
              <a:rPr lang="ru-RU" dirty="0"/>
              <a:t>. </a:t>
            </a:r>
            <a:r>
              <a:rPr lang="ru-RU" dirty="0" smtClean="0"/>
              <a:t>IБ </a:t>
            </a:r>
            <a:r>
              <a:rPr lang="ru-RU" dirty="0"/>
              <a:t>- инвазия более З-х мм, но опухоль в пределах шейки матки. </a:t>
            </a:r>
          </a:p>
          <a:p>
            <a:pPr marL="0" indent="0">
              <a:buNone/>
            </a:pPr>
            <a:r>
              <a:rPr lang="ru-RU" dirty="0" smtClean="0"/>
              <a:t>ст. </a:t>
            </a:r>
            <a:r>
              <a:rPr lang="ru-RU" dirty="0"/>
              <a:t>II </a:t>
            </a:r>
            <a:endParaRPr lang="ru-RU" dirty="0" smtClean="0"/>
          </a:p>
          <a:p>
            <a:pPr indent="-342900">
              <a:buFontTx/>
              <a:buChar char="-"/>
            </a:pPr>
            <a:r>
              <a:rPr lang="ru-RU" dirty="0" smtClean="0"/>
              <a:t>влагалищный </a:t>
            </a:r>
            <a:r>
              <a:rPr lang="ru-RU" dirty="0"/>
              <a:t>(2/3 ш/м) вариант </a:t>
            </a:r>
          </a:p>
          <a:p>
            <a:pPr indent="-342900">
              <a:buFontTx/>
              <a:buChar char="-"/>
            </a:pPr>
            <a:r>
              <a:rPr lang="ru-RU" dirty="0" smtClean="0"/>
              <a:t>маточный </a:t>
            </a:r>
            <a:r>
              <a:rPr lang="ru-RU" dirty="0"/>
              <a:t>вариант </a:t>
            </a:r>
          </a:p>
          <a:p>
            <a:pPr indent="-342900">
              <a:buFontTx/>
              <a:buChar char="-"/>
            </a:pPr>
            <a:r>
              <a:rPr lang="ru-RU" dirty="0" err="1" smtClean="0"/>
              <a:t>параметральный</a:t>
            </a:r>
            <a:r>
              <a:rPr lang="ru-RU" dirty="0" smtClean="0"/>
              <a:t> </a:t>
            </a:r>
            <a:r>
              <a:rPr lang="ru-RU" dirty="0"/>
              <a:t>(не доходит до стенок таза).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т. III</a:t>
            </a:r>
          </a:p>
          <a:p>
            <a:pPr marL="0" indent="0">
              <a:buNone/>
            </a:pPr>
            <a:r>
              <a:rPr lang="ru-RU" dirty="0" smtClean="0"/>
              <a:t>- региональный </a:t>
            </a:r>
            <a:r>
              <a:rPr lang="ru-RU" dirty="0"/>
              <a:t>вариант (поражены л/у 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- влагалищный </a:t>
            </a:r>
            <a:r>
              <a:rPr lang="ru-RU" dirty="0"/>
              <a:t>вариант (поражение всего влагалища)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параметральный</a:t>
            </a:r>
            <a:r>
              <a:rPr lang="ru-RU" dirty="0" smtClean="0"/>
              <a:t> </a:t>
            </a:r>
            <a:r>
              <a:rPr lang="ru-RU" dirty="0"/>
              <a:t>вариант (до стенки таза, матка неподвижна).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ст. </a:t>
            </a:r>
            <a:r>
              <a:rPr lang="ru-RU" dirty="0"/>
              <a:t>IV -опухоль прорастает в мочевой пузырь, прямую кишку</a:t>
            </a:r>
            <a:r>
              <a:rPr lang="ru-RU" dirty="0" smtClean="0"/>
              <a:t>, дает </a:t>
            </a:r>
            <a:r>
              <a:rPr lang="ru-RU" dirty="0"/>
              <a:t>отдаленные метастазы. </a:t>
            </a:r>
          </a:p>
        </p:txBody>
      </p:sp>
    </p:spTree>
    <p:extLst>
      <p:ext uri="{BB962C8B-B14F-4D97-AF65-F5344CB8AC3E}">
        <p14:creationId xmlns:p14="http://schemas.microsoft.com/office/powerpoint/2010/main" val="1996891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991</TotalTime>
  <Words>2148</Words>
  <Application>Microsoft Office PowerPoint</Application>
  <PresentationFormat>Произвольный</PresentationFormat>
  <Paragraphs>253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Соседство</vt:lpstr>
      <vt:lpstr>  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 </vt:lpstr>
      <vt:lpstr>План лекции </vt:lpstr>
      <vt:lpstr>Понятие об онкогинекологии </vt:lpstr>
      <vt:lpstr>Классификация опухолей </vt:lpstr>
      <vt:lpstr>Злокачественные опухоли женских половых органов </vt:lpstr>
      <vt:lpstr>I. Рак вульвы </vt:lpstr>
      <vt:lpstr>Презентация PowerPoint</vt:lpstr>
      <vt:lpstr>Классификация рака шейки матки</vt:lpstr>
      <vt:lpstr>По степени прорастания: </vt:lpstr>
      <vt:lpstr>Рак шейки матки</vt:lpstr>
      <vt:lpstr>Эпидемиология</vt:lpstr>
      <vt:lpstr>Факторы риска развития рака ш/м. </vt:lpstr>
      <vt:lpstr>Клиника рака шейки матки </vt:lpstr>
      <vt:lpstr>Диагностика</vt:lpstr>
      <vt:lpstr>Физикальное исследование: </vt:lpstr>
      <vt:lpstr>Лечение рака шейки матки </vt:lpstr>
      <vt:lpstr>Профилактика</vt:lpstr>
      <vt:lpstr>Рак тела матки</vt:lpstr>
      <vt:lpstr>Классификация</vt:lpstr>
      <vt:lpstr>Клиника: </vt:lpstr>
      <vt:lpstr>Опухоли яичника, классификация опухолей яичника </vt:lpstr>
      <vt:lpstr>Рак яичников</vt:lpstr>
      <vt:lpstr>Презентация PowerPoint</vt:lpstr>
      <vt:lpstr>Презентация PowerPoint</vt:lpstr>
      <vt:lpstr>Опухоли яичника </vt:lpstr>
      <vt:lpstr>Группы риска по опухолям придатков: </vt:lpstr>
      <vt:lpstr>Жалобы: </vt:lpstr>
      <vt:lpstr>Патогенез</vt:lpstr>
      <vt:lpstr>Клиника</vt:lpstr>
      <vt:lpstr>Презентация PowerPoint</vt:lpstr>
      <vt:lpstr>Диагностика</vt:lpstr>
      <vt:lpstr>Лечение</vt:lpstr>
      <vt:lpstr>Профилактика злокачественных новообразований ЖПО </vt:lpstr>
      <vt:lpstr>Доброкачественные опухоли</vt:lpstr>
      <vt:lpstr>Миома матки </vt:lpstr>
      <vt:lpstr>Классификация</vt:lpstr>
      <vt:lpstr>Презентация PowerPoint</vt:lpstr>
      <vt:lpstr>Презентация PowerPoint</vt:lpstr>
      <vt:lpstr>Презентация PowerPoint</vt:lpstr>
      <vt:lpstr>Симптомы миомы матки </vt:lpstr>
      <vt:lpstr>Клиника: </vt:lpstr>
      <vt:lpstr>Диагностика: </vt:lpstr>
      <vt:lpstr>Лечение</vt:lpstr>
      <vt:lpstr>Презентация PowerPoint</vt:lpstr>
      <vt:lpstr>Доброкачественные опухоли яичников (кистомы)</vt:lpstr>
      <vt:lpstr>Презентация PowerPoint</vt:lpstr>
      <vt:lpstr>Презентация PowerPoint</vt:lpstr>
      <vt:lpstr>Контрольные вопросы для закрепления: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</dc:title>
  <dc:creator>Space</dc:creator>
  <cp:lastModifiedBy>Татьяна Е. Ерушина</cp:lastModifiedBy>
  <cp:revision>49</cp:revision>
  <dcterms:created xsi:type="dcterms:W3CDTF">2022-01-12T09:49:08Z</dcterms:created>
  <dcterms:modified xsi:type="dcterms:W3CDTF">2022-01-20T05:28:18Z</dcterms:modified>
</cp:coreProperties>
</file>