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357" r:id="rId4"/>
    <p:sldId id="257" r:id="rId5"/>
    <p:sldId id="258" r:id="rId6"/>
    <p:sldId id="329" r:id="rId7"/>
    <p:sldId id="326" r:id="rId8"/>
    <p:sldId id="331" r:id="rId9"/>
    <p:sldId id="293" r:id="rId10"/>
    <p:sldId id="335" r:id="rId11"/>
    <p:sldId id="336" r:id="rId12"/>
    <p:sldId id="337" r:id="rId13"/>
    <p:sldId id="338" r:id="rId14"/>
    <p:sldId id="334" r:id="rId15"/>
    <p:sldId id="339" r:id="rId16"/>
    <p:sldId id="340" r:id="rId17"/>
    <p:sldId id="341" r:id="rId18"/>
    <p:sldId id="342" r:id="rId19"/>
    <p:sldId id="261" r:id="rId20"/>
    <p:sldId id="333" r:id="rId21"/>
    <p:sldId id="343" r:id="rId22"/>
    <p:sldId id="344" r:id="rId23"/>
    <p:sldId id="345" r:id="rId24"/>
    <p:sldId id="346" r:id="rId25"/>
    <p:sldId id="309" r:id="rId26"/>
    <p:sldId id="348" r:id="rId27"/>
    <p:sldId id="349" r:id="rId28"/>
    <p:sldId id="305" r:id="rId29"/>
    <p:sldId id="350" r:id="rId30"/>
    <p:sldId id="307" r:id="rId31"/>
    <p:sldId id="308" r:id="rId32"/>
    <p:sldId id="311" r:id="rId33"/>
    <p:sldId id="312" r:id="rId34"/>
    <p:sldId id="314" r:id="rId35"/>
    <p:sldId id="355" r:id="rId36"/>
    <p:sldId id="353" r:id="rId37"/>
    <p:sldId id="354" r:id="rId38"/>
    <p:sldId id="351" r:id="rId39"/>
    <p:sldId id="330" r:id="rId40"/>
    <p:sldId id="356" r:id="rId41"/>
    <p:sldId id="297" r:id="rId42"/>
    <p:sldId id="294" r:id="rId43"/>
    <p:sldId id="325" r:id="rId44"/>
    <p:sldId id="361" r:id="rId45"/>
    <p:sldId id="36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C3068-8162-4629-863D-5D5326DE7CCD}" type="doc">
      <dgm:prSet loTypeId="urn:microsoft.com/office/officeart/2011/layout/HexagonRadial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0FDA77-1769-4F1E-8955-7320E483B840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Некоторые нарушения имеющие сходства с РАС</a:t>
          </a:r>
          <a:endParaRPr lang="ru-RU" sz="1800" b="1" dirty="0">
            <a:effectLst/>
          </a:endParaRPr>
        </a:p>
      </dgm:t>
    </dgm:pt>
    <dgm:pt modelId="{4B20F31F-A813-481D-8BBB-398814B18C72}" type="parTrans" cxnId="{093AC293-FD9D-4C6B-A247-2330C840FCA2}">
      <dgm:prSet/>
      <dgm:spPr/>
      <dgm:t>
        <a:bodyPr/>
        <a:lstStyle/>
        <a:p>
          <a:endParaRPr lang="ru-RU"/>
        </a:p>
      </dgm:t>
    </dgm:pt>
    <dgm:pt modelId="{1F021473-6EA1-414F-B1B9-1234448B5B5A}" type="sibTrans" cxnId="{093AC293-FD9D-4C6B-A247-2330C840FCA2}">
      <dgm:prSet/>
      <dgm:spPr/>
      <dgm:t>
        <a:bodyPr/>
        <a:lstStyle/>
        <a:p>
          <a:endParaRPr lang="ru-RU"/>
        </a:p>
      </dgm:t>
    </dgm:pt>
    <dgm:pt modelId="{10B277D6-4859-4EE7-8A0E-09C53FF3B3E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Дефекты органов чувств</a:t>
          </a:r>
          <a:endParaRPr lang="ru-RU" sz="2000" b="1" dirty="0">
            <a:solidFill>
              <a:srgbClr val="002060"/>
            </a:solidFill>
          </a:endParaRPr>
        </a:p>
      </dgm:t>
    </dgm:pt>
    <dgm:pt modelId="{427A211B-5726-490C-B292-DEC613F92FDB}" type="parTrans" cxnId="{9ACBAD44-1CBE-4DBD-8349-AD79EDC08501}">
      <dgm:prSet/>
      <dgm:spPr/>
      <dgm:t>
        <a:bodyPr/>
        <a:lstStyle/>
        <a:p>
          <a:endParaRPr lang="ru-RU"/>
        </a:p>
      </dgm:t>
    </dgm:pt>
    <dgm:pt modelId="{E783D64B-7A95-4DC8-9A65-FBCC5C6108C7}" type="sibTrans" cxnId="{9ACBAD44-1CBE-4DBD-8349-AD79EDC08501}">
      <dgm:prSet/>
      <dgm:spPr/>
      <dgm:t>
        <a:bodyPr/>
        <a:lstStyle/>
        <a:p>
          <a:endParaRPr lang="ru-RU"/>
        </a:p>
      </dgm:t>
    </dgm:pt>
    <dgm:pt modelId="{71A20061-F84D-4BDB-AE2F-A38A31D9AC7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Психологические травмы</a:t>
          </a:r>
          <a:endParaRPr lang="ru-RU" sz="2000" b="1" dirty="0">
            <a:solidFill>
              <a:srgbClr val="002060"/>
            </a:solidFill>
          </a:endParaRPr>
        </a:p>
      </dgm:t>
    </dgm:pt>
    <dgm:pt modelId="{C5309EA0-A8F3-4396-A66C-1AE26588FBEA}" type="parTrans" cxnId="{4E3188AB-B640-48CD-A156-4E9424DDC93F}">
      <dgm:prSet/>
      <dgm:spPr/>
      <dgm:t>
        <a:bodyPr/>
        <a:lstStyle/>
        <a:p>
          <a:endParaRPr lang="ru-RU"/>
        </a:p>
      </dgm:t>
    </dgm:pt>
    <dgm:pt modelId="{59B4BAFA-E1EC-40EE-AAFF-9B317F7E3D80}" type="sibTrans" cxnId="{4E3188AB-B640-48CD-A156-4E9424DDC93F}">
      <dgm:prSet/>
      <dgm:spPr/>
      <dgm:t>
        <a:bodyPr/>
        <a:lstStyle/>
        <a:p>
          <a:endParaRPr lang="ru-RU"/>
        </a:p>
      </dgm:t>
    </dgm:pt>
    <dgm:pt modelId="{D403A25A-80BB-44A5-B2E6-C15C7D829D3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Госпитализм (</a:t>
          </a:r>
          <a:r>
            <a:rPr lang="ru-RU" sz="2000" b="1" dirty="0" err="1" smtClean="0">
              <a:solidFill>
                <a:srgbClr val="002060"/>
              </a:solidFill>
            </a:rPr>
            <a:t>депривационный</a:t>
          </a:r>
          <a:r>
            <a:rPr lang="ru-RU" sz="2000" b="1" dirty="0" smtClean="0">
              <a:solidFill>
                <a:srgbClr val="002060"/>
              </a:solidFill>
            </a:rPr>
            <a:t> синдром)</a:t>
          </a:r>
          <a:endParaRPr lang="ru-RU" sz="2000" b="1" dirty="0">
            <a:solidFill>
              <a:srgbClr val="002060"/>
            </a:solidFill>
          </a:endParaRPr>
        </a:p>
      </dgm:t>
    </dgm:pt>
    <dgm:pt modelId="{10609632-645E-4A7D-8B58-3069673C15F4}" type="parTrans" cxnId="{FF1D9B44-8F35-4DB0-BF72-4E1DA13B9732}">
      <dgm:prSet/>
      <dgm:spPr/>
      <dgm:t>
        <a:bodyPr/>
        <a:lstStyle/>
        <a:p>
          <a:endParaRPr lang="ru-RU"/>
        </a:p>
      </dgm:t>
    </dgm:pt>
    <dgm:pt modelId="{30FAB49F-3BB2-4816-827B-1266D8434B28}" type="sibTrans" cxnId="{FF1D9B44-8F35-4DB0-BF72-4E1DA13B9732}">
      <dgm:prSet/>
      <dgm:spPr/>
      <dgm:t>
        <a:bodyPr/>
        <a:lstStyle/>
        <a:p>
          <a:endParaRPr lang="ru-RU"/>
        </a:p>
      </dgm:t>
    </dgm:pt>
    <dgm:pt modelId="{CBBCF507-1CA1-4CCB-BB6C-DD5A796DEB1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Ранняя детская шизофрения</a:t>
          </a:r>
          <a:endParaRPr lang="ru-RU" sz="2000" b="1" dirty="0">
            <a:solidFill>
              <a:srgbClr val="002060"/>
            </a:solidFill>
          </a:endParaRPr>
        </a:p>
      </dgm:t>
    </dgm:pt>
    <dgm:pt modelId="{1D3E3355-6C86-4F2D-A08A-6EEF3E6B9C2E}" type="parTrans" cxnId="{65A83A42-18CA-47C8-BD6C-1CD5269E0855}">
      <dgm:prSet/>
      <dgm:spPr/>
      <dgm:t>
        <a:bodyPr/>
        <a:lstStyle/>
        <a:p>
          <a:endParaRPr lang="ru-RU"/>
        </a:p>
      </dgm:t>
    </dgm:pt>
    <dgm:pt modelId="{CEDB02F2-F11A-410F-A009-972E8ECB0CD6}" type="sibTrans" cxnId="{65A83A42-18CA-47C8-BD6C-1CD5269E0855}">
      <dgm:prSet/>
      <dgm:spPr/>
      <dgm:t>
        <a:bodyPr/>
        <a:lstStyle/>
        <a:p>
          <a:endParaRPr lang="ru-RU"/>
        </a:p>
      </dgm:t>
    </dgm:pt>
    <dgm:pt modelId="{817F78F6-DCC6-4B39-B22B-72021A6D415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Умственная отсталость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C64348A2-6D27-4B99-BC13-EA1978121E27}" type="parTrans" cxnId="{9EFCAA47-392E-49D7-8295-C27D0CBEEDBD}">
      <dgm:prSet/>
      <dgm:spPr/>
      <dgm:t>
        <a:bodyPr/>
        <a:lstStyle/>
        <a:p>
          <a:endParaRPr lang="ru-RU"/>
        </a:p>
      </dgm:t>
    </dgm:pt>
    <dgm:pt modelId="{C1976A3B-76FF-4CA1-BB27-C2CF9B0CF69C}" type="sibTrans" cxnId="{9EFCAA47-392E-49D7-8295-C27D0CBEEDBD}">
      <dgm:prSet/>
      <dgm:spPr/>
      <dgm:t>
        <a:bodyPr/>
        <a:lstStyle/>
        <a:p>
          <a:endParaRPr lang="ru-RU"/>
        </a:p>
      </dgm:t>
    </dgm:pt>
    <dgm:pt modelId="{D3F28C97-4A6F-43BE-93AB-E57654A9E2B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Расстройства развития речи</a:t>
          </a:r>
          <a:endParaRPr lang="ru-RU" sz="2000" b="1" dirty="0">
            <a:solidFill>
              <a:srgbClr val="002060"/>
            </a:solidFill>
          </a:endParaRPr>
        </a:p>
      </dgm:t>
    </dgm:pt>
    <dgm:pt modelId="{E8868341-7147-4B4B-B88B-9A1064AF4DA5}" type="parTrans" cxnId="{3307921E-0112-49AB-AFEA-3CD462426DFB}">
      <dgm:prSet/>
      <dgm:spPr/>
      <dgm:t>
        <a:bodyPr/>
        <a:lstStyle/>
        <a:p>
          <a:endParaRPr lang="ru-RU"/>
        </a:p>
      </dgm:t>
    </dgm:pt>
    <dgm:pt modelId="{573EF160-3C67-471F-A5B2-EF5746DB1927}" type="sibTrans" cxnId="{3307921E-0112-49AB-AFEA-3CD462426DFB}">
      <dgm:prSet/>
      <dgm:spPr/>
      <dgm:t>
        <a:bodyPr/>
        <a:lstStyle/>
        <a:p>
          <a:endParaRPr lang="ru-RU"/>
        </a:p>
      </dgm:t>
    </dgm:pt>
    <dgm:pt modelId="{26B14752-528F-4535-8A8C-93E2412C6AA2}">
      <dgm:prSet/>
      <dgm:spPr/>
      <dgm:t>
        <a:bodyPr/>
        <a:lstStyle/>
        <a:p>
          <a:endParaRPr lang="ru-RU" dirty="0"/>
        </a:p>
      </dgm:t>
    </dgm:pt>
    <dgm:pt modelId="{C5080E0E-BB16-40E6-BE53-10C1F4E86299}" type="parTrans" cxnId="{82EB5B43-48ED-48CD-8977-70AF23D00BD9}">
      <dgm:prSet/>
      <dgm:spPr/>
      <dgm:t>
        <a:bodyPr/>
        <a:lstStyle/>
        <a:p>
          <a:endParaRPr lang="ru-RU"/>
        </a:p>
      </dgm:t>
    </dgm:pt>
    <dgm:pt modelId="{BDF0CCD2-31A4-4362-95B1-60D4BB569A1C}" type="sibTrans" cxnId="{82EB5B43-48ED-48CD-8977-70AF23D00BD9}">
      <dgm:prSet/>
      <dgm:spPr/>
      <dgm:t>
        <a:bodyPr/>
        <a:lstStyle/>
        <a:p>
          <a:endParaRPr lang="ru-RU"/>
        </a:p>
      </dgm:t>
    </dgm:pt>
    <dgm:pt modelId="{AB090BD6-DFA0-4026-8EAC-2BF29B8A8990}" type="pres">
      <dgm:prSet presAssocID="{407C3068-8162-4629-863D-5D5326DE7CC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85C23D-41C1-469F-89CF-25F4B4C258C2}" type="pres">
      <dgm:prSet presAssocID="{F70FDA77-1769-4F1E-8955-7320E483B84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17A52BFF-2F8E-4C25-95B9-B80C83E8CB47}" type="pres">
      <dgm:prSet presAssocID="{10B277D6-4859-4EE7-8A0E-09C53FF3B3E5}" presName="Accent1" presStyleCnt="0"/>
      <dgm:spPr/>
    </dgm:pt>
    <dgm:pt modelId="{B71DA392-9BCB-47FB-9A83-1EBC8A3C35E6}" type="pres">
      <dgm:prSet presAssocID="{10B277D6-4859-4EE7-8A0E-09C53FF3B3E5}" presName="Accent" presStyleLbl="bgShp" presStyleIdx="0" presStyleCnt="6"/>
      <dgm:spPr/>
    </dgm:pt>
    <dgm:pt modelId="{0735DF67-056C-42F0-BCD1-592606890635}" type="pres">
      <dgm:prSet presAssocID="{10B277D6-4859-4EE7-8A0E-09C53FF3B3E5}" presName="Child1" presStyleLbl="node1" presStyleIdx="0" presStyleCnt="6" custScaleX="111514" custLinFactNeighborX="-2244" custLinFactNeighborY="2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61B53-BF4F-45EA-9BEE-62EEA73CAD77}" type="pres">
      <dgm:prSet presAssocID="{71A20061-F84D-4BDB-AE2F-A38A31D9AC7C}" presName="Accent2" presStyleCnt="0"/>
      <dgm:spPr/>
    </dgm:pt>
    <dgm:pt modelId="{1DE118E1-C44D-4EB4-8DD3-19F64E07A4D2}" type="pres">
      <dgm:prSet presAssocID="{71A20061-F84D-4BDB-AE2F-A38A31D9AC7C}" presName="Accent" presStyleLbl="bgShp" presStyleIdx="1" presStyleCnt="6"/>
      <dgm:spPr/>
      <dgm:t>
        <a:bodyPr/>
        <a:lstStyle/>
        <a:p>
          <a:endParaRPr lang="ru-RU"/>
        </a:p>
      </dgm:t>
    </dgm:pt>
    <dgm:pt modelId="{3E8DF3D4-B48D-452E-BB33-D96680682AF7}" type="pres">
      <dgm:prSet presAssocID="{71A20061-F84D-4BDB-AE2F-A38A31D9AC7C}" presName="Child2" presStyleLbl="node1" presStyleIdx="1" presStyleCnt="6" custScaleX="128594" custScaleY="100213" custLinFactNeighborX="16111" custLinFactNeighborY="1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1D169-37F7-4370-BEA0-2F65EE7F8D02}" type="pres">
      <dgm:prSet presAssocID="{D403A25A-80BB-44A5-B2E6-C15C7D829D35}" presName="Accent3" presStyleCnt="0"/>
      <dgm:spPr/>
    </dgm:pt>
    <dgm:pt modelId="{496763CF-340D-48A1-91E0-F51C1FA68755}" type="pres">
      <dgm:prSet presAssocID="{D403A25A-80BB-44A5-B2E6-C15C7D829D35}" presName="Accent" presStyleLbl="bgShp" presStyleIdx="2" presStyleCnt="6"/>
      <dgm:spPr/>
    </dgm:pt>
    <dgm:pt modelId="{FA56F4FD-28AB-47A2-991F-D805E0A6AB70}" type="pres">
      <dgm:prSet presAssocID="{D403A25A-80BB-44A5-B2E6-C15C7D829D35}" presName="Child3" presStyleLbl="node1" presStyleIdx="2" presStyleCnt="6" custScaleX="159720" custScaleY="105890" custLinFactNeighborX="27867" custLinFactNeighborY="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895E2-772E-47DB-A2D6-EA0D028B9531}" type="pres">
      <dgm:prSet presAssocID="{CBBCF507-1CA1-4CCB-BB6C-DD5A796DEB16}" presName="Accent4" presStyleCnt="0"/>
      <dgm:spPr/>
    </dgm:pt>
    <dgm:pt modelId="{C51A4BE1-CCB5-4A83-80FC-1AF65D5FACC9}" type="pres">
      <dgm:prSet presAssocID="{CBBCF507-1CA1-4CCB-BB6C-DD5A796DEB16}" presName="Accent" presStyleLbl="bgShp" presStyleIdx="3" presStyleCnt="6"/>
      <dgm:spPr/>
    </dgm:pt>
    <dgm:pt modelId="{026EC0B5-31C7-41CB-BBA5-47C383E92467}" type="pres">
      <dgm:prSet presAssocID="{CBBCF507-1CA1-4CCB-BB6C-DD5A796DEB16}" presName="Child4" presStyleLbl="node1" presStyleIdx="3" presStyleCnt="6" custScaleX="121592" custScaleY="1015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9273A-B955-4E42-9A17-B46FC4309B3C}" type="pres">
      <dgm:prSet presAssocID="{817F78F6-DCC6-4B39-B22B-72021A6D415B}" presName="Accent5" presStyleCnt="0"/>
      <dgm:spPr/>
    </dgm:pt>
    <dgm:pt modelId="{7C5ACA0F-7A4F-43FB-B329-F19E3069E1B3}" type="pres">
      <dgm:prSet presAssocID="{817F78F6-DCC6-4B39-B22B-72021A6D415B}" presName="Accent" presStyleLbl="bgShp" presStyleIdx="4" presStyleCnt="6"/>
      <dgm:spPr/>
    </dgm:pt>
    <dgm:pt modelId="{667C39F6-8596-4787-86B9-5C163841A9ED}" type="pres">
      <dgm:prSet presAssocID="{817F78F6-DCC6-4B39-B22B-72021A6D415B}" presName="Child5" presStyleLbl="node1" presStyleIdx="4" presStyleCnt="6" custScaleX="115985" custScaleY="102575" custLinFactNeighborX="-3884" custLinFactNeighborY="3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E2527-6143-485C-9490-E7E64D50D8B9}" type="pres">
      <dgm:prSet presAssocID="{D3F28C97-4A6F-43BE-93AB-E57654A9E2BC}" presName="Accent6" presStyleCnt="0"/>
      <dgm:spPr/>
    </dgm:pt>
    <dgm:pt modelId="{3F6E7CCC-26F4-4CE6-84B1-9B46F4FB0BD4}" type="pres">
      <dgm:prSet presAssocID="{D3F28C97-4A6F-43BE-93AB-E57654A9E2BC}" presName="Accent" presStyleLbl="bgShp" presStyleIdx="5" presStyleCnt="6"/>
      <dgm:spPr/>
    </dgm:pt>
    <dgm:pt modelId="{1E9D18CC-A1D8-4585-844D-E6A9EDCF2FC3}" type="pres">
      <dgm:prSet presAssocID="{D3F28C97-4A6F-43BE-93AB-E57654A9E2BC}" presName="Child6" presStyleLbl="node1" presStyleIdx="5" presStyleCnt="6" custScaleX="122552" custScaleY="99213" custLinFactNeighborX="-8369" custLinFactNeighborY="-3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188AB-B640-48CD-A156-4E9424DDC93F}" srcId="{F70FDA77-1769-4F1E-8955-7320E483B840}" destId="{71A20061-F84D-4BDB-AE2F-A38A31D9AC7C}" srcOrd="1" destOrd="0" parTransId="{C5309EA0-A8F3-4396-A66C-1AE26588FBEA}" sibTransId="{59B4BAFA-E1EC-40EE-AAFF-9B317F7E3D80}"/>
    <dgm:cxn modelId="{1125C388-6853-4A3F-8E19-A1DE0F0A7C2F}" type="presOf" srcId="{D3F28C97-4A6F-43BE-93AB-E57654A9E2BC}" destId="{1E9D18CC-A1D8-4585-844D-E6A9EDCF2FC3}" srcOrd="0" destOrd="0" presId="urn:microsoft.com/office/officeart/2011/layout/HexagonRadial"/>
    <dgm:cxn modelId="{44AB604E-BD34-4449-B5AF-DDE0677355C0}" type="presOf" srcId="{CBBCF507-1CA1-4CCB-BB6C-DD5A796DEB16}" destId="{026EC0B5-31C7-41CB-BBA5-47C383E92467}" srcOrd="0" destOrd="0" presId="urn:microsoft.com/office/officeart/2011/layout/HexagonRadial"/>
    <dgm:cxn modelId="{0AB3C1A1-7686-47A3-A684-2069824D3DC7}" type="presOf" srcId="{817F78F6-DCC6-4B39-B22B-72021A6D415B}" destId="{667C39F6-8596-4787-86B9-5C163841A9ED}" srcOrd="0" destOrd="0" presId="urn:microsoft.com/office/officeart/2011/layout/HexagonRadial"/>
    <dgm:cxn modelId="{CC8EEAD4-2A66-4914-9F63-34476B535F3E}" type="presOf" srcId="{D403A25A-80BB-44A5-B2E6-C15C7D829D35}" destId="{FA56F4FD-28AB-47A2-991F-D805E0A6AB70}" srcOrd="0" destOrd="0" presId="urn:microsoft.com/office/officeart/2011/layout/HexagonRadial"/>
    <dgm:cxn modelId="{9EFCAA47-392E-49D7-8295-C27D0CBEEDBD}" srcId="{F70FDA77-1769-4F1E-8955-7320E483B840}" destId="{817F78F6-DCC6-4B39-B22B-72021A6D415B}" srcOrd="4" destOrd="0" parTransId="{C64348A2-6D27-4B99-BC13-EA1978121E27}" sibTransId="{C1976A3B-76FF-4CA1-BB27-C2CF9B0CF69C}"/>
    <dgm:cxn modelId="{8B43BC2A-D6D6-46CB-A6F3-52B6730AFB89}" type="presOf" srcId="{71A20061-F84D-4BDB-AE2F-A38A31D9AC7C}" destId="{3E8DF3D4-B48D-452E-BB33-D96680682AF7}" srcOrd="0" destOrd="0" presId="urn:microsoft.com/office/officeart/2011/layout/HexagonRadial"/>
    <dgm:cxn modelId="{9E5ADFD6-C56F-4C42-BA33-DB3A82E7C44A}" type="presOf" srcId="{10B277D6-4859-4EE7-8A0E-09C53FF3B3E5}" destId="{0735DF67-056C-42F0-BCD1-592606890635}" srcOrd="0" destOrd="0" presId="urn:microsoft.com/office/officeart/2011/layout/HexagonRadial"/>
    <dgm:cxn modelId="{093AC293-FD9D-4C6B-A247-2330C840FCA2}" srcId="{407C3068-8162-4629-863D-5D5326DE7CCD}" destId="{F70FDA77-1769-4F1E-8955-7320E483B840}" srcOrd="0" destOrd="0" parTransId="{4B20F31F-A813-481D-8BBB-398814B18C72}" sibTransId="{1F021473-6EA1-414F-B1B9-1234448B5B5A}"/>
    <dgm:cxn modelId="{E68C6445-C4BD-4634-9FDF-7A1A1F0C9E4E}" type="presOf" srcId="{F70FDA77-1769-4F1E-8955-7320E483B840}" destId="{4185C23D-41C1-469F-89CF-25F4B4C258C2}" srcOrd="0" destOrd="0" presId="urn:microsoft.com/office/officeart/2011/layout/HexagonRadial"/>
    <dgm:cxn modelId="{708D93FB-7125-44D7-AAEC-CB23A9D9E9E7}" type="presOf" srcId="{407C3068-8162-4629-863D-5D5326DE7CCD}" destId="{AB090BD6-DFA0-4026-8EAC-2BF29B8A8990}" srcOrd="0" destOrd="0" presId="urn:microsoft.com/office/officeart/2011/layout/HexagonRadial"/>
    <dgm:cxn modelId="{FF1D9B44-8F35-4DB0-BF72-4E1DA13B9732}" srcId="{F70FDA77-1769-4F1E-8955-7320E483B840}" destId="{D403A25A-80BB-44A5-B2E6-C15C7D829D35}" srcOrd="2" destOrd="0" parTransId="{10609632-645E-4A7D-8B58-3069673C15F4}" sibTransId="{30FAB49F-3BB2-4816-827B-1266D8434B28}"/>
    <dgm:cxn modelId="{82EB5B43-48ED-48CD-8977-70AF23D00BD9}" srcId="{407C3068-8162-4629-863D-5D5326DE7CCD}" destId="{26B14752-528F-4535-8A8C-93E2412C6AA2}" srcOrd="1" destOrd="0" parTransId="{C5080E0E-BB16-40E6-BE53-10C1F4E86299}" sibTransId="{BDF0CCD2-31A4-4362-95B1-60D4BB569A1C}"/>
    <dgm:cxn modelId="{9ACBAD44-1CBE-4DBD-8349-AD79EDC08501}" srcId="{F70FDA77-1769-4F1E-8955-7320E483B840}" destId="{10B277D6-4859-4EE7-8A0E-09C53FF3B3E5}" srcOrd="0" destOrd="0" parTransId="{427A211B-5726-490C-B292-DEC613F92FDB}" sibTransId="{E783D64B-7A95-4DC8-9A65-FBCC5C6108C7}"/>
    <dgm:cxn modelId="{65A83A42-18CA-47C8-BD6C-1CD5269E0855}" srcId="{F70FDA77-1769-4F1E-8955-7320E483B840}" destId="{CBBCF507-1CA1-4CCB-BB6C-DD5A796DEB16}" srcOrd="3" destOrd="0" parTransId="{1D3E3355-6C86-4F2D-A08A-6EEF3E6B9C2E}" sibTransId="{CEDB02F2-F11A-410F-A009-972E8ECB0CD6}"/>
    <dgm:cxn modelId="{3307921E-0112-49AB-AFEA-3CD462426DFB}" srcId="{F70FDA77-1769-4F1E-8955-7320E483B840}" destId="{D3F28C97-4A6F-43BE-93AB-E57654A9E2BC}" srcOrd="5" destOrd="0" parTransId="{E8868341-7147-4B4B-B88B-9A1064AF4DA5}" sibTransId="{573EF160-3C67-471F-A5B2-EF5746DB1927}"/>
    <dgm:cxn modelId="{3BE421FF-F65D-46A6-8A99-22ECAA774F25}" type="presParOf" srcId="{AB090BD6-DFA0-4026-8EAC-2BF29B8A8990}" destId="{4185C23D-41C1-469F-89CF-25F4B4C258C2}" srcOrd="0" destOrd="0" presId="urn:microsoft.com/office/officeart/2011/layout/HexagonRadial"/>
    <dgm:cxn modelId="{7A0FD7DD-CF97-4D0B-AF94-ABEB25DB1F57}" type="presParOf" srcId="{AB090BD6-DFA0-4026-8EAC-2BF29B8A8990}" destId="{17A52BFF-2F8E-4C25-95B9-B80C83E8CB47}" srcOrd="1" destOrd="0" presId="urn:microsoft.com/office/officeart/2011/layout/HexagonRadial"/>
    <dgm:cxn modelId="{84806BBA-C04F-4EFE-A66D-B54C79590FDE}" type="presParOf" srcId="{17A52BFF-2F8E-4C25-95B9-B80C83E8CB47}" destId="{B71DA392-9BCB-47FB-9A83-1EBC8A3C35E6}" srcOrd="0" destOrd="0" presId="urn:microsoft.com/office/officeart/2011/layout/HexagonRadial"/>
    <dgm:cxn modelId="{3CC4F1C7-5673-413C-A936-92BB7FB37EE4}" type="presParOf" srcId="{AB090BD6-DFA0-4026-8EAC-2BF29B8A8990}" destId="{0735DF67-056C-42F0-BCD1-592606890635}" srcOrd="2" destOrd="0" presId="urn:microsoft.com/office/officeart/2011/layout/HexagonRadial"/>
    <dgm:cxn modelId="{0AFF7C8C-CC62-4347-AA3E-E901D660F8D7}" type="presParOf" srcId="{AB090BD6-DFA0-4026-8EAC-2BF29B8A8990}" destId="{A1B61B53-BF4F-45EA-9BEE-62EEA73CAD77}" srcOrd="3" destOrd="0" presId="urn:microsoft.com/office/officeart/2011/layout/HexagonRadial"/>
    <dgm:cxn modelId="{C621FCA6-9406-4E8F-B7B2-AB53AA92154B}" type="presParOf" srcId="{A1B61B53-BF4F-45EA-9BEE-62EEA73CAD77}" destId="{1DE118E1-C44D-4EB4-8DD3-19F64E07A4D2}" srcOrd="0" destOrd="0" presId="urn:microsoft.com/office/officeart/2011/layout/HexagonRadial"/>
    <dgm:cxn modelId="{F9EA6F8A-7AF8-4104-AAFC-01E1870879E5}" type="presParOf" srcId="{AB090BD6-DFA0-4026-8EAC-2BF29B8A8990}" destId="{3E8DF3D4-B48D-452E-BB33-D96680682AF7}" srcOrd="4" destOrd="0" presId="urn:microsoft.com/office/officeart/2011/layout/HexagonRadial"/>
    <dgm:cxn modelId="{A71B54EE-6A18-4019-8C96-77E0F63EEC17}" type="presParOf" srcId="{AB090BD6-DFA0-4026-8EAC-2BF29B8A8990}" destId="{9911D169-37F7-4370-BEA0-2F65EE7F8D02}" srcOrd="5" destOrd="0" presId="urn:microsoft.com/office/officeart/2011/layout/HexagonRadial"/>
    <dgm:cxn modelId="{EE4F3FB5-1DBD-43FD-BCF0-6C8B7813E7CC}" type="presParOf" srcId="{9911D169-37F7-4370-BEA0-2F65EE7F8D02}" destId="{496763CF-340D-48A1-91E0-F51C1FA68755}" srcOrd="0" destOrd="0" presId="urn:microsoft.com/office/officeart/2011/layout/HexagonRadial"/>
    <dgm:cxn modelId="{D653252E-CE46-418E-948F-946F71396840}" type="presParOf" srcId="{AB090BD6-DFA0-4026-8EAC-2BF29B8A8990}" destId="{FA56F4FD-28AB-47A2-991F-D805E0A6AB70}" srcOrd="6" destOrd="0" presId="urn:microsoft.com/office/officeart/2011/layout/HexagonRadial"/>
    <dgm:cxn modelId="{0C2B1B48-38EC-46A5-85C4-8144F9FEB03E}" type="presParOf" srcId="{AB090BD6-DFA0-4026-8EAC-2BF29B8A8990}" destId="{D70895E2-772E-47DB-A2D6-EA0D028B9531}" srcOrd="7" destOrd="0" presId="urn:microsoft.com/office/officeart/2011/layout/HexagonRadial"/>
    <dgm:cxn modelId="{FEF2FE73-3E02-47EB-9BB2-7C5BA98CD268}" type="presParOf" srcId="{D70895E2-772E-47DB-A2D6-EA0D028B9531}" destId="{C51A4BE1-CCB5-4A83-80FC-1AF65D5FACC9}" srcOrd="0" destOrd="0" presId="urn:microsoft.com/office/officeart/2011/layout/HexagonRadial"/>
    <dgm:cxn modelId="{8B6B609F-6B1F-4617-BCDE-C2C95934F9F8}" type="presParOf" srcId="{AB090BD6-DFA0-4026-8EAC-2BF29B8A8990}" destId="{026EC0B5-31C7-41CB-BBA5-47C383E92467}" srcOrd="8" destOrd="0" presId="urn:microsoft.com/office/officeart/2011/layout/HexagonRadial"/>
    <dgm:cxn modelId="{260B39DE-E731-4245-96A0-3F6DE2E3C886}" type="presParOf" srcId="{AB090BD6-DFA0-4026-8EAC-2BF29B8A8990}" destId="{7E59273A-B955-4E42-9A17-B46FC4309B3C}" srcOrd="9" destOrd="0" presId="urn:microsoft.com/office/officeart/2011/layout/HexagonRadial"/>
    <dgm:cxn modelId="{D7317274-EE56-4130-B701-40EF91485233}" type="presParOf" srcId="{7E59273A-B955-4E42-9A17-B46FC4309B3C}" destId="{7C5ACA0F-7A4F-43FB-B329-F19E3069E1B3}" srcOrd="0" destOrd="0" presId="urn:microsoft.com/office/officeart/2011/layout/HexagonRadial"/>
    <dgm:cxn modelId="{7B54A053-4B8B-482B-AEB3-80397F0CAC06}" type="presParOf" srcId="{AB090BD6-DFA0-4026-8EAC-2BF29B8A8990}" destId="{667C39F6-8596-4787-86B9-5C163841A9ED}" srcOrd="10" destOrd="0" presId="urn:microsoft.com/office/officeart/2011/layout/HexagonRadial"/>
    <dgm:cxn modelId="{02129C8B-63F0-4BEE-B00A-5CEE207B3EC7}" type="presParOf" srcId="{AB090BD6-DFA0-4026-8EAC-2BF29B8A8990}" destId="{D5CE2527-6143-485C-9490-E7E64D50D8B9}" srcOrd="11" destOrd="0" presId="urn:microsoft.com/office/officeart/2011/layout/HexagonRadial"/>
    <dgm:cxn modelId="{2D3F94EB-9F73-42FF-B971-FFB27CCFBE82}" type="presParOf" srcId="{D5CE2527-6143-485C-9490-E7E64D50D8B9}" destId="{3F6E7CCC-26F4-4CE6-84B1-9B46F4FB0BD4}" srcOrd="0" destOrd="0" presId="urn:microsoft.com/office/officeart/2011/layout/HexagonRadial"/>
    <dgm:cxn modelId="{4128F59F-2C0D-4D8E-9D55-9101A77308ED}" type="presParOf" srcId="{AB090BD6-DFA0-4026-8EAC-2BF29B8A8990}" destId="{1E9D18CC-A1D8-4585-844D-E6A9EDCF2FC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FDF44-321F-4C55-954A-0053BAFE0314}" type="doc">
      <dgm:prSet loTypeId="urn:microsoft.com/office/officeart/2005/8/layout/pyramid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DDD8D1-8105-46AB-8200-2ACA43BA6BE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фиксируют взгляд на лице другого человека</a:t>
          </a:r>
          <a:endParaRPr lang="ru-RU" sz="2400" b="1" dirty="0">
            <a:solidFill>
              <a:srgbClr val="002060"/>
            </a:solidFill>
          </a:endParaRPr>
        </a:p>
      </dgm:t>
    </dgm:pt>
    <dgm:pt modelId="{5FE0B7F1-D09C-430C-A3D6-C549BD3EC2B1}" type="parTrans" cxnId="{430A6B93-03BC-4D53-BD6B-3E13DB1949A3}">
      <dgm:prSet/>
      <dgm:spPr/>
      <dgm:t>
        <a:bodyPr/>
        <a:lstStyle/>
        <a:p>
          <a:endParaRPr lang="ru-RU"/>
        </a:p>
      </dgm:t>
    </dgm:pt>
    <dgm:pt modelId="{34A33C31-E36B-4A30-8E07-47DE9981FFC8}" type="sibTrans" cxnId="{430A6B93-03BC-4D53-BD6B-3E13DB1949A3}">
      <dgm:prSet/>
      <dgm:spPr/>
      <dgm:t>
        <a:bodyPr/>
        <a:lstStyle/>
        <a:p>
          <a:endParaRPr lang="ru-RU"/>
        </a:p>
      </dgm:t>
    </dgm:pt>
    <dgm:pt modelId="{1E2356BF-0D2C-4BD6-A891-4F8127B85C5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выносят длительного прямого контакта «глаза в глаза"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3146283-D0D4-414F-B30C-D50760CCF58D}" type="parTrans" cxnId="{DA765D9B-1931-4269-ACEE-01C9737E6788}">
      <dgm:prSet/>
      <dgm:spPr/>
      <dgm:t>
        <a:bodyPr/>
        <a:lstStyle/>
        <a:p>
          <a:endParaRPr lang="ru-RU"/>
        </a:p>
      </dgm:t>
    </dgm:pt>
    <dgm:pt modelId="{5D52A968-4E85-47BD-B43C-909607D4542C}" type="sibTrans" cxnId="{DA765D9B-1931-4269-ACEE-01C9737E6788}">
      <dgm:prSet/>
      <dgm:spPr/>
      <dgm:t>
        <a:bodyPr/>
        <a:lstStyle/>
        <a:p>
          <a:endParaRPr lang="ru-RU"/>
        </a:p>
      </dgm:t>
    </dgm:pt>
    <dgm:pt modelId="{F7FC5684-D272-4DF7-88BC-B75E2FEFB88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Первая улыбка появляется вовремя, </a:t>
          </a:r>
        </a:p>
        <a:p>
          <a:pPr>
            <a:lnSpc>
              <a:spcPct val="100000"/>
            </a:lnSpc>
          </a:pP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 не адресуется кому-то конкретно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D490B78-6863-47C1-B93B-E0141DB7037F}" type="parTrans" cxnId="{DF60FF3A-F318-4A19-A97A-E3F3FFB5E76B}">
      <dgm:prSet/>
      <dgm:spPr/>
      <dgm:t>
        <a:bodyPr/>
        <a:lstStyle/>
        <a:p>
          <a:endParaRPr lang="ru-RU"/>
        </a:p>
      </dgm:t>
    </dgm:pt>
    <dgm:pt modelId="{0C0D027B-E2A2-40C8-9E23-6CCB69074F0D}" type="sibTrans" cxnId="{DF60FF3A-F318-4A19-A97A-E3F3FFB5E76B}">
      <dgm:prSet/>
      <dgm:spPr/>
      <dgm:t>
        <a:bodyPr/>
        <a:lstStyle/>
        <a:p>
          <a:endParaRPr lang="ru-RU"/>
        </a:p>
      </dgm:t>
    </dgm:pt>
    <dgm:pt modelId="{B8A0AC9D-8247-42E5-94CC-C8B12ABEF4FE}">
      <dgm:prSet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окружающим относятся безразлично 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F4EF58D-A883-459E-8104-68BA97570F10}" type="parTrans" cxnId="{DDFE2E58-C4DF-4FBB-92CC-9204CECF3200}">
      <dgm:prSet/>
      <dgm:spPr/>
      <dgm:t>
        <a:bodyPr/>
        <a:lstStyle/>
        <a:p>
          <a:endParaRPr lang="ru-RU"/>
        </a:p>
      </dgm:t>
    </dgm:pt>
    <dgm:pt modelId="{A32CDB7F-963C-4304-9632-41B25A46076D}" type="sibTrans" cxnId="{DDFE2E58-C4DF-4FBB-92CC-9204CECF3200}">
      <dgm:prSet/>
      <dgm:spPr/>
      <dgm:t>
        <a:bodyPr/>
        <a:lstStyle/>
        <a:p>
          <a:endParaRPr lang="ru-RU"/>
        </a:p>
      </dgm:t>
    </dgm:pt>
    <dgm:pt modelId="{7C5D0DFC-CBCA-4DBF-9337-86C5683A4D7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ласке относятся равнодушно или неприязненно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4AFF319-EF94-4A46-A054-6C9933771606}" type="parTrans" cxnId="{48C6B5A4-98A7-4128-9590-AA9B3285F8DB}">
      <dgm:prSet/>
      <dgm:spPr/>
      <dgm:t>
        <a:bodyPr/>
        <a:lstStyle/>
        <a:p>
          <a:endParaRPr lang="ru-RU"/>
        </a:p>
      </dgm:t>
    </dgm:pt>
    <dgm:pt modelId="{49574D42-9F80-4B5F-BC64-8DA4B8C79CAC}" type="sibTrans" cxnId="{48C6B5A4-98A7-4128-9590-AA9B3285F8DB}">
      <dgm:prSet/>
      <dgm:spPr/>
      <dgm:t>
        <a:bodyPr/>
        <a:lstStyle/>
        <a:p>
          <a:endParaRPr lang="ru-RU"/>
        </a:p>
      </dgm:t>
    </dgm:pt>
    <dgm:pt modelId="{0E626663-59D2-4AC0-8B57-FF57AA1E008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дискомфорту безразличны, либо не переносят его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E19CDB6-EC26-40AC-ADD5-95ECA3B539CC}" type="parTrans" cxnId="{C42F15DA-7B8A-4E30-BDD4-A30DC5952FF3}">
      <dgm:prSet/>
      <dgm:spPr/>
      <dgm:t>
        <a:bodyPr/>
        <a:lstStyle/>
        <a:p>
          <a:endParaRPr lang="ru-RU"/>
        </a:p>
      </dgm:t>
    </dgm:pt>
    <dgm:pt modelId="{F9F6440B-2110-4CE6-8AB8-561059A50CCB}" type="sibTrans" cxnId="{C42F15DA-7B8A-4E30-BDD4-A30DC5952FF3}">
      <dgm:prSet/>
      <dgm:spPr/>
      <dgm:t>
        <a:bodyPr/>
        <a:lstStyle/>
        <a:p>
          <a:endParaRPr lang="ru-RU"/>
        </a:p>
      </dgm:t>
    </dgm:pt>
    <dgm:pt modelId="{B4C6FBDE-AADA-4496-A686-5B790147589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испытывают потребности в контакте с другими людьми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03D99D3-E7DE-4414-87ED-4AA3A69E0C97}" type="parTrans" cxnId="{6B29A98F-330E-4040-8825-3B574353E967}">
      <dgm:prSet/>
      <dgm:spPr/>
      <dgm:t>
        <a:bodyPr/>
        <a:lstStyle/>
        <a:p>
          <a:endParaRPr lang="ru-RU"/>
        </a:p>
      </dgm:t>
    </dgm:pt>
    <dgm:pt modelId="{04FF7A60-B373-47E1-AF88-FE67471D80EF}" type="sibTrans" cxnId="{6B29A98F-330E-4040-8825-3B574353E967}">
      <dgm:prSet/>
      <dgm:spPr/>
      <dgm:t>
        <a:bodyPr/>
        <a:lstStyle/>
        <a:p>
          <a:endParaRPr lang="ru-RU"/>
        </a:p>
      </dgm:t>
    </dgm:pt>
    <dgm:pt modelId="{5D1AB622-F6DA-4DF3-8AA0-493C967234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Длительное время не дифференцируют живое и неживое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D3B5B6C-1B14-41F1-8326-C177777EB8DA}" type="parTrans" cxnId="{DF280057-3BD6-4C3A-9A0B-2D0D2F5208B5}">
      <dgm:prSet/>
      <dgm:spPr/>
      <dgm:t>
        <a:bodyPr/>
        <a:lstStyle/>
        <a:p>
          <a:endParaRPr lang="ru-RU"/>
        </a:p>
      </dgm:t>
    </dgm:pt>
    <dgm:pt modelId="{0DE0B4C8-EDEE-439E-9671-EC2302202C7A}" type="sibTrans" cxnId="{DF280057-3BD6-4C3A-9A0B-2D0D2F5208B5}">
      <dgm:prSet/>
      <dgm:spPr/>
      <dgm:t>
        <a:bodyPr/>
        <a:lstStyle/>
        <a:p>
          <a:endParaRPr lang="ru-RU"/>
        </a:p>
      </dgm:t>
    </dgm:pt>
    <dgm:pt modelId="{8CCFD986-866E-4E31-AF8E-1C416164219C}" type="pres">
      <dgm:prSet presAssocID="{F06FDF44-321F-4C55-954A-0053BAFE03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E99084-4E96-4A4B-B85D-3910ED8BE742}" type="pres">
      <dgm:prSet presAssocID="{F06FDF44-321F-4C55-954A-0053BAFE0314}" presName="pyramid" presStyleLbl="node1" presStyleIdx="0" presStyleCnt="1" custLinFactNeighborX="-5423" custLinFactNeighborY="12000"/>
      <dgm:spPr/>
    </dgm:pt>
    <dgm:pt modelId="{B7649ACE-8A85-4414-8336-C47A0525CDF3}" type="pres">
      <dgm:prSet presAssocID="{F06FDF44-321F-4C55-954A-0053BAFE0314}" presName="theList" presStyleCnt="0"/>
      <dgm:spPr/>
    </dgm:pt>
    <dgm:pt modelId="{9354D2B3-8559-4681-B16A-20793AA0BFAD}" type="pres">
      <dgm:prSet presAssocID="{D2DDD8D1-8105-46AB-8200-2ACA43BA6BE7}" presName="aNode" presStyleLbl="fgAcc1" presStyleIdx="0" presStyleCnt="8" custScaleX="225502" custScaleY="145079" custLinFactY="-18339" custLinFactNeighborX="-70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016F-9190-43EB-89EE-67991459987C}" type="pres">
      <dgm:prSet presAssocID="{D2DDD8D1-8105-46AB-8200-2ACA43BA6BE7}" presName="aSpace" presStyleCnt="0"/>
      <dgm:spPr/>
    </dgm:pt>
    <dgm:pt modelId="{2692F419-EB64-4F3A-8720-ACB918C9F518}" type="pres">
      <dgm:prSet presAssocID="{1E2356BF-0D2C-4BD6-A891-4F8127B85C51}" presName="aNode" presStyleLbl="fgAcc1" presStyleIdx="1" presStyleCnt="8" custScaleX="225502" custScaleY="96979" custLinFactY="-3175" custLinFactNeighborX="-70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CB6E-999A-4B18-B5C4-34CF8A16CBE0}" type="pres">
      <dgm:prSet presAssocID="{1E2356BF-0D2C-4BD6-A891-4F8127B85C51}" presName="aSpace" presStyleCnt="0"/>
      <dgm:spPr/>
    </dgm:pt>
    <dgm:pt modelId="{048C834C-580C-4753-BD5B-48CA97D57733}" type="pres">
      <dgm:prSet presAssocID="{F7FC5684-D272-4DF7-88BC-B75E2FEFB88D}" presName="aNode" presStyleLbl="fgAcc1" presStyleIdx="2" presStyleCnt="8" custScaleX="225502" custScaleY="149015" custLinFactNeighborX="-7086" custLinFactNeighborY="3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7AE80-7155-4F47-82FB-D39AB310B5C3}" type="pres">
      <dgm:prSet presAssocID="{F7FC5684-D272-4DF7-88BC-B75E2FEFB88D}" presName="aSpace" presStyleCnt="0"/>
      <dgm:spPr/>
    </dgm:pt>
    <dgm:pt modelId="{4456955A-DC66-422C-B985-1F49B5F40480}" type="pres">
      <dgm:prSet presAssocID="{B8A0AC9D-8247-42E5-94CC-C8B12ABEF4FE}" presName="aNode" presStyleLbl="fgAcc1" presStyleIdx="3" presStyleCnt="8" custScaleX="225502" custLinFactY="17528" custLinFactNeighborX="-70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148C-936F-4AA6-8179-A97EB280A8A3}" type="pres">
      <dgm:prSet presAssocID="{B8A0AC9D-8247-42E5-94CC-C8B12ABEF4FE}" presName="aSpace" presStyleCnt="0"/>
      <dgm:spPr/>
    </dgm:pt>
    <dgm:pt modelId="{00E9B102-04DD-406E-AEC7-CE509A9AEF20}" type="pres">
      <dgm:prSet presAssocID="{7C5D0DFC-CBCA-4DBF-9337-86C5683A4D7E}" presName="aNode" presStyleLbl="fgAcc1" presStyleIdx="4" presStyleCnt="8" custScaleX="225502" custLinFactY="34585" custLinFactNeighborX="-70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47CF-60A3-48DE-932D-F0DF71DA761A}" type="pres">
      <dgm:prSet presAssocID="{7C5D0DFC-CBCA-4DBF-9337-86C5683A4D7E}" presName="aSpace" presStyleCnt="0"/>
      <dgm:spPr/>
    </dgm:pt>
    <dgm:pt modelId="{AEABC5D5-7402-4C4D-A84F-82AD8F1836C3}" type="pres">
      <dgm:prSet presAssocID="{0E626663-59D2-4AC0-8B57-FF57AA1E0082}" presName="aNode" presStyleLbl="fgAcc1" presStyleIdx="5" presStyleCnt="8" custScaleX="225502" custLinFactY="51643" custLinFactNeighborX="-70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7492-9C6A-467E-8B5F-8EF4DEDC8098}" type="pres">
      <dgm:prSet presAssocID="{0E626663-59D2-4AC0-8B57-FF57AA1E0082}" presName="aSpace" presStyleCnt="0"/>
      <dgm:spPr/>
    </dgm:pt>
    <dgm:pt modelId="{B1F1D22B-F100-4555-A52E-44F01380D4E8}" type="pres">
      <dgm:prSet presAssocID="{B4C6FBDE-AADA-4496-A686-5B790147589B}" presName="aNode" presStyleLbl="fgAcc1" presStyleIdx="6" presStyleCnt="8" custScaleX="225502" custLinFactY="83096" custLinFactNeighborX="-70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77E72-C6B5-497D-AEEB-65899D860669}" type="pres">
      <dgm:prSet presAssocID="{B4C6FBDE-AADA-4496-A686-5B790147589B}" presName="aSpace" presStyleCnt="0"/>
      <dgm:spPr/>
    </dgm:pt>
    <dgm:pt modelId="{DF0DC5B9-80BE-4163-A687-E3A817C22F08}" type="pres">
      <dgm:prSet presAssocID="{5D1AB622-F6DA-4DF3-8AA0-493C96723406}" presName="aNode" presStyleLbl="fgAcc1" presStyleIdx="7" presStyleCnt="8" custScaleX="225502" custLinFactY="100000" custLinFactNeighborX="-8436" custLinFactNeighborY="10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D54D-EC4E-45B3-B460-93F8CEDF0EDC}" type="pres">
      <dgm:prSet presAssocID="{5D1AB622-F6DA-4DF3-8AA0-493C96723406}" presName="aSpace" presStyleCnt="0"/>
      <dgm:spPr/>
    </dgm:pt>
  </dgm:ptLst>
  <dgm:cxnLst>
    <dgm:cxn modelId="{C42F15DA-7B8A-4E30-BDD4-A30DC5952FF3}" srcId="{F06FDF44-321F-4C55-954A-0053BAFE0314}" destId="{0E626663-59D2-4AC0-8B57-FF57AA1E0082}" srcOrd="5" destOrd="0" parTransId="{FE19CDB6-EC26-40AC-ADD5-95ECA3B539CC}" sibTransId="{F9F6440B-2110-4CE6-8AB8-561059A50CCB}"/>
    <dgm:cxn modelId="{DF280057-3BD6-4C3A-9A0B-2D0D2F5208B5}" srcId="{F06FDF44-321F-4C55-954A-0053BAFE0314}" destId="{5D1AB622-F6DA-4DF3-8AA0-493C96723406}" srcOrd="7" destOrd="0" parTransId="{9D3B5B6C-1B14-41F1-8326-C177777EB8DA}" sibTransId="{0DE0B4C8-EDEE-439E-9671-EC2302202C7A}"/>
    <dgm:cxn modelId="{0DDED24D-5629-43D3-8B34-872C11E38CE1}" type="presOf" srcId="{F7FC5684-D272-4DF7-88BC-B75E2FEFB88D}" destId="{048C834C-580C-4753-BD5B-48CA97D57733}" srcOrd="0" destOrd="0" presId="urn:microsoft.com/office/officeart/2005/8/layout/pyramid2"/>
    <dgm:cxn modelId="{EDBA8EF5-0AEB-447B-A44B-6022E415F859}" type="presOf" srcId="{5D1AB622-F6DA-4DF3-8AA0-493C96723406}" destId="{DF0DC5B9-80BE-4163-A687-E3A817C22F08}" srcOrd="0" destOrd="0" presId="urn:microsoft.com/office/officeart/2005/8/layout/pyramid2"/>
    <dgm:cxn modelId="{6B29A98F-330E-4040-8825-3B574353E967}" srcId="{F06FDF44-321F-4C55-954A-0053BAFE0314}" destId="{B4C6FBDE-AADA-4496-A686-5B790147589B}" srcOrd="6" destOrd="0" parTransId="{103D99D3-E7DE-4414-87ED-4AA3A69E0C97}" sibTransId="{04FF7A60-B373-47E1-AF88-FE67471D80EF}"/>
    <dgm:cxn modelId="{DDFE2E58-C4DF-4FBB-92CC-9204CECF3200}" srcId="{F06FDF44-321F-4C55-954A-0053BAFE0314}" destId="{B8A0AC9D-8247-42E5-94CC-C8B12ABEF4FE}" srcOrd="3" destOrd="0" parTransId="{EF4EF58D-A883-459E-8104-68BA97570F10}" sibTransId="{A32CDB7F-963C-4304-9632-41B25A46076D}"/>
    <dgm:cxn modelId="{48C6B5A4-98A7-4128-9590-AA9B3285F8DB}" srcId="{F06FDF44-321F-4C55-954A-0053BAFE0314}" destId="{7C5D0DFC-CBCA-4DBF-9337-86C5683A4D7E}" srcOrd="4" destOrd="0" parTransId="{54AFF319-EF94-4A46-A054-6C9933771606}" sibTransId="{49574D42-9F80-4B5F-BC64-8DA4B8C79CAC}"/>
    <dgm:cxn modelId="{7AD26AEF-3BBC-40EC-A83D-478B1BBAA2C9}" type="presOf" srcId="{0E626663-59D2-4AC0-8B57-FF57AA1E0082}" destId="{AEABC5D5-7402-4C4D-A84F-82AD8F1836C3}" srcOrd="0" destOrd="0" presId="urn:microsoft.com/office/officeart/2005/8/layout/pyramid2"/>
    <dgm:cxn modelId="{AB252116-E9EF-4B2F-89C3-7455C583F471}" type="presOf" srcId="{D2DDD8D1-8105-46AB-8200-2ACA43BA6BE7}" destId="{9354D2B3-8559-4681-B16A-20793AA0BFAD}" srcOrd="0" destOrd="0" presId="urn:microsoft.com/office/officeart/2005/8/layout/pyramid2"/>
    <dgm:cxn modelId="{2B2FB927-CC12-4541-8234-C8A3381C47BE}" type="presOf" srcId="{1E2356BF-0D2C-4BD6-A891-4F8127B85C51}" destId="{2692F419-EB64-4F3A-8720-ACB918C9F518}" srcOrd="0" destOrd="0" presId="urn:microsoft.com/office/officeart/2005/8/layout/pyramid2"/>
    <dgm:cxn modelId="{7D8B478E-35FB-41EE-869F-8F0180BB7664}" type="presOf" srcId="{B8A0AC9D-8247-42E5-94CC-C8B12ABEF4FE}" destId="{4456955A-DC66-422C-B985-1F49B5F40480}" srcOrd="0" destOrd="0" presId="urn:microsoft.com/office/officeart/2005/8/layout/pyramid2"/>
    <dgm:cxn modelId="{DA765D9B-1931-4269-ACEE-01C9737E6788}" srcId="{F06FDF44-321F-4C55-954A-0053BAFE0314}" destId="{1E2356BF-0D2C-4BD6-A891-4F8127B85C51}" srcOrd="1" destOrd="0" parTransId="{03146283-D0D4-414F-B30C-D50760CCF58D}" sibTransId="{5D52A968-4E85-47BD-B43C-909607D4542C}"/>
    <dgm:cxn modelId="{6A21F349-DEC4-4CFE-8375-09BDFE921C3A}" type="presOf" srcId="{F06FDF44-321F-4C55-954A-0053BAFE0314}" destId="{8CCFD986-866E-4E31-AF8E-1C416164219C}" srcOrd="0" destOrd="0" presId="urn:microsoft.com/office/officeart/2005/8/layout/pyramid2"/>
    <dgm:cxn modelId="{6B756A20-630C-4AD8-9A5C-92C68FDD4059}" type="presOf" srcId="{B4C6FBDE-AADA-4496-A686-5B790147589B}" destId="{B1F1D22B-F100-4555-A52E-44F01380D4E8}" srcOrd="0" destOrd="0" presId="urn:microsoft.com/office/officeart/2005/8/layout/pyramid2"/>
    <dgm:cxn modelId="{B2D2CD27-06C9-4FD3-B0FC-32C0A40D1AE1}" type="presOf" srcId="{7C5D0DFC-CBCA-4DBF-9337-86C5683A4D7E}" destId="{00E9B102-04DD-406E-AEC7-CE509A9AEF20}" srcOrd="0" destOrd="0" presId="urn:microsoft.com/office/officeart/2005/8/layout/pyramid2"/>
    <dgm:cxn modelId="{430A6B93-03BC-4D53-BD6B-3E13DB1949A3}" srcId="{F06FDF44-321F-4C55-954A-0053BAFE0314}" destId="{D2DDD8D1-8105-46AB-8200-2ACA43BA6BE7}" srcOrd="0" destOrd="0" parTransId="{5FE0B7F1-D09C-430C-A3D6-C549BD3EC2B1}" sibTransId="{34A33C31-E36B-4A30-8E07-47DE9981FFC8}"/>
    <dgm:cxn modelId="{DF60FF3A-F318-4A19-A97A-E3F3FFB5E76B}" srcId="{F06FDF44-321F-4C55-954A-0053BAFE0314}" destId="{F7FC5684-D272-4DF7-88BC-B75E2FEFB88D}" srcOrd="2" destOrd="0" parTransId="{6D490B78-6863-47C1-B93B-E0141DB7037F}" sibTransId="{0C0D027B-E2A2-40C8-9E23-6CCB69074F0D}"/>
    <dgm:cxn modelId="{98FD3544-0EA9-4444-B170-F61FC974FC61}" type="presParOf" srcId="{8CCFD986-866E-4E31-AF8E-1C416164219C}" destId="{07E99084-4E96-4A4B-B85D-3910ED8BE742}" srcOrd="0" destOrd="0" presId="urn:microsoft.com/office/officeart/2005/8/layout/pyramid2"/>
    <dgm:cxn modelId="{5D8CF97E-A725-4FBF-99B9-693B175A9176}" type="presParOf" srcId="{8CCFD986-866E-4E31-AF8E-1C416164219C}" destId="{B7649ACE-8A85-4414-8336-C47A0525CDF3}" srcOrd="1" destOrd="0" presId="urn:microsoft.com/office/officeart/2005/8/layout/pyramid2"/>
    <dgm:cxn modelId="{E3C8E7E8-B83A-4E5E-A151-5BA9CBEA187B}" type="presParOf" srcId="{B7649ACE-8A85-4414-8336-C47A0525CDF3}" destId="{9354D2B3-8559-4681-B16A-20793AA0BFAD}" srcOrd="0" destOrd="0" presId="urn:microsoft.com/office/officeart/2005/8/layout/pyramid2"/>
    <dgm:cxn modelId="{6D0C0815-00CC-4700-9EFF-61E7AF9DB240}" type="presParOf" srcId="{B7649ACE-8A85-4414-8336-C47A0525CDF3}" destId="{9D82016F-9190-43EB-89EE-67991459987C}" srcOrd="1" destOrd="0" presId="urn:microsoft.com/office/officeart/2005/8/layout/pyramid2"/>
    <dgm:cxn modelId="{683581C6-34B8-4930-A737-278C9465B828}" type="presParOf" srcId="{B7649ACE-8A85-4414-8336-C47A0525CDF3}" destId="{2692F419-EB64-4F3A-8720-ACB918C9F518}" srcOrd="2" destOrd="0" presId="urn:microsoft.com/office/officeart/2005/8/layout/pyramid2"/>
    <dgm:cxn modelId="{98D04C6A-6344-442A-9D0D-34118D6345A6}" type="presParOf" srcId="{B7649ACE-8A85-4414-8336-C47A0525CDF3}" destId="{BA43CB6E-999A-4B18-B5C4-34CF8A16CBE0}" srcOrd="3" destOrd="0" presId="urn:microsoft.com/office/officeart/2005/8/layout/pyramid2"/>
    <dgm:cxn modelId="{804214A5-6226-4C2C-BC05-372F09D73BB4}" type="presParOf" srcId="{B7649ACE-8A85-4414-8336-C47A0525CDF3}" destId="{048C834C-580C-4753-BD5B-48CA97D57733}" srcOrd="4" destOrd="0" presId="urn:microsoft.com/office/officeart/2005/8/layout/pyramid2"/>
    <dgm:cxn modelId="{72A04123-0639-48E7-9618-1E2B4884B3EA}" type="presParOf" srcId="{B7649ACE-8A85-4414-8336-C47A0525CDF3}" destId="{6A97AE80-7155-4F47-82FB-D39AB310B5C3}" srcOrd="5" destOrd="0" presId="urn:microsoft.com/office/officeart/2005/8/layout/pyramid2"/>
    <dgm:cxn modelId="{D92853BC-BB47-41FF-B0D5-804A68C735D2}" type="presParOf" srcId="{B7649ACE-8A85-4414-8336-C47A0525CDF3}" destId="{4456955A-DC66-422C-B985-1F49B5F40480}" srcOrd="6" destOrd="0" presId="urn:microsoft.com/office/officeart/2005/8/layout/pyramid2"/>
    <dgm:cxn modelId="{48E732A1-2A49-4A2D-AB9E-23971CFC66AC}" type="presParOf" srcId="{B7649ACE-8A85-4414-8336-C47A0525CDF3}" destId="{581D148C-936F-4AA6-8179-A97EB280A8A3}" srcOrd="7" destOrd="0" presId="urn:microsoft.com/office/officeart/2005/8/layout/pyramid2"/>
    <dgm:cxn modelId="{5F56FA96-DFC8-4DBD-A773-983F1838EC6D}" type="presParOf" srcId="{B7649ACE-8A85-4414-8336-C47A0525CDF3}" destId="{00E9B102-04DD-406E-AEC7-CE509A9AEF20}" srcOrd="8" destOrd="0" presId="urn:microsoft.com/office/officeart/2005/8/layout/pyramid2"/>
    <dgm:cxn modelId="{16244E23-FBE9-47DD-AFC2-0802B35DA5E6}" type="presParOf" srcId="{B7649ACE-8A85-4414-8336-C47A0525CDF3}" destId="{C32647CF-60A3-48DE-932D-F0DF71DA761A}" srcOrd="9" destOrd="0" presId="urn:microsoft.com/office/officeart/2005/8/layout/pyramid2"/>
    <dgm:cxn modelId="{BC38DC7A-4A59-4A63-B0BC-34D5118C9AAF}" type="presParOf" srcId="{B7649ACE-8A85-4414-8336-C47A0525CDF3}" destId="{AEABC5D5-7402-4C4D-A84F-82AD8F1836C3}" srcOrd="10" destOrd="0" presId="urn:microsoft.com/office/officeart/2005/8/layout/pyramid2"/>
    <dgm:cxn modelId="{3AD46AEB-BEA0-42E2-997E-2FE91AB67FA0}" type="presParOf" srcId="{B7649ACE-8A85-4414-8336-C47A0525CDF3}" destId="{D4E97492-9C6A-467E-8B5F-8EF4DEDC8098}" srcOrd="11" destOrd="0" presId="urn:microsoft.com/office/officeart/2005/8/layout/pyramid2"/>
    <dgm:cxn modelId="{43EA43EB-901E-43A6-9132-390B55F7724F}" type="presParOf" srcId="{B7649ACE-8A85-4414-8336-C47A0525CDF3}" destId="{B1F1D22B-F100-4555-A52E-44F01380D4E8}" srcOrd="12" destOrd="0" presId="urn:microsoft.com/office/officeart/2005/8/layout/pyramid2"/>
    <dgm:cxn modelId="{7BA5AC1C-30FA-4E55-8C37-105214A0FDB7}" type="presParOf" srcId="{B7649ACE-8A85-4414-8336-C47A0525CDF3}" destId="{84F77E72-C6B5-497D-AEEB-65899D860669}" srcOrd="13" destOrd="0" presId="urn:microsoft.com/office/officeart/2005/8/layout/pyramid2"/>
    <dgm:cxn modelId="{C737620B-BE45-4A9E-9BA9-4C20D1A76402}" type="presParOf" srcId="{B7649ACE-8A85-4414-8336-C47A0525CDF3}" destId="{DF0DC5B9-80BE-4163-A687-E3A817C22F08}" srcOrd="14" destOrd="0" presId="urn:microsoft.com/office/officeart/2005/8/layout/pyramid2"/>
    <dgm:cxn modelId="{4209CCD9-DDCE-494D-BD13-FB15ED04C707}" type="presParOf" srcId="{B7649ACE-8A85-4414-8336-C47A0525CDF3}" destId="{3D7CD54D-EC4E-45B3-B460-93F8CEDF0ED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5C23D-41C1-469F-89CF-25F4B4C258C2}">
      <dsp:nvSpPr>
        <dsp:cNvPr id="0" name=""/>
        <dsp:cNvSpPr/>
      </dsp:nvSpPr>
      <dsp:spPr>
        <a:xfrm>
          <a:off x="3268331" y="1773547"/>
          <a:ext cx="2262277" cy="195696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Некоторые нарушения имеющие сходства с РАС</a:t>
          </a:r>
          <a:endParaRPr lang="ru-RU" sz="1800" b="1" kern="1200" dirty="0">
            <a:effectLst/>
          </a:endParaRPr>
        </a:p>
      </dsp:txBody>
      <dsp:txXfrm>
        <a:off x="3643222" y="2097843"/>
        <a:ext cx="1512495" cy="1308369"/>
      </dsp:txXfrm>
    </dsp:sp>
    <dsp:sp modelId="{1DE118E1-C44D-4EB4-8DD3-19F64E07A4D2}">
      <dsp:nvSpPr>
        <dsp:cNvPr id="0" name=""/>
        <dsp:cNvSpPr/>
      </dsp:nvSpPr>
      <dsp:spPr>
        <a:xfrm>
          <a:off x="4684952" y="837273"/>
          <a:ext cx="853550" cy="73544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35DF67-056C-42F0-BCD1-592606890635}">
      <dsp:nvSpPr>
        <dsp:cNvPr id="0" name=""/>
        <dsp:cNvSpPr/>
      </dsp:nvSpPr>
      <dsp:spPr>
        <a:xfrm>
          <a:off x="3328387" y="40601"/>
          <a:ext cx="2067381" cy="160385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Дефекты органов чувств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653410" y="292751"/>
        <a:ext cx="1417335" cy="1099559"/>
      </dsp:txXfrm>
    </dsp:sp>
    <dsp:sp modelId="{496763CF-340D-48A1-91E0-F51C1FA68755}">
      <dsp:nvSpPr>
        <dsp:cNvPr id="0" name=""/>
        <dsp:cNvSpPr/>
      </dsp:nvSpPr>
      <dsp:spPr>
        <a:xfrm>
          <a:off x="5681112" y="2212167"/>
          <a:ext cx="853550" cy="73544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8DF3D4-B48D-452E-BB33-D96680682AF7}">
      <dsp:nvSpPr>
        <dsp:cNvPr id="0" name=""/>
        <dsp:cNvSpPr/>
      </dsp:nvSpPr>
      <dsp:spPr>
        <a:xfrm>
          <a:off x="5210610" y="1008116"/>
          <a:ext cx="2384030" cy="160727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Психологические травмы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562345" y="1245250"/>
        <a:ext cx="1680560" cy="1133007"/>
      </dsp:txXfrm>
    </dsp:sp>
    <dsp:sp modelId="{C51A4BE1-CCB5-4A83-80FC-1AF65D5FACC9}">
      <dsp:nvSpPr>
        <dsp:cNvPr id="0" name=""/>
        <dsp:cNvSpPr/>
      </dsp:nvSpPr>
      <dsp:spPr>
        <a:xfrm>
          <a:off x="4989115" y="3764164"/>
          <a:ext cx="853550" cy="73544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56F4FD-28AB-47A2-991F-D805E0A6AB70}">
      <dsp:nvSpPr>
        <dsp:cNvPr id="0" name=""/>
        <dsp:cNvSpPr/>
      </dsp:nvSpPr>
      <dsp:spPr>
        <a:xfrm>
          <a:off x="5140031" y="2880326"/>
          <a:ext cx="2961081" cy="169832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Госпитализм (</a:t>
          </a:r>
          <a:r>
            <a:rPr lang="ru-RU" sz="2000" b="1" kern="1200" dirty="0" err="1" smtClean="0">
              <a:solidFill>
                <a:srgbClr val="002060"/>
              </a:solidFill>
            </a:rPr>
            <a:t>депривационный</a:t>
          </a:r>
          <a:r>
            <a:rPr lang="ru-RU" sz="2000" b="1" kern="1200" dirty="0" smtClean="0">
              <a:solidFill>
                <a:srgbClr val="002060"/>
              </a:solidFill>
            </a:rPr>
            <a:t> синдром)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548525" y="3114617"/>
        <a:ext cx="2144093" cy="1229744"/>
      </dsp:txXfrm>
    </dsp:sp>
    <dsp:sp modelId="{7C5ACA0F-7A4F-43FB-B329-F19E3069E1B3}">
      <dsp:nvSpPr>
        <dsp:cNvPr id="0" name=""/>
        <dsp:cNvSpPr/>
      </dsp:nvSpPr>
      <dsp:spPr>
        <a:xfrm>
          <a:off x="3272541" y="3925267"/>
          <a:ext cx="853550" cy="73544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6EC0B5-31C7-41CB-BBA5-47C383E92467}">
      <dsp:nvSpPr>
        <dsp:cNvPr id="0" name=""/>
        <dsp:cNvSpPr/>
      </dsp:nvSpPr>
      <dsp:spPr>
        <a:xfrm>
          <a:off x="3276570" y="3894438"/>
          <a:ext cx="2254219" cy="162910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Ранняя детская шизофрения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619566" y="4142318"/>
        <a:ext cx="1568227" cy="1133343"/>
      </dsp:txXfrm>
    </dsp:sp>
    <dsp:sp modelId="{3F6E7CCC-26F4-4CE6-84B1-9B46F4FB0BD4}">
      <dsp:nvSpPr>
        <dsp:cNvPr id="0" name=""/>
        <dsp:cNvSpPr/>
      </dsp:nvSpPr>
      <dsp:spPr>
        <a:xfrm>
          <a:off x="2260068" y="2550925"/>
          <a:ext cx="853550" cy="73544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7C39F6-8596-4787-86B9-5C163841A9ED}">
      <dsp:nvSpPr>
        <dsp:cNvPr id="0" name=""/>
        <dsp:cNvSpPr/>
      </dsp:nvSpPr>
      <dsp:spPr>
        <a:xfrm>
          <a:off x="1548385" y="2952328"/>
          <a:ext cx="2150269" cy="164515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Умственная отсталость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884248" y="3209295"/>
        <a:ext cx="1478543" cy="1131224"/>
      </dsp:txXfrm>
    </dsp:sp>
    <dsp:sp modelId="{1E9D18CC-A1D8-4585-844D-E6A9EDCF2FC3}">
      <dsp:nvSpPr>
        <dsp:cNvPr id="0" name=""/>
        <dsp:cNvSpPr/>
      </dsp:nvSpPr>
      <dsp:spPr>
        <a:xfrm>
          <a:off x="1404363" y="936110"/>
          <a:ext cx="2272016" cy="15912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Расстройства развития речи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745236" y="1174845"/>
        <a:ext cx="1590270" cy="1113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99084-4E96-4A4B-B85D-3910ED8BE742}">
      <dsp:nvSpPr>
        <dsp:cNvPr id="0" name=""/>
        <dsp:cNvSpPr/>
      </dsp:nvSpPr>
      <dsp:spPr>
        <a:xfrm>
          <a:off x="-341713" y="0"/>
          <a:ext cx="6273270" cy="627327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4D2B3-8559-4681-B16A-20793AA0BFAD}">
      <dsp:nvSpPr>
        <dsp:cNvPr id="0" name=""/>
        <dsp:cNvSpPr/>
      </dsp:nvSpPr>
      <dsp:spPr>
        <a:xfrm>
          <a:off x="0" y="475631"/>
          <a:ext cx="9195127" cy="733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фиксируют взгляд на лице другого человека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5803" y="511434"/>
        <a:ext cx="9123521" cy="661816"/>
      </dsp:txXfrm>
    </dsp:sp>
    <dsp:sp modelId="{2692F419-EB64-4F3A-8720-ACB918C9F518}">
      <dsp:nvSpPr>
        <dsp:cNvPr id="0" name=""/>
        <dsp:cNvSpPr/>
      </dsp:nvSpPr>
      <dsp:spPr>
        <a:xfrm>
          <a:off x="0" y="1348905"/>
          <a:ext cx="9195127" cy="4902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выносят длительного прямого контакта «глаза в глаза"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933" y="1372838"/>
        <a:ext cx="9147261" cy="442395"/>
      </dsp:txXfrm>
    </dsp:sp>
    <dsp:sp modelId="{048C834C-580C-4753-BD5B-48CA97D57733}">
      <dsp:nvSpPr>
        <dsp:cNvPr id="0" name=""/>
        <dsp:cNvSpPr/>
      </dsp:nvSpPr>
      <dsp:spPr>
        <a:xfrm>
          <a:off x="0" y="2003863"/>
          <a:ext cx="9195127" cy="7533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Первая улыбка появляется вовремя,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 не адресуется кому-то конкретно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6774" y="2040637"/>
        <a:ext cx="9121579" cy="679772"/>
      </dsp:txXfrm>
    </dsp:sp>
    <dsp:sp modelId="{4456955A-DC66-422C-B985-1F49B5F40480}">
      <dsp:nvSpPr>
        <dsp:cNvPr id="0" name=""/>
        <dsp:cNvSpPr/>
      </dsp:nvSpPr>
      <dsp:spPr>
        <a:xfrm>
          <a:off x="0" y="2949913"/>
          <a:ext cx="9195127" cy="505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окружающим относятся безразлично 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678" y="2974591"/>
        <a:ext cx="9145771" cy="456177"/>
      </dsp:txXfrm>
    </dsp:sp>
    <dsp:sp modelId="{00E9B102-04DD-406E-AEC7-CE509A9AEF20}">
      <dsp:nvSpPr>
        <dsp:cNvPr id="0" name=""/>
        <dsp:cNvSpPr/>
      </dsp:nvSpPr>
      <dsp:spPr>
        <a:xfrm>
          <a:off x="0" y="3604867"/>
          <a:ext cx="9195127" cy="505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ласке относятся равнодушно или неприязненно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678" y="3629545"/>
        <a:ext cx="9145771" cy="456177"/>
      </dsp:txXfrm>
    </dsp:sp>
    <dsp:sp modelId="{AEABC5D5-7402-4C4D-A84F-82AD8F1836C3}">
      <dsp:nvSpPr>
        <dsp:cNvPr id="0" name=""/>
        <dsp:cNvSpPr/>
      </dsp:nvSpPr>
      <dsp:spPr>
        <a:xfrm>
          <a:off x="0" y="4259826"/>
          <a:ext cx="9195127" cy="505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дискомфорту безразличны, либо не переносят его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678" y="4284504"/>
        <a:ext cx="9145771" cy="456177"/>
      </dsp:txXfrm>
    </dsp:sp>
    <dsp:sp modelId="{B1F1D22B-F100-4555-A52E-44F01380D4E8}">
      <dsp:nvSpPr>
        <dsp:cNvPr id="0" name=""/>
        <dsp:cNvSpPr/>
      </dsp:nvSpPr>
      <dsp:spPr>
        <a:xfrm>
          <a:off x="0" y="4987556"/>
          <a:ext cx="9195127" cy="505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испытывают потребности в контакте с другими людьми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678" y="5012234"/>
        <a:ext cx="9145771" cy="456177"/>
      </dsp:txXfrm>
    </dsp:sp>
    <dsp:sp modelId="{DF0DC5B9-80BE-4163-A687-E3A817C22F08}">
      <dsp:nvSpPr>
        <dsp:cNvPr id="0" name=""/>
        <dsp:cNvSpPr/>
      </dsp:nvSpPr>
      <dsp:spPr>
        <a:xfrm>
          <a:off x="0" y="5642513"/>
          <a:ext cx="9195127" cy="505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Длительное время не дифференцируют живое и неживое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678" y="5667191"/>
        <a:ext cx="9145771" cy="456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DFF8-3B90-4BEA-8A62-236213A73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6624-8F0C-42DC-A43F-0A7558804B0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42AC-E913-4A44-979D-2D451FF5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webinar@uchitel-izd.ru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et@uchitel-izd.r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ebinar@uchitel-izd.ru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uchitel-izd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Лого_Учи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" b="28014"/>
          <a:stretch>
            <a:fillRect/>
          </a:stretch>
        </p:blipFill>
        <p:spPr bwMode="auto">
          <a:xfrm>
            <a:off x="1892300" y="476250"/>
            <a:ext cx="5359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8313" y="4221163"/>
            <a:ext cx="8207375" cy="247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ИЗДАТЕЛЬСТВО</a:t>
            </a:r>
          </a:p>
          <a:p>
            <a:pPr algn="ctr">
              <a:defRPr/>
            </a:pPr>
            <a:r>
              <a:rPr lang="ru-RU" sz="9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«УЧИТЕЛЬ»</a:t>
            </a:r>
          </a:p>
        </p:txBody>
      </p:sp>
    </p:spTree>
    <p:extLst>
      <p:ext uri="{BB962C8B-B14F-4D97-AF65-F5344CB8AC3E}">
        <p14:creationId xmlns:p14="http://schemas.microsoft.com/office/powerpoint/2010/main" val="6042949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08962" cy="126875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FF0000"/>
                </a:solidFill>
              </a:rPr>
              <a:t>История изучения РДА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4 этапа (</a:t>
            </a:r>
            <a:r>
              <a:rPr lang="ru-RU" sz="4000" b="1" dirty="0" err="1" smtClean="0">
                <a:solidFill>
                  <a:srgbClr val="FF0000"/>
                </a:solidFill>
              </a:rPr>
              <a:t>Башина</a:t>
            </a:r>
            <a:r>
              <a:rPr lang="ru-RU" sz="4000" b="1" dirty="0" smtClean="0">
                <a:solidFill>
                  <a:srgbClr val="FF0000"/>
                </a:solidFill>
              </a:rPr>
              <a:t> В. М.)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Донозологический</a:t>
            </a:r>
            <a:r>
              <a:rPr lang="ru-RU" sz="2800" b="1" dirty="0" smtClean="0">
                <a:solidFill>
                  <a:schemeClr val="bg1"/>
                </a:solidFill>
              </a:rPr>
              <a:t> период (к. XIX - н. XX веков) – отдельные упоминания о детях со стремлением к уходам и одиночеству.</a:t>
            </a:r>
          </a:p>
          <a:p>
            <a:pPr marL="609600" indent="-609600" eaLnBrk="1" hangingPunct="1">
              <a:buFontTx/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2.    </a:t>
            </a:r>
            <a:r>
              <a:rPr lang="ru-RU" sz="2800" b="1" dirty="0" err="1" smtClean="0">
                <a:solidFill>
                  <a:schemeClr val="bg1"/>
                </a:solidFill>
              </a:rPr>
              <a:t>Доканнеровский</a:t>
            </a:r>
            <a:r>
              <a:rPr lang="ru-RU" sz="2800" b="1" dirty="0" smtClean="0">
                <a:solidFill>
                  <a:schemeClr val="bg1"/>
                </a:solidFill>
              </a:rPr>
              <a:t> период (1920 - 1940-е гг.) -  описаны </a:t>
            </a:r>
            <a:r>
              <a:rPr lang="ru-RU" sz="2800" b="1" dirty="0" err="1" smtClean="0">
                <a:solidFill>
                  <a:schemeClr val="bg1"/>
                </a:solidFill>
              </a:rPr>
              <a:t>аутистические</a:t>
            </a:r>
            <a:r>
              <a:rPr lang="ru-RU" sz="2800" b="1" dirty="0" smtClean="0">
                <a:solidFill>
                  <a:schemeClr val="bg1"/>
                </a:solidFill>
              </a:rPr>
              <a:t> состояния у детей в клинике детской шизофрении, психозов, нарушений, имеющих в своей основе органические поражения или недоразвитие ЦНС (Сухарева, 1925, Осипова, 1940 и др.).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661400" cy="6480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3. </a:t>
            </a:r>
            <a:r>
              <a:rPr lang="ru-RU" sz="2800" b="1" dirty="0" err="1" smtClean="0">
                <a:solidFill>
                  <a:schemeClr val="bg1"/>
                </a:solidFill>
              </a:rPr>
              <a:t>Каннеровский</a:t>
            </a:r>
            <a:r>
              <a:rPr lang="ru-RU" sz="2800" b="1" dirty="0" smtClean="0">
                <a:solidFill>
                  <a:schemeClr val="bg1"/>
                </a:solidFill>
              </a:rPr>
              <a:t> (1943-1979 гг.) – выход в свет кардинальных работ по аутизму.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                       </a:t>
            </a:r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Основоположник учения о раннем детском аутизме  </a:t>
            </a:r>
          </a:p>
          <a:p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                      (РДА)  американский психиатр Л. </a:t>
            </a:r>
            <a:r>
              <a:rPr lang="ru-RU" sz="2200" b="1" dirty="0" err="1" smtClean="0">
                <a:solidFill>
                  <a:schemeClr val="bg1"/>
                </a:solidFill>
                <a:cs typeface="Arial" charset="0"/>
              </a:rPr>
              <a:t>Каннер</a:t>
            </a:r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 (1943 г.). </a:t>
            </a:r>
          </a:p>
          <a:p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                      Он выделил аутизм как отдельную проблему, как </a:t>
            </a:r>
          </a:p>
          <a:p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                      расстройство аффективного общения, появляющееся </a:t>
            </a:r>
          </a:p>
          <a:p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                      уже в раннем детском возрасте и описал первые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                           клинические случаи.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                           РДА также называют синдром </a:t>
            </a:r>
            <a:r>
              <a:rPr lang="ru-RU" sz="2200" b="1" dirty="0" err="1" smtClean="0">
                <a:solidFill>
                  <a:schemeClr val="bg1"/>
                </a:solidFill>
                <a:cs typeface="Arial" charset="0"/>
              </a:rPr>
              <a:t>Каннера</a:t>
            </a:r>
            <a:r>
              <a:rPr lang="ru-RU" sz="22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б) Австрийский психиатр Х. </a:t>
            </a:r>
            <a:r>
              <a:rPr lang="ru-RU" sz="2200" b="1" dirty="0" err="1" smtClean="0">
                <a:solidFill>
                  <a:schemeClr val="bg1"/>
                </a:solidFill>
              </a:rPr>
              <a:t>Аспергер</a:t>
            </a:r>
            <a:r>
              <a:rPr lang="ru-RU" sz="2200" b="1" dirty="0" smtClean="0">
                <a:solidFill>
                  <a:schemeClr val="bg1"/>
                </a:solidFill>
              </a:rPr>
              <a:t> в 1944 г. описал 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близкое состояние у детей, назвав его </a:t>
            </a:r>
            <a:r>
              <a:rPr lang="ru-RU" sz="2200" b="1" dirty="0" err="1" smtClean="0">
                <a:solidFill>
                  <a:schemeClr val="bg1"/>
                </a:solidFill>
              </a:rPr>
              <a:t>аутистической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психопатией. 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marL="1181100" lvl="2" indent="-2667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</p:txBody>
      </p:sp>
      <p:pic>
        <p:nvPicPr>
          <p:cNvPr id="3" name="Объект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1907704" cy="224324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365104"/>
            <a:ext cx="1835696" cy="23761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04664"/>
            <a:ext cx="9144000" cy="6192688"/>
          </a:xfrm>
        </p:spPr>
        <p:txBody>
          <a:bodyPr>
            <a:normAutofit lnSpcReduction="10000"/>
          </a:bodyPr>
          <a:lstStyle/>
          <a:p>
            <a:pPr marL="762000" lvl="1" indent="-30480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в) Попытки выделения причины возникновения РДА:</a:t>
            </a:r>
          </a:p>
          <a:p>
            <a:pPr marL="1181100" lvl="2" indent="-266700"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Мнухин С.С., 1947 г. – концепция органического </a:t>
            </a:r>
          </a:p>
          <a:p>
            <a:pPr marL="1181100" lvl="2" indent="-266700"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происхождения РДА.</a:t>
            </a:r>
          </a:p>
          <a:p>
            <a:pPr marL="1181100" lvl="2" indent="-266700" algn="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marL="1181100" lvl="2" indent="-266700" algn="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marL="1181100" lvl="2" indent="-266700" algn="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marL="1181100" lvl="2" indent="-266700" algn="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   В 1978 году К.С. Лебединская создает при НИИ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   Дефектологии первую в нашей стране группу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   специалистов, осуществляющую комплексную </a:t>
            </a:r>
            <a:r>
              <a:rPr lang="ru-RU" sz="2200" b="1" dirty="0" err="1" smtClean="0">
                <a:solidFill>
                  <a:schemeClr val="bg1"/>
                </a:solidFill>
              </a:rPr>
              <a:t>медико</a:t>
            </a:r>
            <a:r>
              <a:rPr lang="ru-RU" sz="2200" b="1" dirty="0" smtClean="0">
                <a:solidFill>
                  <a:schemeClr val="bg1"/>
                </a:solidFill>
              </a:rPr>
              <a:t>-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   психолого-педагогическую помощь детям с аутизмом.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Под ее руководством начинаются научные разработки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проблемы изучения и оказания помощи детям с аутизмом,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создается оригинальная концепция понимания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закономерностей этой особой линии  развития, подходы к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                         ее коррекции.</a:t>
            </a:r>
          </a:p>
          <a:p>
            <a:pPr marL="1181100" lvl="2" indent="-2667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endParaRPr lang="ru-RU" sz="2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4704"/>
            <a:ext cx="1584176" cy="21525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717032"/>
            <a:ext cx="1656184" cy="22163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bg1"/>
                </a:solidFill>
              </a:rPr>
              <a:t>4. </a:t>
            </a:r>
            <a:r>
              <a:rPr lang="ru-RU" b="1" dirty="0" err="1" smtClean="0">
                <a:solidFill>
                  <a:schemeClr val="bg1"/>
                </a:solidFill>
              </a:rPr>
              <a:t>Послеканнеровский</a:t>
            </a:r>
            <a:r>
              <a:rPr lang="ru-RU" b="1" dirty="0" smtClean="0">
                <a:solidFill>
                  <a:schemeClr val="bg1"/>
                </a:solidFill>
              </a:rPr>
              <a:t> период (1990-е годы)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		РДА - неспецифический синдром разного происхождения.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социальное взаимодействие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коммуникативное поведение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мотивационная сфера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000000"/>
                </a:solidFill>
              </a:rPr>
              <a:t>		</a:t>
            </a:r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Причины РДА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629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b="1" dirty="0" smtClean="0">
                <a:solidFill>
                  <a:schemeClr val="bg1"/>
                </a:solidFill>
              </a:rPr>
              <a:t>В начале 50-х годов возникла гипотеза о психогенном происхождении отклонения, но она не получила подтверждения.</a:t>
            </a:r>
          </a:p>
          <a:p>
            <a:pPr algn="just" eaLnBrk="1" hangingPunct="1"/>
            <a:r>
              <a:rPr lang="ru-RU" b="1" dirty="0" smtClean="0">
                <a:solidFill>
                  <a:schemeClr val="bg1"/>
                </a:solidFill>
              </a:rPr>
              <a:t>В настоящее время большинство авторов полагают, что РДА является следствием особой патологии, в основе которой лежит  недостаточность центральной нервной системы. </a:t>
            </a:r>
          </a:p>
          <a:p>
            <a:pPr algn="just" eaLnBrk="1" hangingPunct="1"/>
            <a:r>
              <a:rPr lang="ru-RU" b="1" dirty="0" smtClean="0">
                <a:solidFill>
                  <a:schemeClr val="bg1"/>
                </a:solidFill>
              </a:rPr>
              <a:t>РДА может проявиться вследствие нарушения биохимического обмена.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641085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Клинико-психологическая классификация </a:t>
            </a: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(Никольская О.С.)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713093" cy="5876925"/>
          </a:xfrm>
        </p:spPr>
        <p:txBody>
          <a:bodyPr>
            <a:normAutofit fontScale="925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</a:rPr>
              <a:t>учет степени тяжести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</a:rPr>
              <a:t>аутистических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</a:rPr>
              <a:t> проявлений и ведущего патопсихологического синдрома)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</a:t>
            </a:r>
            <a:r>
              <a:rPr lang="en-US" sz="2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ru-RU" sz="2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</a:t>
            </a:r>
            <a:r>
              <a:rPr lang="ru-RU" sz="2200" b="1" i="1" u="sng" dirty="0" smtClean="0">
                <a:solidFill>
                  <a:schemeClr val="bg1"/>
                </a:solidFill>
              </a:rPr>
              <a:t> с </a:t>
            </a:r>
            <a:r>
              <a:rPr lang="ru-RU" sz="2200" b="1" i="1" u="sng" dirty="0" err="1" smtClean="0">
                <a:solidFill>
                  <a:schemeClr val="bg1"/>
                </a:solidFill>
              </a:rPr>
              <a:t>аутистической</a:t>
            </a:r>
            <a:r>
              <a:rPr lang="ru-RU" sz="2200" b="1" i="1" u="sng" dirty="0" smtClean="0">
                <a:solidFill>
                  <a:schemeClr val="bg1"/>
                </a:solidFill>
              </a:rPr>
              <a:t> </a:t>
            </a:r>
            <a:r>
              <a:rPr lang="ru-RU" sz="2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отрешенностью</a:t>
            </a:r>
            <a:r>
              <a:rPr lang="ru-RU" sz="2200" b="1" i="1" u="sng" dirty="0" smtClean="0">
                <a:solidFill>
                  <a:schemeClr val="bg1"/>
                </a:solidFill>
              </a:rPr>
              <a:t> от внешней среды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sz="2200" b="1" i="1" u="sng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Характеризуются наиболее глубокой аффективной патологией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поведение носит полевой характер (постоянная миграция от одного предмета к другому).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Эти дети </a:t>
            </a:r>
            <a:r>
              <a:rPr lang="ru-RU" sz="2200" b="1" dirty="0" err="1" smtClean="0">
                <a:solidFill>
                  <a:schemeClr val="bg1"/>
                </a:solidFill>
              </a:rPr>
              <a:t>мутичны</a:t>
            </a:r>
            <a:r>
              <a:rPr lang="ru-RU" sz="2200" b="1" dirty="0" smtClean="0">
                <a:solidFill>
                  <a:schemeClr val="bg1"/>
                </a:solidFill>
              </a:rPr>
              <a:t>, не владеют не только формами контакта, но и не имеют потребности в нем.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Не овладевают навыками социального поведения. Нет и активных форм аффективной защиты от окружающего, стереотипных действий, заглушающих неприятные впечатления извне.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Почти или совсем не владеют навыками самообслуживания.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Наихудший прогноз развития.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В условиях </a:t>
            </a:r>
            <a:r>
              <a:rPr lang="ru-RU" sz="2200" b="1" u="sng" dirty="0" smtClean="0">
                <a:solidFill>
                  <a:schemeClr val="bg1"/>
                </a:solidFill>
              </a:rPr>
              <a:t>интенсивной</a:t>
            </a:r>
            <a:r>
              <a:rPr lang="ru-RU" sz="2200" b="1" dirty="0" smtClean="0">
                <a:solidFill>
                  <a:schemeClr val="bg1"/>
                </a:solidFill>
              </a:rPr>
              <a:t> психолого-педагогической коррекции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 -  элементарные навыки самообслуживания,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- они могут освоить письмо, элементарный счет и даже чтение про себя,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u="sng" dirty="0" smtClean="0">
                <a:solidFill>
                  <a:schemeClr val="bg1"/>
                </a:solidFill>
              </a:rPr>
              <a:t>но</a:t>
            </a:r>
            <a:r>
              <a:rPr lang="ru-RU" sz="2200" b="1" dirty="0" smtClean="0">
                <a:solidFill>
                  <a:schemeClr val="bg1"/>
                </a:solidFill>
              </a:rPr>
              <a:t> их </a:t>
            </a:r>
            <a:r>
              <a:rPr lang="ru-RU" sz="2200" b="1" u="sng" dirty="0" smtClean="0">
                <a:solidFill>
                  <a:schemeClr val="bg1"/>
                </a:solidFill>
              </a:rPr>
              <a:t>социальная адаптация затруднена</a:t>
            </a:r>
            <a:r>
              <a:rPr lang="ru-RU" sz="2200" b="1" dirty="0" smtClean="0">
                <a:solidFill>
                  <a:schemeClr val="bg1"/>
                </a:solidFill>
              </a:rPr>
              <a:t> даже в домашних условиях.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16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76103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</a:t>
            </a:r>
            <a:r>
              <a:rPr lang="ru-RU" sz="2400" b="1" dirty="0" smtClean="0">
                <a:solidFill>
                  <a:schemeClr val="bg1"/>
                </a:solidFill>
              </a:rPr>
              <a:t> с </a:t>
            </a:r>
            <a:r>
              <a:rPr lang="ru-RU" sz="2400" b="1" dirty="0" err="1" smtClean="0">
                <a:solidFill>
                  <a:schemeClr val="bg1"/>
                </a:solidFill>
              </a:rPr>
              <a:t>аутистическим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отвержением</a:t>
            </a:r>
            <a:r>
              <a:rPr lang="ru-RU" sz="2400" b="1" dirty="0" smtClean="0">
                <a:solidFill>
                  <a:schemeClr val="bg1"/>
                </a:solidFill>
              </a:rPr>
              <a:t> окружающего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Характеризуются возможностью активной борьбы с тревогой и многочисленными страхами за счет </a:t>
            </a:r>
            <a:r>
              <a:rPr lang="ru-RU" sz="2400" b="1" dirty="0" err="1" smtClean="0">
                <a:solidFill>
                  <a:schemeClr val="bg1"/>
                </a:solidFill>
              </a:rPr>
              <a:t>аутостимуляции</a:t>
            </a:r>
            <a:r>
              <a:rPr lang="ru-RU" sz="2400" b="1" dirty="0" smtClean="0">
                <a:solidFill>
                  <a:schemeClr val="bg1"/>
                </a:solidFill>
              </a:rPr>
              <a:t> положительных ощущений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 поведении характерны манерность, стереотипность, импульсивность многочисленных движений, причудливые гримасы и позы, походка, особые интонации речи.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односложные речевые штампы-команды; малодоступны контакту, отвечают односложно или молчат, иногда что-то шепчут;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предельно тесная «симбиотическая» связь с матерью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При адекватной длительной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коррекции могут освоить навыки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самообслуживания и элементарного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обучения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652963"/>
            <a:ext cx="32035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7959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</a:t>
            </a:r>
            <a:r>
              <a:rPr lang="ru-RU" sz="2400" b="1" dirty="0" smtClean="0">
                <a:solidFill>
                  <a:schemeClr val="bg1"/>
                </a:solidFill>
              </a:rPr>
              <a:t> с </a:t>
            </a:r>
            <a:r>
              <a:rPr lang="ru-RU" sz="2400" b="1" dirty="0" err="1" smtClean="0">
                <a:solidFill>
                  <a:schemeClr val="bg1"/>
                </a:solidFill>
              </a:rPr>
              <a:t>аутистическим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замещением</a:t>
            </a:r>
            <a:r>
              <a:rPr lang="ru-RU" sz="2400" b="1" dirty="0" smtClean="0">
                <a:solidFill>
                  <a:schemeClr val="bg1"/>
                </a:solidFill>
              </a:rPr>
              <a:t> окружающего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Характеризуются большей произвольностью в противостоянии своей аффективной патологии, прежде всего страхам.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имеют более сложные формы аффективной защиты, проявляющиеся в формировании патологических влечений, компенсаторных фантазиях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развернутая речь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более высокий уровень когнитивного развития.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менее аффективно зависимы от матери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При адекватной коррекции могут быть подготовлены к обучению во вспомогательной школе (при длительной коррекции – к массовой школе)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buFontTx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08738"/>
          </a:xfrm>
        </p:spPr>
        <p:txBody>
          <a:bodyPr>
            <a:normAutofit lnSpcReduction="10000"/>
          </a:bodyPr>
          <a:lstStyle/>
          <a:p>
            <a:pPr marL="457200" indent="-45720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</a:t>
            </a:r>
            <a:r>
              <a:rPr lang="ru-RU" sz="2400" b="1" dirty="0" smtClean="0">
                <a:solidFill>
                  <a:schemeClr val="bg1"/>
                </a:solidFill>
              </a:rPr>
              <a:t> со </a:t>
            </a:r>
            <a:r>
              <a:rPr lang="ru-RU" sz="2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сверхтормозимостью</a:t>
            </a:r>
            <a:endParaRPr lang="ru-RU" sz="2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38200" lvl="1" indent="-381000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менее глубокий </a:t>
            </a:r>
            <a:r>
              <a:rPr lang="ru-RU" sz="2400" b="1" dirty="0" err="1" smtClean="0">
                <a:solidFill>
                  <a:schemeClr val="bg1"/>
                </a:solidFill>
              </a:rPr>
              <a:t>аутистический</a:t>
            </a:r>
            <a:r>
              <a:rPr lang="ru-RU" sz="2400" b="1" dirty="0" smtClean="0">
                <a:solidFill>
                  <a:schemeClr val="bg1"/>
                </a:solidFill>
              </a:rPr>
              <a:t> барьер, </a:t>
            </a:r>
          </a:p>
          <a:p>
            <a:pPr marL="838200" lvl="1" indent="-381000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меньше патологии аффективной и сенсорной сфер. </a:t>
            </a:r>
          </a:p>
          <a:p>
            <a:pPr marL="838200" lvl="1" indent="-381000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 первом плане - </a:t>
            </a:r>
            <a:r>
              <a:rPr lang="ru-RU" sz="2400" b="1" dirty="0" err="1" smtClean="0">
                <a:solidFill>
                  <a:schemeClr val="bg1"/>
                </a:solidFill>
              </a:rPr>
              <a:t>неврозоподобные</a:t>
            </a:r>
            <a:r>
              <a:rPr lang="ru-RU" sz="2400" b="1" dirty="0" smtClean="0">
                <a:solidFill>
                  <a:schemeClr val="bg1"/>
                </a:solidFill>
              </a:rPr>
              <a:t> расстройства: чрезвычайная </a:t>
            </a:r>
            <a:r>
              <a:rPr lang="ru-RU" sz="2400" b="1" dirty="0" err="1" smtClean="0">
                <a:solidFill>
                  <a:schemeClr val="bg1"/>
                </a:solidFill>
              </a:rPr>
              <a:t>тормозимость</a:t>
            </a:r>
            <a:r>
              <a:rPr lang="ru-RU" sz="2400" b="1" dirty="0" smtClean="0">
                <a:solidFill>
                  <a:schemeClr val="bg1"/>
                </a:solidFill>
              </a:rPr>
              <a:t>, робость, пугливость, усиливающее социальную </a:t>
            </a:r>
            <a:r>
              <a:rPr lang="ru-RU" sz="2400" b="1" dirty="0" err="1" smtClean="0">
                <a:solidFill>
                  <a:schemeClr val="bg1"/>
                </a:solidFill>
              </a:rPr>
              <a:t>дезадаптацию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838200" lvl="1" indent="-381000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Развернутая, менее штампованная речь.</a:t>
            </a:r>
          </a:p>
          <a:p>
            <a:pPr marL="838200" lvl="1" indent="-381000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сохраняют постоянство среды за счет активного усвоения поведенческих штампов, формирующих образцы правильного социального поведения, </a:t>
            </a:r>
          </a:p>
          <a:p>
            <a:pPr marL="838200" lvl="1" indent="-381000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стараются быть «хорошими», выполнять требования близких. </a:t>
            </a:r>
          </a:p>
          <a:p>
            <a:pPr marL="838200" lvl="1" indent="-381000" eaLnBrk="1" hangingPunct="1">
              <a:spcBef>
                <a:spcPct val="0"/>
              </a:spcBef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Дети часто обнаруживают парциальную одаренность.</a:t>
            </a:r>
          </a:p>
          <a:p>
            <a:pPr marL="838200" lvl="1" indent="-3810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Могут быть подготовлены к обучению в массовой школе, а в небольшой части случаев - обучаться в ней и без предварительной специальной подготовки.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</a:t>
            </a:r>
            <a:r>
              <a:rPr lang="ru-RU" sz="2400" dirty="0" smtClean="0"/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последние годы, </a:t>
            </a:r>
            <a:r>
              <a:rPr lang="ru-RU" sz="2800" b="1" dirty="0" err="1">
                <a:solidFill>
                  <a:schemeClr val="bg1"/>
                </a:solidFill>
              </a:rPr>
              <a:t>аутистические</a:t>
            </a:r>
            <a:r>
              <a:rPr lang="ru-RU" sz="2800" b="1" dirty="0">
                <a:solidFill>
                  <a:schemeClr val="bg1"/>
                </a:solidFill>
              </a:rPr>
              <a:t> расстройства стали объединять по аббревиатурой РАС - </a:t>
            </a:r>
            <a:r>
              <a:rPr lang="ru-RU" sz="2800" b="1" i="1" u="sng" dirty="0">
                <a:solidFill>
                  <a:schemeClr val="bg1"/>
                </a:solidFill>
              </a:rPr>
              <a:t>расстройства </a:t>
            </a:r>
            <a:r>
              <a:rPr lang="ru-RU" sz="2800" b="1" i="1" u="sng" dirty="0" err="1">
                <a:solidFill>
                  <a:schemeClr val="bg1"/>
                </a:solidFill>
              </a:rPr>
              <a:t>аутистического</a:t>
            </a:r>
            <a:r>
              <a:rPr lang="ru-RU" sz="2800" b="1" i="1" u="sng" dirty="0">
                <a:solidFill>
                  <a:schemeClr val="bg1"/>
                </a:solidFill>
              </a:rPr>
              <a:t> спектра.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     Аутизм (или расстройство </a:t>
            </a:r>
            <a:r>
              <a:rPr lang="ru-RU" sz="2800" b="1" dirty="0" err="1">
                <a:solidFill>
                  <a:schemeClr val="bg1"/>
                </a:solidFill>
              </a:rPr>
              <a:t>аутистического</a:t>
            </a:r>
            <a:r>
              <a:rPr lang="ru-RU" sz="2800" b="1" dirty="0">
                <a:solidFill>
                  <a:schemeClr val="bg1"/>
                </a:solidFill>
              </a:rPr>
              <a:t> спектра) охватывает широкий спектр расстройств. Это означает, что у людей, больных аутизмом, симптомы болезни никогда не встречаются в одной и той же комбинации. Симптомы различаются также по силе проявления: они могут быть слабыми, а могут быть ярко выраженными. Какие же проявления заболевания чаще всего встречаются у людей с расстройством </a:t>
            </a:r>
            <a:r>
              <a:rPr lang="ru-RU" sz="2800" b="1" dirty="0" err="1">
                <a:solidFill>
                  <a:schemeClr val="bg1"/>
                </a:solidFill>
              </a:rPr>
              <a:t>аутистического</a:t>
            </a:r>
            <a:r>
              <a:rPr lang="ru-RU" sz="2800" b="1" dirty="0">
                <a:solidFill>
                  <a:schemeClr val="bg1"/>
                </a:solidFill>
              </a:rPr>
              <a:t> спектра?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7200800" cy="3096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СПЕЦИАЛЬНОЕ ОБРАЗОВАНИЕ ПРИ АУТИЗМЕ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АУТИСТИЧЕСКИХ ЧЕРТАХ ЛИЧНОСТИ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064896" cy="1872208"/>
          </a:xfrm>
        </p:spPr>
        <p:txBody>
          <a:bodyPr>
            <a:normAutofit/>
          </a:bodyPr>
          <a:lstStyle/>
          <a:p>
            <a:pPr lvl="2"/>
            <a:r>
              <a:rPr lang="ru-RU" sz="2800" b="1" dirty="0" err="1" smtClean="0">
                <a:solidFill>
                  <a:schemeClr val="bg1"/>
                </a:solidFill>
              </a:rPr>
              <a:t>Ничепорчук</a:t>
            </a:r>
            <a:r>
              <a:rPr lang="ru-RU" sz="2800" b="1" dirty="0" smtClean="0">
                <a:solidFill>
                  <a:schemeClr val="bg1"/>
                </a:solidFill>
              </a:rPr>
              <a:t> Татьяна Петровна, </a:t>
            </a:r>
          </a:p>
          <a:p>
            <a:pPr lvl="2"/>
            <a:r>
              <a:rPr lang="ru-RU" sz="2800" b="1" dirty="0" smtClean="0">
                <a:solidFill>
                  <a:schemeClr val="bg1"/>
                </a:solidFill>
              </a:rPr>
              <a:t>учитель -логопед высшей квалификационной категории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17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"/>
            <a:ext cx="8243887" cy="980728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Классификация общих расстройств психологического развития по </a:t>
            </a:r>
            <a:r>
              <a:rPr lang="ru-RU" sz="2800" b="1" dirty="0" smtClean="0">
                <a:solidFill>
                  <a:srgbClr val="FF0000"/>
                </a:solidFill>
              </a:rPr>
              <a:t>МК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</a:rPr>
              <a:t>-10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536" y="1268760"/>
            <a:ext cx="8352928" cy="5328591"/>
            <a:chOff x="1156" y="1026"/>
            <a:chExt cx="3674" cy="2676"/>
          </a:xfrm>
        </p:grpSpPr>
        <p:sp>
          <p:nvSpPr>
            <p:cNvPr id="5125" name="Rectangle 4"/>
            <p:cNvSpPr>
              <a:spLocks noChangeArrowheads="1"/>
            </p:cNvSpPr>
            <p:nvPr/>
          </p:nvSpPr>
          <p:spPr bwMode="auto">
            <a:xfrm>
              <a:off x="1156" y="1026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uk-UA" sz="2400" b="1" dirty="0">
                  <a:solidFill>
                    <a:schemeClr val="bg1"/>
                  </a:solidFill>
                </a:rPr>
                <a:t>.84.0.	</a:t>
              </a:r>
              <a:r>
                <a:rPr lang="uk-UA" sz="2400" b="1" dirty="0" err="1">
                  <a:solidFill>
                    <a:schemeClr val="bg1"/>
                  </a:solidFill>
                </a:rPr>
                <a:t>Детский</a:t>
              </a:r>
              <a:r>
                <a:rPr lang="uk-UA" sz="2400" b="1" dirty="0">
                  <a:solidFill>
                    <a:schemeClr val="bg1"/>
                  </a:solidFill>
                </a:rPr>
                <a:t> аутизм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1156" y="1344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uk-UA" sz="2400" b="1" dirty="0">
                  <a:solidFill>
                    <a:schemeClr val="bg1"/>
                  </a:solidFill>
                </a:rPr>
                <a:t>.84.1.	</a:t>
              </a:r>
              <a:r>
                <a:rPr lang="ru-RU" sz="2400" b="1" dirty="0" err="1">
                  <a:solidFill>
                    <a:schemeClr val="bg1"/>
                  </a:solidFill>
                </a:rPr>
                <a:t>Атипичный</a:t>
              </a:r>
              <a:r>
                <a:rPr lang="uk-UA" sz="2400" b="1" dirty="0">
                  <a:solidFill>
                    <a:schemeClr val="bg1"/>
                  </a:solidFill>
                </a:rPr>
                <a:t> аутизм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1156" y="1661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uk-UA" sz="2400" b="1" dirty="0">
                  <a:solidFill>
                    <a:schemeClr val="bg1"/>
                  </a:solidFill>
                </a:rPr>
                <a:t>.84.2.	Синдром </a:t>
              </a:r>
              <a:r>
                <a:rPr lang="uk-UA" sz="2400" b="1" dirty="0" err="1">
                  <a:solidFill>
                    <a:schemeClr val="bg1"/>
                  </a:solidFill>
                </a:rPr>
                <a:t>Ретта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1156" y="1979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F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.84.3.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Другие </a:t>
              </a:r>
              <a:r>
                <a:rPr lang="ru-RU" sz="2400" b="1" dirty="0" err="1">
                  <a:solidFill>
                    <a:schemeClr val="bg1"/>
                  </a:solidFill>
                </a:rPr>
                <a:t>дезинтегративные</a:t>
              </a:r>
              <a:r>
                <a:rPr lang="ru-RU" sz="2400" b="1" dirty="0">
                  <a:solidFill>
                    <a:schemeClr val="bg1"/>
                  </a:solidFill>
                </a:rPr>
                <a:t> расстройства детского </a:t>
              </a:r>
              <a:endParaRPr lang="ru-RU" sz="2400" b="1" dirty="0" smtClean="0">
                <a:solidFill>
                  <a:schemeClr val="bg1"/>
                </a:solidFill>
              </a:endParaRPr>
            </a:p>
            <a:p>
              <a:r>
                <a:rPr lang="ru-RU" sz="2400" b="1" dirty="0" smtClean="0">
                  <a:solidFill>
                    <a:schemeClr val="bg1"/>
                  </a:solidFill>
                </a:rPr>
                <a:t>возраста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1156" y="2296"/>
              <a:ext cx="3674" cy="453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uk-UA" sz="2400" b="1" dirty="0">
                  <a:solidFill>
                    <a:schemeClr val="bg1"/>
                  </a:solidFill>
                </a:rPr>
                <a:t>.84.4. 	Г</a:t>
              </a:r>
              <a:r>
                <a:rPr lang="ru-RU" sz="2400" b="1" dirty="0" err="1">
                  <a:solidFill>
                    <a:schemeClr val="bg1"/>
                  </a:solidFill>
                </a:rPr>
                <a:t>иперактивные</a:t>
              </a:r>
              <a:r>
                <a:rPr lang="ru-RU" sz="2400" b="1" dirty="0">
                  <a:solidFill>
                    <a:schemeClr val="bg1"/>
                  </a:solidFill>
                </a:rPr>
                <a:t> расстройства, сочетающиеся с </a:t>
              </a:r>
              <a:endParaRPr lang="ru-RU" sz="2400" b="1" dirty="0" smtClean="0">
                <a:solidFill>
                  <a:schemeClr val="bg1"/>
                </a:solidFill>
              </a:endParaRPr>
            </a:p>
            <a:p>
              <a:r>
                <a:rPr lang="ru-RU" sz="2400" b="1" dirty="0" smtClean="0">
                  <a:solidFill>
                    <a:schemeClr val="bg1"/>
                  </a:solidFill>
                </a:rPr>
                <a:t>умственной отсталостью </a:t>
              </a:r>
              <a:r>
                <a:rPr lang="ru-RU" sz="2400" b="1" dirty="0">
                  <a:solidFill>
                    <a:schemeClr val="bg1"/>
                  </a:solidFill>
                </a:rPr>
                <a:t>и стереотипными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движениями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1156" y="2840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uk-UA" sz="2400" b="1" dirty="0">
                  <a:solidFill>
                    <a:schemeClr val="bg1"/>
                  </a:solidFill>
                </a:rPr>
                <a:t>.84.5.	Синдром </a:t>
              </a:r>
              <a:r>
                <a:rPr lang="uk-UA" sz="2400" b="1" dirty="0" err="1">
                  <a:solidFill>
                    <a:schemeClr val="bg1"/>
                  </a:solidFill>
                </a:rPr>
                <a:t>Аспергера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31" name="Rectangle 10"/>
            <p:cNvSpPr>
              <a:spLocks noChangeArrowheads="1"/>
            </p:cNvSpPr>
            <p:nvPr/>
          </p:nvSpPr>
          <p:spPr bwMode="auto">
            <a:xfrm>
              <a:off x="1156" y="3158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uk-UA" sz="2400" b="1" dirty="0">
                  <a:solidFill>
                    <a:schemeClr val="bg1"/>
                  </a:solidFill>
                </a:rPr>
                <a:t>. 84.8.	</a:t>
              </a:r>
              <a:r>
                <a:rPr lang="ru-RU" sz="2400" b="1" dirty="0">
                  <a:solidFill>
                    <a:schemeClr val="bg1"/>
                  </a:solidFill>
                </a:rPr>
                <a:t>Другие общие расстройства развития.</a:t>
              </a:r>
            </a:p>
          </p:txBody>
        </p:sp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1156" y="3475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uk-UA" sz="2400" b="1" dirty="0">
                  <a:solidFill>
                    <a:schemeClr val="bg1"/>
                  </a:solidFill>
                </a:rPr>
                <a:t>. 84.9.	</a:t>
              </a:r>
              <a:r>
                <a:rPr lang="ru-RU" sz="2400" b="1" dirty="0">
                  <a:solidFill>
                    <a:schemeClr val="bg1"/>
                  </a:solidFill>
                </a:rPr>
                <a:t>Общие расстройства развития, не уточненные</a:t>
              </a:r>
            </a:p>
          </p:txBody>
        </p:sp>
      </p:grp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8567738" y="6453188"/>
            <a:ext cx="396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uk-UA" b="1">
                <a:effectLst>
                  <a:outerShdw blurRad="38100" dist="38100" dir="2700000" algn="tl">
                    <a:srgbClr val="04617B"/>
                  </a:outerShdw>
                </a:effectLst>
                <a:latin typeface="Verdana" pitchFamily="34" charset="0"/>
              </a:rPr>
              <a:t>3</a:t>
            </a:r>
            <a:endParaRPr lang="ru-RU" b="1">
              <a:effectLst>
                <a:outerShdw blurRad="38100" dist="38100" dir="2700000" algn="tl">
                  <a:srgbClr val="04617B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8197850" cy="59531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Детский  аутизм (</a:t>
            </a:r>
            <a:r>
              <a:rPr lang="en-US" b="1" dirty="0" smtClean="0">
                <a:solidFill>
                  <a:schemeClr val="bg1"/>
                </a:solidFill>
              </a:rPr>
              <a:t>F</a:t>
            </a:r>
            <a:r>
              <a:rPr lang="ru-RU" b="1" dirty="0" smtClean="0">
                <a:solidFill>
                  <a:schemeClr val="bg1"/>
                </a:solidFill>
              </a:rPr>
              <a:t> 84.0)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Общее расстройство развития, определяется наличием аномального или нарушенного развития, которое проявляется в возрасте до 3 лет, и аномальным функционированием во всех трех сферах социального общения и ограниченного, повторяющегося поведения.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У мальчиков встречается в 3 – 4 раза чаще.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Атипичный</a:t>
            </a:r>
            <a:r>
              <a:rPr lang="ru-RU" b="1" dirty="0" smtClean="0">
                <a:solidFill>
                  <a:schemeClr val="bg1"/>
                </a:solidFill>
              </a:rPr>
              <a:t> аутизм (</a:t>
            </a:r>
            <a:r>
              <a:rPr lang="en-US" b="1" dirty="0" smtClean="0">
                <a:solidFill>
                  <a:schemeClr val="bg1"/>
                </a:solidFill>
              </a:rPr>
              <a:t>F</a:t>
            </a:r>
            <a:r>
              <a:rPr lang="ru-RU" b="1" dirty="0" smtClean="0">
                <a:solidFill>
                  <a:schemeClr val="bg1"/>
                </a:solidFill>
              </a:rPr>
              <a:t> 84.1)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Наиболее часто возникает у детей с умственной отсталостью или тяжелым расстройством развития рецептивной речи.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Отличается от детского аутизма возрастом начала ( 3 – 5 лет) или отсутствием хотя бы одного из трех диагностических критериев.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500063" y="548680"/>
            <a:ext cx="8269287" cy="560605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Синдром </a:t>
            </a:r>
            <a:r>
              <a:rPr lang="ru-RU" b="1" dirty="0" err="1" smtClean="0">
                <a:solidFill>
                  <a:schemeClr val="bg1"/>
                </a:solidFill>
              </a:rPr>
              <a:t>Ретта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</a:rPr>
              <a:t>F</a:t>
            </a:r>
            <a:r>
              <a:rPr lang="ru-RU" b="1" dirty="0" smtClean="0">
                <a:solidFill>
                  <a:schemeClr val="bg1"/>
                </a:solidFill>
              </a:rPr>
              <a:t> 84.2)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Наследственное заболевания, встречается почти исключительно у девочек с частотой 1:15 000, являясь следующей по частоте, после синдрома Дауна, специфической причиной умственной отсталости. Развитие ребенка до 6-18 месяцев протекает нормально, но потом у девочек начинают распадаться только что приобретенные речевые, двигательные и предметно – ролевые навыки. Характерны стереотипные, однообразные движения рук, их </a:t>
            </a:r>
            <a:r>
              <a:rPr lang="ru-RU" sz="2400" b="1" dirty="0" err="1" smtClean="0">
                <a:solidFill>
                  <a:schemeClr val="bg1"/>
                </a:solidFill>
              </a:rPr>
              <a:t>потирание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заламывание</a:t>
            </a:r>
            <a:r>
              <a:rPr lang="ru-RU" sz="2400" b="1" dirty="0" smtClean="0">
                <a:solidFill>
                  <a:schemeClr val="bg1"/>
                </a:solidFill>
              </a:rPr>
              <a:t>. Речь затрудняется, временами совсем пропадает ( </a:t>
            </a:r>
            <a:r>
              <a:rPr lang="ru-RU" sz="2400" b="1" dirty="0" err="1" smtClean="0">
                <a:solidFill>
                  <a:schemeClr val="bg1"/>
                </a:solidFill>
              </a:rPr>
              <a:t>мутизм</a:t>
            </a:r>
            <a:r>
              <a:rPr lang="ru-RU" sz="2400" b="1" dirty="0" smtClean="0">
                <a:solidFill>
                  <a:schemeClr val="bg1"/>
                </a:solidFill>
              </a:rPr>
              <a:t>). Приступы насильственного смеха периодически сменяются приступами импульсивного поведения.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Лицо ребёнка постепенно приобретает грустное, «неживое» выражение, взгляд становится </a:t>
            </a:r>
            <a:r>
              <a:rPr lang="ru-RU" sz="2400" b="1" dirty="0" err="1" smtClean="0">
                <a:solidFill>
                  <a:schemeClr val="bg1"/>
                </a:solidFill>
              </a:rPr>
              <a:t>расфокусированным</a:t>
            </a:r>
            <a:r>
              <a:rPr lang="ru-RU" sz="2400" b="1" dirty="0" smtClean="0">
                <a:solidFill>
                  <a:schemeClr val="bg1"/>
                </a:solidFill>
              </a:rPr>
              <a:t> или устремлённым в одну точку перед собой. Движения становятся заторможенными, но возможны приступы насильственного смеха вместе с приступами импульсивного поведения. Появляются судорожные  припадки.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Другие </a:t>
            </a:r>
            <a:r>
              <a:rPr lang="ru-RU" b="1" dirty="0" err="1" smtClean="0">
                <a:solidFill>
                  <a:schemeClr val="bg1"/>
                </a:solidFill>
              </a:rPr>
              <a:t>дезинтегративные</a:t>
            </a:r>
            <a:r>
              <a:rPr lang="ru-RU" b="1" dirty="0" smtClean="0">
                <a:solidFill>
                  <a:schemeClr val="bg1"/>
                </a:solidFill>
              </a:rPr>
              <a:t> расстройства детского возраста (</a:t>
            </a:r>
            <a:r>
              <a:rPr lang="en-US" b="1" dirty="0" smtClean="0">
                <a:solidFill>
                  <a:schemeClr val="bg1"/>
                </a:solidFill>
              </a:rPr>
              <a:t>F</a:t>
            </a:r>
            <a:r>
              <a:rPr lang="ru-RU" b="1" dirty="0" smtClean="0">
                <a:solidFill>
                  <a:schemeClr val="bg1"/>
                </a:solidFill>
              </a:rPr>
              <a:t> 84.3)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Наблюдается постепенное прогрессирование заболевания с развитием деменции. Но нарушения социализации и общения типичны скорее для аутизма, чем для нарушения интеллекта.</a:t>
            </a:r>
          </a:p>
          <a:p>
            <a:pPr>
              <a:buFont typeface="Arial" charset="0"/>
              <a:buNone/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Гиперактивные</a:t>
            </a:r>
            <a:r>
              <a:rPr lang="ru-RU" b="1" dirty="0" smtClean="0">
                <a:solidFill>
                  <a:schemeClr val="bg1"/>
                </a:solidFill>
              </a:rPr>
              <a:t> расстройства, сочетающиеся с умственной отсталостью и стереотипными движениями (</a:t>
            </a:r>
            <a:r>
              <a:rPr lang="en-US" b="1" dirty="0" smtClean="0">
                <a:solidFill>
                  <a:schemeClr val="bg1"/>
                </a:solidFill>
              </a:rPr>
              <a:t>F</a:t>
            </a:r>
            <a:r>
              <a:rPr lang="ru-RU" b="1" dirty="0" smtClean="0">
                <a:solidFill>
                  <a:schemeClr val="bg1"/>
                </a:solidFill>
              </a:rPr>
              <a:t> 84.4)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Признаки характеризуются названием заболевания.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357188" y="357188"/>
            <a:ext cx="8329612" cy="57689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Синдром </a:t>
            </a:r>
            <a:r>
              <a:rPr lang="ru-RU" b="1" dirty="0" err="1" smtClean="0">
                <a:solidFill>
                  <a:schemeClr val="bg1"/>
                </a:solidFill>
              </a:rPr>
              <a:t>Аспергера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</a:rPr>
              <a:t>F</a:t>
            </a:r>
            <a:r>
              <a:rPr lang="ru-RU" b="1" dirty="0" smtClean="0">
                <a:solidFill>
                  <a:schemeClr val="bg1"/>
                </a:solidFill>
              </a:rPr>
              <a:t> 84.5)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Форма аутизма, при котором способность функционировать относительно сохранена. </a:t>
            </a:r>
            <a:r>
              <a:rPr lang="ru-RU" sz="2400" b="1" dirty="0" err="1" smtClean="0">
                <a:solidFill>
                  <a:schemeClr val="bg1"/>
                </a:solidFill>
              </a:rPr>
              <a:t>Аутистическим</a:t>
            </a:r>
            <a:r>
              <a:rPr lang="ru-RU" sz="2400" b="1" dirty="0" smtClean="0">
                <a:solidFill>
                  <a:schemeClr val="bg1"/>
                </a:solidFill>
              </a:rPr>
              <a:t> расстройствам этого синдрома свойственна стертость клинических проявлений. Дети обладают нормальным интеллектом, но нестандартными или слаборазвитыми социальными способностями. Отмечаются качественные нарушения в социальном взаимодействии и ограниченных, повторяющихся и стереотипных особенностях поведения, интересов и занятий.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 дальнейшем онтогенезе ребенка наблюдается формирование особой личности, близкой личностям шизоидного круга.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Дифференциальная диагностика детского аутизма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</a:t>
            </a:r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0" y="1340768"/>
          <a:ext cx="9144000" cy="551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276225" y="304800"/>
            <a:ext cx="8591550" cy="62205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b="1" u="sng" dirty="0" smtClean="0">
                <a:solidFill>
                  <a:schemeClr val="bg1"/>
                </a:solidFill>
              </a:rPr>
              <a:t>Дефекты органов чувств (чаще – расстройство слуха).</a:t>
            </a:r>
            <a:r>
              <a:rPr lang="ru-RU" sz="2200" b="1" dirty="0" smtClean="0">
                <a:solidFill>
                  <a:schemeClr val="bg1"/>
                </a:solidFill>
              </a:rPr>
              <a:t> Их можно исключить путем детального исследования слуха, зрения. Объективно оценить состояние слуха помогает аудиограмма и оценка вызванных потенциалов.</a:t>
            </a:r>
          </a:p>
          <a:p>
            <a:pPr>
              <a:lnSpc>
                <a:spcPct val="80000"/>
              </a:lnSpc>
              <a:defRPr/>
            </a:pPr>
            <a:r>
              <a:rPr lang="ru-RU" sz="2200" b="1" u="sng" dirty="0" smtClean="0">
                <a:solidFill>
                  <a:schemeClr val="bg1"/>
                </a:solidFill>
              </a:rPr>
              <a:t>Расстройства развития речи.</a:t>
            </a:r>
            <a:r>
              <a:rPr lang="ru-RU" sz="2200" b="1" dirty="0" smtClean="0">
                <a:solidFill>
                  <a:schemeClr val="bg1"/>
                </a:solidFill>
              </a:rPr>
              <a:t> При существенных трудностях вербального общения ребенок не отгораживается от взрослых, стремится к общению всеми доступными способами, эмоционально отзывчив, способен к невербальному общению, адекватно реагирует на близких людей.</a:t>
            </a:r>
          </a:p>
          <a:p>
            <a:pPr>
              <a:lnSpc>
                <a:spcPct val="80000"/>
              </a:lnSpc>
              <a:defRPr/>
            </a:pPr>
            <a:r>
              <a:rPr lang="ru-RU" sz="2200" b="1" u="sng" dirty="0" smtClean="0">
                <a:solidFill>
                  <a:schemeClr val="bg1"/>
                </a:solidFill>
              </a:rPr>
              <a:t>Умственная отсталость.</a:t>
            </a:r>
            <a:r>
              <a:rPr lang="ru-RU" sz="2200" b="1" dirty="0" smtClean="0">
                <a:solidFill>
                  <a:schemeClr val="bg1"/>
                </a:solidFill>
              </a:rPr>
              <a:t> В данном случае аутистическая симптоматика в клинической картине не является основополагающей, а сопутствует интеллектуальному недоразвитию. У умственно отсталых детей в меньшей степени нарушено или совсем не нарушено эмоциональное отношение к одушевленным и неодушевленным предметам окружающего мира, не отмечается речевых и двигательных проявлений раннего детского аутизма. Умственно отсталым детям свойственно относится к взрослым и сверстникам в соответствии со своим возрастом; для общения они используют речь, которой овладели в той или иной степени; у них отмечается относительно ровный профиль задержки без «осколков функций», характерных для детей с РАС.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892480" cy="6858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3100" b="1" u="sng" dirty="0" smtClean="0">
                <a:solidFill>
                  <a:schemeClr val="bg1"/>
                </a:solidFill>
              </a:rPr>
              <a:t>Шизофрения.</a:t>
            </a:r>
            <a:r>
              <a:rPr lang="ru-RU" sz="3100" b="1" dirty="0" smtClean="0">
                <a:solidFill>
                  <a:schemeClr val="bg1"/>
                </a:solidFill>
              </a:rPr>
              <a:t> Для диагностики важна не только оценка симптоматики, но и анамнез и динамика заболевания. Детская шизофрения редко встречается в возрасте до 7 лет. У детей с шизофренией, в отличие от детей с РАС, может быть выявлена бредовая симптоматика или галлюцинации, хотя до момента их появления анамнез обычно без особенностей (в отношении собственно </a:t>
            </a:r>
            <a:r>
              <a:rPr lang="ru-RU" sz="3100" b="1" dirty="0" err="1" smtClean="0">
                <a:solidFill>
                  <a:schemeClr val="bg1"/>
                </a:solidFill>
              </a:rPr>
              <a:t>психотической</a:t>
            </a:r>
            <a:r>
              <a:rPr lang="ru-RU" sz="3100" b="1" dirty="0" smtClean="0">
                <a:solidFill>
                  <a:schemeClr val="bg1"/>
                </a:solidFill>
              </a:rPr>
              <a:t> симптоматики), нарушение речевого развития, умственная отсталость не типичны.</a:t>
            </a:r>
          </a:p>
          <a:p>
            <a:pPr>
              <a:lnSpc>
                <a:spcPct val="120000"/>
              </a:lnSpc>
              <a:defRPr/>
            </a:pPr>
            <a:r>
              <a:rPr lang="ru-RU" sz="3100" b="1" u="sng" dirty="0" err="1" smtClean="0">
                <a:solidFill>
                  <a:schemeClr val="bg1"/>
                </a:solidFill>
              </a:rPr>
              <a:t>Госпитализм</a:t>
            </a:r>
            <a:r>
              <a:rPr lang="ru-RU" sz="3100" b="1" u="sng" dirty="0" smtClean="0">
                <a:solidFill>
                  <a:schemeClr val="bg1"/>
                </a:solidFill>
              </a:rPr>
              <a:t> (</a:t>
            </a:r>
            <a:r>
              <a:rPr lang="ru-RU" sz="3100" b="1" u="sng" dirty="0" err="1" smtClean="0">
                <a:solidFill>
                  <a:schemeClr val="bg1"/>
                </a:solidFill>
              </a:rPr>
              <a:t>депривационный</a:t>
            </a:r>
            <a:r>
              <a:rPr lang="ru-RU" sz="3100" b="1" u="sng" dirty="0" smtClean="0">
                <a:solidFill>
                  <a:schemeClr val="bg1"/>
                </a:solidFill>
              </a:rPr>
              <a:t> синдром).</a:t>
            </a:r>
            <a:r>
              <a:rPr lang="ru-RU" sz="3100" b="1" dirty="0" smtClean="0">
                <a:solidFill>
                  <a:schemeClr val="bg1"/>
                </a:solidFill>
              </a:rPr>
              <a:t> Характерно нормальное эмоциональное, речевое и психомоторное развитие до момента </a:t>
            </a:r>
            <a:r>
              <a:rPr lang="ru-RU" sz="3100" b="1" dirty="0" err="1" smtClean="0">
                <a:solidFill>
                  <a:schemeClr val="bg1"/>
                </a:solidFill>
              </a:rPr>
              <a:t>депривации</a:t>
            </a:r>
            <a:r>
              <a:rPr lang="ru-RU" sz="3100" b="1" dirty="0" smtClean="0">
                <a:solidFill>
                  <a:schemeClr val="bg1"/>
                </a:solidFill>
              </a:rPr>
              <a:t>. </a:t>
            </a:r>
            <a:r>
              <a:rPr lang="ru-RU" sz="3100" b="1" dirty="0" err="1" smtClean="0">
                <a:solidFill>
                  <a:schemeClr val="bg1"/>
                </a:solidFill>
              </a:rPr>
              <a:t>Депривация</a:t>
            </a:r>
            <a:r>
              <a:rPr lang="ru-RU" sz="3100" b="1" dirty="0" smtClean="0">
                <a:solidFill>
                  <a:schemeClr val="bg1"/>
                </a:solidFill>
              </a:rPr>
              <a:t> способствует возникновению </a:t>
            </a:r>
            <a:r>
              <a:rPr lang="ru-RU" sz="3100" b="1" dirty="0" err="1" smtClean="0">
                <a:solidFill>
                  <a:schemeClr val="bg1"/>
                </a:solidFill>
              </a:rPr>
              <a:t>аутистикоподобных</a:t>
            </a:r>
            <a:r>
              <a:rPr lang="ru-RU" sz="3100" b="1" dirty="0" smtClean="0">
                <a:solidFill>
                  <a:schemeClr val="bg1"/>
                </a:solidFill>
              </a:rPr>
              <a:t> расстройств, развивающихся вследствие резко выраженной запущенности и дефицита факторов, стимулирующих развитие. В анамнезе – факт лишения заботы, нарушение привязанности вследствие утраты ухаживающего лица или качественного и количественного уменьшения общения с ним. У этих детей может нарушаться способность к эмоциональному контакту, к коммуникации и социализации, но это проявляется чаще в форме депрессивной симптоматики или реакции пассивного протеста (отказа).</a:t>
            </a:r>
          </a:p>
          <a:p>
            <a:pPr>
              <a:lnSpc>
                <a:spcPct val="120000"/>
              </a:lnSpc>
              <a:defRPr/>
            </a:pPr>
            <a:r>
              <a:rPr lang="ru-RU" altLang="ru-RU" sz="3100" b="1" u="sng" dirty="0" smtClean="0">
                <a:solidFill>
                  <a:schemeClr val="bg1"/>
                </a:solidFill>
              </a:rPr>
              <a:t>Психологическая травма</a:t>
            </a:r>
            <a:r>
              <a:rPr lang="ru-RU" altLang="ru-RU" sz="3100" b="1" dirty="0" smtClean="0">
                <a:solidFill>
                  <a:schemeClr val="bg1"/>
                </a:solidFill>
              </a:rPr>
              <a:t>  - вред, нанесённый психическому здоровью человека в результате интенсивного воздействия неблагоприятных факторов среды или остроэмоциональных, стрессовых воздействий на его психику. Бывает связана с физической травмой, угрожающей жизни, либо нарушающей ощущение безопасности.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КЛИНИКО-ПСИХОЛОГО-ПЕДАГОГИЧЕСКАЯ ХАРАКТЕРИСТИКА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Основные признаки синдрома РДА (</a:t>
            </a:r>
            <a:r>
              <a:rPr lang="ru-RU" dirty="0" err="1" smtClean="0">
                <a:solidFill>
                  <a:schemeClr val="bg1"/>
                </a:solidFill>
              </a:rPr>
              <a:t>Л.Каннер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755576" y="2276872"/>
            <a:ext cx="2880320" cy="252028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Аутизм с </a:t>
            </a:r>
            <a:r>
              <a:rPr lang="ru-RU" sz="2000" b="1" dirty="0" err="1" smtClean="0"/>
              <a:t>аутистическими</a:t>
            </a:r>
            <a:r>
              <a:rPr lang="ru-RU" sz="2000" b="1" dirty="0" smtClean="0"/>
              <a:t> переживаниями</a:t>
            </a:r>
            <a:endParaRPr lang="ru-RU" sz="2000" b="1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419872" y="4149080"/>
            <a:ext cx="2880320" cy="2448272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Своеобразные  нарушения речевого развития</a:t>
            </a:r>
            <a:endParaRPr lang="ru-RU" sz="2000" b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508104" y="2204864"/>
            <a:ext cx="2880320" cy="2448272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Стереотипное, однообразное поведение с элементами одержимости</a:t>
            </a:r>
            <a:endParaRPr lang="ru-RU" sz="20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Наиболее характерные проявления аутизма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младенческом возрасте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2448061"/>
              </p:ext>
            </p:extLst>
          </p:nvPr>
        </p:nvGraphicFramePr>
        <p:xfrm>
          <a:off x="54415" y="1124744"/>
          <a:ext cx="9089585" cy="627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1. Понятие о синдроме раннего детского аутизма (РДА) и </a:t>
            </a:r>
            <a:r>
              <a:rPr lang="ru-RU" b="1" dirty="0" err="1" smtClean="0">
                <a:solidFill>
                  <a:schemeClr val="bg1"/>
                </a:solidFill>
              </a:rPr>
              <a:t>аутистических</a:t>
            </a:r>
            <a:r>
              <a:rPr lang="ru-RU" b="1" dirty="0" smtClean="0">
                <a:solidFill>
                  <a:schemeClr val="bg1"/>
                </a:solidFill>
              </a:rPr>
              <a:t> чертах личности.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История изучения РДА.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Причины РДА.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4. Клинико-психологическая </a:t>
            </a:r>
            <a:r>
              <a:rPr lang="ru-RU" b="1" smtClean="0">
                <a:solidFill>
                  <a:schemeClr val="bg1"/>
                </a:solidFill>
              </a:rPr>
              <a:t>классификация </a:t>
            </a:r>
          </a:p>
          <a:p>
            <a:pPr>
              <a:buNone/>
            </a:pPr>
            <a:r>
              <a:rPr lang="ru-RU" b="1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О.С. Никольская).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5. Классификация общих расстройств психического развития (МКБ - 10).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6. Дифференциальная диагностика детского аутизма.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7. </a:t>
            </a:r>
            <a:r>
              <a:rPr lang="ru-RU" b="1" dirty="0" err="1" smtClean="0">
                <a:solidFill>
                  <a:schemeClr val="bg1"/>
                </a:solidFill>
              </a:rPr>
              <a:t>Клинико-психолого-педагогическая</a:t>
            </a:r>
            <a:r>
              <a:rPr lang="ru-RU" b="1" dirty="0" smtClean="0">
                <a:solidFill>
                  <a:schemeClr val="bg1"/>
                </a:solidFill>
              </a:rPr>
              <a:t> характеристика детей с РАС.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8. Коррекционно-педагогическая помощь при аутизме.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0"/>
            <a:ext cx="8280920" cy="6858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Особенности игры заслуживают особого внимания.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 Игра </a:t>
            </a:r>
            <a:r>
              <a:rPr lang="ru-RU" sz="2400" b="1" dirty="0" err="1">
                <a:solidFill>
                  <a:schemeClr val="bg1"/>
                </a:solidFill>
              </a:rPr>
              <a:t>аутичного</a:t>
            </a:r>
            <a:r>
              <a:rPr lang="ru-RU" sz="2400" b="1" dirty="0">
                <a:solidFill>
                  <a:schemeClr val="bg1"/>
                </a:solidFill>
              </a:rPr>
              <a:t> ребенка не соответствует возрасту,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она однообразна,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имеет чаще всего </a:t>
            </a:r>
            <a:r>
              <a:rPr lang="ru-RU" sz="2400" b="1" dirty="0" err="1">
                <a:solidFill>
                  <a:schemeClr val="bg1"/>
                </a:solidFill>
              </a:rPr>
              <a:t>манипулятивный</a:t>
            </a:r>
            <a:r>
              <a:rPr lang="ru-RU" sz="2400" b="1" dirty="0">
                <a:solidFill>
                  <a:schemeClr val="bg1"/>
                </a:solidFill>
              </a:rPr>
              <a:t> характер,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играет он неигровыми предметами (гвоздиками, веревочками пуговицами и др.),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стереотипно повторяя одну и ту же манипуляцию.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Может надолго приковывать внимание к частям объектов - например, к крутящемуся колесу игрушечной машины; при этом он словно интересуется им в отдельности от игрушки, как самостоятельным объектом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Если случайно в такой игре оказываете другой ребенок, то он тоже превращает его, на какое-то время, в неодушёвленный предмет манипулирования (например, механически посыпает его голову песком).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Игра не сопровождается соответствующим пантомимическим аккомпанементом, лицо ребенка остается бесстрастным.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В такой игре есть действия, но вряд ли ее можно назвать деятельностью.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352928" cy="514543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Неравномерность развития - особенности моторики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движения угловатые, вычурные, несоразмерные по силе и амплитуде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отдельные сложные движения выполняются успешнее, чем более легкие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Тонкая моторика развивается раньше, чем общая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- движение, свободно совершаемое в спонтанной активности, оказывается трудновыполнимым в произвольной деятельности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529" y="0"/>
            <a:ext cx="5599509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266950"/>
            <a:ext cx="710803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хема 1"/>
          <p:cNvPicPr>
            <a:picLocks noChangeArrowheads="1"/>
          </p:cNvPicPr>
          <p:nvPr/>
        </p:nvPicPr>
        <p:blipFill>
          <a:blip r:embed="rId2" cstate="print"/>
          <a:srcRect l="-24223" t="-714" r="-24460" b="-224"/>
          <a:stretch>
            <a:fillRect/>
          </a:stretch>
        </p:blipFill>
        <p:spPr bwMode="auto">
          <a:xfrm>
            <a:off x="-2268760" y="1"/>
            <a:ext cx="13681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КОРРЕКЦИОННО-ПЕДАГОГИЧЕСКАЯ ПОМОЩЬ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 России нет утвержденной программы для занятий с аутичными детьми, хотя вопрос о создании специальной категории коррекционных школ для детей с нарушениями эмоционально-волевой сферы уже широко дискутируется среди специалистов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 обучении применяются  адаптированные зарубежные методики, среди которых наибольшее распространение получили программы, разработанные в США специально для аутичных детей, ABA (цель – развитие коммуникативных способностей) и </a:t>
            </a:r>
            <a:r>
              <a:rPr lang="en-US" sz="2800" b="1" dirty="0" smtClean="0">
                <a:solidFill>
                  <a:schemeClr val="bg1"/>
                </a:solidFill>
              </a:rPr>
              <a:t>FLOOR TIME</a:t>
            </a:r>
            <a:r>
              <a:rPr lang="ru-RU" sz="2800" b="1" dirty="0" smtClean="0">
                <a:solidFill>
                  <a:schemeClr val="bg1"/>
                </a:solidFill>
              </a:rPr>
              <a:t> (цель – развитие коммуникативных навыков и эмоционального мышления).</a:t>
            </a:r>
          </a:p>
          <a:p>
            <a:pPr algn="just">
              <a:buNone/>
              <a:defRPr/>
            </a:pPr>
            <a:r>
              <a:rPr lang="ru-RU" sz="2800" dirty="0" smtClean="0"/>
              <a:t> 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02587" cy="50378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АУТИЧНЫЙ РЕБЕНОК В СПЕЦИАЛЬНОЙ ГРУППЕ</a:t>
            </a:r>
            <a:endParaRPr lang="ru-RU" sz="2800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696"/>
            <a:ext cx="8362950" cy="616530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200" b="1" u="sng" dirty="0" smtClean="0">
                <a:solidFill>
                  <a:schemeClr val="bg1"/>
                </a:solidFill>
              </a:rPr>
              <a:t>Комплексная </a:t>
            </a:r>
            <a:r>
              <a:rPr lang="ru-RU" sz="2200" b="1" u="sng" dirty="0" err="1" smtClean="0">
                <a:solidFill>
                  <a:schemeClr val="bg1"/>
                </a:solidFill>
              </a:rPr>
              <a:t>клинико-психолого-педагогическоя</a:t>
            </a:r>
            <a:r>
              <a:rPr lang="ru-RU" sz="2200" b="1" dirty="0" smtClean="0">
                <a:solidFill>
                  <a:schemeClr val="bg1"/>
                </a:solidFill>
              </a:rPr>
              <a:t> коррекция РДА может включать </a:t>
            </a:r>
            <a:r>
              <a:rPr lang="ru-RU" sz="2200" b="1" u="sng" dirty="0" smtClean="0">
                <a:solidFill>
                  <a:schemeClr val="bg1"/>
                </a:solidFill>
              </a:rPr>
              <a:t>следующие разделы</a:t>
            </a:r>
            <a:r>
              <a:rPr lang="ru-RU" sz="2200" b="1" dirty="0" smtClean="0">
                <a:solidFill>
                  <a:schemeClr val="bg1"/>
                </a:solidFill>
              </a:rPr>
              <a:t> (и, соответственно, этапы):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bg1"/>
                </a:solidFill>
              </a:rPr>
              <a:t>1. Психологическая коррекция: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а) установление контакта со взрослыми;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б) смягчение общего фона сенсорного и эмоционального дискомфорта, тревоги, страхов;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в) стимуляция психической активности, направленной на взаимодействие со взрослыми и сверстниками;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г) формирование целенаправленного поведения;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err="1" smtClean="0">
                <a:solidFill>
                  <a:schemeClr val="bg1"/>
                </a:solidFill>
              </a:rPr>
              <a:t>д</a:t>
            </a:r>
            <a:r>
              <a:rPr lang="ru-RU" sz="2200" b="1" dirty="0" smtClean="0">
                <a:solidFill>
                  <a:schemeClr val="bg1"/>
                </a:solidFill>
              </a:rPr>
              <a:t>) преодоление отрицательных форм поведения: агрессии, негативизма, расторможенности влечений.</a:t>
            </a:r>
          </a:p>
          <a:p>
            <a:pPr eaLnBrk="1" hangingPunct="1">
              <a:lnSpc>
                <a:spcPct val="80000"/>
              </a:lnSpc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bg1"/>
                </a:solidFill>
              </a:rPr>
              <a:t>2. Педагогическая коррекция РДА: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а) формирование навыков самообслуживания;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в) пропедевтика обучения (коррекция специфического недоразвития восприятия, моторики, внимания, речи; формирование навыков изобразительной деятельности).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b="1" dirty="0" smtClean="0">
                <a:solidFill>
                  <a:schemeClr val="bg1"/>
                </a:solidFill>
              </a:rPr>
              <a:t>3. Медикаментозная коррекция РДА: поддерживающая психофармакологическая и общеукрепляющая терапия.</a:t>
            </a:r>
          </a:p>
          <a:p>
            <a:pPr eaLnBrk="1" hangingPunct="1">
              <a:lnSpc>
                <a:spcPct val="80000"/>
              </a:lnSpc>
            </a:pPr>
            <a:endParaRPr lang="ru-RU" sz="25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500" b="1" dirty="0" smtClean="0">
                <a:solidFill>
                  <a:schemeClr val="bg1"/>
                </a:solidFill>
              </a:rPr>
              <a:t>4. Работа с семьей: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а) психотерапия членов семьи;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б) ознакомление родителей с рядом психических особенностей ребенка;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в) составление индивидуальной программы воспитания и обучения </a:t>
            </a:r>
            <a:r>
              <a:rPr lang="ru-RU" sz="2500" b="1" dirty="0" err="1" smtClean="0">
                <a:solidFill>
                  <a:schemeClr val="bg1"/>
                </a:solidFill>
              </a:rPr>
              <a:t>аутичного</a:t>
            </a:r>
            <a:r>
              <a:rPr lang="ru-RU" sz="2500" b="1" dirty="0" smtClean="0">
                <a:solidFill>
                  <a:schemeClr val="bg1"/>
                </a:solidFill>
              </a:rPr>
              <a:t> ребенка в домашних условиях;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г) обучение родителей методикам воспитания </a:t>
            </a:r>
            <a:r>
              <a:rPr lang="ru-RU" sz="2500" b="1" dirty="0" err="1" smtClean="0">
                <a:solidFill>
                  <a:schemeClr val="bg1"/>
                </a:solidFill>
              </a:rPr>
              <a:t>аутичного</a:t>
            </a:r>
            <a:r>
              <a:rPr lang="ru-RU" sz="2500" b="1" dirty="0" smtClean="0">
                <a:solidFill>
                  <a:schemeClr val="bg1"/>
                </a:solidFill>
              </a:rPr>
              <a:t> ребенка, организации его режима, привитие навыков самообслуживания, подготовки к школе.</a:t>
            </a:r>
          </a:p>
          <a:p>
            <a:pPr eaLnBrk="1" hangingPunct="1">
              <a:lnSpc>
                <a:spcPct val="80000"/>
              </a:lnSpc>
            </a:pPr>
            <a:endParaRPr lang="ru-RU" sz="25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Методики, используемые для работы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с аутистами</a:t>
            </a:r>
            <a:endParaRPr lang="et-EE" sz="3600" b="1" dirty="0">
              <a:solidFill>
                <a:schemeClr val="bg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Трудотерапия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Физиотерапия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Логопедия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>
                <a:solidFill>
                  <a:schemeClr val="bg1"/>
                </a:solidFill>
              </a:rPr>
              <a:t>Дельфинотерапия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>
                <a:solidFill>
                  <a:schemeClr val="bg1"/>
                </a:solidFill>
              </a:rPr>
              <a:t>Иппотерапия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>
                <a:solidFill>
                  <a:schemeClr val="bg1"/>
                </a:solidFill>
              </a:rPr>
              <a:t>Арт-терапия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Песочная терапия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Диета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Психотерапия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Сенсорная интеграция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45418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524000"/>
            <a:ext cx="3886200" cy="1524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pic>
        <p:nvPicPr>
          <p:cNvPr id="68612" name="Picture 4" descr="аутизм, аутичный ребено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8600"/>
            <a:ext cx="6172200" cy="6477000"/>
          </a:xfrm>
          <a:noFill/>
          <a:ln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7776864" cy="1800200"/>
          </a:xfrm>
          <a:prstGeom prst="rect">
            <a:avLst/>
          </a:prstGeom>
        </p:spPr>
        <p:txBody>
          <a:bodyPr>
            <a:prstTxWarp prst="textArchUp">
              <a:avLst>
                <a:gd name="adj" fmla="val 10800003"/>
              </a:avLst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 дети,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живущие в своем собственном мире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не желающие ничего знать о нашем.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АУТИЗМ: б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олезнь или гениальность?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038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latin typeface="Arial Narrow" pitchFamily="34" charset="0"/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Большинство аутистов – талантливые и одаренные люди. В народе это заболевание часто называют «Болезнь гениев», хотя справедливости ради стоит отметить, что у каждого конкретного  </a:t>
            </a:r>
            <a:r>
              <a:rPr lang="ru-RU" b="1" i="1" dirty="0" err="1" smtClean="0">
                <a:solidFill>
                  <a:schemeClr val="bg1"/>
                </a:solidFill>
                <a:latin typeface="Arial Narrow" pitchFamily="34" charset="0"/>
              </a:rPr>
              <a:t>аутиста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  уровень интеллекта может быть от минимального до самого высокого. Доказательство тому — всемирно известный Билл Гейтс.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К слову сказать, в США семья, имеющая ребенка с диагнозом «аутизм», получает от компании «</a:t>
            </a: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Microsoft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»</a:t>
            </a: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10 тысяч долларов в год на коррекционное лечение. А почти 45% ведущих программистов  «</a:t>
            </a: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Microsoft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»</a:t>
            </a: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-  </a:t>
            </a:r>
            <a:r>
              <a:rPr lang="ru-RU" b="1" i="1" dirty="0" err="1" smtClean="0">
                <a:solidFill>
                  <a:schemeClr val="bg1"/>
                </a:solidFill>
                <a:latin typeface="Arial Narrow" pitchFamily="34" charset="0"/>
              </a:rPr>
              <a:t>аутисты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b="1" i="1" dirty="0" smtClean="0">
              <a:solidFill>
                <a:schemeClr val="bg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603" y="304800"/>
            <a:ext cx="8671322" cy="63944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Частота встречаемости: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3-6 на 10 000 детей (детский аутизм) или не более чем 0,1% от детского населения,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21-26 на 10 000 детей – аутистические черты,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у мальчиков встречается в 3-4 раза чаще, чем у девочек.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Сочетание: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аутизм и нарушения зрения – 1/5;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аутизм и нарушения слуха – 1/4;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аутизм и </a:t>
            </a:r>
            <a:r>
              <a:rPr lang="ru-RU" sz="2600" b="1" dirty="0" err="1" smtClean="0">
                <a:solidFill>
                  <a:schemeClr val="bg1"/>
                </a:solidFill>
              </a:rPr>
              <a:t>синдромальные</a:t>
            </a:r>
            <a:r>
              <a:rPr lang="ru-RU" sz="2600" b="1" dirty="0" smtClean="0">
                <a:solidFill>
                  <a:schemeClr val="bg1"/>
                </a:solidFill>
              </a:rPr>
              <a:t> состояния – 1/4.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Интеллектуальные нарушения при аутизме: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 60 % случаев наблюдается умственная отсталость,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 20 % - легкая интеллектуальная недостаточность (ЗПР),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 20 %  - показатели развития интеллекта в диапазоне возрастной нормы.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124744"/>
            <a:ext cx="4608512" cy="500618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/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Тем, кто хочет помочь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	</a:t>
            </a:r>
            <a:r>
              <a:rPr lang="ru-RU" sz="2800" b="1" dirty="0" err="1" smtClean="0">
                <a:solidFill>
                  <a:schemeClr val="bg1"/>
                </a:solidFill>
              </a:rPr>
              <a:t>аутичным</a:t>
            </a:r>
            <a:r>
              <a:rPr lang="ru-RU" sz="2800" b="1" dirty="0" smtClean="0">
                <a:solidFill>
                  <a:schemeClr val="bg1"/>
                </a:solidFill>
              </a:rPr>
              <a:t> детям хочется пожелать терпения в понимании тех, кто так не похож на нас.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	Ведь в нашу с вами жизнь «эти дети приходят проверить нас с вами на человечность»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800" b="1" dirty="0" err="1" smtClean="0">
                <a:solidFill>
                  <a:schemeClr val="bg1"/>
                </a:solidFill>
              </a:rPr>
              <a:t>Р.Шнайдер</a:t>
            </a:r>
            <a:r>
              <a:rPr lang="ru-RU" sz="2800" b="1" dirty="0" smtClean="0">
                <a:solidFill>
                  <a:schemeClr val="bg1"/>
                </a:solidFill>
              </a:rPr>
              <a:t> – педагог и философ).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21508" name="Picture 4" descr="aut_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1750" y="1989138"/>
            <a:ext cx="4032250" cy="3960812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-268940" y="1"/>
            <a:ext cx="9359152" cy="6857999"/>
          </a:xfrm>
        </p:spPr>
        <p:txBody>
          <a:bodyPr>
            <a:normAutofit/>
          </a:bodyPr>
          <a:lstStyle/>
          <a:p>
            <a:pPr marL="914400" lvl="1" indent="-457200" algn="ctr">
              <a:lnSpc>
                <a:spcPct val="70000"/>
              </a:lnSpc>
              <a:buFont typeface="Arial" charset="0"/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Список литературы</a:t>
            </a:r>
          </a:p>
          <a:p>
            <a:pPr marL="914400" lvl="1" indent="-457200" algn="ctr">
              <a:lnSpc>
                <a:spcPct val="70000"/>
              </a:lnSpc>
              <a:buFont typeface="Arial" charset="0"/>
              <a:buNone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Никольская О.С., </a:t>
            </a:r>
            <a:r>
              <a:rPr lang="ru-RU" sz="1400" b="1" dirty="0" err="1" smtClean="0">
                <a:solidFill>
                  <a:schemeClr val="bg1"/>
                </a:solidFill>
              </a:rPr>
              <a:t>Баенская</a:t>
            </a:r>
            <a:r>
              <a:rPr lang="ru-RU" sz="1400" b="1" dirty="0" smtClean="0">
                <a:solidFill>
                  <a:schemeClr val="bg1"/>
                </a:solidFill>
              </a:rPr>
              <a:t> Е.Р., </a:t>
            </a:r>
            <a:r>
              <a:rPr lang="ru-RU" sz="1400" b="1" dirty="0" err="1" smtClean="0">
                <a:solidFill>
                  <a:schemeClr val="bg1"/>
                </a:solidFill>
              </a:rPr>
              <a:t>Либлинг</a:t>
            </a:r>
            <a:r>
              <a:rPr lang="ru-RU" sz="1400" b="1" dirty="0" smtClean="0">
                <a:solidFill>
                  <a:schemeClr val="bg1"/>
                </a:solidFill>
              </a:rPr>
              <a:t> М.М., Костин И.А., </a:t>
            </a:r>
            <a:r>
              <a:rPr lang="ru-RU" sz="1400" b="1" dirty="0" err="1" smtClean="0">
                <a:solidFill>
                  <a:schemeClr val="bg1"/>
                </a:solidFill>
              </a:rPr>
              <a:t>Веденина</a:t>
            </a:r>
            <a:r>
              <a:rPr lang="ru-RU" sz="1400" b="1" dirty="0" smtClean="0">
                <a:solidFill>
                  <a:schemeClr val="bg1"/>
                </a:solidFill>
              </a:rPr>
              <a:t> М.Ю., </a:t>
            </a:r>
            <a:r>
              <a:rPr lang="ru-RU" sz="1400" b="1" dirty="0" err="1" smtClean="0">
                <a:solidFill>
                  <a:schemeClr val="bg1"/>
                </a:solidFill>
              </a:rPr>
              <a:t>Аршатский</a:t>
            </a:r>
            <a:r>
              <a:rPr lang="ru-RU" sz="1400" b="1" dirty="0" smtClean="0">
                <a:solidFill>
                  <a:schemeClr val="bg1"/>
                </a:solidFill>
              </a:rPr>
              <a:t> А.В., </a:t>
            </a:r>
            <a:r>
              <a:rPr lang="ru-RU" sz="1400" b="1" dirty="0" err="1" smtClean="0">
                <a:solidFill>
                  <a:schemeClr val="bg1"/>
                </a:solidFill>
              </a:rPr>
              <a:t>Аршатская</a:t>
            </a:r>
            <a:r>
              <a:rPr lang="ru-RU" sz="1400" b="1" dirty="0" smtClean="0">
                <a:solidFill>
                  <a:schemeClr val="bg1"/>
                </a:solidFill>
              </a:rPr>
              <a:t> О.С.. Дети и подростки с аутизмом. Психологическое сопровождение. – М.: </a:t>
            </a:r>
            <a:r>
              <a:rPr lang="ru-RU" sz="1400" b="1" dirty="0" err="1" smtClean="0">
                <a:solidFill>
                  <a:schemeClr val="bg1"/>
                </a:solidFill>
              </a:rPr>
              <a:t>Теревинф</a:t>
            </a:r>
            <a:r>
              <a:rPr lang="ru-RU" sz="1400" b="1" dirty="0" smtClean="0">
                <a:solidFill>
                  <a:schemeClr val="bg1"/>
                </a:solidFill>
              </a:rPr>
              <a:t>, 2005,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Никольская О.С., </a:t>
            </a:r>
            <a:r>
              <a:rPr lang="ru-RU" sz="1400" b="1" dirty="0" err="1" smtClean="0">
                <a:solidFill>
                  <a:schemeClr val="bg1"/>
                </a:solidFill>
              </a:rPr>
              <a:t>Баенская</a:t>
            </a:r>
            <a:r>
              <a:rPr lang="ru-RU" sz="1400" b="1" dirty="0" smtClean="0">
                <a:solidFill>
                  <a:schemeClr val="bg1"/>
                </a:solidFill>
              </a:rPr>
              <a:t> Е.Р., </a:t>
            </a:r>
            <a:r>
              <a:rPr lang="ru-RU" sz="1400" b="1" dirty="0" err="1" smtClean="0">
                <a:solidFill>
                  <a:schemeClr val="bg1"/>
                </a:solidFill>
              </a:rPr>
              <a:t>Либлинг</a:t>
            </a:r>
            <a:r>
              <a:rPr lang="ru-RU" sz="1400" b="1" dirty="0" smtClean="0">
                <a:solidFill>
                  <a:schemeClr val="bg1"/>
                </a:solidFill>
              </a:rPr>
              <a:t> М.М. Аутичный ребенок. Пути помощи. – М.,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Никольская О.С. Аффективная сфера человека. Взгляд сквозь призму детского аутизма. М.2000,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Детский аутизм. Хрестоматия. Сост. Л.М. Шипицына. – СПб.,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Лебединская К.С., Никольская О.С. Диагностика раннего детского аутизма: начальные проявления. – М.,1991,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Лебединская К.С., Райская М.М., Грибанова Г.В. Подростки с нарушениями в аффективной сфере. М., 1988,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Лебединский В.В., Никольская О.С. Эмоциональные нарушения в детском возрасте и их коррекция. М., 1990,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Эмоциональные нарушения в детском возрасте и их коррекция /Лебединский В.В., Никольская О.С., </a:t>
            </a:r>
            <a:r>
              <a:rPr lang="ru-RU" sz="1400" b="1" dirty="0" err="1" smtClean="0">
                <a:solidFill>
                  <a:schemeClr val="bg1"/>
                </a:solidFill>
              </a:rPr>
              <a:t>Баенская</a:t>
            </a:r>
            <a:r>
              <a:rPr lang="ru-RU" sz="1400" b="1" dirty="0" smtClean="0">
                <a:solidFill>
                  <a:schemeClr val="bg1"/>
                </a:solidFill>
              </a:rPr>
              <a:t> Е.Р., </a:t>
            </a:r>
            <a:r>
              <a:rPr lang="ru-RU" sz="1400" b="1" dirty="0" err="1" smtClean="0">
                <a:solidFill>
                  <a:schemeClr val="bg1"/>
                </a:solidFill>
              </a:rPr>
              <a:t>Либлинг</a:t>
            </a:r>
            <a:r>
              <a:rPr lang="ru-RU" sz="1400" b="1" dirty="0" smtClean="0">
                <a:solidFill>
                  <a:schemeClr val="bg1"/>
                </a:solidFill>
              </a:rPr>
              <a:t> М.М. – 1990,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b="1" dirty="0" err="1" smtClean="0">
                <a:solidFill>
                  <a:schemeClr val="bg1"/>
                </a:solidFill>
              </a:rPr>
              <a:t>Баенская</a:t>
            </a:r>
            <a:r>
              <a:rPr lang="ru-RU" sz="1400" b="1" dirty="0" smtClean="0">
                <a:solidFill>
                  <a:schemeClr val="bg1"/>
                </a:solidFill>
              </a:rPr>
              <a:t> Е.Р. Особенности раннего аффективного развития аутичного ребенка в возрасте от 0 до 1,5 лет // Дефектология. - 1995. - № 5. - С. 76-83.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b="1" dirty="0" err="1" smtClean="0">
                <a:solidFill>
                  <a:schemeClr val="bg1"/>
                </a:solidFill>
              </a:rPr>
              <a:t>Баенская</a:t>
            </a:r>
            <a:r>
              <a:rPr lang="ru-RU" sz="1400" b="1" dirty="0" smtClean="0">
                <a:solidFill>
                  <a:schemeClr val="bg1"/>
                </a:solidFill>
              </a:rPr>
              <a:t> Е.Р. Особенности раннего аффективного развития аутичного ребенка в возрасте от 0 до 1,5 лет // Альманах ИКП РАО. - 2001. - № 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b="1" dirty="0" err="1" smtClean="0">
                <a:solidFill>
                  <a:schemeClr val="bg1"/>
                </a:solidFill>
              </a:rPr>
              <a:t>Веденина</a:t>
            </a:r>
            <a:r>
              <a:rPr lang="ru-RU" sz="1400" b="1" dirty="0" smtClean="0">
                <a:solidFill>
                  <a:schemeClr val="bg1"/>
                </a:solidFill>
              </a:rPr>
              <a:t> М.Ю., Окунева О.Н. Использование поведенческой терапии аутичных детей для формирования навыков бытовой адаптации. Сообщение II // Дефектология. - 1997. - № 3. - С. 15-20.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b="1" dirty="0" err="1" smtClean="0">
                <a:solidFill>
                  <a:schemeClr val="bg1"/>
                </a:solidFill>
              </a:rPr>
              <a:t>Гилберг</a:t>
            </a:r>
            <a:r>
              <a:rPr lang="ru-RU" sz="1400" b="1" dirty="0" smtClean="0">
                <a:solidFill>
                  <a:schemeClr val="bg1"/>
                </a:solidFill>
              </a:rPr>
              <a:t> К., </a:t>
            </a:r>
            <a:r>
              <a:rPr lang="ru-RU" sz="1400" b="1" dirty="0" err="1" smtClean="0">
                <a:solidFill>
                  <a:schemeClr val="bg1"/>
                </a:solidFill>
              </a:rPr>
              <a:t>Питерс</a:t>
            </a:r>
            <a:r>
              <a:rPr lang="ru-RU" sz="1400" b="1" dirty="0" smtClean="0">
                <a:solidFill>
                  <a:schemeClr val="bg1"/>
                </a:solidFill>
              </a:rPr>
              <a:t> Т. Аутизм: медицинские и педагогические аспекты. - СПб.: </a:t>
            </a:r>
            <a:r>
              <a:rPr lang="ru-RU" sz="1400" b="1" dirty="0" err="1" smtClean="0">
                <a:solidFill>
                  <a:schemeClr val="bg1"/>
                </a:solidFill>
              </a:rPr>
              <a:t>ИСПиП</a:t>
            </a:r>
            <a:r>
              <a:rPr lang="ru-RU" sz="1400" b="1" dirty="0" smtClean="0">
                <a:solidFill>
                  <a:schemeClr val="bg1"/>
                </a:solidFill>
              </a:rPr>
              <a:t>, 1998.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b="1" dirty="0" err="1" smtClean="0">
                <a:solidFill>
                  <a:schemeClr val="bg1"/>
                </a:solidFill>
              </a:rPr>
              <a:t>Дольто</a:t>
            </a:r>
            <a:r>
              <a:rPr lang="ru-RU" sz="1400" b="1" dirty="0" smtClean="0">
                <a:solidFill>
                  <a:schemeClr val="bg1"/>
                </a:solidFill>
              </a:rPr>
              <a:t> Ф. Исцеление </a:t>
            </a:r>
            <a:r>
              <a:rPr lang="ru-RU" sz="1400" b="1" dirty="0" err="1" smtClean="0">
                <a:solidFill>
                  <a:schemeClr val="bg1"/>
                </a:solidFill>
              </a:rPr>
              <a:t>аутистов</a:t>
            </a:r>
            <a:r>
              <a:rPr lang="ru-RU" sz="1400" b="1" dirty="0" smtClean="0">
                <a:solidFill>
                  <a:schemeClr val="bg1"/>
                </a:solidFill>
              </a:rPr>
              <a:t> // На стороне ребенка. - СПб: Петербург - XXI век, 1997.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b="1" dirty="0" err="1" smtClean="0">
                <a:solidFill>
                  <a:schemeClr val="bg1"/>
                </a:solidFill>
              </a:rPr>
              <a:t>Карвасарская</a:t>
            </a:r>
            <a:r>
              <a:rPr lang="ru-RU" sz="1400" b="1" dirty="0" smtClean="0">
                <a:solidFill>
                  <a:schemeClr val="bg1"/>
                </a:solidFill>
              </a:rPr>
              <a:t> И.Б. В стороне. Из опыта работы с аутичными детьми. - М., 2003.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b="1" dirty="0" err="1" smtClean="0">
                <a:solidFill>
                  <a:schemeClr val="bg1"/>
                </a:solidFill>
              </a:rPr>
              <a:t>Либлинг</a:t>
            </a:r>
            <a:r>
              <a:rPr lang="ru-RU" sz="1400" b="1" dirty="0" smtClean="0">
                <a:solidFill>
                  <a:schemeClr val="bg1"/>
                </a:solidFill>
              </a:rPr>
              <a:t> М. М. Холдинг-терапия как форма психологической помощи семье, имеющей аутичного ребенка // Дефектология. - 1996. - № 3. - С. 56-66.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Методические рекомендации по организации работы центров помощи детям с РДА. Письмо Министерство Образования РФ от 24 мая 2002 г.</a:t>
            </a:r>
          </a:p>
          <a:p>
            <a:pPr marL="457200" lvl="1" indent="0" algn="just">
              <a:lnSpc>
                <a:spcPct val="7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            № 29/2141-6.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Морозов С.А., Морозова Т.И. Мир за стеклянной стеной // Материнство. - 1997. - №№ 1 - 6, 9.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Победить аутизм. Метод семьи Кауфман / Сост. Н.Л. Холмогорова. - М.: Центр лечебной педагогики, 2005.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Подготовка к обучению детей с ранним детским аутизмом (начало) // Дефектология. - 1997. - №4. - С.80-86.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Подготовка к обучению детей с ранним детским аутизмом (продолжение) // Дефектология. - 1998. - №1. - С. 69-80.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b="1" dirty="0" err="1" smtClean="0">
                <a:solidFill>
                  <a:schemeClr val="bg1"/>
                </a:solidFill>
              </a:rPr>
              <a:t>Сатмари</a:t>
            </a:r>
            <a:r>
              <a:rPr lang="ru-RU" sz="1400" b="1" dirty="0" smtClean="0">
                <a:solidFill>
                  <a:schemeClr val="bg1"/>
                </a:solidFill>
              </a:rPr>
              <a:t> П. Дети с аутизмом. СПб., Питер., 2005. 224 с.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http://www.helpautism.ru</a:t>
            </a:r>
          </a:p>
          <a:p>
            <a:pPr marL="914400" lvl="1" indent="-457200" algn="just">
              <a:lnSpc>
                <a:spcPct val="70000"/>
              </a:lnSpc>
              <a:buFontTx/>
              <a:buNone/>
            </a:pPr>
            <a:endParaRPr lang="ru-RU" sz="1400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endParaRPr lang="ru-RU" sz="1000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endParaRPr lang="ru-RU" sz="1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819672" y="188640"/>
            <a:ext cx="5961856" cy="4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КОНТАКТЫ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331640" y="1052736"/>
            <a:ext cx="5961856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 адрес: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4000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79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г. Волгоград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Ул. Кирова, д. 143 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Издательство «Учитель»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 сайт: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www.uchitel-izd.ru</a:t>
            </a:r>
            <a:endParaRPr lang="ru-RU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Наши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электронные адреса: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webinar@uchitel-izd.ru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met@uchitel-izd.ru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5072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836712"/>
            <a:ext cx="676875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Благодарим за участие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 в </a:t>
            </a:r>
            <a:r>
              <a:rPr lang="ru-RU" sz="4000" dirty="0" err="1">
                <a:solidFill>
                  <a:schemeClr val="bg1">
                    <a:lumMod val="95000"/>
                  </a:schemeClr>
                </a:solidFill>
                <a:effectLst/>
              </a:rPr>
              <a:t>в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  <a:effectLst/>
              </a:rPr>
              <a:t>ебинаре</a:t>
            </a:r>
            <a:endParaRPr lang="ru-RU" sz="400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4" name="Picture 2" descr="C:\Users\Vilkova\AppData\Local\Microsoft\Windows\Temporary Internet Files\Content.IE5\OLPX5LZP\MC9004339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00" y="2954215"/>
            <a:ext cx="2183185" cy="21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ilkova\AppData\Local\Microsoft\Windows\Temporary Internet Files\Content.IE5\1FEQ4JYK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31639" y="2954215"/>
            <a:ext cx="2268919" cy="22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23528" y="5593557"/>
            <a:ext cx="8244917" cy="1045864"/>
            <a:chOff x="216737" y="5967353"/>
            <a:chExt cx="8603735" cy="7971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16737" y="5967353"/>
              <a:ext cx="4451084" cy="797164"/>
              <a:chOff x="534246" y="5980861"/>
              <a:chExt cx="4451084" cy="79716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619672" y="6350194"/>
                <a:ext cx="241770" cy="42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3262" y="6043659"/>
                <a:ext cx="3532068" cy="46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Издательство «Учитель»</a:t>
                </a:r>
              </a:p>
              <a:p>
                <a:r>
                  <a:rPr lang="en-US" sz="1600" dirty="0" smtClean="0">
                    <a:solidFill>
                      <a:prstClr val="black"/>
                    </a:solidFill>
                    <a:hlinkClick r:id="rId4"/>
                  </a:rPr>
                  <a:t>www.uchitel-izd.ru</a:t>
                </a:r>
                <a:r>
                  <a:rPr lang="ru-RU" sz="1600" b="1" dirty="0" smtClean="0">
                    <a:solidFill>
                      <a:prstClr val="black"/>
                    </a:solidFill>
                  </a:rPr>
                  <a:t> 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4246" y="5980861"/>
                <a:ext cx="919016" cy="701848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5288404" y="6126410"/>
              <a:ext cx="3532068" cy="35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1">
                      <a:lumMod val="95000"/>
                    </a:schemeClr>
                  </a:solidFill>
                </a:rPr>
                <a:t>Вопросы, связанные с вебинарами можно задать по адресу</a:t>
              </a:r>
              <a:r>
                <a:rPr lang="ru-RU" sz="1200" b="1" dirty="0">
                  <a:solidFill>
                    <a:prstClr val="black"/>
                  </a:solidFill>
                </a:rPr>
                <a:t>: </a:t>
              </a:r>
              <a:r>
                <a:rPr lang="en-US" sz="1200" b="1" dirty="0" smtClean="0">
                  <a:solidFill>
                    <a:prstClr val="black"/>
                  </a:solidFill>
                  <a:hlinkClick r:id="rId6"/>
                </a:rPr>
                <a:t>webinar@uchitel-izd.ru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6787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C9004332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717032"/>
            <a:ext cx="84472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За последние годы, значительно увеличилось число детей с ранним детским аутизмом и детей с </a:t>
            </a:r>
            <a:r>
              <a:rPr lang="ru-RU" sz="2400" b="1" dirty="0" err="1" smtClean="0">
                <a:solidFill>
                  <a:srgbClr val="002060"/>
                </a:solidFill>
                <a:cs typeface="Arial" pitchFamily="34" charset="0"/>
              </a:rPr>
              <a:t>аутичными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компонентами.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Детский аутизм проявляется в различных формах,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при различных уровнях интеллектуального развития, поэтому ребенка с аутизмом можно обнаружить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и в специальном, и в обычном детском саду.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752600" y="0"/>
            <a:ext cx="7162800" cy="6573838"/>
          </a:xfrm>
        </p:spPr>
        <p:txBody>
          <a:bodyPr>
            <a:normAutofit lnSpcReduction="10000"/>
          </a:bodyPr>
          <a:lstStyle/>
          <a:p>
            <a:pPr>
              <a:buFont typeface="Georgia" pitchFamily="18" charset="0"/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</a:t>
            </a:r>
          </a:p>
          <a:p>
            <a:pPr>
              <a:buFont typeface="Georgia" pitchFamily="18" charset="0"/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   </a:t>
            </a:r>
            <a:r>
              <a:rPr lang="ru-RU" sz="2400" b="1" i="1" dirty="0" smtClean="0">
                <a:solidFill>
                  <a:schemeClr val="bg1"/>
                </a:solidFill>
              </a:rPr>
              <a:t>Понимая чрезвычайную важность проблемы, 62 сессия Генеральной Ассамблеи ООН в 2008 году постановила отмечать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2 апреля </a:t>
            </a:r>
            <a:r>
              <a:rPr lang="ru-RU" sz="2400" b="1" i="1" dirty="0" smtClean="0">
                <a:solidFill>
                  <a:schemeClr val="bg1"/>
                </a:solidFill>
              </a:rPr>
              <a:t>каждого года </a:t>
            </a:r>
            <a:r>
              <a:rPr lang="ru-RU" sz="2400" b="1" i="1" dirty="0" smtClean="0">
                <a:solidFill>
                  <a:srgbClr val="FF0000"/>
                </a:solidFill>
              </a:rPr>
              <a:t>"Всемирный день распространения информации об аутизме". </a:t>
            </a:r>
            <a:r>
              <a:rPr lang="ru-RU" sz="2400" b="1" i="1" dirty="0" smtClean="0">
                <a:solidFill>
                  <a:schemeClr val="bg1"/>
                </a:solidFill>
              </a:rPr>
              <a:t>В этот день общественные организации всего мира стремятся донести до родителей, специалистов и властей, необходимость повышения уровня информированности, об аутизме, как о тяжелом расстройстве раннего развития ребенка, требующем пристального внимания всего мирового сообщества. Ученые озабочены тем, что истинные причины расстройства до сих пор не ясны, реабилитационный процесс требует значительных усилий, а главное - численность детей с аутизмом за последние десять лет выросла во всем мире в десять раз.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051720" cy="24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ПОНЯТИЕ АУТИЗМ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800" b="1" dirty="0" err="1" smtClean="0">
                <a:solidFill>
                  <a:schemeClr val="bg1"/>
                </a:solidFill>
              </a:rPr>
              <a:t>Аути́зм</a:t>
            </a:r>
            <a:r>
              <a:rPr lang="ru-RU" sz="2800" b="1" dirty="0" smtClean="0">
                <a:solidFill>
                  <a:schemeClr val="bg1"/>
                </a:solidFill>
              </a:rPr>
              <a:t> — расстройство, возникающее вследствие нарушения развития головного мозга и характеризующееся выраженным и всесторонним дефицитом социального взаимодействия и общения, а также ограниченными интересами и повторяющимися действиями. Все указанные признаки проявляются в возрасте до трёх лет. Схожие состояния, при которых отмечаются более мягкие признаки и симптомы, относят к расстройствам </a:t>
            </a:r>
            <a:r>
              <a:rPr lang="ru-RU" sz="2800" b="1" dirty="0" err="1" smtClean="0">
                <a:solidFill>
                  <a:schemeClr val="bg1"/>
                </a:solidFill>
              </a:rPr>
              <a:t>аутистического</a:t>
            </a:r>
            <a:r>
              <a:rPr lang="ru-RU" sz="2800" b="1" dirty="0" smtClean="0">
                <a:solidFill>
                  <a:schemeClr val="bg1"/>
                </a:solidFill>
              </a:rPr>
              <a:t> спектра.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(Материал из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Википедии</a:t>
            </a:r>
            <a:r>
              <a:rPr lang="ru-RU" sz="2800" b="1" dirty="0" smtClean="0">
                <a:solidFill>
                  <a:schemeClr val="bg1"/>
                </a:solidFill>
              </a:rPr>
              <a:t> — свободной энциклопедии)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8" y="764704"/>
            <a:ext cx="8496944" cy="58326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err="1">
                <a:solidFill>
                  <a:schemeClr val="bg1"/>
                </a:solidFill>
              </a:rPr>
              <a:t>Впервыев</a:t>
            </a:r>
            <a:r>
              <a:rPr lang="ru-RU" sz="2200" b="1" dirty="0">
                <a:solidFill>
                  <a:schemeClr val="bg1"/>
                </a:solidFill>
              </a:rPr>
              <a:t> ведено E. </a:t>
            </a:r>
            <a:r>
              <a:rPr lang="ru-RU" sz="2200" b="1" dirty="0" err="1">
                <a:solidFill>
                  <a:schemeClr val="bg1"/>
                </a:solidFill>
              </a:rPr>
              <a:t>Bleuler</a:t>
            </a:r>
            <a:r>
              <a:rPr lang="ru-RU" sz="2200" b="1" dirty="0">
                <a:solidFill>
                  <a:schemeClr val="bg1"/>
                </a:solidFill>
              </a:rPr>
              <a:t> в </a:t>
            </a:r>
            <a:r>
              <a:rPr lang="ru-RU" sz="2200" b="1" dirty="0" smtClean="0">
                <a:solidFill>
                  <a:schemeClr val="bg1"/>
                </a:solidFill>
              </a:rPr>
              <a:t>1911г</a:t>
            </a:r>
            <a:r>
              <a:rPr lang="ru-RU" sz="2200" b="1" dirty="0">
                <a:solidFill>
                  <a:schemeClr val="bg1"/>
                </a:solidFill>
              </a:rPr>
              <a:t>. </a:t>
            </a:r>
            <a:r>
              <a:rPr lang="ru-RU" sz="2200" b="1" dirty="0" smtClean="0">
                <a:solidFill>
                  <a:schemeClr val="bg1"/>
                </a:solidFill>
              </a:rPr>
              <a:t>Для обозначения симптома у взрослых больных, страдающих шизофренией, который проявляется в виде ухода человека от внешней реальности в мир собственных фантазий.</a:t>
            </a:r>
            <a:endParaRPr lang="ru-RU" sz="2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В.П. Осипов рассматривал аутизм как "разобщенность больных с внешним миром". 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В. А. Гиляровский говорил об аутизме как "своеобразном нарушении сознания самого "Я" и всей личности с нарушением нормальных установок к окружающему", при этом подчеркивая, что такие больные замкнуты и отчуждены от всего остального.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bg1"/>
                </a:solidFill>
              </a:rPr>
              <a:t>Аутизм – это психопатологический синдром, который характеризуется недостаточностью общения, формируется на основе первичных структурных нарушений или неравномерности развития предпосылок общения и вторичной утраты регулятивного влияния общения на мышление и поведение (В.Е. Каган, 1981)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4000500" y="285750"/>
            <a:ext cx="4929188" cy="27860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РАННИЙ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ДЕТСКИЙ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АУТИЗМ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2711152"/>
          </a:xfrm>
        </p:spPr>
        <p:txBody>
          <a:bodyPr>
            <a:noAutofit/>
          </a:bodyPr>
          <a:lstStyle/>
          <a:p>
            <a:pPr lvl="4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«Отрыв от реальности, отгороженность от внешнего мира, отсутствие или парадоксальность реакций на внешние раздражители, нарушение адекватной эмоциональной связи со средой» </a:t>
            </a:r>
          </a:p>
          <a:p>
            <a:pPr lvl="4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(К.С. Лебединская)</a:t>
            </a:r>
          </a:p>
        </p:txBody>
      </p:sp>
      <p:pic>
        <p:nvPicPr>
          <p:cNvPr id="3076" name="Picture 5" descr="DSC_03444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08930" cy="38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3006</Words>
  <Application>Microsoft Office PowerPoint</Application>
  <PresentationFormat>Экран (4:3)</PresentationFormat>
  <Paragraphs>298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Arial Narrow</vt:lpstr>
      <vt:lpstr>Calibri</vt:lpstr>
      <vt:lpstr>Georgia</vt:lpstr>
      <vt:lpstr>Times New Roman</vt:lpstr>
      <vt:lpstr>Verdana</vt:lpstr>
      <vt:lpstr>Wingdings</vt:lpstr>
      <vt:lpstr>Тема Office</vt:lpstr>
      <vt:lpstr>Презентация PowerPoint</vt:lpstr>
      <vt:lpstr>СПЕЦИАЛЬНОЕ ОБРАЗОВАНИЕ ПРИ АУТИЗМЕ  И АУТИСТИЧЕСКИХ ЧЕРТАХ ЛИЧНОСТИ</vt:lpstr>
      <vt:lpstr>ПЛАН</vt:lpstr>
      <vt:lpstr>Презентация PowerPoint</vt:lpstr>
      <vt:lpstr>Презентация PowerPoint</vt:lpstr>
      <vt:lpstr>Презентация PowerPoint</vt:lpstr>
      <vt:lpstr>ПОНЯТИЕ АУТИЗМ</vt:lpstr>
      <vt:lpstr>Презентация PowerPoint</vt:lpstr>
      <vt:lpstr>РАННИЙ  ДЕТСКИЙ  АУТИЗМ</vt:lpstr>
      <vt:lpstr>История изучения РДА  4 этапа (Башина В. М.)</vt:lpstr>
      <vt:lpstr>Презентация PowerPoint</vt:lpstr>
      <vt:lpstr>Презентация PowerPoint</vt:lpstr>
      <vt:lpstr>Презентация PowerPoint</vt:lpstr>
      <vt:lpstr>Причины РДА</vt:lpstr>
      <vt:lpstr>Клинико-психологическая классификация  (Никольская О.С.)</vt:lpstr>
      <vt:lpstr>Презентация PowerPoint</vt:lpstr>
      <vt:lpstr>Презентация PowerPoint</vt:lpstr>
      <vt:lpstr>Презентация PowerPoint</vt:lpstr>
      <vt:lpstr>РАС</vt:lpstr>
      <vt:lpstr>Классификация общих расстройств психологического развития по МКБ-10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Дифференциальная диагностика детского аутизма</vt:lpstr>
      <vt:lpstr>Презентация PowerPoint</vt:lpstr>
      <vt:lpstr>Презентация PowerPoint</vt:lpstr>
      <vt:lpstr>КЛИНИКО-ПСИХОЛОГО-ПЕДАГОГИЧЕСКАЯ ХАРАКТЕРИСТИКА</vt:lpstr>
      <vt:lpstr>Наиболее характерные проявления аутизма  в младенческом возрасте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КОРРЕКЦИОННО-ПЕДАГОГИЧЕСКАЯ ПОМОЩЬ</vt:lpstr>
      <vt:lpstr>АУТИЧНЫЙ РЕБЕНОК В СПЕЦИАЛЬНОЙ ГРУППЕ</vt:lpstr>
      <vt:lpstr>Презентация PowerPoint</vt:lpstr>
      <vt:lpstr>Методики, используемые для работы  с аутистами</vt:lpstr>
      <vt:lpstr>Презентация PowerPoint</vt:lpstr>
      <vt:lpstr>АУТИЗМ: болезнь или гениальность?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участие  в вебинаре</vt:lpstr>
    </vt:vector>
  </TitlesOfParts>
  <Company>spa.ucoz.ua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</dc:creator>
  <cp:lastModifiedBy>w7</cp:lastModifiedBy>
  <cp:revision>85</cp:revision>
  <dcterms:created xsi:type="dcterms:W3CDTF">2015-12-15T10:46:35Z</dcterms:created>
  <dcterms:modified xsi:type="dcterms:W3CDTF">2020-03-07T03:32:23Z</dcterms:modified>
</cp:coreProperties>
</file>