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B75FD-D207-4ACB-8272-83BA7D61A5C3}" v="993" dt="2022-03-15T18:17:34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89AF1-1B6F-4237-8743-18F06C5885F4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7749286-3B34-4C4A-AB69-CFE980E9D99D}">
      <dgm:prSet/>
      <dgm:spPr/>
      <dgm:t>
        <a:bodyPr/>
        <a:lstStyle/>
        <a:p>
          <a:r>
            <a:rPr lang="ru-RU"/>
            <a:t>Пыль радиоактивных руд во время их разведки, добычи и переработки;</a:t>
          </a:r>
          <a:endParaRPr lang="en-US"/>
        </a:p>
      </dgm:t>
    </dgm:pt>
    <dgm:pt modelId="{76FCE716-7D34-4E26-A341-345EAAC1CB1F}" type="parTrans" cxnId="{B4C3F2DE-CE71-4E2B-9E6A-CE58C14766C7}">
      <dgm:prSet/>
      <dgm:spPr/>
      <dgm:t>
        <a:bodyPr/>
        <a:lstStyle/>
        <a:p>
          <a:endParaRPr lang="en-US"/>
        </a:p>
      </dgm:t>
    </dgm:pt>
    <dgm:pt modelId="{11F0F7C0-EC1D-40F9-92E2-90D7876976A5}" type="sibTrans" cxnId="{B4C3F2DE-CE71-4E2B-9E6A-CE58C14766C7}">
      <dgm:prSet/>
      <dgm:spPr/>
      <dgm:t>
        <a:bodyPr/>
        <a:lstStyle/>
        <a:p>
          <a:endParaRPr lang="en-US"/>
        </a:p>
      </dgm:t>
    </dgm:pt>
    <dgm:pt modelId="{2315B66E-73A6-4634-9CED-E9660A57C46F}">
      <dgm:prSet/>
      <dgm:spPr/>
      <dgm:t>
        <a:bodyPr/>
        <a:lstStyle/>
        <a:p>
          <a:r>
            <a:rPr lang="ru-RU"/>
            <a:t>соединения никеля; </a:t>
          </a:r>
          <a:endParaRPr lang="en-US"/>
        </a:p>
      </dgm:t>
    </dgm:pt>
    <dgm:pt modelId="{912E0655-F679-4307-8DB1-60D0034E1E45}" type="parTrans" cxnId="{4C608145-190C-4C35-A22D-E7C50C8B1FB3}">
      <dgm:prSet/>
      <dgm:spPr/>
      <dgm:t>
        <a:bodyPr/>
        <a:lstStyle/>
        <a:p>
          <a:endParaRPr lang="en-US"/>
        </a:p>
      </dgm:t>
    </dgm:pt>
    <dgm:pt modelId="{F59B6CAD-DB25-47D3-9B4C-0F31BD42807B}" type="sibTrans" cxnId="{4C608145-190C-4C35-A22D-E7C50C8B1FB3}">
      <dgm:prSet/>
      <dgm:spPr/>
      <dgm:t>
        <a:bodyPr/>
        <a:lstStyle/>
        <a:p>
          <a:endParaRPr lang="en-US"/>
        </a:p>
      </dgm:t>
    </dgm:pt>
    <dgm:pt modelId="{69A1F5CA-CB33-498D-8CE7-757E3531AF33}">
      <dgm:prSet/>
      <dgm:spPr/>
      <dgm:t>
        <a:bodyPr/>
        <a:lstStyle/>
        <a:p>
          <a:r>
            <a:rPr lang="ru-RU"/>
            <a:t>аэрозоль сильных неорганических кислот (серная кислота) при получении и применении сернистого иприта;</a:t>
          </a:r>
          <a:endParaRPr lang="en-US"/>
        </a:p>
      </dgm:t>
    </dgm:pt>
    <dgm:pt modelId="{6B486BBC-08B8-4610-9331-B5313EA3FC42}" type="parTrans" cxnId="{AE82EACE-D62F-4FD7-BE4D-ACDFAB031149}">
      <dgm:prSet/>
      <dgm:spPr/>
      <dgm:t>
        <a:bodyPr/>
        <a:lstStyle/>
        <a:p>
          <a:endParaRPr lang="en-US"/>
        </a:p>
      </dgm:t>
    </dgm:pt>
    <dgm:pt modelId="{81861022-5EB0-44A8-8CF7-43E463FDC8D1}" type="sibTrans" cxnId="{AE82EACE-D62F-4FD7-BE4D-ACDFAB031149}">
      <dgm:prSet/>
      <dgm:spPr/>
      <dgm:t>
        <a:bodyPr/>
        <a:lstStyle/>
        <a:p>
          <a:endParaRPr lang="en-US"/>
        </a:p>
      </dgm:t>
    </dgm:pt>
    <dgm:pt modelId="{F04BFC82-F91E-46BA-A3B2-415D07E324B2}">
      <dgm:prSet/>
      <dgm:spPr/>
      <dgm:t>
        <a:bodyPr/>
        <a:lstStyle/>
        <a:p>
          <a:r>
            <a:rPr lang="ru-RU"/>
            <a:t>продукты переработки нефти и каменноугольной смолы;</a:t>
          </a:r>
          <a:endParaRPr lang="en-US"/>
        </a:p>
      </dgm:t>
    </dgm:pt>
    <dgm:pt modelId="{38C744C6-66F9-44C2-9F04-608F6FB81BF3}" type="parTrans" cxnId="{5E156111-1987-4BA3-87E2-722E7E72EAF3}">
      <dgm:prSet/>
      <dgm:spPr/>
      <dgm:t>
        <a:bodyPr/>
        <a:lstStyle/>
        <a:p>
          <a:endParaRPr lang="en-US"/>
        </a:p>
      </dgm:t>
    </dgm:pt>
    <dgm:pt modelId="{50340D27-56E4-4A02-9DF5-6CEDEF4685E7}" type="sibTrans" cxnId="{5E156111-1987-4BA3-87E2-722E7E72EAF3}">
      <dgm:prSet/>
      <dgm:spPr/>
      <dgm:t>
        <a:bodyPr/>
        <a:lstStyle/>
        <a:p>
          <a:endParaRPr lang="en-US"/>
        </a:p>
      </dgm:t>
    </dgm:pt>
    <dgm:pt modelId="{FADD3953-1779-4DF9-AA65-C6FB04F97DE2}">
      <dgm:prSet/>
      <dgm:spPr/>
      <dgm:t>
        <a:bodyPr/>
        <a:lstStyle/>
        <a:p>
          <a:r>
            <a:rPr lang="ru-RU"/>
            <a:t>производство изопропилового спирта (диизопропил сульфат, изопропиловые масла).</a:t>
          </a:r>
          <a:endParaRPr lang="en-US"/>
        </a:p>
      </dgm:t>
    </dgm:pt>
    <dgm:pt modelId="{B6AAF0F7-C56F-47DE-88C9-163346477A14}" type="parTrans" cxnId="{A17E7BF9-1F29-4A64-B765-4F1EC4D675BC}">
      <dgm:prSet/>
      <dgm:spPr/>
      <dgm:t>
        <a:bodyPr/>
        <a:lstStyle/>
        <a:p>
          <a:endParaRPr lang="en-US"/>
        </a:p>
      </dgm:t>
    </dgm:pt>
    <dgm:pt modelId="{99B8FA95-D6AF-4124-B912-091F77C393A7}" type="sibTrans" cxnId="{A17E7BF9-1F29-4A64-B765-4F1EC4D675BC}">
      <dgm:prSet/>
      <dgm:spPr/>
      <dgm:t>
        <a:bodyPr/>
        <a:lstStyle/>
        <a:p>
          <a:endParaRPr lang="en-US"/>
        </a:p>
      </dgm:t>
    </dgm:pt>
    <dgm:pt modelId="{33BD20E9-7B73-450A-885E-2F6EAC93D318}" type="pres">
      <dgm:prSet presAssocID="{06889AF1-1B6F-4237-8743-18F06C5885F4}" presName="vert0" presStyleCnt="0">
        <dgm:presLayoutVars>
          <dgm:dir/>
          <dgm:animOne val="branch"/>
          <dgm:animLvl val="lvl"/>
        </dgm:presLayoutVars>
      </dgm:prSet>
      <dgm:spPr/>
    </dgm:pt>
    <dgm:pt modelId="{1B91D341-C516-449D-90E2-4EF0E686738E}" type="pres">
      <dgm:prSet presAssocID="{27749286-3B34-4C4A-AB69-CFE980E9D99D}" presName="thickLine" presStyleLbl="alignNode1" presStyleIdx="0" presStyleCnt="5"/>
      <dgm:spPr/>
    </dgm:pt>
    <dgm:pt modelId="{5FBF1B4B-4147-412A-8DF9-707B3061AF4F}" type="pres">
      <dgm:prSet presAssocID="{27749286-3B34-4C4A-AB69-CFE980E9D99D}" presName="horz1" presStyleCnt="0"/>
      <dgm:spPr/>
    </dgm:pt>
    <dgm:pt modelId="{47BF8B5F-2B8F-436F-B778-0EBE7C689A1E}" type="pres">
      <dgm:prSet presAssocID="{27749286-3B34-4C4A-AB69-CFE980E9D99D}" presName="tx1" presStyleLbl="revTx" presStyleIdx="0" presStyleCnt="5"/>
      <dgm:spPr/>
    </dgm:pt>
    <dgm:pt modelId="{B36178DF-EA75-4965-B847-F8A383CBEFD9}" type="pres">
      <dgm:prSet presAssocID="{27749286-3B34-4C4A-AB69-CFE980E9D99D}" presName="vert1" presStyleCnt="0"/>
      <dgm:spPr/>
    </dgm:pt>
    <dgm:pt modelId="{B7443728-A87B-4091-BEC4-9403F1822E77}" type="pres">
      <dgm:prSet presAssocID="{2315B66E-73A6-4634-9CED-E9660A57C46F}" presName="thickLine" presStyleLbl="alignNode1" presStyleIdx="1" presStyleCnt="5"/>
      <dgm:spPr/>
    </dgm:pt>
    <dgm:pt modelId="{BB7D490B-7EEC-4EBB-80D3-A60A99A30565}" type="pres">
      <dgm:prSet presAssocID="{2315B66E-73A6-4634-9CED-E9660A57C46F}" presName="horz1" presStyleCnt="0"/>
      <dgm:spPr/>
    </dgm:pt>
    <dgm:pt modelId="{70DD7B22-0506-427D-8B50-52942D0A04D3}" type="pres">
      <dgm:prSet presAssocID="{2315B66E-73A6-4634-9CED-E9660A57C46F}" presName="tx1" presStyleLbl="revTx" presStyleIdx="1" presStyleCnt="5"/>
      <dgm:spPr/>
    </dgm:pt>
    <dgm:pt modelId="{BF6DB301-9110-4C90-9960-6090B297AD5D}" type="pres">
      <dgm:prSet presAssocID="{2315B66E-73A6-4634-9CED-E9660A57C46F}" presName="vert1" presStyleCnt="0"/>
      <dgm:spPr/>
    </dgm:pt>
    <dgm:pt modelId="{C788F9C9-4C4F-4F6D-B7B3-BCE39B8DAB11}" type="pres">
      <dgm:prSet presAssocID="{69A1F5CA-CB33-498D-8CE7-757E3531AF33}" presName="thickLine" presStyleLbl="alignNode1" presStyleIdx="2" presStyleCnt="5"/>
      <dgm:spPr/>
    </dgm:pt>
    <dgm:pt modelId="{3D922EEE-5B17-4847-8F9B-1C00A27E1B57}" type="pres">
      <dgm:prSet presAssocID="{69A1F5CA-CB33-498D-8CE7-757E3531AF33}" presName="horz1" presStyleCnt="0"/>
      <dgm:spPr/>
    </dgm:pt>
    <dgm:pt modelId="{71C7F074-A7D8-4711-8A64-91BDB7F7D474}" type="pres">
      <dgm:prSet presAssocID="{69A1F5CA-CB33-498D-8CE7-757E3531AF33}" presName="tx1" presStyleLbl="revTx" presStyleIdx="2" presStyleCnt="5"/>
      <dgm:spPr/>
    </dgm:pt>
    <dgm:pt modelId="{308E6731-F409-4C75-B956-871F66E013AE}" type="pres">
      <dgm:prSet presAssocID="{69A1F5CA-CB33-498D-8CE7-757E3531AF33}" presName="vert1" presStyleCnt="0"/>
      <dgm:spPr/>
    </dgm:pt>
    <dgm:pt modelId="{491B4580-0E7E-4C86-ACCD-D4BBF8E02554}" type="pres">
      <dgm:prSet presAssocID="{F04BFC82-F91E-46BA-A3B2-415D07E324B2}" presName="thickLine" presStyleLbl="alignNode1" presStyleIdx="3" presStyleCnt="5"/>
      <dgm:spPr/>
    </dgm:pt>
    <dgm:pt modelId="{1F69300D-B9B5-4C5D-A271-643A5D0E490F}" type="pres">
      <dgm:prSet presAssocID="{F04BFC82-F91E-46BA-A3B2-415D07E324B2}" presName="horz1" presStyleCnt="0"/>
      <dgm:spPr/>
    </dgm:pt>
    <dgm:pt modelId="{2BD6314F-5919-4AE8-8E73-8CF5174E790A}" type="pres">
      <dgm:prSet presAssocID="{F04BFC82-F91E-46BA-A3B2-415D07E324B2}" presName="tx1" presStyleLbl="revTx" presStyleIdx="3" presStyleCnt="5"/>
      <dgm:spPr/>
    </dgm:pt>
    <dgm:pt modelId="{92EFFA98-6CE1-47B5-812C-40C823ED6375}" type="pres">
      <dgm:prSet presAssocID="{F04BFC82-F91E-46BA-A3B2-415D07E324B2}" presName="vert1" presStyleCnt="0"/>
      <dgm:spPr/>
    </dgm:pt>
    <dgm:pt modelId="{DB5E6D6E-BE28-4A47-AC6F-1CAC80B08CCF}" type="pres">
      <dgm:prSet presAssocID="{FADD3953-1779-4DF9-AA65-C6FB04F97DE2}" presName="thickLine" presStyleLbl="alignNode1" presStyleIdx="4" presStyleCnt="5"/>
      <dgm:spPr/>
    </dgm:pt>
    <dgm:pt modelId="{A947C503-9F0E-4DEE-911E-28F17AADA27F}" type="pres">
      <dgm:prSet presAssocID="{FADD3953-1779-4DF9-AA65-C6FB04F97DE2}" presName="horz1" presStyleCnt="0"/>
      <dgm:spPr/>
    </dgm:pt>
    <dgm:pt modelId="{FACC21EB-6CF7-48BC-A971-ABBC857AABCD}" type="pres">
      <dgm:prSet presAssocID="{FADD3953-1779-4DF9-AA65-C6FB04F97DE2}" presName="tx1" presStyleLbl="revTx" presStyleIdx="4" presStyleCnt="5"/>
      <dgm:spPr/>
    </dgm:pt>
    <dgm:pt modelId="{546C1434-6859-4945-ABAA-1BA4FBF404F0}" type="pres">
      <dgm:prSet presAssocID="{FADD3953-1779-4DF9-AA65-C6FB04F97DE2}" presName="vert1" presStyleCnt="0"/>
      <dgm:spPr/>
    </dgm:pt>
  </dgm:ptLst>
  <dgm:cxnLst>
    <dgm:cxn modelId="{C2FD2609-5085-4A54-8953-3CCC6329BB77}" type="presOf" srcId="{06889AF1-1B6F-4237-8743-18F06C5885F4}" destId="{33BD20E9-7B73-450A-885E-2F6EAC93D318}" srcOrd="0" destOrd="0" presId="urn:microsoft.com/office/officeart/2008/layout/LinedList"/>
    <dgm:cxn modelId="{5E156111-1987-4BA3-87E2-722E7E72EAF3}" srcId="{06889AF1-1B6F-4237-8743-18F06C5885F4}" destId="{F04BFC82-F91E-46BA-A3B2-415D07E324B2}" srcOrd="3" destOrd="0" parTransId="{38C744C6-66F9-44C2-9F04-608F6FB81BF3}" sibTransId="{50340D27-56E4-4A02-9DF5-6CEDEF4685E7}"/>
    <dgm:cxn modelId="{51ED331D-1014-4126-B9F6-4E1F3F5E6E5C}" type="presOf" srcId="{2315B66E-73A6-4634-9CED-E9660A57C46F}" destId="{70DD7B22-0506-427D-8B50-52942D0A04D3}" srcOrd="0" destOrd="0" presId="urn:microsoft.com/office/officeart/2008/layout/LinedList"/>
    <dgm:cxn modelId="{4C608145-190C-4C35-A22D-E7C50C8B1FB3}" srcId="{06889AF1-1B6F-4237-8743-18F06C5885F4}" destId="{2315B66E-73A6-4634-9CED-E9660A57C46F}" srcOrd="1" destOrd="0" parTransId="{912E0655-F679-4307-8DB1-60D0034E1E45}" sibTransId="{F59B6CAD-DB25-47D3-9B4C-0F31BD42807B}"/>
    <dgm:cxn modelId="{68E7CBA1-5CA3-4242-A363-E64A4F3533DC}" type="presOf" srcId="{69A1F5CA-CB33-498D-8CE7-757E3531AF33}" destId="{71C7F074-A7D8-4711-8A64-91BDB7F7D474}" srcOrd="0" destOrd="0" presId="urn:microsoft.com/office/officeart/2008/layout/LinedList"/>
    <dgm:cxn modelId="{338F53AA-CD40-4D73-85ED-5781FA4B0D51}" type="presOf" srcId="{27749286-3B34-4C4A-AB69-CFE980E9D99D}" destId="{47BF8B5F-2B8F-436F-B778-0EBE7C689A1E}" srcOrd="0" destOrd="0" presId="urn:microsoft.com/office/officeart/2008/layout/LinedList"/>
    <dgm:cxn modelId="{0806EAB0-AAD2-492C-AC7D-E77A49B77A53}" type="presOf" srcId="{FADD3953-1779-4DF9-AA65-C6FB04F97DE2}" destId="{FACC21EB-6CF7-48BC-A971-ABBC857AABCD}" srcOrd="0" destOrd="0" presId="urn:microsoft.com/office/officeart/2008/layout/LinedList"/>
    <dgm:cxn modelId="{AE82EACE-D62F-4FD7-BE4D-ACDFAB031149}" srcId="{06889AF1-1B6F-4237-8743-18F06C5885F4}" destId="{69A1F5CA-CB33-498D-8CE7-757E3531AF33}" srcOrd="2" destOrd="0" parTransId="{6B486BBC-08B8-4610-9331-B5313EA3FC42}" sibTransId="{81861022-5EB0-44A8-8CF7-43E463FDC8D1}"/>
    <dgm:cxn modelId="{6C3705D8-84A5-454B-AB5B-8C568CEBFDED}" type="presOf" srcId="{F04BFC82-F91E-46BA-A3B2-415D07E324B2}" destId="{2BD6314F-5919-4AE8-8E73-8CF5174E790A}" srcOrd="0" destOrd="0" presId="urn:microsoft.com/office/officeart/2008/layout/LinedList"/>
    <dgm:cxn modelId="{B4C3F2DE-CE71-4E2B-9E6A-CE58C14766C7}" srcId="{06889AF1-1B6F-4237-8743-18F06C5885F4}" destId="{27749286-3B34-4C4A-AB69-CFE980E9D99D}" srcOrd="0" destOrd="0" parTransId="{76FCE716-7D34-4E26-A341-345EAAC1CB1F}" sibTransId="{11F0F7C0-EC1D-40F9-92E2-90D7876976A5}"/>
    <dgm:cxn modelId="{A17E7BF9-1F29-4A64-B765-4F1EC4D675BC}" srcId="{06889AF1-1B6F-4237-8743-18F06C5885F4}" destId="{FADD3953-1779-4DF9-AA65-C6FB04F97DE2}" srcOrd="4" destOrd="0" parTransId="{B6AAF0F7-C56F-47DE-88C9-163346477A14}" sibTransId="{99B8FA95-D6AF-4124-B912-091F77C393A7}"/>
    <dgm:cxn modelId="{355108AE-2136-48BA-8385-B0620129CDB5}" type="presParOf" srcId="{33BD20E9-7B73-450A-885E-2F6EAC93D318}" destId="{1B91D341-C516-449D-90E2-4EF0E686738E}" srcOrd="0" destOrd="0" presId="urn:microsoft.com/office/officeart/2008/layout/LinedList"/>
    <dgm:cxn modelId="{5A05DA24-E98D-433D-8598-EA2B7392877B}" type="presParOf" srcId="{33BD20E9-7B73-450A-885E-2F6EAC93D318}" destId="{5FBF1B4B-4147-412A-8DF9-707B3061AF4F}" srcOrd="1" destOrd="0" presId="urn:microsoft.com/office/officeart/2008/layout/LinedList"/>
    <dgm:cxn modelId="{B05D657D-5793-42A9-B0ED-007EC789902D}" type="presParOf" srcId="{5FBF1B4B-4147-412A-8DF9-707B3061AF4F}" destId="{47BF8B5F-2B8F-436F-B778-0EBE7C689A1E}" srcOrd="0" destOrd="0" presId="urn:microsoft.com/office/officeart/2008/layout/LinedList"/>
    <dgm:cxn modelId="{F53F889A-D262-4CC2-8709-CF8EB5FB6F43}" type="presParOf" srcId="{5FBF1B4B-4147-412A-8DF9-707B3061AF4F}" destId="{B36178DF-EA75-4965-B847-F8A383CBEFD9}" srcOrd="1" destOrd="0" presId="urn:microsoft.com/office/officeart/2008/layout/LinedList"/>
    <dgm:cxn modelId="{13C70ABA-BC1D-4BB9-817B-36672FAFEB72}" type="presParOf" srcId="{33BD20E9-7B73-450A-885E-2F6EAC93D318}" destId="{B7443728-A87B-4091-BEC4-9403F1822E77}" srcOrd="2" destOrd="0" presId="urn:microsoft.com/office/officeart/2008/layout/LinedList"/>
    <dgm:cxn modelId="{6914856E-90E6-490D-BC4B-46C776DEA40C}" type="presParOf" srcId="{33BD20E9-7B73-450A-885E-2F6EAC93D318}" destId="{BB7D490B-7EEC-4EBB-80D3-A60A99A30565}" srcOrd="3" destOrd="0" presId="urn:microsoft.com/office/officeart/2008/layout/LinedList"/>
    <dgm:cxn modelId="{310BC51C-0023-4F0E-A211-7CCE6C76D60D}" type="presParOf" srcId="{BB7D490B-7EEC-4EBB-80D3-A60A99A30565}" destId="{70DD7B22-0506-427D-8B50-52942D0A04D3}" srcOrd="0" destOrd="0" presId="urn:microsoft.com/office/officeart/2008/layout/LinedList"/>
    <dgm:cxn modelId="{DDFD0AA2-361A-4F27-B8CC-1565523DFFBF}" type="presParOf" srcId="{BB7D490B-7EEC-4EBB-80D3-A60A99A30565}" destId="{BF6DB301-9110-4C90-9960-6090B297AD5D}" srcOrd="1" destOrd="0" presId="urn:microsoft.com/office/officeart/2008/layout/LinedList"/>
    <dgm:cxn modelId="{544A88F0-3982-49C7-BFBD-3DE575EA4A84}" type="presParOf" srcId="{33BD20E9-7B73-450A-885E-2F6EAC93D318}" destId="{C788F9C9-4C4F-4F6D-B7B3-BCE39B8DAB11}" srcOrd="4" destOrd="0" presId="urn:microsoft.com/office/officeart/2008/layout/LinedList"/>
    <dgm:cxn modelId="{52378B77-1D52-495B-88F6-909AD2445D79}" type="presParOf" srcId="{33BD20E9-7B73-450A-885E-2F6EAC93D318}" destId="{3D922EEE-5B17-4847-8F9B-1C00A27E1B57}" srcOrd="5" destOrd="0" presId="urn:microsoft.com/office/officeart/2008/layout/LinedList"/>
    <dgm:cxn modelId="{1B1D6ED5-981E-4FE8-83D6-C3D0B4F5399F}" type="presParOf" srcId="{3D922EEE-5B17-4847-8F9B-1C00A27E1B57}" destId="{71C7F074-A7D8-4711-8A64-91BDB7F7D474}" srcOrd="0" destOrd="0" presId="urn:microsoft.com/office/officeart/2008/layout/LinedList"/>
    <dgm:cxn modelId="{B996E4B9-79B2-4B5D-BE3D-2F7BF4A94F0F}" type="presParOf" srcId="{3D922EEE-5B17-4847-8F9B-1C00A27E1B57}" destId="{308E6731-F409-4C75-B956-871F66E013AE}" srcOrd="1" destOrd="0" presId="urn:microsoft.com/office/officeart/2008/layout/LinedList"/>
    <dgm:cxn modelId="{447E89BB-6A3B-4360-885D-D94986256776}" type="presParOf" srcId="{33BD20E9-7B73-450A-885E-2F6EAC93D318}" destId="{491B4580-0E7E-4C86-ACCD-D4BBF8E02554}" srcOrd="6" destOrd="0" presId="urn:microsoft.com/office/officeart/2008/layout/LinedList"/>
    <dgm:cxn modelId="{D9B918EE-DBEF-498D-A620-213D7A67692A}" type="presParOf" srcId="{33BD20E9-7B73-450A-885E-2F6EAC93D318}" destId="{1F69300D-B9B5-4C5D-A271-643A5D0E490F}" srcOrd="7" destOrd="0" presId="urn:microsoft.com/office/officeart/2008/layout/LinedList"/>
    <dgm:cxn modelId="{E8F35881-0401-4CC1-97CE-747B30836DC5}" type="presParOf" srcId="{1F69300D-B9B5-4C5D-A271-643A5D0E490F}" destId="{2BD6314F-5919-4AE8-8E73-8CF5174E790A}" srcOrd="0" destOrd="0" presId="urn:microsoft.com/office/officeart/2008/layout/LinedList"/>
    <dgm:cxn modelId="{40ACA942-1AFD-4686-AB2D-05E9EAFFA01B}" type="presParOf" srcId="{1F69300D-B9B5-4C5D-A271-643A5D0E490F}" destId="{92EFFA98-6CE1-47B5-812C-40C823ED6375}" srcOrd="1" destOrd="0" presId="urn:microsoft.com/office/officeart/2008/layout/LinedList"/>
    <dgm:cxn modelId="{F892356C-61EC-4AA4-AF48-91EA888102F4}" type="presParOf" srcId="{33BD20E9-7B73-450A-885E-2F6EAC93D318}" destId="{DB5E6D6E-BE28-4A47-AC6F-1CAC80B08CCF}" srcOrd="8" destOrd="0" presId="urn:microsoft.com/office/officeart/2008/layout/LinedList"/>
    <dgm:cxn modelId="{036FE7F7-5135-48B6-B591-2DDC3F0FA8C7}" type="presParOf" srcId="{33BD20E9-7B73-450A-885E-2F6EAC93D318}" destId="{A947C503-9F0E-4DEE-911E-28F17AADA27F}" srcOrd="9" destOrd="0" presId="urn:microsoft.com/office/officeart/2008/layout/LinedList"/>
    <dgm:cxn modelId="{B2CA8C6D-EDBE-47A9-BD2B-2005AF2426AE}" type="presParOf" srcId="{A947C503-9F0E-4DEE-911E-28F17AADA27F}" destId="{FACC21EB-6CF7-48BC-A971-ABBC857AABCD}" srcOrd="0" destOrd="0" presId="urn:microsoft.com/office/officeart/2008/layout/LinedList"/>
    <dgm:cxn modelId="{51F9770B-DEF4-48FE-8B29-E78AF2A6826E}" type="presParOf" srcId="{A947C503-9F0E-4DEE-911E-28F17AADA27F}" destId="{546C1434-6859-4945-ABAA-1BA4FBF404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1D341-C516-449D-90E2-4EF0E686738E}">
      <dsp:nvSpPr>
        <dsp:cNvPr id="0" name=""/>
        <dsp:cNvSpPr/>
      </dsp:nvSpPr>
      <dsp:spPr>
        <a:xfrm>
          <a:off x="0" y="416"/>
          <a:ext cx="3429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BF8B5F-2B8F-436F-B778-0EBE7C689A1E}">
      <dsp:nvSpPr>
        <dsp:cNvPr id="0" name=""/>
        <dsp:cNvSpPr/>
      </dsp:nvSpPr>
      <dsp:spPr>
        <a:xfrm>
          <a:off x="0" y="416"/>
          <a:ext cx="3429000" cy="68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Пыль радиоактивных руд во время их разведки, добычи и переработки;</a:t>
          </a:r>
          <a:endParaRPr lang="en-US" sz="1300" kern="1200"/>
        </a:p>
      </dsp:txBody>
      <dsp:txXfrm>
        <a:off x="0" y="416"/>
        <a:ext cx="3429000" cy="681975"/>
      </dsp:txXfrm>
    </dsp:sp>
    <dsp:sp modelId="{B7443728-A87B-4091-BEC4-9403F1822E77}">
      <dsp:nvSpPr>
        <dsp:cNvPr id="0" name=""/>
        <dsp:cNvSpPr/>
      </dsp:nvSpPr>
      <dsp:spPr>
        <a:xfrm>
          <a:off x="0" y="682392"/>
          <a:ext cx="3429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DD7B22-0506-427D-8B50-52942D0A04D3}">
      <dsp:nvSpPr>
        <dsp:cNvPr id="0" name=""/>
        <dsp:cNvSpPr/>
      </dsp:nvSpPr>
      <dsp:spPr>
        <a:xfrm>
          <a:off x="0" y="682392"/>
          <a:ext cx="3429000" cy="68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соединения никеля; </a:t>
          </a:r>
          <a:endParaRPr lang="en-US" sz="1300" kern="1200"/>
        </a:p>
      </dsp:txBody>
      <dsp:txXfrm>
        <a:off x="0" y="682392"/>
        <a:ext cx="3429000" cy="681975"/>
      </dsp:txXfrm>
    </dsp:sp>
    <dsp:sp modelId="{C788F9C9-4C4F-4F6D-B7B3-BCE39B8DAB11}">
      <dsp:nvSpPr>
        <dsp:cNvPr id="0" name=""/>
        <dsp:cNvSpPr/>
      </dsp:nvSpPr>
      <dsp:spPr>
        <a:xfrm>
          <a:off x="0" y="1364368"/>
          <a:ext cx="3429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C7F074-A7D8-4711-8A64-91BDB7F7D474}">
      <dsp:nvSpPr>
        <dsp:cNvPr id="0" name=""/>
        <dsp:cNvSpPr/>
      </dsp:nvSpPr>
      <dsp:spPr>
        <a:xfrm>
          <a:off x="0" y="1364368"/>
          <a:ext cx="3429000" cy="68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аэрозоль сильных неорганических кислот (серная кислота) при получении и применении сернистого иприта;</a:t>
          </a:r>
          <a:endParaRPr lang="en-US" sz="1300" kern="1200"/>
        </a:p>
      </dsp:txBody>
      <dsp:txXfrm>
        <a:off x="0" y="1364368"/>
        <a:ext cx="3429000" cy="681975"/>
      </dsp:txXfrm>
    </dsp:sp>
    <dsp:sp modelId="{491B4580-0E7E-4C86-ACCD-D4BBF8E02554}">
      <dsp:nvSpPr>
        <dsp:cNvPr id="0" name=""/>
        <dsp:cNvSpPr/>
      </dsp:nvSpPr>
      <dsp:spPr>
        <a:xfrm>
          <a:off x="0" y="2046343"/>
          <a:ext cx="3429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D6314F-5919-4AE8-8E73-8CF5174E790A}">
      <dsp:nvSpPr>
        <dsp:cNvPr id="0" name=""/>
        <dsp:cNvSpPr/>
      </dsp:nvSpPr>
      <dsp:spPr>
        <a:xfrm>
          <a:off x="0" y="2046343"/>
          <a:ext cx="3429000" cy="68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продукты переработки нефти и каменноугольной смолы;</a:t>
          </a:r>
          <a:endParaRPr lang="en-US" sz="1300" kern="1200"/>
        </a:p>
      </dsp:txBody>
      <dsp:txXfrm>
        <a:off x="0" y="2046343"/>
        <a:ext cx="3429000" cy="681975"/>
      </dsp:txXfrm>
    </dsp:sp>
    <dsp:sp modelId="{DB5E6D6E-BE28-4A47-AC6F-1CAC80B08CCF}">
      <dsp:nvSpPr>
        <dsp:cNvPr id="0" name=""/>
        <dsp:cNvSpPr/>
      </dsp:nvSpPr>
      <dsp:spPr>
        <a:xfrm>
          <a:off x="0" y="2728319"/>
          <a:ext cx="3429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CC21EB-6CF7-48BC-A971-ABBC857AABCD}">
      <dsp:nvSpPr>
        <dsp:cNvPr id="0" name=""/>
        <dsp:cNvSpPr/>
      </dsp:nvSpPr>
      <dsp:spPr>
        <a:xfrm>
          <a:off x="0" y="2728319"/>
          <a:ext cx="3429000" cy="68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производство изопропилового спирта (диизопропил сульфат, изопропиловые масла).</a:t>
          </a:r>
          <a:endParaRPr lang="en-US" sz="1300" kern="1200"/>
        </a:p>
      </dsp:txBody>
      <dsp:txXfrm>
        <a:off x="0" y="2728319"/>
        <a:ext cx="3429000" cy="68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ru-RU" sz="6800">
                <a:ea typeface="+mj-lt"/>
                <a:cs typeface="+mj-lt"/>
              </a:rPr>
              <a:t>Производственные процессы, вызывающие рак гортани</a:t>
            </a:r>
            <a:endParaRPr lang="ru-RU" sz="6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>
                <a:cs typeface="Calibri"/>
              </a:rPr>
              <a:t>Лушников К.С. 323 </a:t>
            </a:r>
            <a:r>
              <a:rPr lang="ru-RU" err="1">
                <a:cs typeface="Calibri"/>
              </a:rPr>
              <a:t>леч</a:t>
            </a:r>
            <a:endParaRPr lang="ru-RU" err="1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C21A3-3AFE-4DDE-B56C-CE7C583B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80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D9B25-B481-42AB-9055-2E290311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Рак гортани</a:t>
            </a:r>
            <a:endParaRPr lang="ru-RU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EB8AE-DF38-4C65-BEAA-7E95B05E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ea typeface="+mn-lt"/>
                <a:cs typeface="+mn-lt"/>
              </a:rPr>
              <a:t>Злокачественное новообразование гортани, происходящее из эпителиальной ткани.</a:t>
            </a:r>
          </a:p>
          <a:p>
            <a:pPr marL="0" indent="0">
              <a:buNone/>
            </a:pPr>
            <a:r>
              <a:rPr lang="ru-RU" sz="1900" dirty="0">
                <a:ea typeface="+mn-lt"/>
                <a:cs typeface="+mn-lt"/>
              </a:rPr>
              <a:t>Является наиболее распространённой злокачественной опухолью гортани — 50-60 % случаев. Он составляет около 3 % от всех злокачественных опухолей человека. Преимущественно встречается у мужчин 40-60 лет, которые составляют 80-95 % больных. </a:t>
            </a:r>
          </a:p>
          <a:p>
            <a:pPr marL="0" indent="0">
              <a:buNone/>
            </a:pPr>
            <a:endParaRPr lang="ru-RU" sz="1900" dirty="0">
              <a:cs typeface="Calibri" panose="020F0502020204030204"/>
            </a:endParaRPr>
          </a:p>
          <a:p>
            <a:pPr marL="0" indent="0">
              <a:buNone/>
            </a:pPr>
            <a:endParaRPr lang="ru-RU" sz="190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еда, внутренний, тарелка, кебаб&#10;&#10;Автоматически созданное описание">
            <a:extLst>
              <a:ext uri="{FF2B5EF4-FFF2-40B4-BE49-F238E27FC236}">
                <a16:creationId xmlns:a16="http://schemas.microsoft.com/office/drawing/2014/main" id="{0335FBC5-62D3-4C8E-BAAA-CAB94B386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1" r="1604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24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83134-FD0F-4C78-8C78-EC976D39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2600">
                <a:cs typeface="Calibri Light"/>
              </a:rPr>
              <a:t>Производственные факторы, влияющие на развитие рака гортани</a:t>
            </a:r>
            <a:endParaRPr lang="ru-RU" sz="2600"/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8">
            <a:extLst>
              <a:ext uri="{FF2B5EF4-FFF2-40B4-BE49-F238E27FC236}">
                <a16:creationId xmlns:a16="http://schemas.microsoft.com/office/drawing/2014/main" id="{E8FF85FC-EFF5-419E-AD91-4110247B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59402"/>
            <a:ext cx="6903720" cy="4539196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57BC117-02F1-B8B6-0517-08BB90D6F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844658"/>
              </p:ext>
            </p:extLst>
          </p:nvPr>
        </p:nvGraphicFramePr>
        <p:xfrm>
          <a:off x="630936" y="2807208"/>
          <a:ext cx="3429000" cy="34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641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8E96E-E9B7-4D73-9815-93162119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Пыль радиоактивных руд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E3466-6BFE-48E8-A3C3-D2DE26EB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1900">
                <a:ea typeface="+mn-lt"/>
                <a:cs typeface="+mn-lt"/>
              </a:rPr>
              <a:t>Канцерогенное свойство обусловлено:</a:t>
            </a:r>
          </a:p>
          <a:p>
            <a:r>
              <a:rPr lang="ru-RU" sz="1900">
                <a:ea typeface="+mn-lt"/>
                <a:cs typeface="+mn-lt"/>
              </a:rPr>
              <a:t>прямым действием ионизирующих излучений — это прямое попадание ионизирующих частиц в биологические молекулярные структуры клеток и в жидкие среды организма.</a:t>
            </a:r>
            <a:endParaRPr lang="ru-RU" sz="1900">
              <a:cs typeface="Calibri" panose="020F0502020204030204"/>
            </a:endParaRPr>
          </a:p>
          <a:p>
            <a:r>
              <a:rPr lang="ru-RU" sz="1900">
                <a:ea typeface="+mn-lt"/>
                <a:cs typeface="+mn-lt"/>
              </a:rPr>
              <a:t>непрямым или косвенным действием — действие свободны радикалов, возникающих в результате ионизации, создаваемой излучением в жидких средах организма и клеток. Свободные радикалы вызывают нарушения целостности цепочек макромолекул, что может привести как к массовой гибели клеток, так и канцерогенезу и мутагенезу. Наиболее подвержены воздействию ионизирующего излучения активно делящиеся клетки.</a:t>
            </a:r>
            <a:endParaRPr lang="ru-RU" sz="1900"/>
          </a:p>
          <a:p>
            <a:endParaRPr lang="ru-RU" sz="1900">
              <a:cs typeface="Calibri"/>
            </a:endParaRPr>
          </a:p>
        </p:txBody>
      </p:sp>
      <p:pic>
        <p:nvPicPr>
          <p:cNvPr id="6" name="Рисунок 6" descr="Изображение выглядит как наружный объект, палласит&#10;&#10;Автоматически созданное описание">
            <a:extLst>
              <a:ext uri="{FF2B5EF4-FFF2-40B4-BE49-F238E27FC236}">
                <a16:creationId xmlns:a16="http://schemas.microsoft.com/office/drawing/2014/main" id="{6DFE9768-457A-4C74-B1C7-834A48AFD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90" y="1146116"/>
            <a:ext cx="2808521" cy="2124052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E3B322CE-E6D5-4901-B959-A7E5BC5B8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714" y="3760890"/>
            <a:ext cx="4077092" cy="2783942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8D190191-584B-4F39-AD60-4A64D15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982" y="2968771"/>
            <a:ext cx="1373530" cy="11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1DA84-60E7-4E01-9D99-FFF43708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Соединения никеля</a:t>
            </a:r>
            <a:endParaRPr lang="ru-RU" sz="540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A7E16C-30C2-477C-B3B0-BB8BB2FC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700" dirty="0">
                <a:ea typeface="+mn-lt"/>
                <a:cs typeface="+mn-lt"/>
              </a:rPr>
              <a:t>Применение - как легирующий компонент многих сортов стали и специальных сплавов; как катализатор при гидрогенизации, конверсии метана водяным паром и др.; в производстве щелочных аккумуляторов; в гальванотехнике; в химическом машиностроении.</a:t>
            </a:r>
            <a:endParaRPr lang="ru-RU" sz="1700"/>
          </a:p>
          <a:p>
            <a:r>
              <a:rPr lang="ru-RU" sz="1700" dirty="0">
                <a:ea typeface="+mn-lt"/>
                <a:cs typeface="+mn-lt"/>
              </a:rPr>
              <a:t>Действие никеля становится наиболее опасным при длительном влиянии на организм — снижение активности </a:t>
            </a:r>
            <a:r>
              <a:rPr lang="ru-RU" sz="1700" dirty="0" err="1">
                <a:ea typeface="+mn-lt"/>
                <a:cs typeface="+mn-lt"/>
              </a:rPr>
              <a:t>металлоферментов</a:t>
            </a:r>
            <a:r>
              <a:rPr lang="ru-RU" sz="1700" dirty="0">
                <a:ea typeface="+mn-lt"/>
                <a:cs typeface="+mn-lt"/>
              </a:rPr>
              <a:t>, нарушение синтеза белков, ДНК и РНК.</a:t>
            </a:r>
            <a:endParaRPr lang="ru-RU" sz="1700" dirty="0">
              <a:cs typeface="Calibri"/>
            </a:endParaRPr>
          </a:p>
          <a:p>
            <a:r>
              <a:rPr lang="ru-RU" sz="1700" dirty="0">
                <a:ea typeface="+mn-lt"/>
                <a:cs typeface="+mn-lt"/>
              </a:rPr>
              <a:t>Данное влияние обусловлено возможностью никеля разрывать последовательность нуклеиновых кислот в этих молекулах в местах расположения аденина и гуанина. </a:t>
            </a:r>
            <a:endParaRPr lang="ru-RU" sz="1700">
              <a:cs typeface="Calibri"/>
            </a:endParaRPr>
          </a:p>
          <a:p>
            <a:r>
              <a:rPr lang="ru-RU" sz="1700" dirty="0">
                <a:cs typeface="Calibri"/>
              </a:rPr>
              <a:t>Особенно вредны летучие соединения никеля, в частности, его </a:t>
            </a:r>
            <a:r>
              <a:rPr lang="ru-RU" sz="1700" dirty="0" err="1">
                <a:cs typeface="Calibri"/>
              </a:rPr>
              <a:t>тетракарбонил</a:t>
            </a:r>
            <a:r>
              <a:rPr lang="ru-RU" sz="1700" dirty="0">
                <a:cs typeface="Calibri"/>
              </a:rPr>
              <a:t> Ni(CO)4.</a:t>
            </a:r>
            <a:endParaRPr lang="ru-RU" sz="1700">
              <a:ea typeface="+mn-lt"/>
              <a:cs typeface="+mn-lt"/>
            </a:endParaRPr>
          </a:p>
          <a:p>
            <a:endParaRPr lang="ru-RU" sz="1700">
              <a:cs typeface="Calibri"/>
            </a:endParaRPr>
          </a:p>
          <a:p>
            <a:endParaRPr lang="ru-RU" sz="1700">
              <a:cs typeface="Calibri"/>
            </a:endParaRPr>
          </a:p>
          <a:p>
            <a:pPr marL="457200" indent="-457200"/>
            <a:endParaRPr lang="ru-RU" sz="1700">
              <a:cs typeface="Calibri"/>
            </a:endParaRPr>
          </a:p>
        </p:txBody>
      </p:sp>
      <p:pic>
        <p:nvPicPr>
          <p:cNvPr id="4" name="Рисунок 4" descr="Изображение выглядит как скала&#10;&#10;Автоматически созданное описание">
            <a:extLst>
              <a:ext uri="{FF2B5EF4-FFF2-40B4-BE49-F238E27FC236}">
                <a16:creationId xmlns:a16="http://schemas.microsoft.com/office/drawing/2014/main" id="{5A026733-D0B8-4CDF-A59C-E18283841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947" y="850043"/>
            <a:ext cx="3079799" cy="290910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E429E33-7552-4CBF-B5BB-5719010AA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353" y="3809117"/>
            <a:ext cx="4688801" cy="26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AB33D-A43C-4D43-B62A-1505953E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ru-RU" sz="5400">
                <a:ea typeface="+mj-lt"/>
                <a:cs typeface="+mj-lt"/>
              </a:rPr>
              <a:t>Аэрозоль сильных неорганических кислот</a:t>
            </a:r>
            <a:endParaRPr lang="ru-RU" sz="54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484FC-3A35-4E75-9672-05EA39B6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000">
                <a:ea typeface="+mn-lt"/>
                <a:cs typeface="+mn-lt"/>
              </a:rPr>
              <a:t>На клеточном уровне иприты и активные промежуточные продукты их метаболизма взаимодействуют с нуклеофильными группами молекул клеточных мембран и внутриклеточных структур, вызывая их алкилирование. Основными функционально значимыми мишенями для действия токсикантов являются белки и нуклеиновые кислоты. Взаимодействием с белками можно объяснить ингибиторную активность ипритов в отношение ряда ферментов: гексокиназы, холинацетилазы, ацетилхолинэстеразы, супероксиддисмутазы и т.д. Однако особое значение придают их повреждающему действию на ДНК. </a:t>
            </a:r>
          </a:p>
          <a:p>
            <a:pPr marL="0" indent="0">
              <a:buNone/>
            </a:pPr>
            <a:endParaRPr lang="ru-RU" sz="2000">
              <a:cs typeface="Calibri"/>
            </a:endParaRPr>
          </a:p>
        </p:txBody>
      </p:sp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6F8876-AED9-40A3-AA4D-DFC80259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182" y="724651"/>
            <a:ext cx="2333429" cy="3690399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1B8B483-3296-412D-915C-E580DA82F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692813"/>
            <a:ext cx="3995928" cy="9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2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80B32-CAC5-49F1-BCDE-61FAFD65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ru-RU" sz="3400">
                <a:ea typeface="+mj-lt"/>
                <a:cs typeface="+mj-lt"/>
              </a:rPr>
              <a:t>Продукты переработки нефти и каменноугольной смолы</a:t>
            </a:r>
            <a:endParaRPr lang="ru-RU" sz="3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71A643A-3D00-425B-BE8F-F80E575C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763" y="630935"/>
            <a:ext cx="5252780" cy="307446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CB96772-C832-4DD4-8566-7F20957A4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751" y="3862957"/>
            <a:ext cx="6817412" cy="26631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err="1">
                <a:ea typeface="+mn-lt"/>
                <a:cs typeface="+mn-lt"/>
              </a:rPr>
              <a:t>Эпоксиды</a:t>
            </a:r>
            <a:r>
              <a:rPr lang="ru-RU" sz="2000" dirty="0">
                <a:ea typeface="+mn-lt"/>
                <a:cs typeface="+mn-lt"/>
              </a:rPr>
              <a:t> — электрофилы, легко </a:t>
            </a:r>
            <a:r>
              <a:rPr lang="ru-RU" sz="2000" dirty="0" err="1">
                <a:ea typeface="+mn-lt"/>
                <a:cs typeface="+mn-lt"/>
              </a:rPr>
              <a:t>алкилируют</a:t>
            </a:r>
            <a:r>
              <a:rPr lang="ru-RU" sz="2000" dirty="0">
                <a:ea typeface="+mn-lt"/>
                <a:cs typeface="+mn-lt"/>
              </a:rPr>
              <a:t> нуклеофильные группы азотистых оснований ДНК, с образованием аддуктов, особенно это свойство ярко выражено у гуанина. Образовавшиеся ДНК-аддукты очень прочны. Как следствие алкилирования ДНК, возникают проблемы в протекании процессов репликации и транскрипции, что приводит к мутациям. Накопление таких мутации приводит к ряду негативных проявлений: подавление </a:t>
            </a:r>
            <a:r>
              <a:rPr lang="ru-RU" sz="2000" dirty="0" err="1">
                <a:ea typeface="+mn-lt"/>
                <a:cs typeface="+mn-lt"/>
              </a:rPr>
              <a:t>антионкогенов</a:t>
            </a:r>
            <a:r>
              <a:rPr lang="ru-RU" sz="2000" dirty="0">
                <a:ea typeface="+mn-lt"/>
                <a:cs typeface="+mn-lt"/>
              </a:rPr>
              <a:t> и, как следствие, полное подавление апоптоза, увеличение экспрессии трансформированных белков и начало малигнизации </a:t>
            </a:r>
            <a:r>
              <a:rPr lang="ru-RU" sz="1200" dirty="0">
                <a:ea typeface="+mn-lt"/>
                <a:cs typeface="+mn-lt"/>
              </a:rPr>
              <a:t>.</a:t>
            </a:r>
            <a:endParaRPr lang="ru-RU" sz="1200" dirty="0">
              <a:cs typeface="Calibri" panose="020F0502020204030204"/>
            </a:endParaRPr>
          </a:p>
        </p:txBody>
      </p:sp>
      <p:pic>
        <p:nvPicPr>
          <p:cNvPr id="5" name="Рисунок 5" descr="Изображение выглядит как украшен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C5E20A-C5A2-4AA4-B759-9AFDDE69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000">
            <a:off x="9846197" y="1825907"/>
            <a:ext cx="2029428" cy="20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D1BFF-8668-42A0-A1B3-FF019494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ru-RU" sz="5000">
                <a:ea typeface="+mj-lt"/>
                <a:cs typeface="+mj-lt"/>
              </a:rPr>
              <a:t>Производство изопропилового спирта</a:t>
            </a:r>
            <a:endParaRPr lang="ru-RU" sz="50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62CF6-3DB3-445F-B348-B6D21CDA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200">
                <a:ea typeface="+mn-lt"/>
                <a:cs typeface="+mn-lt"/>
              </a:rPr>
              <a:t>8% работающих более 5 лет в производстве изопропилового спирта из крекинг-газа при наличии в воздухе ряда высококипящих углеводородов обнаружены (в молодом возрасте) опухоли дыхательных путей: голосовых связок, носовых синусов и рак легкого. Также это может быть вызвано действием побочных продуктов — изопропиловым маслом и диизопропил  сульфатом. Изопропиловый спирт при расщеплении в организме превращается в ацетон, способный накапливаться в высоких концентрациях.</a:t>
            </a:r>
            <a:endParaRPr lang="ru-RU" sz="2200"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9B23DA4-E6A6-4083-A2E9-4A1BCCC8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363215"/>
            <a:ext cx="4014216" cy="336190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489E484-57A0-4D21-B16F-5DC1370A0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779" y="4079193"/>
            <a:ext cx="311805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5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BD065-DAB5-47BA-80E2-328B048D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Профилактика</a:t>
            </a:r>
            <a:endParaRPr lang="ru-RU" sz="540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CDB3A-9C24-43CC-BB77-0CB96108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/>
            <a:r>
              <a:rPr lang="ru-RU" sz="1700">
                <a:ea typeface="+mn-lt"/>
                <a:cs typeface="+mn-lt"/>
              </a:rPr>
              <a:t>Использование средств индивидуальной защиты от вредного воздействия химических и физических факторов при работе с таковыми, сокращение времени контакта с ними, соблюдение санитарно-гигиенических нормативов условий труда, усовершенствование технологии производства — механизация, автоматизация, дистанционное управление оборудованием.</a:t>
            </a:r>
          </a:p>
          <a:p>
            <a:pPr marL="457200" indent="-457200"/>
            <a:r>
              <a:rPr lang="ru-RU" sz="1700">
                <a:ea typeface="+mn-lt"/>
                <a:cs typeface="+mn-lt"/>
              </a:rPr>
              <a:t>Обращение к специалисту при первых симптомах патологии гортани: длительном кашле, охриплости голоса, чувстве инородного тела, дискомфорте.</a:t>
            </a:r>
            <a:endParaRPr lang="ru-RU" sz="1700">
              <a:cs typeface="Calibri" panose="020F0502020204030204"/>
            </a:endParaRPr>
          </a:p>
          <a:p>
            <a:pPr marL="457200" indent="-457200"/>
            <a:r>
              <a:rPr lang="ru-RU" sz="1700">
                <a:ea typeface="+mn-lt"/>
                <a:cs typeface="+mn-lt"/>
              </a:rPr>
              <a:t>Наблюдение у отоларинголога при наличии хронических воспалительных заболеваний лор-органов, в частности, ларингите.</a:t>
            </a:r>
            <a:endParaRPr lang="ru-RU" sz="1700">
              <a:cs typeface="Calibri"/>
            </a:endParaRPr>
          </a:p>
          <a:p>
            <a:endParaRPr lang="ru-RU" sz="1700">
              <a:cs typeface="Calibri"/>
            </a:endParaRPr>
          </a:p>
        </p:txBody>
      </p:sp>
      <p:pic>
        <p:nvPicPr>
          <p:cNvPr id="8" name="Рисунок 8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4F87F12-AA0B-4789-B1E1-5CFC037B2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174" y="753588"/>
            <a:ext cx="1418104" cy="3005564"/>
          </a:xfrm>
          <a:prstGeom prst="rect">
            <a:avLst/>
          </a:prstGeom>
        </p:spPr>
      </p:pic>
      <p:pic>
        <p:nvPicPr>
          <p:cNvPr id="5" name="Рисунок 5" descr="Изображение выглядит как скафандр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620224D0-B9AD-4D0C-8A70-118D876C4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554" y="4146713"/>
            <a:ext cx="3901132" cy="24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7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Производственные процессы, вызывающие рак гортани</vt:lpstr>
      <vt:lpstr>Рак гортани</vt:lpstr>
      <vt:lpstr>Производственные факторы, влияющие на развитие рака гортани</vt:lpstr>
      <vt:lpstr>Пыль радиоактивных руд</vt:lpstr>
      <vt:lpstr>Соединения никеля</vt:lpstr>
      <vt:lpstr>Аэрозоль сильных неорганических кислот</vt:lpstr>
      <vt:lpstr>Продукты переработки нефти и каменноугольной смолы</vt:lpstr>
      <vt:lpstr>Производство изопропилового спирта</vt:lpstr>
      <vt:lpstr>Профилактика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308</cp:revision>
  <dcterms:created xsi:type="dcterms:W3CDTF">2022-03-15T15:57:28Z</dcterms:created>
  <dcterms:modified xsi:type="dcterms:W3CDTF">2022-03-15T18:17:55Z</dcterms:modified>
</cp:coreProperties>
</file>