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1" r:id="rId7"/>
    <p:sldId id="259" r:id="rId8"/>
    <p:sldId id="264" r:id="rId9"/>
    <p:sldId id="262" r:id="rId10"/>
    <p:sldId id="271" r:id="rId11"/>
    <p:sldId id="263" r:id="rId12"/>
    <p:sldId id="265" r:id="rId13"/>
    <p:sldId id="268" r:id="rId14"/>
    <p:sldId id="270" r:id="rId15"/>
    <p:sldId id="269" r:id="rId16"/>
    <p:sldId id="267"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47" d="100"/>
          <a:sy n="47" d="100"/>
        </p:scale>
        <p:origin x="-2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ᐈ Символ борьбы с раком векторные картинки, иллюстрации символ рака |  скачать на Deposit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27" y="4163412"/>
            <a:ext cx="1980728" cy="208497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99592" y="2924944"/>
            <a:ext cx="7772400" cy="1470025"/>
          </a:xfrm>
        </p:spPr>
        <p:txBody>
          <a:bodyPr>
            <a:normAutofit fontScale="90000"/>
          </a:bodyPr>
          <a:lstStyle/>
          <a:p>
            <a:r>
              <a:rPr lang="ru-RU" dirty="0"/>
              <a:t>Факультативные предраковые заболевания СОПР и красной каймы губ. Этиология, классификации, диагностика.</a:t>
            </a:r>
            <a:br>
              <a:rPr lang="ru-RU" dirty="0"/>
            </a:br>
            <a:r>
              <a:rPr lang="ru-RU" dirty="0"/>
              <a:t/>
            </a:r>
            <a:br>
              <a:rPr lang="ru-RU" dirty="0"/>
            </a:br>
            <a:endParaRPr lang="ru-RU" dirty="0"/>
          </a:p>
        </p:txBody>
      </p:sp>
      <p:sp>
        <p:nvSpPr>
          <p:cNvPr id="3" name="Подзаголовок 2"/>
          <p:cNvSpPr>
            <a:spLocks noGrp="1"/>
          </p:cNvSpPr>
          <p:nvPr>
            <p:ph type="subTitle" idx="1"/>
          </p:nvPr>
        </p:nvSpPr>
        <p:spPr>
          <a:xfrm>
            <a:off x="4355976" y="4509120"/>
            <a:ext cx="6400800" cy="1752600"/>
          </a:xfrm>
        </p:spPr>
        <p:txBody>
          <a:bodyPr>
            <a:normAutofit fontScale="55000" lnSpcReduction="20000"/>
          </a:bodyPr>
          <a:lstStyle/>
          <a:p>
            <a:pPr lvl="0" algn="l">
              <a:spcBef>
                <a:spcPts val="0"/>
              </a:spcBef>
              <a:buClr>
                <a:schemeClr val="dk1"/>
              </a:buClr>
              <a:buSzPts val="1800"/>
            </a:pPr>
            <a:r>
              <a:rPr lang="ru-RU" dirty="0">
                <a:solidFill>
                  <a:schemeClr val="dk1"/>
                </a:solidFill>
                <a:ea typeface="Calibri"/>
                <a:cs typeface="Calibri"/>
                <a:sym typeface="Calibri"/>
              </a:rPr>
              <a:t>Выполнил ординатор </a:t>
            </a:r>
            <a:endParaRPr lang="ru-RU" dirty="0"/>
          </a:p>
          <a:p>
            <a:pPr lvl="0" algn="l">
              <a:spcBef>
                <a:spcPts val="0"/>
              </a:spcBef>
              <a:buClr>
                <a:schemeClr val="dk1"/>
              </a:buClr>
              <a:buSzPts val="1800"/>
            </a:pPr>
            <a:r>
              <a:rPr lang="ru-RU" dirty="0">
                <a:solidFill>
                  <a:schemeClr val="dk1"/>
                </a:solidFill>
                <a:ea typeface="Calibri"/>
                <a:cs typeface="Calibri"/>
                <a:sym typeface="Calibri"/>
              </a:rPr>
              <a:t>кафедры-клиники стоматологии ИПО</a:t>
            </a:r>
            <a:endParaRPr lang="ru-RU" dirty="0"/>
          </a:p>
          <a:p>
            <a:pPr lvl="0" algn="l">
              <a:spcBef>
                <a:spcPts val="0"/>
              </a:spcBef>
              <a:buClr>
                <a:schemeClr val="dk1"/>
              </a:buClr>
              <a:buSzPts val="1800"/>
            </a:pPr>
            <a:r>
              <a:rPr lang="ru-RU" dirty="0">
                <a:solidFill>
                  <a:schemeClr val="dk1"/>
                </a:solidFill>
                <a:ea typeface="Calibri"/>
                <a:cs typeface="Calibri"/>
                <a:sym typeface="Calibri"/>
              </a:rPr>
              <a:t>по специальности</a:t>
            </a:r>
            <a:endParaRPr lang="en-US" dirty="0">
              <a:solidFill>
                <a:schemeClr val="dk1"/>
              </a:solidFill>
              <a:ea typeface="Calibri"/>
              <a:cs typeface="Calibri"/>
              <a:sym typeface="Calibri"/>
            </a:endParaRPr>
          </a:p>
          <a:p>
            <a:pPr lvl="0" algn="l">
              <a:spcBef>
                <a:spcPts val="0"/>
              </a:spcBef>
              <a:buClr>
                <a:schemeClr val="dk1"/>
              </a:buClr>
              <a:buSzPts val="1800"/>
            </a:pPr>
            <a:r>
              <a:rPr lang="ru-RU" dirty="0">
                <a:solidFill>
                  <a:schemeClr val="dk1"/>
                </a:solidFill>
                <a:ea typeface="Calibri"/>
                <a:cs typeface="Calibri"/>
                <a:sym typeface="Calibri"/>
              </a:rPr>
              <a:t>«стоматология детская»</a:t>
            </a:r>
            <a:endParaRPr lang="ru-RU" dirty="0"/>
          </a:p>
          <a:p>
            <a:pPr lvl="0" algn="l">
              <a:spcBef>
                <a:spcPts val="0"/>
              </a:spcBef>
              <a:buClr>
                <a:schemeClr val="dk1"/>
              </a:buClr>
              <a:buSzPts val="1800"/>
            </a:pPr>
            <a:r>
              <a:rPr lang="ru-RU" dirty="0">
                <a:solidFill>
                  <a:schemeClr val="dk1"/>
                </a:solidFill>
                <a:ea typeface="Calibri"/>
                <a:cs typeface="Calibri"/>
                <a:sym typeface="Calibri"/>
              </a:rPr>
              <a:t>Зимина Валерия Юрьевна</a:t>
            </a:r>
            <a:endParaRPr lang="ru-RU" dirty="0"/>
          </a:p>
          <a:p>
            <a:pPr algn="l">
              <a:spcBef>
                <a:spcPts val="0"/>
              </a:spcBef>
              <a:buClr>
                <a:schemeClr val="dk1"/>
              </a:buClr>
              <a:buSzPts val="1800"/>
            </a:pPr>
            <a:r>
              <a:rPr lang="ru-RU" sz="3300" dirty="0">
                <a:solidFill>
                  <a:schemeClr val="dk1"/>
                </a:solidFill>
                <a:ea typeface="Calibri"/>
                <a:cs typeface="Calibri"/>
                <a:sym typeface="Calibri"/>
              </a:rPr>
              <a:t>рецензент к.м.н., доцент </a:t>
            </a:r>
          </a:p>
          <a:p>
            <a:pPr algn="l">
              <a:spcBef>
                <a:spcPts val="0"/>
              </a:spcBef>
              <a:buClr>
                <a:schemeClr val="dk1"/>
              </a:buClr>
              <a:buSzPts val="1800"/>
            </a:pPr>
            <a:r>
              <a:rPr lang="ru-RU" sz="3300" dirty="0" err="1">
                <a:solidFill>
                  <a:schemeClr val="dk1"/>
                </a:solidFill>
                <a:ea typeface="Calibri"/>
                <a:cs typeface="Calibri"/>
              </a:rPr>
              <a:t>Дуж</a:t>
            </a:r>
            <a:r>
              <a:rPr lang="ru-RU" sz="3300" dirty="0">
                <a:solidFill>
                  <a:schemeClr val="dk1"/>
                </a:solidFill>
                <a:ea typeface="Calibri"/>
                <a:cs typeface="Calibri"/>
              </a:rPr>
              <a:t> Анатолий Николаевич</a:t>
            </a:r>
          </a:p>
          <a:p>
            <a:endParaRPr lang="ru-RU" dirty="0"/>
          </a:p>
        </p:txBody>
      </p:sp>
      <p:sp>
        <p:nvSpPr>
          <p:cNvPr id="4" name="Прямоугольник 3"/>
          <p:cNvSpPr/>
          <p:nvPr/>
        </p:nvSpPr>
        <p:spPr>
          <a:xfrm>
            <a:off x="125688" y="0"/>
            <a:ext cx="8910736" cy="1477328"/>
          </a:xfrm>
          <a:prstGeom prst="rect">
            <a:avLst/>
          </a:prstGeom>
        </p:spPr>
        <p:txBody>
          <a:bodyPr wrap="square">
            <a:spAutoFit/>
          </a:bodyPr>
          <a:lstStyle/>
          <a:p>
            <a:pPr algn="ctr"/>
            <a:r>
              <a:rPr lang="en-US" dirty="0" err="1">
                <a:solidFill>
                  <a:schemeClr val="dk1"/>
                </a:solidFill>
                <a:ea typeface="Calibri"/>
                <a:cs typeface="Calibri"/>
                <a:sym typeface="Calibri"/>
              </a:rPr>
              <a:t>Федеральное</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государственное</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бюджетное</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образовательное</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учреждение</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высшего</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образования</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Красноярский</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государственный</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медицинский</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университет</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имени</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профессора</a:t>
            </a:r>
            <a:r>
              <a:rPr lang="en-US" dirty="0">
                <a:solidFill>
                  <a:schemeClr val="dk1"/>
                </a:solidFill>
                <a:ea typeface="Calibri"/>
                <a:cs typeface="Calibri"/>
                <a:sym typeface="Calibri"/>
              </a:rPr>
              <a:t> В.Ф. </a:t>
            </a:r>
            <a:r>
              <a:rPr lang="en-US" dirty="0" err="1">
                <a:solidFill>
                  <a:schemeClr val="dk1"/>
                </a:solidFill>
                <a:ea typeface="Calibri"/>
                <a:cs typeface="Calibri"/>
                <a:sym typeface="Calibri"/>
              </a:rPr>
              <a:t>Войно-Ясенецкого</a:t>
            </a:r>
            <a:r>
              <a:rPr lang="en-US" dirty="0">
                <a:solidFill>
                  <a:schemeClr val="dk1"/>
                </a:solidFill>
                <a:ea typeface="Calibri"/>
                <a:cs typeface="Calibri"/>
                <a:sym typeface="Calibri"/>
              </a:rPr>
              <a:t>» </a:t>
            </a:r>
            <a:br>
              <a:rPr lang="en-US" dirty="0">
                <a:solidFill>
                  <a:schemeClr val="dk1"/>
                </a:solidFill>
                <a:ea typeface="Calibri"/>
                <a:cs typeface="Calibri"/>
                <a:sym typeface="Calibri"/>
              </a:rPr>
            </a:br>
            <a:r>
              <a:rPr lang="en-US" dirty="0" err="1">
                <a:solidFill>
                  <a:schemeClr val="dk1"/>
                </a:solidFill>
                <a:ea typeface="Calibri"/>
                <a:cs typeface="Calibri"/>
                <a:sym typeface="Calibri"/>
              </a:rPr>
              <a:t>Министерства</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здравоохранения</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Российской</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Федерации</a:t>
            </a:r>
            <a:r>
              <a:rPr lang="en-US" dirty="0">
                <a:solidFill>
                  <a:schemeClr val="dk1"/>
                </a:solidFill>
                <a:ea typeface="Calibri"/>
                <a:cs typeface="Calibri"/>
                <a:sym typeface="Calibri"/>
              </a:rPr>
              <a:t/>
            </a:r>
            <a:br>
              <a:rPr lang="en-US" dirty="0">
                <a:solidFill>
                  <a:schemeClr val="dk1"/>
                </a:solidFill>
                <a:ea typeface="Calibri"/>
                <a:cs typeface="Calibri"/>
                <a:sym typeface="Calibri"/>
              </a:rPr>
            </a:br>
            <a:r>
              <a:rPr lang="en-US" dirty="0" err="1">
                <a:solidFill>
                  <a:schemeClr val="dk1"/>
                </a:solidFill>
                <a:ea typeface="Calibri"/>
                <a:cs typeface="Calibri"/>
                <a:sym typeface="Calibri"/>
              </a:rPr>
              <a:t>Кафедра</a:t>
            </a:r>
            <a:r>
              <a:rPr lang="en-US" dirty="0">
                <a:solidFill>
                  <a:schemeClr val="dk1"/>
                </a:solidFill>
                <a:ea typeface="Calibri"/>
                <a:cs typeface="Calibri"/>
                <a:sym typeface="Calibri"/>
              </a:rPr>
              <a:t> </a:t>
            </a:r>
            <a:r>
              <a:rPr lang="en-US" dirty="0" err="1">
                <a:solidFill>
                  <a:schemeClr val="dk1"/>
                </a:solidFill>
                <a:ea typeface="Calibri"/>
                <a:cs typeface="Calibri"/>
                <a:sym typeface="Calibri"/>
              </a:rPr>
              <a:t>стоматологии</a:t>
            </a:r>
            <a:r>
              <a:rPr lang="en-US" dirty="0">
                <a:solidFill>
                  <a:schemeClr val="dk1"/>
                </a:solidFill>
                <a:ea typeface="Calibri"/>
                <a:cs typeface="Calibri"/>
                <a:sym typeface="Calibri"/>
              </a:rPr>
              <a:t> ИПО</a:t>
            </a:r>
            <a:endParaRPr lang="ru-RU" dirty="0"/>
          </a:p>
        </p:txBody>
      </p:sp>
      <p:sp>
        <p:nvSpPr>
          <p:cNvPr id="5" name="Прямоугольник 4"/>
          <p:cNvSpPr/>
          <p:nvPr/>
        </p:nvSpPr>
        <p:spPr>
          <a:xfrm>
            <a:off x="3275856" y="6237312"/>
            <a:ext cx="1899879" cy="369332"/>
          </a:xfrm>
          <a:prstGeom prst="rect">
            <a:avLst/>
          </a:prstGeom>
        </p:spPr>
        <p:txBody>
          <a:bodyPr wrap="none">
            <a:spAutoFit/>
          </a:bodyPr>
          <a:lstStyle/>
          <a:p>
            <a:r>
              <a:rPr lang="ru-RU" dirty="0"/>
              <a:t>Красноярск, </a:t>
            </a:r>
            <a:r>
              <a:rPr lang="ru-RU" dirty="0" smtClean="0"/>
              <a:t>2021</a:t>
            </a:r>
            <a:endParaRPr lang="ru-RU" dirty="0"/>
          </a:p>
        </p:txBody>
      </p:sp>
    </p:spTree>
    <p:extLst>
      <p:ext uri="{BB962C8B-B14F-4D97-AF65-F5344CB8AC3E}">
        <p14:creationId xmlns:p14="http://schemas.microsoft.com/office/powerpoint/2010/main" val="13785137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Лейкоплакия</a:t>
            </a:r>
            <a:endParaRPr lang="ru-RU" dirty="0"/>
          </a:p>
        </p:txBody>
      </p:sp>
      <p:sp>
        <p:nvSpPr>
          <p:cNvPr id="5" name="Текст 4"/>
          <p:cNvSpPr>
            <a:spLocks noGrp="1"/>
          </p:cNvSpPr>
          <p:nvPr>
            <p:ph type="body" idx="1"/>
          </p:nvPr>
        </p:nvSpPr>
        <p:spPr/>
        <p:txBody>
          <a:bodyPr/>
          <a:lstStyle/>
          <a:p>
            <a:endParaRPr lang="ru-RU"/>
          </a:p>
        </p:txBody>
      </p:sp>
      <p:sp>
        <p:nvSpPr>
          <p:cNvPr id="6" name="Объект 5"/>
          <p:cNvSpPr>
            <a:spLocks noGrp="1"/>
          </p:cNvSpPr>
          <p:nvPr>
            <p:ph sz="half" idx="2"/>
          </p:nvPr>
        </p:nvSpPr>
        <p:spPr>
          <a:xfrm>
            <a:off x="467544" y="1484784"/>
            <a:ext cx="4040188" cy="3951288"/>
          </a:xfrm>
        </p:spPr>
        <p:txBody>
          <a:bodyPr>
            <a:normAutofit fontScale="92500" lnSpcReduction="20000"/>
          </a:bodyPr>
          <a:lstStyle/>
          <a:p>
            <a:r>
              <a:rPr lang="ru-RU" dirty="0"/>
              <a:t>Некоторые исследователи выделяют язвенную форму лейкоплакии. </a:t>
            </a:r>
            <a:endParaRPr lang="ru-RU" dirty="0" smtClean="0"/>
          </a:p>
          <a:p>
            <a:r>
              <a:rPr lang="ru-RU" dirty="0" smtClean="0"/>
              <a:t>Клиника</a:t>
            </a:r>
            <a:r>
              <a:rPr lang="ru-RU" dirty="0"/>
              <a:t>. На участке поражения выявляется 1 - 2 язвы округлой или овальной формы. Дно язв выполнено некротическим распадом, края неровные, возвышающиеся. Пальпация болезненна, слизистая не собирается в складку, легко кровоточит.</a:t>
            </a:r>
          </a:p>
        </p:txBody>
      </p:sp>
      <p:sp>
        <p:nvSpPr>
          <p:cNvPr id="7" name="Текст 6"/>
          <p:cNvSpPr>
            <a:spLocks noGrp="1"/>
          </p:cNvSpPr>
          <p:nvPr>
            <p:ph type="body" sz="quarter" idx="3"/>
          </p:nvPr>
        </p:nvSpPr>
        <p:spPr/>
        <p:txBody>
          <a:bodyPr/>
          <a:lstStyle/>
          <a:p>
            <a:endParaRPr lang="ru-RU"/>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60032" y="1412776"/>
            <a:ext cx="3572445" cy="490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Лейкоплакия Полости Рта-Симптомы Лечение • OH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655" y="5087396"/>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333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Кератоакантома</a:t>
            </a:r>
            <a:endParaRPr lang="ru-RU"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a:xfrm>
            <a:off x="179512" y="1875135"/>
            <a:ext cx="8867328" cy="3951288"/>
          </a:xfrm>
        </p:spPr>
        <p:txBody>
          <a:bodyPr>
            <a:normAutofit/>
          </a:bodyPr>
          <a:lstStyle/>
          <a:p>
            <a:pPr marL="0" indent="0" algn="ctr">
              <a:buNone/>
            </a:pPr>
            <a:r>
              <a:rPr lang="ru-RU" dirty="0" err="1"/>
              <a:t>Кератоакантома</a:t>
            </a:r>
            <a:r>
              <a:rPr lang="ru-RU" dirty="0"/>
              <a:t> – плотный узелок серовато-красного цвета до 1,0-1,5 см в диаметре, с уплотненным краем и с характерным воронкообразным углублением в центре. Центральная часть заполняется свободно удаляющимися роговыми массами.</a:t>
            </a:r>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p:txBody>
          <a:bodyPr/>
          <a:lstStyle/>
          <a:p>
            <a:endParaRPr lang="ru-RU" dirty="0"/>
          </a:p>
        </p:txBody>
      </p:sp>
      <p:pic>
        <p:nvPicPr>
          <p:cNvPr id="3074" name="Picture 2" descr="Кератоакантома губ - причины, симптомы, диагно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50779"/>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907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Кожный рог</a:t>
            </a:r>
            <a:endParaRPr lang="ru-RU"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r>
              <a:rPr lang="ru-RU" dirty="0"/>
              <a:t>Кожный рог – серовато-грязный конусообразный отросток до 1.0 см, плотно спаянный с четко ограниченным основанием, диаметром 0.3-0.5 см</a:t>
            </a:r>
          </a:p>
        </p:txBody>
      </p:sp>
      <p:sp>
        <p:nvSpPr>
          <p:cNvPr id="6" name="Текст 5"/>
          <p:cNvSpPr>
            <a:spLocks noGrp="1"/>
          </p:cNvSpPr>
          <p:nvPr>
            <p:ph type="body" sz="quarter" idx="3"/>
          </p:nvPr>
        </p:nvSpPr>
        <p:spPr/>
        <p:txBody>
          <a:bodyPr/>
          <a:lstStyle/>
          <a:p>
            <a:endParaRPr lang="ru-RU"/>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126968" cy="395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020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Эрозивная и гиперкератотическая форма КПЛ и СКВ</a:t>
            </a:r>
            <a:endParaRPr lang="ru-RU"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p:txBody>
          <a:bodyPr>
            <a:normAutofit fontScale="85000" lnSpcReduction="10000"/>
          </a:bodyPr>
          <a:lstStyle/>
          <a:p>
            <a:r>
              <a:rPr lang="ru-RU" dirty="0"/>
              <a:t>При эрозивно-язвенной форме красной волчанки возникают язвы и эрозии, не склонные к </a:t>
            </a:r>
            <a:r>
              <a:rPr lang="ru-RU" dirty="0" err="1"/>
              <a:t>эпителизации</a:t>
            </a:r>
            <a:r>
              <a:rPr lang="ru-RU" dirty="0"/>
              <a:t>, </a:t>
            </a:r>
            <a:r>
              <a:rPr lang="ru-RU" dirty="0" err="1"/>
              <a:t>нерезко</a:t>
            </a:r>
            <a:r>
              <a:rPr lang="ru-RU" dirty="0"/>
              <a:t> выражен гиперкератоз. </a:t>
            </a:r>
            <a:endParaRPr lang="ru-RU" dirty="0" smtClean="0"/>
          </a:p>
          <a:p>
            <a:r>
              <a:rPr lang="ru-RU" dirty="0" smtClean="0"/>
              <a:t>При </a:t>
            </a:r>
            <a:r>
              <a:rPr lang="ru-RU" dirty="0"/>
              <a:t>гиперкератотической форме красной волчанки типичен располагающийся на фоне четко ограниченного </a:t>
            </a:r>
            <a:r>
              <a:rPr lang="ru-RU" dirty="0" err="1"/>
              <a:t>эритематозного</a:t>
            </a:r>
            <a:r>
              <a:rPr lang="ru-RU" dirty="0"/>
              <a:t> пятна, значительно возвышающийся над уровнем красной каймы гиперкератоз</a:t>
            </a:r>
          </a:p>
        </p:txBody>
      </p:sp>
      <p:sp>
        <p:nvSpPr>
          <p:cNvPr id="6" name="Текст 5"/>
          <p:cNvSpPr>
            <a:spLocks noGrp="1"/>
          </p:cNvSpPr>
          <p:nvPr>
            <p:ph type="body" sz="quarter" idx="3"/>
          </p:nvPr>
        </p:nvSpPr>
        <p:spPr/>
        <p:txBody>
          <a:bodyPr/>
          <a:lstStyle/>
          <a:p>
            <a:endParaRPr lang="ru-RU"/>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913312" y="2431256"/>
            <a:ext cx="35052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9940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Папиллома и </a:t>
            </a:r>
            <a:r>
              <a:rPr lang="ru-RU" dirty="0" err="1" smtClean="0"/>
              <a:t>папилломатоз</a:t>
            </a:r>
            <a:endParaRPr lang="ru-RU" dirty="0"/>
          </a:p>
        </p:txBody>
      </p:sp>
      <p:sp>
        <p:nvSpPr>
          <p:cNvPr id="5" name="Объект 4"/>
          <p:cNvSpPr>
            <a:spLocks noGrp="1"/>
          </p:cNvSpPr>
          <p:nvPr>
            <p:ph sz="half" idx="2"/>
          </p:nvPr>
        </p:nvSpPr>
        <p:spPr>
          <a:xfrm>
            <a:off x="467544" y="1484784"/>
            <a:ext cx="4040188" cy="3951288"/>
          </a:xfrm>
        </p:spPr>
        <p:txBody>
          <a:bodyPr>
            <a:normAutofit/>
          </a:bodyPr>
          <a:lstStyle/>
          <a:p>
            <a:r>
              <a:rPr lang="ru-RU" dirty="0"/>
              <a:t>Папиллома – образование на ножке или на широком основании, располагающееся на красной кайме или слизистой оболочке, часто – твердое и мягкое нёбо. </a:t>
            </a:r>
          </a:p>
        </p:txBody>
      </p:sp>
      <p:sp>
        <p:nvSpPr>
          <p:cNvPr id="7" name="Объект 6"/>
          <p:cNvSpPr>
            <a:spLocks noGrp="1"/>
          </p:cNvSpPr>
          <p:nvPr>
            <p:ph sz="quarter" idx="4"/>
          </p:nvPr>
        </p:nvSpPr>
        <p:spPr>
          <a:xfrm>
            <a:off x="4644008" y="1484784"/>
            <a:ext cx="4248472" cy="3528392"/>
          </a:xfrm>
        </p:spPr>
        <p:txBody>
          <a:bodyPr/>
          <a:lstStyle/>
          <a:p>
            <a:r>
              <a:rPr lang="ru-RU" dirty="0" err="1"/>
              <a:t>Папилломатоз</a:t>
            </a:r>
            <a:r>
              <a:rPr lang="ru-RU" dirty="0"/>
              <a:t> – множественные сливающиеся узелки. </a:t>
            </a:r>
            <a:r>
              <a:rPr lang="ru-RU" dirty="0" err="1"/>
              <a:t>Ороговевающие</a:t>
            </a:r>
            <a:r>
              <a:rPr lang="ru-RU" dirty="0"/>
              <a:t> папилломы серовато-белого цвета, </a:t>
            </a:r>
            <a:r>
              <a:rPr lang="ru-RU" dirty="0" err="1"/>
              <a:t>неороговевающие</a:t>
            </a:r>
            <a:r>
              <a:rPr lang="ru-RU" dirty="0"/>
              <a:t> по цвету не отличаются от красной каймы.</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469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4" descr="Папиллома во рту: провоцирующие факторы, клиническая картина, методики  лечения и меры профилакти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descr="Папиллома во рту: провоцирующие факторы, клиническая картина, методики  лечения и меры профилакт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92" y="4546994"/>
            <a:ext cx="3435764" cy="173398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640" y="4546995"/>
            <a:ext cx="2677832" cy="174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343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Постлучевой стоматит и </a:t>
            </a:r>
            <a:r>
              <a:rPr lang="ru-RU" dirty="0" err="1" smtClean="0"/>
              <a:t>хейлит</a:t>
            </a:r>
            <a:endParaRPr lang="ru-RU"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p:txBody>
          <a:bodyPr>
            <a:normAutofit fontScale="92500"/>
          </a:bodyPr>
          <a:lstStyle/>
          <a:p>
            <a:r>
              <a:rPr lang="ru-RU" dirty="0"/>
              <a:t>Постлучевой стоматит. Различают ранние лучевые реакции со стороны слизистой оболочки полости рта, которые появляются уже на 5-7 сутки после начала лучевой терапии, и поздние постлучевые стоматиты, развивающиеся спустя промежуток от 1 года до 12 лет после облучения</a:t>
            </a:r>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a:xfrm>
            <a:off x="4645025" y="2174874"/>
            <a:ext cx="4031431" cy="4134445"/>
          </a:xfrm>
        </p:spPr>
        <p:txBody>
          <a:bodyPr>
            <a:normAutofit fontScale="92500" lnSpcReduction="10000"/>
          </a:bodyPr>
          <a:lstStyle/>
          <a:p>
            <a:r>
              <a:rPr lang="ru-RU" dirty="0"/>
              <a:t>Постлучевой стоматит и </a:t>
            </a:r>
            <a:r>
              <a:rPr lang="ru-RU" dirty="0" err="1"/>
              <a:t>хейлит</a:t>
            </a:r>
            <a:r>
              <a:rPr lang="ru-RU" dirty="0"/>
              <a:t> - проявляется в виде </a:t>
            </a:r>
            <a:r>
              <a:rPr lang="ru-RU" dirty="0" err="1"/>
              <a:t>атрофичнного</a:t>
            </a:r>
            <a:r>
              <a:rPr lang="ru-RU" dirty="0"/>
              <a:t> рубца с ровным или мелкобугристым рельефом. На красной кайме губы - умеренное ороговение, которого нет на слизистой оболочке полости рта. Сосудистая архитектоника весьма разнообразна: крап и полосы, петлевидные и атипичные сосуды</a:t>
            </a:r>
          </a:p>
        </p:txBody>
      </p:sp>
    </p:spTree>
    <p:extLst>
      <p:ext uri="{BB962C8B-B14F-4D97-AF65-F5344CB8AC3E}">
        <p14:creationId xmlns:p14="http://schemas.microsoft.com/office/powerpoint/2010/main" val="24556734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Диагностика</a:t>
            </a:r>
            <a:endParaRPr lang="ru-RU" dirty="0"/>
          </a:p>
        </p:txBody>
      </p:sp>
      <p:sp>
        <p:nvSpPr>
          <p:cNvPr id="9" name="Объект 8"/>
          <p:cNvSpPr>
            <a:spLocks noGrp="1"/>
          </p:cNvSpPr>
          <p:nvPr>
            <p:ph idx="1"/>
          </p:nvPr>
        </p:nvSpPr>
        <p:spPr/>
        <p:txBody>
          <a:bodyPr>
            <a:normAutofit fontScale="92500" lnSpcReduction="20000"/>
          </a:bodyPr>
          <a:lstStyle/>
          <a:p>
            <a:r>
              <a:rPr lang="ru-RU" dirty="0"/>
              <a:t>После сбора жалоб, анамнеза заболевания, осмотра и пальпации, являющимися основными методами исследования, при необходимости переходят к дополнительным методам диагностики (</a:t>
            </a:r>
            <a:r>
              <a:rPr lang="ru-RU" dirty="0" err="1"/>
              <a:t>стоматоскопия</a:t>
            </a:r>
            <a:r>
              <a:rPr lang="ru-RU" dirty="0"/>
              <a:t>, витальное окрашивание тканей, люминесцентное исследование, цитологический метод, гистологическое исследование, индекс </a:t>
            </a:r>
            <a:r>
              <a:rPr lang="ru-RU" dirty="0" err="1"/>
              <a:t>кератинизации</a:t>
            </a:r>
            <a:r>
              <a:rPr lang="ru-RU" dirty="0"/>
              <a:t>, радиоизотопное исследование, экспресс-метод «</a:t>
            </a:r>
            <a:r>
              <a:rPr lang="ru-RU" dirty="0" err="1"/>
              <a:t>визилайт</a:t>
            </a:r>
            <a:r>
              <a:rPr lang="ru-RU" dirty="0"/>
              <a:t>-плюс», определение </a:t>
            </a:r>
            <a:r>
              <a:rPr lang="ru-RU" dirty="0" err="1"/>
              <a:t>онкомаркров</a:t>
            </a:r>
            <a:r>
              <a:rPr lang="ru-RU" dirty="0"/>
              <a:t> и </a:t>
            </a:r>
            <a:r>
              <a:rPr lang="ru-RU" dirty="0" err="1"/>
              <a:t>тд</a:t>
            </a:r>
            <a:r>
              <a:rPr lang="ru-RU" dirty="0"/>
              <a:t>.).</a:t>
            </a:r>
          </a:p>
        </p:txBody>
      </p:sp>
    </p:spTree>
    <p:extLst>
      <p:ext uri="{BB962C8B-B14F-4D97-AF65-F5344CB8AC3E}">
        <p14:creationId xmlns:p14="http://schemas.microsoft.com/office/powerpoint/2010/main" val="24813476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idx="1"/>
          </p:nvPr>
        </p:nvSpPr>
        <p:spPr/>
        <p:txBody>
          <a:bodyPr/>
          <a:lstStyle/>
          <a:p>
            <a:endParaRPr lang="ru-RU"/>
          </a:p>
        </p:txBody>
      </p:sp>
      <p:sp>
        <p:nvSpPr>
          <p:cNvPr id="5" name="Объект 4"/>
          <p:cNvSpPr>
            <a:spLocks noGrp="1"/>
          </p:cNvSpPr>
          <p:nvPr>
            <p:ph sz="half" idx="2"/>
          </p:nvPr>
        </p:nvSpPr>
        <p:spPr/>
        <p:txBody>
          <a:bodyPr/>
          <a:lstStyle/>
          <a:p>
            <a:endParaRPr lang="ru-RU"/>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p:txBody>
          <a:bodyPr/>
          <a:lstStyle/>
          <a:p>
            <a:endParaRPr lang="ru-RU"/>
          </a:p>
        </p:txBody>
      </p:sp>
      <p:pic>
        <p:nvPicPr>
          <p:cNvPr id="8194" name="Picture 2" descr="Система раннего выявления злокачественных новообразований в регионах с  большой территорией на примере Красноярского края - Национальная  онкологическая программа - 2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649"/>
            <a:ext cx="8847836" cy="675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1062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normAutofit fontScale="92500" lnSpcReduction="20000"/>
          </a:bodyPr>
          <a:lstStyle/>
          <a:p>
            <a:r>
              <a:rPr lang="ru-RU" dirty="0"/>
              <a:t>Совершенствование санитарно-просветительной работы, диспансерное обследование населения, своевременное обращение пациентов, применение комплексного обследования населения, внедрение современных </a:t>
            </a:r>
            <a:r>
              <a:rPr lang="ru-RU" dirty="0" err="1"/>
              <a:t>онкоскрининговых</a:t>
            </a:r>
            <a:r>
              <a:rPr lang="ru-RU" dirty="0"/>
              <a:t> методик, использование новых технологий диагностики и лечения предраковых заболеваний способны существенно улучшить ситуацию в онкологии, сложившуюся во всем мире.</a:t>
            </a:r>
            <a:endParaRPr lang="ru-RU" dirty="0"/>
          </a:p>
        </p:txBody>
      </p:sp>
    </p:spTree>
    <p:extLst>
      <p:ext uri="{BB962C8B-B14F-4D97-AF65-F5344CB8AC3E}">
        <p14:creationId xmlns:p14="http://schemas.microsoft.com/office/powerpoint/2010/main" val="19032041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Список основных</a:t>
            </a:r>
            <a:br>
              <a:rPr lang="ru-RU" dirty="0" smtClean="0"/>
            </a:br>
            <a:r>
              <a:rPr lang="ru-RU" dirty="0" smtClean="0"/>
              <a:t> использованных </a:t>
            </a:r>
            <a:r>
              <a:rPr lang="ru-RU" dirty="0" smtClean="0"/>
              <a:t>источников:</a:t>
            </a:r>
            <a:endParaRPr lang="ru-RU" dirty="0"/>
          </a:p>
        </p:txBody>
      </p:sp>
      <p:sp>
        <p:nvSpPr>
          <p:cNvPr id="3" name="Объект 2"/>
          <p:cNvSpPr>
            <a:spLocks noGrp="1"/>
          </p:cNvSpPr>
          <p:nvPr>
            <p:ph idx="1"/>
          </p:nvPr>
        </p:nvSpPr>
        <p:spPr>
          <a:xfrm>
            <a:off x="251520" y="1484784"/>
            <a:ext cx="8640960" cy="4641379"/>
          </a:xfrm>
        </p:spPr>
        <p:txBody>
          <a:bodyPr>
            <a:noAutofit/>
          </a:bodyPr>
          <a:lstStyle/>
          <a:p>
            <a:pPr marL="514350" indent="-514350">
              <a:buFont typeface="+mj-lt"/>
              <a:buAutoNum type="arabicPeriod"/>
            </a:pPr>
            <a:r>
              <a:rPr lang="ru-RU" sz="1800" dirty="0" smtClean="0"/>
              <a:t>Афанасьев В. В. Хирургическая </a:t>
            </a:r>
            <a:r>
              <a:rPr lang="ru-RU" sz="1800" dirty="0"/>
              <a:t>стоматология: учебник</a:t>
            </a:r>
            <a:r>
              <a:rPr lang="ru-RU" sz="1800" dirty="0" smtClean="0"/>
              <a:t>. / </a:t>
            </a:r>
            <a:r>
              <a:rPr lang="ru-RU" sz="1800" dirty="0"/>
              <a:t>В.В. </a:t>
            </a:r>
            <a:r>
              <a:rPr lang="ru-RU" sz="1800" dirty="0" smtClean="0"/>
              <a:t>Афанасьев// М</a:t>
            </a:r>
            <a:r>
              <a:rPr lang="ru-RU" sz="1800" dirty="0"/>
              <a:t>.: </a:t>
            </a:r>
            <a:r>
              <a:rPr lang="ru-RU" sz="1800" dirty="0" err="1"/>
              <a:t>Гэотар</a:t>
            </a:r>
            <a:r>
              <a:rPr lang="ru-RU" sz="1800" dirty="0"/>
              <a:t>- </a:t>
            </a:r>
            <a:r>
              <a:rPr lang="ru-RU" sz="1800" dirty="0" smtClean="0"/>
              <a:t>Медиа. – 2011. –  С. 130-175.</a:t>
            </a:r>
            <a:endParaRPr lang="ru-RU" sz="1800" dirty="0"/>
          </a:p>
          <a:p>
            <a:pPr marL="514350" indent="-514350">
              <a:buFont typeface="+mj-lt"/>
              <a:buAutoNum type="arabicPeriod"/>
            </a:pPr>
            <a:r>
              <a:rPr lang="ru-RU" sz="1800" dirty="0" err="1" smtClean="0"/>
              <a:t>Барер</a:t>
            </a:r>
            <a:r>
              <a:rPr lang="ru-RU" sz="1800" dirty="0" smtClean="0"/>
              <a:t> </a:t>
            </a:r>
            <a:r>
              <a:rPr lang="ru-RU" sz="1800" dirty="0"/>
              <a:t>Г. М</a:t>
            </a:r>
            <a:r>
              <a:rPr lang="ru-RU" sz="1800" dirty="0" smtClean="0"/>
              <a:t>. / </a:t>
            </a:r>
            <a:r>
              <a:rPr lang="ru-RU" sz="1800" dirty="0"/>
              <a:t>Терапевтическая стоматология. Часть 3. Заболевания слизистой оболочки полости рта</a:t>
            </a:r>
            <a:r>
              <a:rPr lang="ru-RU" sz="1800" dirty="0" smtClean="0"/>
              <a:t>./Г.М. </a:t>
            </a:r>
            <a:r>
              <a:rPr lang="ru-RU" sz="1800" dirty="0" err="1" smtClean="0"/>
              <a:t>Барер</a:t>
            </a:r>
            <a:r>
              <a:rPr lang="ru-RU" sz="1800" dirty="0" smtClean="0"/>
              <a:t>// </a:t>
            </a:r>
            <a:r>
              <a:rPr lang="ru-RU" sz="1800" dirty="0"/>
              <a:t>– М.: </a:t>
            </a:r>
            <a:r>
              <a:rPr lang="ru-RU" sz="1800" dirty="0" smtClean="0"/>
              <a:t>ГЭОТАР-Медиа.- </a:t>
            </a:r>
            <a:r>
              <a:rPr lang="ru-RU" sz="1800" dirty="0"/>
              <a:t>2010. – </a:t>
            </a:r>
            <a:r>
              <a:rPr lang="ru-RU" sz="1800" dirty="0" smtClean="0"/>
              <a:t>С.202-233.</a:t>
            </a:r>
          </a:p>
          <a:p>
            <a:pPr marL="514350" indent="-514350">
              <a:buFont typeface="+mj-lt"/>
              <a:buAutoNum type="arabicPeriod"/>
            </a:pPr>
            <a:r>
              <a:rPr lang="ru-RU" sz="1800" dirty="0" smtClean="0"/>
              <a:t>Боровский Е. В. Терапевтическая </a:t>
            </a:r>
            <a:r>
              <a:rPr lang="ru-RU" sz="1800" dirty="0"/>
              <a:t>стоматология</a:t>
            </a:r>
            <a:r>
              <a:rPr lang="ru-RU" sz="1800" dirty="0" smtClean="0"/>
              <a:t>.</a:t>
            </a:r>
            <a:r>
              <a:rPr lang="ru-RU" sz="1800" dirty="0"/>
              <a:t> </a:t>
            </a:r>
            <a:r>
              <a:rPr lang="ru-RU" sz="1800" dirty="0" smtClean="0"/>
              <a:t>/</a:t>
            </a:r>
            <a:r>
              <a:rPr lang="ru-RU" sz="1800" dirty="0"/>
              <a:t>Е.В. </a:t>
            </a:r>
            <a:r>
              <a:rPr lang="ru-RU" sz="1800" dirty="0" smtClean="0"/>
              <a:t>Боровский, </a:t>
            </a:r>
            <a:r>
              <a:rPr lang="ru-RU" sz="1800" dirty="0" err="1" smtClean="0"/>
              <a:t>В.С.Иванов</a:t>
            </a:r>
            <a:r>
              <a:rPr lang="ru-RU" sz="1800" dirty="0" smtClean="0"/>
              <a:t> ,</a:t>
            </a:r>
            <a:r>
              <a:rPr lang="ru-RU" sz="1800" dirty="0"/>
              <a:t> Ю.М. </a:t>
            </a:r>
            <a:r>
              <a:rPr lang="ru-RU" sz="1800" dirty="0" err="1" smtClean="0"/>
              <a:t>Максимовский</a:t>
            </a:r>
            <a:r>
              <a:rPr lang="ru-RU" sz="1800" dirty="0" smtClean="0"/>
              <a:t>//–М</a:t>
            </a:r>
            <a:r>
              <a:rPr lang="ru-RU" sz="1800" dirty="0"/>
              <a:t>.: «</a:t>
            </a:r>
            <a:r>
              <a:rPr lang="ru-RU" sz="1800" dirty="0" smtClean="0"/>
              <a:t>МИА». - 2011</a:t>
            </a:r>
            <a:r>
              <a:rPr lang="ru-RU" sz="1800" dirty="0"/>
              <a:t>. </a:t>
            </a:r>
            <a:r>
              <a:rPr lang="ru-RU" sz="1800" dirty="0" smtClean="0"/>
              <a:t>– С.  530-587.</a:t>
            </a:r>
          </a:p>
          <a:p>
            <a:pPr marL="514350" indent="-514350">
              <a:buFont typeface="+mj-lt"/>
              <a:buAutoNum type="arabicPeriod"/>
            </a:pPr>
            <a:r>
              <a:rPr lang="ru-RU" sz="1800" dirty="0" err="1"/>
              <a:t>Зазулевская</a:t>
            </a:r>
            <a:r>
              <a:rPr lang="ru-RU" sz="1800" dirty="0"/>
              <a:t>, Л.Я. Особенности проявления красного плоского лишая / Л.Я. </a:t>
            </a:r>
            <a:r>
              <a:rPr lang="ru-RU" sz="1800" dirty="0" err="1"/>
              <a:t>Зазулевская</a:t>
            </a:r>
            <a:r>
              <a:rPr lang="ru-RU" sz="1800" dirty="0"/>
              <a:t>, К.М. Валов // </a:t>
            </a:r>
            <a:r>
              <a:rPr lang="ru-RU" sz="1800" dirty="0" smtClean="0"/>
              <a:t>- Вестник </a:t>
            </a:r>
            <a:r>
              <a:rPr lang="ru-RU" sz="1800" dirty="0" err="1"/>
              <a:t>КазНМУ</a:t>
            </a:r>
            <a:r>
              <a:rPr lang="ru-RU" sz="1800" dirty="0"/>
              <a:t>. – 2013. – № 1. – С. 126–129</a:t>
            </a:r>
            <a:r>
              <a:rPr lang="ru-RU" sz="1800" dirty="0" smtClean="0"/>
              <a:t>.</a:t>
            </a:r>
          </a:p>
          <a:p>
            <a:pPr marL="514350" indent="-514350">
              <a:buFont typeface="+mj-lt"/>
              <a:buAutoNum type="arabicPeriod"/>
            </a:pPr>
            <a:r>
              <a:rPr lang="ru-RU" sz="1800" dirty="0"/>
              <a:t>Кукушкин, В.Л. Эпидемиологические аспекты </a:t>
            </a:r>
            <a:r>
              <a:rPr lang="ru-RU" sz="1800" dirty="0" err="1"/>
              <a:t>заболева-ний</a:t>
            </a:r>
            <a:r>
              <a:rPr lang="ru-RU" sz="1800" dirty="0"/>
              <a:t> слизистой оболочки полости рта / В.Л. Кукушкин, Е.Н. Соколова, Е.А. Кукушкина // Забайкальский </a:t>
            </a:r>
            <a:r>
              <a:rPr lang="ru-RU" sz="1800" dirty="0" err="1"/>
              <a:t>ме</a:t>
            </a:r>
            <a:r>
              <a:rPr lang="ru-RU" sz="1800" dirty="0"/>
              <a:t> -</a:t>
            </a:r>
            <a:r>
              <a:rPr lang="ru-RU" sz="1800" dirty="0" err="1"/>
              <a:t>дицинский</a:t>
            </a:r>
            <a:r>
              <a:rPr lang="ru-RU" sz="1800" dirty="0"/>
              <a:t> вестник. – 2013. – № 1. – С. 156–159</a:t>
            </a:r>
            <a:r>
              <a:rPr lang="ru-RU" sz="1800" dirty="0" smtClean="0"/>
              <a:t>.</a:t>
            </a:r>
          </a:p>
          <a:p>
            <a:pPr marL="514350" indent="-514350">
              <a:buFont typeface="+mj-lt"/>
              <a:buAutoNum type="arabicPeriod"/>
            </a:pPr>
            <a:r>
              <a:rPr lang="ru-RU" sz="1800" dirty="0" err="1" smtClean="0"/>
              <a:t>Межевкина</a:t>
            </a:r>
            <a:r>
              <a:rPr lang="ru-RU" sz="1800" dirty="0" smtClean="0"/>
              <a:t> Г. С. Современные </a:t>
            </a:r>
            <a:r>
              <a:rPr lang="ru-RU" sz="1800" dirty="0"/>
              <a:t>методы диагностики предраковых и раковых изменений слизистой оболочки рта</a:t>
            </a:r>
            <a:r>
              <a:rPr lang="ru-RU" sz="1800" dirty="0" smtClean="0"/>
              <a:t>./ </a:t>
            </a:r>
            <a:r>
              <a:rPr lang="ru-RU" sz="1800" i="1" dirty="0" smtClean="0"/>
              <a:t>Г.С. </a:t>
            </a:r>
            <a:r>
              <a:rPr lang="ru-RU" sz="1800" i="1" dirty="0" err="1" smtClean="0"/>
              <a:t>Межевкина</a:t>
            </a:r>
            <a:r>
              <a:rPr lang="ru-RU" sz="1800" i="1" dirty="0" smtClean="0"/>
              <a:t>, Е. </a:t>
            </a:r>
            <a:r>
              <a:rPr lang="ru-RU" sz="1800" i="1" dirty="0" err="1" smtClean="0"/>
              <a:t>А.Глухова</a:t>
            </a:r>
            <a:r>
              <a:rPr lang="ru-RU" sz="1800" i="1" dirty="0" smtClean="0"/>
              <a:t>//.</a:t>
            </a:r>
            <a:r>
              <a:rPr lang="ru-RU" sz="1800" i="1" dirty="0"/>
              <a:t> </a:t>
            </a:r>
            <a:r>
              <a:rPr lang="ru-RU" sz="1800" dirty="0" smtClean="0"/>
              <a:t>—</a:t>
            </a:r>
            <a:r>
              <a:rPr lang="ru-RU" sz="1800" dirty="0"/>
              <a:t> </a:t>
            </a:r>
            <a:r>
              <a:rPr lang="ru-RU" sz="1800" i="1" dirty="0"/>
              <a:t>Наука молодых. </a:t>
            </a:r>
            <a:r>
              <a:rPr lang="ru-RU" sz="1800" dirty="0"/>
              <a:t>— 2018; 6 (4): 600—4. </a:t>
            </a:r>
            <a:endParaRPr lang="ru-RU" sz="1800" dirty="0" smtClean="0"/>
          </a:p>
          <a:p>
            <a:pPr marL="514350" indent="-514350">
              <a:buFont typeface="+mj-lt"/>
              <a:buAutoNum type="arabicPeriod"/>
            </a:pPr>
            <a:r>
              <a:rPr lang="ru-RU" sz="1800" i="1" dirty="0" err="1" smtClean="0"/>
              <a:t>Пурсанова</a:t>
            </a:r>
            <a:r>
              <a:rPr lang="ru-RU" sz="1800" i="1" dirty="0" smtClean="0"/>
              <a:t> А. Е.</a:t>
            </a:r>
            <a:r>
              <a:rPr lang="ru-RU" sz="1800" i="1" dirty="0"/>
              <a:t> </a:t>
            </a:r>
            <a:r>
              <a:rPr lang="ru-RU" sz="1800" dirty="0"/>
              <a:t>Клинико-иммунологические особенности предраковых заболеваний слизистой оболочки рта и красной каймы губ</a:t>
            </a:r>
            <a:r>
              <a:rPr lang="ru-RU" sz="1800" dirty="0" smtClean="0"/>
              <a:t>./</a:t>
            </a:r>
            <a:r>
              <a:rPr lang="ru-RU" sz="1800" i="1" dirty="0" smtClean="0"/>
              <a:t> А. Е. </a:t>
            </a:r>
            <a:r>
              <a:rPr lang="ru-RU" sz="1800" i="1" dirty="0" err="1" smtClean="0"/>
              <a:t>Пурсанова</a:t>
            </a:r>
            <a:r>
              <a:rPr lang="ru-RU" sz="1800" i="1" dirty="0" smtClean="0"/>
              <a:t>, Л. </a:t>
            </a:r>
            <a:r>
              <a:rPr lang="ru-RU" sz="1800" i="1" dirty="0" err="1" smtClean="0"/>
              <a:t>Н.Казарина</a:t>
            </a:r>
            <a:r>
              <a:rPr lang="ru-RU" sz="1800" i="1" dirty="0" smtClean="0"/>
              <a:t>, О. О. Гущина, Е. В. </a:t>
            </a:r>
            <a:r>
              <a:rPr lang="ru-RU" sz="1800" i="1" dirty="0" err="1" smtClean="0"/>
              <a:t>Серхель</a:t>
            </a:r>
            <a:r>
              <a:rPr lang="ru-RU" sz="1800" i="1" dirty="0" smtClean="0"/>
              <a:t>, А. Е. Белозеров, З. М. Абаев//</a:t>
            </a:r>
            <a:r>
              <a:rPr lang="ru-RU" sz="1800" dirty="0" smtClean="0"/>
              <a:t> —</a:t>
            </a:r>
            <a:r>
              <a:rPr lang="ru-RU" sz="1800" i="1" dirty="0" smtClean="0"/>
              <a:t>Стоматология</a:t>
            </a:r>
            <a:r>
              <a:rPr lang="ru-RU" sz="1800" i="1" dirty="0"/>
              <a:t>. </a:t>
            </a:r>
            <a:r>
              <a:rPr lang="ru-RU" sz="1800" dirty="0"/>
              <a:t>— 2018; 5: 23—6.</a:t>
            </a:r>
            <a:endParaRPr lang="ru-RU" sz="1800" dirty="0"/>
          </a:p>
        </p:txBody>
      </p:sp>
    </p:spTree>
    <p:extLst>
      <p:ext uri="{BB962C8B-B14F-4D97-AF65-F5344CB8AC3E}">
        <p14:creationId xmlns:p14="http://schemas.microsoft.com/office/powerpoint/2010/main" val="34501208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Диагностика предраковых заболеваний на ранних этапах является одним из звеньев онкологической настороженности, которая преследует за собой такие цели как:</a:t>
            </a:r>
          </a:p>
          <a:p>
            <a:pPr marL="514350" indent="-514350">
              <a:buFont typeface="+mj-lt"/>
              <a:buAutoNum type="arabicPeriod"/>
            </a:pPr>
            <a:r>
              <a:rPr lang="ru-RU" dirty="0" smtClean="0"/>
              <a:t>Предвидение возможности атипичного или осложненного течения онкологического заболевания; </a:t>
            </a:r>
          </a:p>
          <a:p>
            <a:pPr marL="514350" indent="-514350">
              <a:buFont typeface="+mj-lt"/>
              <a:buAutoNum type="arabicPeriod"/>
            </a:pPr>
            <a:r>
              <a:rPr lang="ru-RU" dirty="0" smtClean="0"/>
              <a:t>Всестороннее обследование больного и установление диагноза в максимально короткий срок с привлечением компетентных специалистов; </a:t>
            </a:r>
          </a:p>
          <a:p>
            <a:pPr marL="514350" indent="-514350">
              <a:buFont typeface="+mj-lt"/>
              <a:buAutoNum type="arabicPeriod"/>
            </a:pPr>
            <a:r>
              <a:rPr lang="ru-RU" dirty="0" smtClean="0"/>
              <a:t>Быстрое направление в онкологическое учреждение больного с подозрением на опухоль.</a:t>
            </a:r>
            <a:endParaRPr lang="ru-RU" dirty="0"/>
          </a:p>
        </p:txBody>
      </p:sp>
    </p:spTree>
    <p:extLst>
      <p:ext uri="{BB962C8B-B14F-4D97-AF65-F5344CB8AC3E}">
        <p14:creationId xmlns:p14="http://schemas.microsoft.com/office/powerpoint/2010/main" val="39584575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lstStyle/>
          <a:p>
            <a:r>
              <a:rPr lang="ru-RU" dirty="0" smtClean="0"/>
              <a:t>Спасибо за </a:t>
            </a:r>
            <a:r>
              <a:rPr lang="ru-RU" dirty="0" smtClean="0"/>
              <a:t>внимание!</a:t>
            </a:r>
            <a:endParaRPr lang="ru-RU" dirty="0"/>
          </a:p>
        </p:txBody>
      </p:sp>
    </p:spTree>
    <p:extLst>
      <p:ext uri="{BB962C8B-B14F-4D97-AF65-F5344CB8AC3E}">
        <p14:creationId xmlns:p14="http://schemas.microsoft.com/office/powerpoint/2010/main" val="33765811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normAutofit fontScale="85000" lnSpcReduction="10000"/>
          </a:bodyPr>
          <a:lstStyle/>
          <a:p>
            <a:r>
              <a:rPr lang="ru-RU" sz="3900" dirty="0" smtClean="0"/>
              <a:t>Дать определение понятию «факультативный </a:t>
            </a:r>
            <a:r>
              <a:rPr lang="ru-RU" sz="3900" dirty="0" err="1" smtClean="0"/>
              <a:t>предрак</a:t>
            </a:r>
            <a:r>
              <a:rPr lang="ru-RU" sz="3900" dirty="0" smtClean="0"/>
              <a:t>»;</a:t>
            </a:r>
          </a:p>
          <a:p>
            <a:r>
              <a:rPr lang="ru-RU" sz="3900" dirty="0" smtClean="0"/>
              <a:t>Изучить этиологию предраковых заболеваний;</a:t>
            </a:r>
            <a:endParaRPr lang="ru-RU" sz="3900" dirty="0"/>
          </a:p>
          <a:p>
            <a:r>
              <a:rPr lang="ru-RU" sz="3900" dirty="0" smtClean="0"/>
              <a:t>Рассмотреть классификацию предраковых заболеваний СОПР и красной каймы губ;</a:t>
            </a:r>
          </a:p>
          <a:p>
            <a:r>
              <a:rPr lang="ru-RU" sz="3900" dirty="0" smtClean="0"/>
              <a:t>Определить виды и методы диагностики факультативных предраковых заболеваний СОПР и красной каймы губ.</a:t>
            </a:r>
          </a:p>
          <a:p>
            <a:endParaRPr lang="ru-RU" sz="3900" dirty="0" smtClean="0"/>
          </a:p>
          <a:p>
            <a:pPr marL="0" indent="0">
              <a:buNone/>
            </a:pPr>
            <a:endParaRPr lang="ru-RU" sz="3900" dirty="0" smtClean="0"/>
          </a:p>
          <a:p>
            <a:endParaRPr lang="ru-RU" dirty="0" smtClean="0"/>
          </a:p>
          <a:p>
            <a:pPr marL="0" indent="0">
              <a:buNone/>
            </a:pPr>
            <a:endParaRPr lang="ru-RU" dirty="0" smtClean="0"/>
          </a:p>
          <a:p>
            <a:endParaRPr lang="ru-RU" dirty="0"/>
          </a:p>
        </p:txBody>
      </p:sp>
    </p:spTree>
    <p:extLst>
      <p:ext uri="{BB962C8B-B14F-4D97-AF65-F5344CB8AC3E}">
        <p14:creationId xmlns:p14="http://schemas.microsoft.com/office/powerpoint/2010/main" val="8647102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a:t>
            </a:r>
            <a:endParaRPr lang="ru-RU" dirty="0"/>
          </a:p>
        </p:txBody>
      </p:sp>
      <p:sp>
        <p:nvSpPr>
          <p:cNvPr id="3" name="Объект 2"/>
          <p:cNvSpPr>
            <a:spLocks noGrp="1"/>
          </p:cNvSpPr>
          <p:nvPr>
            <p:ph idx="1"/>
          </p:nvPr>
        </p:nvSpPr>
        <p:spPr>
          <a:xfrm>
            <a:off x="251520" y="1196752"/>
            <a:ext cx="8712968" cy="5544616"/>
          </a:xfrm>
        </p:spPr>
        <p:txBody>
          <a:bodyPr>
            <a:normAutofit fontScale="85000" lnSpcReduction="10000"/>
          </a:bodyPr>
          <a:lstStyle/>
          <a:p>
            <a:r>
              <a:rPr lang="ru-RU" dirty="0"/>
              <a:t>Различают два типа </a:t>
            </a:r>
            <a:r>
              <a:rPr lang="ru-RU" dirty="0" err="1"/>
              <a:t>предрака</a:t>
            </a:r>
            <a:r>
              <a:rPr lang="ru-RU" dirty="0"/>
              <a:t>: факультативный (с низкой вероятностью малигнизации) и облигатный (перерождающийся в рак при отсутствии лечения</a:t>
            </a:r>
            <a:r>
              <a:rPr lang="ru-RU" dirty="0" smtClean="0"/>
              <a:t>).</a:t>
            </a:r>
          </a:p>
          <a:p>
            <a:pPr marL="0" indent="0">
              <a:buNone/>
            </a:pPr>
            <a:endParaRPr lang="ru-RU" dirty="0" smtClean="0"/>
          </a:p>
          <a:p>
            <a:r>
              <a:rPr lang="ru-RU" dirty="0" smtClean="0"/>
              <a:t>Факультативный </a:t>
            </a:r>
            <a:r>
              <a:rPr lang="ru-RU" dirty="0" err="1"/>
              <a:t>предрак</a:t>
            </a:r>
            <a:r>
              <a:rPr lang="ru-RU" dirty="0"/>
              <a:t> является хроническим заболеванием и состоянием с относительно низким риском малигнизации. Такие патологические процессы сопровождаются дистрофией и атрофией тканей, а также нарушением процессов клеточной регенерации с образованием участков гиперплазии и метаплазии клеток, которые в последующем могут стать источником злокачественной опухоли. Развитие рака из факультативного </a:t>
            </a:r>
            <a:r>
              <a:rPr lang="ru-RU" dirty="0" err="1"/>
              <a:t>предрака</a:t>
            </a:r>
            <a:r>
              <a:rPr lang="ru-RU" dirty="0"/>
              <a:t> наблюдается в 5–10 % случаев.</a:t>
            </a:r>
          </a:p>
        </p:txBody>
      </p:sp>
    </p:spTree>
    <p:extLst>
      <p:ext uri="{BB962C8B-B14F-4D97-AF65-F5344CB8AC3E}">
        <p14:creationId xmlns:p14="http://schemas.microsoft.com/office/powerpoint/2010/main" val="3955400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Этиология. Экзогенные факторы</a:t>
            </a:r>
            <a:endParaRPr lang="ru-RU" dirty="0"/>
          </a:p>
        </p:txBody>
      </p:sp>
      <p:sp>
        <p:nvSpPr>
          <p:cNvPr id="3" name="Объект 2"/>
          <p:cNvSpPr>
            <a:spLocks noGrp="1"/>
          </p:cNvSpPr>
          <p:nvPr>
            <p:ph idx="1"/>
          </p:nvPr>
        </p:nvSpPr>
        <p:spPr>
          <a:xfrm>
            <a:off x="179512" y="1340768"/>
            <a:ext cx="8784976" cy="5184576"/>
          </a:xfrm>
        </p:spPr>
        <p:txBody>
          <a:bodyPr>
            <a:normAutofit fontScale="70000" lnSpcReduction="20000"/>
          </a:bodyPr>
          <a:lstStyle/>
          <a:p>
            <a:r>
              <a:rPr lang="ru-RU" b="1" dirty="0" smtClean="0"/>
              <a:t>Механические </a:t>
            </a:r>
            <a:r>
              <a:rPr lang="ru-RU" b="1" dirty="0"/>
              <a:t>раздражители</a:t>
            </a:r>
            <a:r>
              <a:rPr lang="ru-RU" dirty="0"/>
              <a:t>: грубая пища, травма острыми частями зубных протезов, острыми краями кариозной полости, пломбы, прикусывание слизистой оболочки при неправильном положении зубов, при дефектах зубных рядов, вредные привычки (прикусывание губ, щек, сосание карандашей, ручек и т. д.). </a:t>
            </a:r>
            <a:endParaRPr lang="ru-RU" dirty="0" smtClean="0"/>
          </a:p>
          <a:p>
            <a:r>
              <a:rPr lang="ru-RU" b="1" dirty="0" smtClean="0"/>
              <a:t>Бытовые </a:t>
            </a:r>
            <a:r>
              <a:rPr lang="ru-RU" b="1" dirty="0"/>
              <a:t>химические раздражители</a:t>
            </a:r>
            <a:r>
              <a:rPr lang="ru-RU" dirty="0"/>
              <a:t>: пряности, этиловый спирт, табак. </a:t>
            </a:r>
            <a:endParaRPr lang="ru-RU" dirty="0" smtClean="0"/>
          </a:p>
          <a:p>
            <a:r>
              <a:rPr lang="ru-RU" b="1" dirty="0" smtClean="0"/>
              <a:t>Производственные </a:t>
            </a:r>
            <a:r>
              <a:rPr lang="ru-RU" b="1" dirty="0"/>
              <a:t>химические раздражители</a:t>
            </a:r>
            <a:r>
              <a:rPr lang="ru-RU" dirty="0"/>
              <a:t>: щелочи, кислоты в виде паров, аэрозолей, другие химические вещества. </a:t>
            </a:r>
            <a:endParaRPr lang="ru-RU" dirty="0" smtClean="0"/>
          </a:p>
          <a:p>
            <a:r>
              <a:rPr lang="ru-RU" b="1" dirty="0" smtClean="0"/>
              <a:t>Температурные </a:t>
            </a:r>
            <a:r>
              <a:rPr lang="ru-RU" b="1" dirty="0"/>
              <a:t>раздражители</a:t>
            </a:r>
            <a:r>
              <a:rPr lang="ru-RU" dirty="0"/>
              <a:t>: горячая пища, прижигание губ при курении сигар, сигарет, трубки, горячий воздух в рабочем помещении на ряде производств. </a:t>
            </a:r>
            <a:endParaRPr lang="ru-RU" dirty="0" smtClean="0"/>
          </a:p>
          <a:p>
            <a:r>
              <a:rPr lang="ru-RU" b="1" dirty="0" smtClean="0"/>
              <a:t>Метеорологические </a:t>
            </a:r>
            <a:r>
              <a:rPr lang="ru-RU" b="1" dirty="0"/>
              <a:t>факторы</a:t>
            </a:r>
            <a:r>
              <a:rPr lang="ru-RU" dirty="0"/>
              <a:t>: воздействие солнечных лучей, пыли, ветра, аэрозолей, соленой воды в условиях пониженной температуры и высокой влажности воздуха. </a:t>
            </a:r>
            <a:endParaRPr lang="ru-RU" dirty="0" smtClean="0"/>
          </a:p>
          <a:p>
            <a:r>
              <a:rPr lang="ru-RU" b="1" dirty="0" smtClean="0"/>
              <a:t>Биологические </a:t>
            </a:r>
            <a:r>
              <a:rPr lang="ru-RU" b="1" dirty="0"/>
              <a:t>факторы</a:t>
            </a:r>
            <a:r>
              <a:rPr lang="ru-RU" dirty="0"/>
              <a:t>: дрожжеподобные грибы вызывают усиление ороговения слизистой оболочки языка; </a:t>
            </a:r>
          </a:p>
        </p:txBody>
      </p:sp>
    </p:spTree>
    <p:extLst>
      <p:ext uri="{BB962C8B-B14F-4D97-AF65-F5344CB8AC3E}">
        <p14:creationId xmlns:p14="http://schemas.microsoft.com/office/powerpoint/2010/main" val="10720305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Этиология. Эндогенные факторы</a:t>
            </a:r>
            <a:endParaRPr lang="ru-RU" dirty="0"/>
          </a:p>
        </p:txBody>
      </p:sp>
      <p:sp>
        <p:nvSpPr>
          <p:cNvPr id="3" name="Объект 2"/>
          <p:cNvSpPr>
            <a:spLocks noGrp="1"/>
          </p:cNvSpPr>
          <p:nvPr>
            <p:ph idx="1"/>
          </p:nvPr>
        </p:nvSpPr>
        <p:spPr>
          <a:xfrm>
            <a:off x="467544" y="1340768"/>
            <a:ext cx="8291264" cy="5141168"/>
          </a:xfrm>
        </p:spPr>
        <p:txBody>
          <a:bodyPr>
            <a:normAutofit fontScale="70000" lnSpcReduction="20000"/>
          </a:bodyPr>
          <a:lstStyle/>
          <a:p>
            <a:r>
              <a:rPr lang="ru-RU" dirty="0" smtClean="0"/>
              <a:t>Анатомо-физиологические </a:t>
            </a:r>
            <a:r>
              <a:rPr lang="ru-RU" dirty="0"/>
              <a:t>предпосылки. Склонность слизистой оболочки полости рта к повышенному ороговению объясняется её происхождением из эктодермы. Тенденция к ороговению усиливается с возрастом в связи с дегидратацией клеток. С возрастом эпителиальный покров истончается и более подвержен травме. На процессы ороговения оказывают влияние гормональные изменения у женщин в период менопаузы. Некоторые заболевания (хроническая анемия, сахарный диабет, псориаз, ихтиоз, красная волчанка, ксеростомии различной этиологии, лихорадочные состояния) могут сопровождаться нарушением процессов ороговения. </a:t>
            </a:r>
            <a:endParaRPr lang="ru-RU" dirty="0" smtClean="0"/>
          </a:p>
          <a:p>
            <a:endParaRPr lang="ru-RU" dirty="0"/>
          </a:p>
          <a:p>
            <a:r>
              <a:rPr lang="ru-RU" dirty="0" smtClean="0"/>
              <a:t>Некоторые </a:t>
            </a:r>
            <a:r>
              <a:rPr lang="ru-RU" dirty="0"/>
              <a:t>исследователи отмечают, что стрессовые состояния могут играть роль в возникновении </a:t>
            </a:r>
            <a:r>
              <a:rPr lang="ru-RU" dirty="0" err="1"/>
              <a:t>дискератозов</a:t>
            </a:r>
            <a:r>
              <a:rPr lang="ru-RU" dirty="0"/>
              <a:t> (например, при красном плоском лишае). При заболеваниях желудочно-кишечного тракта (хронический </a:t>
            </a:r>
            <a:r>
              <a:rPr lang="ru-RU" dirty="0" err="1"/>
              <a:t>гиперацидный</a:t>
            </a:r>
            <a:r>
              <a:rPr lang="ru-RU" dirty="0"/>
              <a:t> или </a:t>
            </a:r>
            <a:r>
              <a:rPr lang="ru-RU" dirty="0" err="1"/>
              <a:t>нормацидный</a:t>
            </a:r>
            <a:r>
              <a:rPr lang="ru-RU" dirty="0"/>
              <a:t> гастрит, хронический энтерит, хронический колит) могут развиваться </a:t>
            </a:r>
            <a:r>
              <a:rPr lang="ru-RU" dirty="0" err="1"/>
              <a:t>паракератоз</a:t>
            </a:r>
            <a:r>
              <a:rPr lang="ru-RU" dirty="0"/>
              <a:t> и гиперкератоз.</a:t>
            </a:r>
          </a:p>
        </p:txBody>
      </p:sp>
    </p:spTree>
    <p:extLst>
      <p:ext uri="{BB962C8B-B14F-4D97-AF65-F5344CB8AC3E}">
        <p14:creationId xmlns:p14="http://schemas.microsoft.com/office/powerpoint/2010/main" val="6228454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a:t>
            </a:r>
            <a:endParaRPr lang="ru-RU" dirty="0"/>
          </a:p>
        </p:txBody>
      </p:sp>
      <p:sp>
        <p:nvSpPr>
          <p:cNvPr id="3" name="Объект 2"/>
          <p:cNvSpPr>
            <a:spLocks noGrp="1"/>
          </p:cNvSpPr>
          <p:nvPr>
            <p:ph idx="1"/>
          </p:nvPr>
        </p:nvSpPr>
        <p:spPr>
          <a:xfrm>
            <a:off x="457200" y="1268760"/>
            <a:ext cx="8363272" cy="4857403"/>
          </a:xfrm>
        </p:spPr>
        <p:txBody>
          <a:bodyPr>
            <a:normAutofit fontScale="70000" lnSpcReduction="20000"/>
          </a:bodyPr>
          <a:lstStyle/>
          <a:p>
            <a:pPr marL="0" indent="0" algn="ctr">
              <a:buNone/>
            </a:pPr>
            <a:endParaRPr lang="ru-RU" dirty="0"/>
          </a:p>
          <a:p>
            <a:pPr marL="0" indent="0" algn="ctr">
              <a:buNone/>
            </a:pPr>
            <a:r>
              <a:rPr lang="ru-RU" dirty="0"/>
              <a:t>(разработана проф. А.Л. </a:t>
            </a:r>
            <a:r>
              <a:rPr lang="ru-RU" dirty="0" err="1"/>
              <a:t>Машкиллейсоном</a:t>
            </a:r>
            <a:r>
              <a:rPr lang="ru-RU" dirty="0"/>
              <a:t>, 1977)</a:t>
            </a:r>
          </a:p>
          <a:p>
            <a:pPr marL="0" indent="0" algn="ctr">
              <a:buNone/>
            </a:pPr>
            <a:r>
              <a:rPr lang="ru-RU" dirty="0"/>
              <a:t>Предраковые заболевания слизистой оболочки полости рта.</a:t>
            </a:r>
          </a:p>
          <a:p>
            <a:pPr marL="0" indent="0">
              <a:buNone/>
            </a:pPr>
            <a:r>
              <a:rPr lang="ru-RU" dirty="0"/>
              <a:t>А. С высокой частотой </a:t>
            </a:r>
            <a:r>
              <a:rPr lang="ru-RU" dirty="0" err="1"/>
              <a:t>озлокачествления</a:t>
            </a:r>
            <a:r>
              <a:rPr lang="ru-RU" dirty="0"/>
              <a:t> (облигатные</a:t>
            </a:r>
            <a:r>
              <a:rPr lang="ru-RU" dirty="0" smtClean="0"/>
              <a:t>).</a:t>
            </a:r>
          </a:p>
          <a:p>
            <a:pPr marL="0" indent="0">
              <a:buNone/>
            </a:pPr>
            <a:endParaRPr lang="ru-RU" dirty="0"/>
          </a:p>
          <a:p>
            <a:pPr marL="0" indent="0">
              <a:buNone/>
            </a:pPr>
            <a:r>
              <a:rPr lang="ru-RU" dirty="0"/>
              <a:t>• Болезнь </a:t>
            </a:r>
            <a:r>
              <a:rPr lang="ru-RU" dirty="0" err="1"/>
              <a:t>Боуэна</a:t>
            </a:r>
            <a:r>
              <a:rPr lang="ru-RU" dirty="0"/>
              <a:t> </a:t>
            </a:r>
          </a:p>
          <a:p>
            <a:pPr marL="0" indent="0">
              <a:buNone/>
            </a:pPr>
            <a:endParaRPr lang="ru-RU" dirty="0"/>
          </a:p>
          <a:p>
            <a:pPr marL="0" indent="0">
              <a:buNone/>
            </a:pPr>
            <a:r>
              <a:rPr lang="ru-RU" dirty="0"/>
              <a:t>Б. С малой частотой </a:t>
            </a:r>
            <a:r>
              <a:rPr lang="ru-RU" dirty="0" err="1"/>
              <a:t>озлокачествления</a:t>
            </a:r>
            <a:r>
              <a:rPr lang="ru-RU" dirty="0"/>
              <a:t> (факультативные</a:t>
            </a:r>
            <a:r>
              <a:rPr lang="ru-RU" dirty="0" smtClean="0"/>
              <a:t>).</a:t>
            </a:r>
          </a:p>
          <a:p>
            <a:pPr marL="0" indent="0">
              <a:buNone/>
            </a:pPr>
            <a:endParaRPr lang="ru-RU" dirty="0"/>
          </a:p>
          <a:p>
            <a:pPr marL="0" indent="0">
              <a:buNone/>
            </a:pPr>
            <a:r>
              <a:rPr lang="ru-RU" dirty="0"/>
              <a:t>•Лейкоплакия </a:t>
            </a:r>
            <a:r>
              <a:rPr lang="ru-RU" dirty="0" smtClean="0"/>
              <a:t>эрозивная и </a:t>
            </a:r>
            <a:r>
              <a:rPr lang="ru-RU" dirty="0" err="1"/>
              <a:t>веррукозная</a:t>
            </a:r>
            <a:r>
              <a:rPr lang="ru-RU" dirty="0"/>
              <a:t>.</a:t>
            </a:r>
          </a:p>
          <a:p>
            <a:pPr marL="0" indent="0">
              <a:buNone/>
            </a:pPr>
            <a:r>
              <a:rPr lang="ru-RU" dirty="0"/>
              <a:t>• </a:t>
            </a:r>
            <a:r>
              <a:rPr lang="ru-RU" dirty="0" err="1"/>
              <a:t>Папилломатоз</a:t>
            </a:r>
            <a:r>
              <a:rPr lang="ru-RU" dirty="0"/>
              <a:t>.</a:t>
            </a:r>
          </a:p>
          <a:p>
            <a:pPr marL="0" indent="0">
              <a:buNone/>
            </a:pPr>
            <a:r>
              <a:rPr lang="ru-RU" dirty="0"/>
              <a:t>•Эрозивная и гиперкератотическая формы красной волчанки,</a:t>
            </a:r>
          </a:p>
          <a:p>
            <a:pPr marL="0" indent="0">
              <a:buNone/>
            </a:pPr>
            <a:r>
              <a:rPr lang="ru-RU" dirty="0"/>
              <a:t>красного плоского </a:t>
            </a:r>
            <a:r>
              <a:rPr lang="ru-RU" dirty="0" smtClean="0"/>
              <a:t>лишая</a:t>
            </a:r>
            <a:endParaRPr lang="ru-RU" dirty="0"/>
          </a:p>
          <a:p>
            <a:pPr marL="0" indent="0">
              <a:buNone/>
            </a:pPr>
            <a:r>
              <a:rPr lang="ru-RU" dirty="0"/>
              <a:t>•Постлучевой стоматит</a:t>
            </a:r>
            <a:r>
              <a:rPr lang="ru-RU" dirty="0" smtClean="0"/>
              <a:t>.</a:t>
            </a:r>
            <a:endParaRPr lang="ru-RU" dirty="0"/>
          </a:p>
        </p:txBody>
      </p:sp>
    </p:spTree>
    <p:extLst>
      <p:ext uri="{BB962C8B-B14F-4D97-AF65-F5344CB8AC3E}">
        <p14:creationId xmlns:p14="http://schemas.microsoft.com/office/powerpoint/2010/main" val="36266589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a:t>
            </a:r>
            <a:endParaRPr lang="ru-RU" dirty="0"/>
          </a:p>
        </p:txBody>
      </p:sp>
      <p:sp>
        <p:nvSpPr>
          <p:cNvPr id="3" name="Объект 2"/>
          <p:cNvSpPr>
            <a:spLocks noGrp="1"/>
          </p:cNvSpPr>
          <p:nvPr>
            <p:ph sz="half" idx="1"/>
          </p:nvPr>
        </p:nvSpPr>
        <p:spPr/>
        <p:txBody>
          <a:bodyPr>
            <a:normAutofit fontScale="85000" lnSpcReduction="20000"/>
          </a:bodyPr>
          <a:lstStyle/>
          <a:p>
            <a:pPr marL="0" indent="0">
              <a:buNone/>
            </a:pPr>
            <a:r>
              <a:rPr lang="ru-RU" dirty="0"/>
              <a:t>Предраковые заболевания </a:t>
            </a:r>
            <a:r>
              <a:rPr lang="ru-RU" dirty="0" smtClean="0"/>
              <a:t>красной каймы </a:t>
            </a:r>
            <a:r>
              <a:rPr lang="ru-RU" dirty="0"/>
              <a:t>губ.</a:t>
            </a:r>
          </a:p>
          <a:p>
            <a:pPr marL="0" indent="0">
              <a:buNone/>
            </a:pPr>
            <a:r>
              <a:rPr lang="ru-RU" b="1" dirty="0"/>
              <a:t>А. С высокой частотой</a:t>
            </a:r>
          </a:p>
          <a:p>
            <a:pPr marL="0" indent="0">
              <a:buNone/>
            </a:pPr>
            <a:r>
              <a:rPr lang="ru-RU" b="1" dirty="0" err="1"/>
              <a:t>озлокачествления</a:t>
            </a:r>
            <a:r>
              <a:rPr lang="ru-RU" b="1" dirty="0"/>
              <a:t> (облигатные).</a:t>
            </a:r>
          </a:p>
          <a:p>
            <a:pPr marL="0" indent="0">
              <a:buNone/>
            </a:pPr>
            <a:r>
              <a:rPr lang="ru-RU" dirty="0"/>
              <a:t>•Болезнь </a:t>
            </a:r>
            <a:r>
              <a:rPr lang="ru-RU" dirty="0" err="1"/>
              <a:t>Боуэна</a:t>
            </a:r>
            <a:r>
              <a:rPr lang="ru-RU" dirty="0"/>
              <a:t>.</a:t>
            </a:r>
          </a:p>
          <a:p>
            <a:pPr marL="0" indent="0">
              <a:buNone/>
            </a:pPr>
            <a:r>
              <a:rPr lang="ru-RU" dirty="0"/>
              <a:t>•Бородавчатый </a:t>
            </a:r>
            <a:r>
              <a:rPr lang="ru-RU" dirty="0" err="1"/>
              <a:t>предрак</a:t>
            </a:r>
            <a:r>
              <a:rPr lang="ru-RU" dirty="0"/>
              <a:t> красной каймы</a:t>
            </a:r>
          </a:p>
          <a:p>
            <a:pPr marL="0" indent="0">
              <a:buNone/>
            </a:pPr>
            <a:r>
              <a:rPr lang="ru-RU" dirty="0" smtClean="0"/>
              <a:t>•</a:t>
            </a:r>
            <a:r>
              <a:rPr lang="ru-RU" dirty="0"/>
              <a:t>Абразивный </a:t>
            </a:r>
            <a:r>
              <a:rPr lang="ru-RU" dirty="0" err="1"/>
              <a:t>хейлит</a:t>
            </a:r>
            <a:r>
              <a:rPr lang="ru-RU" dirty="0"/>
              <a:t> </a:t>
            </a:r>
            <a:r>
              <a:rPr lang="ru-RU" dirty="0" err="1"/>
              <a:t>Манганотти</a:t>
            </a:r>
            <a:r>
              <a:rPr lang="ru-RU" dirty="0"/>
              <a:t>.</a:t>
            </a:r>
          </a:p>
          <a:p>
            <a:pPr marL="0" indent="0">
              <a:buNone/>
            </a:pPr>
            <a:r>
              <a:rPr lang="ru-RU" dirty="0"/>
              <a:t>•Предраковый гиперкератоз.</a:t>
            </a:r>
          </a:p>
          <a:p>
            <a:endParaRPr lang="ru-RU" dirty="0"/>
          </a:p>
        </p:txBody>
      </p:sp>
      <p:sp>
        <p:nvSpPr>
          <p:cNvPr id="4" name="Объект 3"/>
          <p:cNvSpPr>
            <a:spLocks noGrp="1"/>
          </p:cNvSpPr>
          <p:nvPr>
            <p:ph sz="half" idx="2"/>
          </p:nvPr>
        </p:nvSpPr>
        <p:spPr/>
        <p:txBody>
          <a:bodyPr>
            <a:normAutofit fontScale="85000" lnSpcReduction="20000"/>
          </a:bodyPr>
          <a:lstStyle/>
          <a:p>
            <a:pPr marL="0" indent="0">
              <a:buNone/>
            </a:pPr>
            <a:r>
              <a:rPr lang="ru-RU" b="1" dirty="0"/>
              <a:t>Б. С малой частотой </a:t>
            </a:r>
            <a:r>
              <a:rPr lang="ru-RU" b="1" dirty="0" err="1"/>
              <a:t>озлокачествления</a:t>
            </a:r>
            <a:endParaRPr lang="ru-RU" b="1" dirty="0"/>
          </a:p>
          <a:p>
            <a:pPr marL="0" indent="0">
              <a:buNone/>
            </a:pPr>
            <a:r>
              <a:rPr lang="ru-RU" b="1" dirty="0"/>
              <a:t>(факультативные).</a:t>
            </a:r>
          </a:p>
          <a:p>
            <a:pPr marL="0" indent="0">
              <a:buNone/>
            </a:pPr>
            <a:r>
              <a:rPr lang="ru-RU" dirty="0"/>
              <a:t>•Лейкоплакия </a:t>
            </a:r>
            <a:r>
              <a:rPr lang="ru-RU" dirty="0" err="1"/>
              <a:t>веррукозная</a:t>
            </a:r>
            <a:r>
              <a:rPr lang="ru-RU" dirty="0"/>
              <a:t>.</a:t>
            </a:r>
          </a:p>
          <a:p>
            <a:pPr marL="0" indent="0">
              <a:buNone/>
            </a:pPr>
            <a:r>
              <a:rPr lang="ru-RU" dirty="0"/>
              <a:t>•</a:t>
            </a:r>
            <a:r>
              <a:rPr lang="ru-RU" dirty="0" err="1"/>
              <a:t>Кератоакантома</a:t>
            </a:r>
            <a:r>
              <a:rPr lang="ru-RU" dirty="0"/>
              <a:t>.</a:t>
            </a:r>
          </a:p>
          <a:p>
            <a:pPr marL="0" indent="0">
              <a:buNone/>
            </a:pPr>
            <a:r>
              <a:rPr lang="ru-RU" dirty="0"/>
              <a:t>•Кожный рог.</a:t>
            </a:r>
          </a:p>
          <a:p>
            <a:pPr marL="0" indent="0">
              <a:buNone/>
            </a:pPr>
            <a:r>
              <a:rPr lang="ru-RU" dirty="0"/>
              <a:t>•Папиллома с ороговением.</a:t>
            </a:r>
          </a:p>
          <a:p>
            <a:pPr marL="0" indent="0">
              <a:buNone/>
            </a:pPr>
            <a:r>
              <a:rPr lang="ru-RU" dirty="0" smtClean="0"/>
              <a:t>•</a:t>
            </a:r>
            <a:r>
              <a:rPr lang="ru-RU" dirty="0"/>
              <a:t>Эрозивная и гиперкератотическая формы красной волчанки, красного</a:t>
            </a:r>
          </a:p>
          <a:p>
            <a:pPr marL="0" indent="0">
              <a:buNone/>
            </a:pPr>
            <a:r>
              <a:rPr lang="ru-RU" dirty="0"/>
              <a:t>плоского лишая.</a:t>
            </a:r>
          </a:p>
          <a:p>
            <a:pPr marL="0" indent="0">
              <a:buNone/>
            </a:pPr>
            <a:r>
              <a:rPr lang="ru-RU" dirty="0"/>
              <a:t>•Постлучевой </a:t>
            </a:r>
            <a:r>
              <a:rPr lang="ru-RU" dirty="0" err="1"/>
              <a:t>хейлит</a:t>
            </a:r>
            <a:r>
              <a:rPr lang="ru-RU" dirty="0"/>
              <a:t>. </a:t>
            </a:r>
          </a:p>
          <a:p>
            <a:endParaRPr lang="ru-RU" dirty="0"/>
          </a:p>
        </p:txBody>
      </p:sp>
    </p:spTree>
    <p:extLst>
      <p:ext uri="{BB962C8B-B14F-4D97-AF65-F5344CB8AC3E}">
        <p14:creationId xmlns:p14="http://schemas.microsoft.com/office/powerpoint/2010/main" val="10689380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Лейкоплакия</a:t>
            </a:r>
            <a:endParaRPr lang="ru-RU" dirty="0"/>
          </a:p>
        </p:txBody>
      </p:sp>
      <p:sp>
        <p:nvSpPr>
          <p:cNvPr id="5" name="Объект 4"/>
          <p:cNvSpPr>
            <a:spLocks noGrp="1"/>
          </p:cNvSpPr>
          <p:nvPr>
            <p:ph sz="half" idx="2"/>
          </p:nvPr>
        </p:nvSpPr>
        <p:spPr>
          <a:xfrm>
            <a:off x="107504" y="1202333"/>
            <a:ext cx="4608512" cy="3951288"/>
          </a:xfrm>
        </p:spPr>
        <p:txBody>
          <a:bodyPr>
            <a:normAutofit fontScale="92500"/>
          </a:bodyPr>
          <a:lstStyle/>
          <a:p>
            <a:r>
              <a:rPr lang="ru-RU" dirty="0"/>
              <a:t>Лейкоплакия представляет собой ороговение слизистой оболочки полости рта или красной каймы нижней губы. Различают лейкоплакию плоскую и </a:t>
            </a:r>
            <a:r>
              <a:rPr lang="ru-RU" dirty="0" err="1"/>
              <a:t>веррукозную</a:t>
            </a:r>
            <a:r>
              <a:rPr lang="ru-RU" dirty="0"/>
              <a:t>, выделяется также эрозивная </a:t>
            </a:r>
            <a:r>
              <a:rPr lang="ru-RU" dirty="0" smtClean="0"/>
              <a:t> </a:t>
            </a:r>
            <a:r>
              <a:rPr lang="ru-RU" dirty="0"/>
              <a:t>форма лейкоплакии. Лейкоплакия </a:t>
            </a:r>
            <a:r>
              <a:rPr lang="ru-RU" dirty="0" err="1"/>
              <a:t>веррукозная</a:t>
            </a:r>
            <a:r>
              <a:rPr lang="ru-RU" dirty="0"/>
              <a:t> внутри группы подразделяется на </a:t>
            </a:r>
            <a:r>
              <a:rPr lang="ru-RU" dirty="0" err="1"/>
              <a:t>бляшечную</a:t>
            </a:r>
            <a:r>
              <a:rPr lang="ru-RU" dirty="0"/>
              <a:t> и бородавчатую. </a:t>
            </a:r>
          </a:p>
        </p:txBody>
      </p:sp>
      <p:sp>
        <p:nvSpPr>
          <p:cNvPr id="6" name="Текст 5"/>
          <p:cNvSpPr>
            <a:spLocks noGrp="1"/>
          </p:cNvSpPr>
          <p:nvPr>
            <p:ph type="body" sz="quarter" idx="3"/>
          </p:nvPr>
        </p:nvSpPr>
        <p:spPr/>
        <p:txBody>
          <a:bodyPr/>
          <a:lstStyle/>
          <a:p>
            <a:endParaRPr lang="ru-RU"/>
          </a:p>
        </p:txBody>
      </p:sp>
      <p:sp>
        <p:nvSpPr>
          <p:cNvPr id="7" name="Объект 6"/>
          <p:cNvSpPr>
            <a:spLocks noGrp="1"/>
          </p:cNvSpPr>
          <p:nvPr>
            <p:ph sz="quarter" idx="4"/>
          </p:nvPr>
        </p:nvSpPr>
        <p:spPr>
          <a:xfrm>
            <a:off x="4410859" y="3321993"/>
            <a:ext cx="4625637" cy="3536007"/>
          </a:xfrm>
        </p:spPr>
        <p:txBody>
          <a:bodyPr>
            <a:normAutofit fontScale="85000" lnSpcReduction="10000"/>
          </a:bodyPr>
          <a:lstStyle/>
          <a:p>
            <a:r>
              <a:rPr lang="ru-RU" dirty="0"/>
              <a:t>При </a:t>
            </a:r>
            <a:r>
              <a:rPr lang="ru-RU" dirty="0" err="1"/>
              <a:t>веррукозной</a:t>
            </a:r>
            <a:r>
              <a:rPr lang="ru-RU" dirty="0"/>
              <a:t> лейкоплакии всегда необходимо гистологическое исследование. Морфологически при этой форме лейкоплакии имеются расширение и пролиферация базального слоя, беспорядочность расположения эпителиальных клеток с явлениями </a:t>
            </a:r>
            <a:r>
              <a:rPr lang="ru-RU" dirty="0" err="1"/>
              <a:t>атипии</a:t>
            </a:r>
            <a:r>
              <a:rPr lang="ru-RU" dirty="0"/>
              <a:t>. В дерме и слизистой оболочке наблюдается </a:t>
            </a:r>
            <a:r>
              <a:rPr lang="ru-RU" dirty="0" err="1"/>
              <a:t>лимфоцитарная</a:t>
            </a:r>
            <a:r>
              <a:rPr lang="ru-RU" dirty="0"/>
              <a:t> и реже </a:t>
            </a:r>
            <a:r>
              <a:rPr lang="ru-RU" dirty="0" err="1"/>
              <a:t>плазмоцитарная</a:t>
            </a:r>
            <a:r>
              <a:rPr lang="ru-RU" dirty="0"/>
              <a:t> инфильтрация.</a:t>
            </a:r>
          </a:p>
        </p:txBody>
      </p:sp>
      <p:pic>
        <p:nvPicPr>
          <p:cNvPr id="6148" name="Picture 4" descr="Лейкоплакия Полости Рта-Симптомы Лечение • OH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895" y="1268760"/>
            <a:ext cx="2585936" cy="20532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Диагностика ранних стадий онкологических заболеваний слизистой оболочки рта  и губ - DENTALMAGAZIN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04184"/>
            <a:ext cx="3456384" cy="197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5525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1294</Words>
  <Application>Microsoft Office PowerPoint</Application>
  <PresentationFormat>Экран (4:3)</PresentationFormat>
  <Paragraphs>102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Факультативные предраковые заболевания СОПР и красной каймы губ. Этиология, классификации, диагностика.  </vt:lpstr>
      <vt:lpstr>Цели</vt:lpstr>
      <vt:lpstr>Задачи</vt:lpstr>
      <vt:lpstr>Определение</vt:lpstr>
      <vt:lpstr>Этиология. Экзогенные факторы</vt:lpstr>
      <vt:lpstr>Этиология. Эндогенные факторы</vt:lpstr>
      <vt:lpstr>Классификация</vt:lpstr>
      <vt:lpstr>Классификация</vt:lpstr>
      <vt:lpstr>Лейкоплакия</vt:lpstr>
      <vt:lpstr>Лейкоплакия</vt:lpstr>
      <vt:lpstr>Кератоакантома</vt:lpstr>
      <vt:lpstr>Кожный рог</vt:lpstr>
      <vt:lpstr>Эрозивная и гиперкератотическая форма КПЛ и СКВ</vt:lpstr>
      <vt:lpstr>Папиллома и папилломатоз</vt:lpstr>
      <vt:lpstr>Постлучевой стоматит и хейлит</vt:lpstr>
      <vt:lpstr>Диагностика</vt:lpstr>
      <vt:lpstr>Презентация PowerPoint</vt:lpstr>
      <vt:lpstr>Заключение</vt:lpstr>
      <vt:lpstr>Список основных  использованных источников:</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Факультативные предраковые заболевания СОПР и красной каймы губ. Этиология, классификации, диагностика.  </dc:title>
  <dc:creator>Пользователь</dc:creator>
  <cp:lastModifiedBy>Пользователь</cp:lastModifiedBy>
  <cp:revision>18</cp:revision>
  <dcterms:created xsi:type="dcterms:W3CDTF">2021-01-19T08:23:22Z</dcterms:created>
  <dcterms:modified xsi:type="dcterms:W3CDTF">2021-01-25T18:37:39Z</dcterms:modified>
</cp:coreProperties>
</file>