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56" r:id="rId2"/>
    <p:sldId id="257" r:id="rId3"/>
    <p:sldId id="266" r:id="rId4"/>
    <p:sldId id="258"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0" r:id="rId26"/>
    <p:sldId id="281" r:id="rId27"/>
    <p:sldId id="282" r:id="rId28"/>
    <p:sldId id="283" r:id="rId29"/>
    <p:sldId id="284" r:id="rId30"/>
    <p:sldId id="286" r:id="rId31"/>
    <p:sldId id="285" r:id="rId32"/>
    <p:sldId id="288" r:id="rId33"/>
    <p:sldId id="287" r:id="rId34"/>
    <p:sldId id="290" r:id="rId35"/>
    <p:sldId id="289"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54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3DF15-999A-4155-AD60-9307ECA7F649}" type="datetimeFigureOut">
              <a:rPr lang="ru-RU" smtClean="0"/>
              <a:t>11.05.2020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E9DFB5-65AF-44C5-949C-52E16DEFF51F}" type="slidenum">
              <a:rPr lang="ru-RU" smtClean="0"/>
              <a:t>‹#›</a:t>
            </a:fld>
            <a:endParaRPr lang="ru-RU"/>
          </a:p>
        </p:txBody>
      </p:sp>
    </p:spTree>
    <p:extLst>
      <p:ext uri="{BB962C8B-B14F-4D97-AF65-F5344CB8AC3E}">
        <p14:creationId xmlns:p14="http://schemas.microsoft.com/office/powerpoint/2010/main" val="1705988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605F748-6613-4787-A151-BC43996791CF}" type="datetime1">
              <a:rPr lang="ru-RU" smtClean="0"/>
              <a:t>11.05.2020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5683776-B777-40D4-8A7C-04E28CF63FB9}" type="datetime1">
              <a:rPr lang="ru-RU" smtClean="0"/>
              <a:t>11.05.2020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636AF3-8B23-4100-BC20-76772D46ECD9}" type="datetime1">
              <a:rPr lang="ru-RU" smtClean="0"/>
              <a:t>11.05.2020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D4C3DC-20B0-4972-9233-F31985255ACE}" type="datetime1">
              <a:rPr lang="ru-RU" smtClean="0"/>
              <a:t>11.05.2020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F00A507-88A7-40B1-B90A-C7C442F44994}" type="datetime1">
              <a:rPr lang="ru-RU" smtClean="0"/>
              <a:t>11.05.2020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2513281-F9DE-4578-8091-F311D13EBF09}" type="datetime1">
              <a:rPr lang="ru-RU" smtClean="0"/>
              <a:t>11.05.2020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FACB910-F639-4410-B779-C6571631CD45}" type="datetime1">
              <a:rPr lang="ru-RU" smtClean="0"/>
              <a:t>11.05.2020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6E4C4F2-00E1-47A7-BCD5-106D1359E852}" type="datetime1">
              <a:rPr lang="ru-RU" smtClean="0"/>
              <a:t>11.05.2020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B261656-9B8D-4C06-AE75-F3048D13AF50}" type="datetime1">
              <a:rPr lang="ru-RU" smtClean="0"/>
              <a:t>11.05.2020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5A174ED-EC1A-4A1C-8C06-48EA7F0C981B}" type="datetime1">
              <a:rPr lang="ru-RU" smtClean="0"/>
              <a:t>11.05.2020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F6217AB-9FBC-476B-A50B-F14F0B866B55}" type="datetime1">
              <a:rPr lang="ru-RU" smtClean="0"/>
              <a:t>11.05.2020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82E80-480F-4E5C-A07F-BE85BC804DFC}" type="datetime1">
              <a:rPr lang="ru-RU" smtClean="0"/>
              <a:t>11.05.2020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4.wdp"/></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studopedia.net/6_48029_smena-postelnogo-belya-poperechnim-sposobom.html" TargetMode="External"/><Relationship Id="rId2" Type="http://schemas.openxmlformats.org/officeDocument/2006/relationships/hyperlink" Target="https://studfile.net/preview/3240052/" TargetMode="External"/><Relationship Id="rId1" Type="http://schemas.openxmlformats.org/officeDocument/2006/relationships/slideLayout" Target="../slideLayouts/slideLayout2.xml"/><Relationship Id="rId6" Type="http://schemas.openxmlformats.org/officeDocument/2006/relationships/hyperlink" Target="https://studopedia.ru/12_172256_uhod-za-tyazhelobolnimi.html" TargetMode="External"/><Relationship Id="rId5" Type="http://schemas.openxmlformats.org/officeDocument/2006/relationships/hyperlink" Target="https://www.yellowcross.ru/uslugi/ukhod-za-tyazhelobolnymi/" TargetMode="External"/><Relationship Id="rId4" Type="http://schemas.openxmlformats.org/officeDocument/2006/relationships/hyperlink" Target="https://zhivotneboli.ru/diagnostika-i-lechenie/metody-lecheniya/gastrostoma.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16632"/>
            <a:ext cx="7772400" cy="1470025"/>
          </a:xfrm>
        </p:spPr>
        <p:txBody>
          <a:bodyPr/>
          <a:lstStyle/>
          <a:p>
            <a:r>
              <a:rPr lang="ru-RU" sz="1800" dirty="0">
                <a:ln w="6350">
                  <a:noFill/>
                </a:ln>
                <a:solidFill>
                  <a:prstClr val="black">
                    <a:lumMod val="95000"/>
                    <a:lumOff val="5000"/>
                  </a:prstClr>
                </a:solidFill>
                <a:latin typeface="Times New Roman" pitchFamily="18" charset="0"/>
                <a:cs typeface="Times New Roman" pitchFamily="18" charset="0"/>
              </a:rPr>
              <a:t>Федеральное государственное бюджетное образовательное учреждение</a:t>
            </a:r>
            <a:br>
              <a:rPr lang="ru-RU" sz="1800" dirty="0">
                <a:ln w="6350">
                  <a:noFill/>
                </a:ln>
                <a:solidFill>
                  <a:prstClr val="black">
                    <a:lumMod val="95000"/>
                    <a:lumOff val="5000"/>
                  </a:prstClr>
                </a:solidFill>
                <a:latin typeface="Times New Roman" pitchFamily="18" charset="0"/>
                <a:cs typeface="Times New Roman" pitchFamily="18" charset="0"/>
              </a:rPr>
            </a:br>
            <a:r>
              <a:rPr lang="ru-RU" sz="1800" dirty="0">
                <a:ln w="6350">
                  <a:noFill/>
                </a:ln>
                <a:solidFill>
                  <a:prstClr val="black">
                    <a:lumMod val="95000"/>
                    <a:lumOff val="5000"/>
                  </a:prstClr>
                </a:solidFill>
                <a:latin typeface="Times New Roman" pitchFamily="18" charset="0"/>
                <a:cs typeface="Times New Roman" pitchFamily="18" charset="0"/>
              </a:rPr>
              <a:t>высшего образования «Красноярский государственный медицинский</a:t>
            </a:r>
            <a:br>
              <a:rPr lang="ru-RU" sz="1800" dirty="0">
                <a:ln w="6350">
                  <a:noFill/>
                </a:ln>
                <a:solidFill>
                  <a:prstClr val="black">
                    <a:lumMod val="95000"/>
                    <a:lumOff val="5000"/>
                  </a:prstClr>
                </a:solidFill>
                <a:latin typeface="Times New Roman" pitchFamily="18" charset="0"/>
                <a:cs typeface="Times New Roman" pitchFamily="18" charset="0"/>
              </a:rPr>
            </a:br>
            <a:r>
              <a:rPr lang="ru-RU" sz="1800" dirty="0">
                <a:ln w="6350">
                  <a:noFill/>
                </a:ln>
                <a:solidFill>
                  <a:prstClr val="black">
                    <a:lumMod val="95000"/>
                    <a:lumOff val="5000"/>
                  </a:prstClr>
                </a:solidFill>
                <a:latin typeface="Times New Roman" pitchFamily="18" charset="0"/>
                <a:cs typeface="Times New Roman" pitchFamily="18" charset="0"/>
              </a:rPr>
              <a:t>университет имени профессора В.Ф. </a:t>
            </a:r>
            <a:r>
              <a:rPr lang="ru-RU" sz="1800" dirty="0" err="1">
                <a:ln w="6350">
                  <a:noFill/>
                </a:ln>
                <a:solidFill>
                  <a:prstClr val="black">
                    <a:lumMod val="95000"/>
                    <a:lumOff val="5000"/>
                  </a:prstClr>
                </a:solidFill>
                <a:latin typeface="Times New Roman" pitchFamily="18" charset="0"/>
                <a:cs typeface="Times New Roman" pitchFamily="18" charset="0"/>
              </a:rPr>
              <a:t>Войно</a:t>
            </a:r>
            <a:r>
              <a:rPr lang="ru-RU" sz="1800" dirty="0">
                <a:ln w="6350">
                  <a:noFill/>
                </a:ln>
                <a:solidFill>
                  <a:prstClr val="black">
                    <a:lumMod val="95000"/>
                    <a:lumOff val="5000"/>
                  </a:prstClr>
                </a:solidFill>
                <a:latin typeface="Times New Roman" pitchFamily="18" charset="0"/>
                <a:cs typeface="Times New Roman" pitchFamily="18" charset="0"/>
              </a:rPr>
              <a:t>–</a:t>
            </a:r>
            <a:r>
              <a:rPr lang="ru-RU" sz="1800" dirty="0" err="1">
                <a:ln w="6350">
                  <a:noFill/>
                </a:ln>
                <a:solidFill>
                  <a:prstClr val="black">
                    <a:lumMod val="95000"/>
                    <a:lumOff val="5000"/>
                  </a:prstClr>
                </a:solidFill>
                <a:latin typeface="Times New Roman" pitchFamily="18" charset="0"/>
                <a:cs typeface="Times New Roman" pitchFamily="18" charset="0"/>
              </a:rPr>
              <a:t>Ясенецкого</a:t>
            </a:r>
            <a:r>
              <a:rPr lang="ru-RU" sz="1800" dirty="0">
                <a:ln w="6350">
                  <a:noFill/>
                </a:ln>
                <a:solidFill>
                  <a:prstClr val="black">
                    <a:lumMod val="95000"/>
                    <a:lumOff val="5000"/>
                  </a:prstClr>
                </a:solidFill>
                <a:latin typeface="Times New Roman" pitchFamily="18" charset="0"/>
                <a:cs typeface="Times New Roman" pitchFamily="18" charset="0"/>
              </a:rPr>
              <a:t>»</a:t>
            </a:r>
            <a:br>
              <a:rPr lang="ru-RU" sz="1800" dirty="0">
                <a:ln w="6350">
                  <a:noFill/>
                </a:ln>
                <a:solidFill>
                  <a:prstClr val="black">
                    <a:lumMod val="95000"/>
                    <a:lumOff val="5000"/>
                  </a:prstClr>
                </a:solidFill>
                <a:latin typeface="Times New Roman" pitchFamily="18" charset="0"/>
                <a:cs typeface="Times New Roman" pitchFamily="18" charset="0"/>
              </a:rPr>
            </a:br>
            <a:r>
              <a:rPr lang="ru-RU" sz="1800" dirty="0">
                <a:ln w="6350">
                  <a:noFill/>
                </a:ln>
                <a:solidFill>
                  <a:prstClr val="black">
                    <a:lumMod val="95000"/>
                    <a:lumOff val="5000"/>
                  </a:prstClr>
                </a:solidFill>
                <a:latin typeface="Times New Roman" pitchFamily="18" charset="0"/>
                <a:cs typeface="Times New Roman" pitchFamily="18" charset="0"/>
              </a:rPr>
              <a:t>Министерства здравоохранения Российской Федерации</a:t>
            </a:r>
            <a:br>
              <a:rPr lang="ru-RU" sz="1800" dirty="0">
                <a:ln w="6350">
                  <a:noFill/>
                </a:ln>
                <a:solidFill>
                  <a:prstClr val="black">
                    <a:lumMod val="95000"/>
                    <a:lumOff val="5000"/>
                  </a:prstClr>
                </a:solidFill>
                <a:latin typeface="Times New Roman" pitchFamily="18" charset="0"/>
                <a:cs typeface="Times New Roman" pitchFamily="18" charset="0"/>
              </a:rPr>
            </a:br>
            <a:r>
              <a:rPr lang="ru-RU" sz="1800" dirty="0">
                <a:ln w="6350">
                  <a:noFill/>
                </a:ln>
                <a:solidFill>
                  <a:prstClr val="black">
                    <a:lumMod val="95000"/>
                    <a:lumOff val="5000"/>
                  </a:prstClr>
                </a:solidFill>
                <a:latin typeface="Times New Roman" pitchFamily="18" charset="0"/>
                <a:cs typeface="Times New Roman" pitchFamily="18" charset="0"/>
              </a:rPr>
              <a:t>Фармацевтический колледж</a:t>
            </a:r>
            <a:endParaRPr lang="ru-RU" dirty="0"/>
          </a:p>
        </p:txBody>
      </p:sp>
      <p:sp>
        <p:nvSpPr>
          <p:cNvPr id="3" name="Подзаголовок 2"/>
          <p:cNvSpPr>
            <a:spLocks noGrp="1"/>
          </p:cNvSpPr>
          <p:nvPr>
            <p:ph type="subTitle" idx="1"/>
          </p:nvPr>
        </p:nvSpPr>
        <p:spPr>
          <a:xfrm>
            <a:off x="107504" y="1844824"/>
            <a:ext cx="8856984" cy="5013176"/>
          </a:xfrm>
        </p:spPr>
        <p:txBody>
          <a:bodyPr>
            <a:normAutofit/>
          </a:bodyPr>
          <a:lstStyle/>
          <a:p>
            <a:r>
              <a:rPr lang="ru-RU" sz="2800" b="1" dirty="0">
                <a:solidFill>
                  <a:srgbClr val="000000"/>
                </a:solidFill>
                <a:latin typeface="Times New Roman"/>
              </a:rPr>
              <a:t>«Кормление тяжелобольных пациентов, ведение документации. Личная гигиена тяжелобольного пациента, профилактика пролежней</a:t>
            </a:r>
            <a:r>
              <a:rPr lang="ru-RU" sz="2800" b="1" dirty="0" smtClean="0">
                <a:solidFill>
                  <a:srgbClr val="000000"/>
                </a:solidFill>
                <a:latin typeface="Times New Roman"/>
              </a:rPr>
              <a:t>»</a:t>
            </a:r>
          </a:p>
          <a:p>
            <a:endParaRPr lang="ru-RU" sz="2800" b="1" dirty="0" smtClean="0">
              <a:solidFill>
                <a:srgbClr val="000000"/>
              </a:solidFill>
              <a:latin typeface="Times New Roman"/>
            </a:endParaRPr>
          </a:p>
          <a:p>
            <a:r>
              <a:rPr lang="ru-RU" sz="2400" dirty="0" smtClean="0">
                <a:solidFill>
                  <a:srgbClr val="000000"/>
                </a:solidFill>
                <a:latin typeface="Times New Roman"/>
              </a:rPr>
              <a:t>                                                    Выполнила студентка 208-1 группы</a:t>
            </a:r>
          </a:p>
          <a:p>
            <a:r>
              <a:rPr lang="ru-RU" sz="2400" dirty="0" smtClean="0">
                <a:solidFill>
                  <a:srgbClr val="000000"/>
                </a:solidFill>
                <a:latin typeface="Times New Roman"/>
              </a:rPr>
              <a:t>                       Вульфович Полина</a:t>
            </a:r>
          </a:p>
          <a:p>
            <a:pPr marL="1797050" indent="-1797050"/>
            <a:r>
              <a:rPr lang="ru-RU" sz="2400" dirty="0" smtClean="0">
                <a:solidFill>
                  <a:srgbClr val="000000"/>
                </a:solidFill>
                <a:latin typeface="Times New Roman"/>
              </a:rPr>
              <a:t>                                                   Дисциплина : Технология оказания     медицинских услуг</a:t>
            </a:r>
          </a:p>
          <a:p>
            <a:r>
              <a:rPr lang="ru-RU" sz="2400" dirty="0" smtClean="0">
                <a:solidFill>
                  <a:srgbClr val="000000"/>
                </a:solidFill>
                <a:latin typeface="Times New Roman"/>
              </a:rPr>
              <a:t>                                             Преподаватель : </a:t>
            </a:r>
            <a:r>
              <a:rPr lang="ru-RU" sz="2400" dirty="0" err="1" smtClean="0">
                <a:solidFill>
                  <a:srgbClr val="000000"/>
                </a:solidFill>
                <a:latin typeface="Times New Roman"/>
              </a:rPr>
              <a:t>Битковская</a:t>
            </a:r>
            <a:r>
              <a:rPr lang="ru-RU" sz="2400" dirty="0" smtClean="0">
                <a:solidFill>
                  <a:srgbClr val="000000"/>
                </a:solidFill>
                <a:latin typeface="Times New Roman"/>
              </a:rPr>
              <a:t> В.Г</a:t>
            </a:r>
          </a:p>
          <a:p>
            <a:endParaRPr lang="ru-RU" sz="2400" dirty="0" smtClean="0">
              <a:solidFill>
                <a:srgbClr val="000000"/>
              </a:solidFill>
              <a:latin typeface="Times New Roman"/>
            </a:endParaRPr>
          </a:p>
          <a:p>
            <a:r>
              <a:rPr lang="ru-RU" sz="2400" dirty="0" smtClean="0">
                <a:solidFill>
                  <a:srgbClr val="000000"/>
                </a:solidFill>
                <a:latin typeface="Times New Roman"/>
              </a:rPr>
              <a:t>Красноярск 2020</a:t>
            </a:r>
          </a:p>
          <a:p>
            <a:endParaRPr lang="ru-RU" sz="2800" b="1" dirty="0"/>
          </a:p>
        </p:txBody>
      </p:sp>
    </p:spTree>
    <p:extLst>
      <p:ext uri="{BB962C8B-B14F-4D97-AF65-F5344CB8AC3E}">
        <p14:creationId xmlns:p14="http://schemas.microsoft.com/office/powerpoint/2010/main" val="846447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81"/>
            <a:ext cx="8229600" cy="1143000"/>
          </a:xfrm>
        </p:spPr>
        <p:txBody>
          <a:bodyPr>
            <a:normAutofit/>
          </a:bodyPr>
          <a:lstStyle/>
          <a:p>
            <a:r>
              <a:rPr lang="ru-RU" sz="3600" b="1" dirty="0">
                <a:solidFill>
                  <a:schemeClr val="tx2">
                    <a:lumMod val="10000"/>
                  </a:schemeClr>
                </a:solidFill>
                <a:latin typeface="Times New Roman"/>
              </a:rPr>
              <a:t>Мытье ног </a:t>
            </a:r>
            <a:r>
              <a:rPr lang="ru-RU" sz="3600" b="1" dirty="0" smtClean="0">
                <a:solidFill>
                  <a:schemeClr val="tx2">
                    <a:lumMod val="10000"/>
                  </a:schemeClr>
                </a:solidFill>
                <a:latin typeface="Times New Roman"/>
              </a:rPr>
              <a:t>тяжелобольному</a:t>
            </a:r>
            <a:endParaRPr lang="ru-RU" sz="3600" b="1" dirty="0">
              <a:solidFill>
                <a:schemeClr val="tx2">
                  <a:lumMod val="10000"/>
                </a:schemeClr>
              </a:solidFill>
            </a:endParaRPr>
          </a:p>
        </p:txBody>
      </p:sp>
      <p:sp>
        <p:nvSpPr>
          <p:cNvPr id="3" name="Объект 2"/>
          <p:cNvSpPr>
            <a:spLocks noGrp="1"/>
          </p:cNvSpPr>
          <p:nvPr>
            <p:ph idx="1"/>
          </p:nvPr>
        </p:nvSpPr>
        <p:spPr>
          <a:xfrm>
            <a:off x="107504" y="1052736"/>
            <a:ext cx="8856984" cy="5544616"/>
          </a:xfrm>
        </p:spPr>
        <p:txBody>
          <a:bodyPr>
            <a:normAutofit/>
          </a:bodyPr>
          <a:lstStyle/>
          <a:p>
            <a:pPr marL="0" indent="0" algn="just">
              <a:buNone/>
            </a:pPr>
            <a:r>
              <a:rPr lang="ru-RU" sz="2600" dirty="0">
                <a:solidFill>
                  <a:schemeClr val="tx2">
                    <a:lumMod val="10000"/>
                  </a:schemeClr>
                </a:solidFill>
                <a:latin typeface="Times New Roman" pitchFamily="18" charset="0"/>
                <a:cs typeface="Times New Roman" pitchFamily="18" charset="0"/>
              </a:rPr>
              <a:t>Ноги тяжелобольному пациенту моют 1 раз в </a:t>
            </a:r>
            <a:r>
              <a:rPr lang="ru-RU" sz="2600" dirty="0" smtClean="0">
                <a:solidFill>
                  <a:schemeClr val="tx2">
                    <a:lumMod val="10000"/>
                  </a:schemeClr>
                </a:solidFill>
                <a:latin typeface="Times New Roman" pitchFamily="18" charset="0"/>
                <a:cs typeface="Times New Roman" pitchFamily="18" charset="0"/>
              </a:rPr>
              <a:t>неделю.</a:t>
            </a:r>
            <a:r>
              <a:rPr lang="ru-RU" sz="2600" dirty="0">
                <a:solidFill>
                  <a:schemeClr val="tx2">
                    <a:lumMod val="10000"/>
                  </a:schemeClr>
                </a:solidFill>
                <a:latin typeface="Times New Roman" pitchFamily="18" charset="0"/>
                <a:cs typeface="Times New Roman" pitchFamily="18" charset="0"/>
              </a:rPr>
              <a:t> Вымыть ноги с помощью губки и жидкого мыла начиная с голени от коленного сустава, затем тыл стопы, уделяя внимания пальцам и межпальцевым пространствам, закончить подошвенной стороной стопы от пальцев к пятке.</a:t>
            </a:r>
          </a:p>
          <a:p>
            <a:pPr marL="0" indent="0" algn="just">
              <a:buNone/>
            </a:pPr>
            <a:r>
              <a:rPr lang="ru-RU" sz="2600" dirty="0" smtClean="0">
                <a:solidFill>
                  <a:schemeClr val="tx2">
                    <a:lumMod val="10000"/>
                  </a:schemeClr>
                </a:solidFill>
                <a:latin typeface="Times New Roman" pitchFamily="18" charset="0"/>
                <a:cs typeface="Times New Roman" pitchFamily="18" charset="0"/>
              </a:rPr>
              <a:t>Вытереть </a:t>
            </a:r>
            <a:r>
              <a:rPr lang="ru-RU" sz="2600" dirty="0">
                <a:solidFill>
                  <a:schemeClr val="tx2">
                    <a:lumMod val="10000"/>
                  </a:schemeClr>
                </a:solidFill>
                <a:latin typeface="Times New Roman" pitchFamily="18" charset="0"/>
                <a:cs typeface="Times New Roman" pitchFamily="18" charset="0"/>
              </a:rPr>
              <a:t>ноги индивидуальным полотенцем для ног, подстричь ногти, нанести дезодорирующий крем для ног.</a:t>
            </a:r>
          </a:p>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solidFill>
                  <a:schemeClr val="tx2">
                    <a:lumMod val="10000"/>
                  </a:schemeClr>
                </a:solidFill>
              </a:rPr>
              <a:t>10</a:t>
            </a:fld>
            <a:endParaRPr lang="ru-RU" dirty="0">
              <a:solidFill>
                <a:schemeClr val="tx2">
                  <a:lumMod val="10000"/>
                </a:schemeClr>
              </a:solidFill>
            </a:endParaRPr>
          </a:p>
        </p:txBody>
      </p:sp>
    </p:spTree>
    <p:extLst>
      <p:ext uri="{BB962C8B-B14F-4D97-AF65-F5344CB8AC3E}">
        <p14:creationId xmlns:p14="http://schemas.microsoft.com/office/powerpoint/2010/main" val="2558088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solidFill>
                  <a:schemeClr val="tx2">
                    <a:lumMod val="10000"/>
                  </a:schemeClr>
                </a:solidFill>
              </a:rPr>
              <a:t>11</a:t>
            </a:fld>
            <a:endParaRPr lang="ru-RU" dirty="0">
              <a:solidFill>
                <a:schemeClr val="tx2">
                  <a:lumMod val="10000"/>
                </a:scheme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8424936" cy="56166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229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8896"/>
            <a:ext cx="8229600" cy="1143000"/>
          </a:xfrm>
        </p:spPr>
        <p:txBody>
          <a:bodyPr>
            <a:normAutofit/>
          </a:bodyPr>
          <a:lstStyle/>
          <a:p>
            <a:r>
              <a:rPr lang="ru-RU" sz="3600" b="1" dirty="0" smtClean="0">
                <a:solidFill>
                  <a:srgbClr val="000000"/>
                </a:solidFill>
                <a:latin typeface="Times New Roman"/>
              </a:rPr>
              <a:t>Стрижка </a:t>
            </a:r>
            <a:r>
              <a:rPr lang="ru-RU" sz="3600" b="1" dirty="0">
                <a:solidFill>
                  <a:srgbClr val="000000"/>
                </a:solidFill>
                <a:latin typeface="Times New Roman"/>
              </a:rPr>
              <a:t>ногтей</a:t>
            </a:r>
            <a:endParaRPr lang="ru-RU" sz="3600" b="1" dirty="0"/>
          </a:p>
        </p:txBody>
      </p:sp>
      <p:sp>
        <p:nvSpPr>
          <p:cNvPr id="3" name="Объект 2"/>
          <p:cNvSpPr>
            <a:spLocks noGrp="1"/>
          </p:cNvSpPr>
          <p:nvPr>
            <p:ph idx="1"/>
          </p:nvPr>
        </p:nvSpPr>
        <p:spPr>
          <a:xfrm>
            <a:off x="0" y="1340768"/>
            <a:ext cx="8964488" cy="4785395"/>
          </a:xfrm>
        </p:spPr>
        <p:txBody>
          <a:bodyPr>
            <a:normAutofit/>
          </a:bodyPr>
          <a:lstStyle/>
          <a:p>
            <a:pPr marL="0" indent="0" algn="just">
              <a:buNone/>
            </a:pPr>
            <a:r>
              <a:rPr lang="ru-RU" sz="2600" dirty="0">
                <a:solidFill>
                  <a:schemeClr val="tx2">
                    <a:lumMod val="10000"/>
                  </a:schemeClr>
                </a:solidFill>
                <a:latin typeface="Times New Roman" pitchFamily="18" charset="0"/>
                <a:cs typeface="Times New Roman" pitchFamily="18" charset="0"/>
              </a:rPr>
              <a:t>Тяжелобольным пациентам регулярно, не реже 1 раза в неделю, требуется подстригать ногти на руках и ногах. Ногти необходимо подстригать так, чтобы свободный край был округлым (на руках) или прямым (на ногах). Слишком коротко ногти срезать не следует, так как кончики пальцев будут чрезмерно чувствительны к давлению. Места случайных порезов необходимо обработать антисептическим раствором.</a:t>
            </a:r>
          </a:p>
        </p:txBody>
      </p:sp>
      <p:sp>
        <p:nvSpPr>
          <p:cNvPr id="4" name="Номер слайда 3"/>
          <p:cNvSpPr>
            <a:spLocks noGrp="1"/>
          </p:cNvSpPr>
          <p:nvPr>
            <p:ph type="sldNum" sz="quarter" idx="12"/>
          </p:nvPr>
        </p:nvSpPr>
        <p:spPr/>
        <p:txBody>
          <a:bodyPr/>
          <a:lstStyle/>
          <a:p>
            <a:fld id="{B19B0651-EE4F-4900-A07F-96A6BFA9D0F0}" type="slidenum">
              <a:rPr lang="ru-RU" smtClean="0">
                <a:solidFill>
                  <a:schemeClr val="tx2">
                    <a:lumMod val="10000"/>
                  </a:schemeClr>
                </a:solidFill>
              </a:rPr>
              <a:t>12</a:t>
            </a:fld>
            <a:endParaRPr lang="ru-RU" dirty="0">
              <a:solidFill>
                <a:schemeClr val="tx2">
                  <a:lumMod val="10000"/>
                </a:schemeClr>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4267487"/>
            <a:ext cx="2376264" cy="26051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270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ru-RU" sz="3600" b="1" dirty="0" smtClean="0">
                <a:solidFill>
                  <a:schemeClr val="tx2">
                    <a:lumMod val="10000"/>
                  </a:schemeClr>
                </a:solidFill>
                <a:latin typeface="Times New Roman" pitchFamily="18" charset="0"/>
                <a:cs typeface="Times New Roman" pitchFamily="18" charset="0"/>
              </a:rPr>
              <a:t>Уход за волосами</a:t>
            </a:r>
            <a:endParaRPr lang="ru-RU" sz="3600" b="1" dirty="0">
              <a:solidFill>
                <a:schemeClr val="tx2">
                  <a:lumMod val="10000"/>
                </a:schemeClr>
              </a:solidFill>
              <a:latin typeface="Times New Roman" pitchFamily="18" charset="0"/>
              <a:cs typeface="Times New Roman" pitchFamily="18" charset="0"/>
            </a:endParaRPr>
          </a:p>
        </p:txBody>
      </p:sp>
      <p:sp>
        <p:nvSpPr>
          <p:cNvPr id="3" name="Объект 2"/>
          <p:cNvSpPr>
            <a:spLocks noGrp="1"/>
          </p:cNvSpPr>
          <p:nvPr>
            <p:ph idx="1"/>
          </p:nvPr>
        </p:nvSpPr>
        <p:spPr>
          <a:xfrm>
            <a:off x="141588" y="1169755"/>
            <a:ext cx="9036496" cy="4857403"/>
          </a:xfrm>
        </p:spPr>
        <p:txBody>
          <a:bodyPr>
            <a:normAutofit/>
          </a:bodyPr>
          <a:lstStyle/>
          <a:p>
            <a:pPr marL="0" indent="0" algn="just">
              <a:buNone/>
            </a:pPr>
            <a:r>
              <a:rPr lang="ru-RU" sz="2600" dirty="0">
                <a:solidFill>
                  <a:schemeClr val="tx2">
                    <a:lumMod val="10000"/>
                  </a:schemeClr>
                </a:solidFill>
                <a:latin typeface="Times New Roman" pitchFamily="18" charset="0"/>
                <a:cs typeface="Times New Roman" pitchFamily="18" charset="0"/>
              </a:rPr>
              <a:t>Один раз в неделю следует мыть голову. Волосы следует расчесывать ежедневно, чтобы удалить пыль и перхоть. Короткие волосы расчесывают от корней к концам, а длинные разделяют на параллельные пряди и медленно расчесывают с концов к корням, стараясь не выдергивать их. Гребешки и расчёски после использования следует дезинфицировать.</a:t>
            </a:r>
          </a:p>
        </p:txBody>
      </p:sp>
      <p:sp>
        <p:nvSpPr>
          <p:cNvPr id="4" name="Номер слайда 3"/>
          <p:cNvSpPr>
            <a:spLocks noGrp="1"/>
          </p:cNvSpPr>
          <p:nvPr>
            <p:ph type="sldNum" sz="quarter" idx="12"/>
          </p:nvPr>
        </p:nvSpPr>
        <p:spPr/>
        <p:txBody>
          <a:bodyPr/>
          <a:lstStyle/>
          <a:p>
            <a:fld id="{B19B0651-EE4F-4900-A07F-96A6BFA9D0F0}" type="slidenum">
              <a:rPr lang="ru-RU" smtClean="0">
                <a:solidFill>
                  <a:schemeClr val="tx2">
                    <a:lumMod val="10000"/>
                  </a:schemeClr>
                </a:solidFill>
              </a:rPr>
              <a:t>13</a:t>
            </a:fld>
            <a:endParaRPr lang="ru-RU" dirty="0">
              <a:solidFill>
                <a:schemeClr val="tx2">
                  <a:lumMod val="10000"/>
                </a:schemeClr>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645024"/>
            <a:ext cx="5832648" cy="32129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346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3397"/>
            <a:ext cx="8229600" cy="1143000"/>
          </a:xfrm>
        </p:spPr>
        <p:txBody>
          <a:bodyPr>
            <a:normAutofit/>
          </a:bodyPr>
          <a:lstStyle/>
          <a:p>
            <a:r>
              <a:rPr lang="ru-RU" sz="3600" b="1" dirty="0" smtClean="0">
                <a:solidFill>
                  <a:schemeClr val="tx2">
                    <a:lumMod val="10000"/>
                  </a:schemeClr>
                </a:solidFill>
                <a:latin typeface="Times New Roman" pitchFamily="18" charset="0"/>
                <a:cs typeface="Times New Roman" pitchFamily="18" charset="0"/>
              </a:rPr>
              <a:t>Подача судна пациенту</a:t>
            </a:r>
            <a:endParaRPr lang="ru-RU" sz="3600" b="1" dirty="0">
              <a:solidFill>
                <a:schemeClr val="tx2">
                  <a:lumMod val="10000"/>
                </a:schemeClr>
              </a:solidFill>
              <a:latin typeface="Times New Roman" pitchFamily="18" charset="0"/>
              <a:cs typeface="Times New Roman" pitchFamily="18" charset="0"/>
            </a:endParaRPr>
          </a:p>
        </p:txBody>
      </p:sp>
      <p:sp>
        <p:nvSpPr>
          <p:cNvPr id="3" name="Объект 2"/>
          <p:cNvSpPr>
            <a:spLocks noGrp="1"/>
          </p:cNvSpPr>
          <p:nvPr>
            <p:ph idx="1"/>
          </p:nvPr>
        </p:nvSpPr>
        <p:spPr>
          <a:xfrm>
            <a:off x="0" y="1340768"/>
            <a:ext cx="9144000" cy="4785395"/>
          </a:xfrm>
        </p:spPr>
        <p:txBody>
          <a:bodyPr>
            <a:normAutofit/>
          </a:bodyPr>
          <a:lstStyle/>
          <a:p>
            <a:pPr marL="0" indent="0" algn="just">
              <a:buNone/>
            </a:pPr>
            <a:r>
              <a:rPr lang="ru-RU" sz="2600" dirty="0">
                <a:solidFill>
                  <a:schemeClr val="tx2">
                    <a:lumMod val="10000"/>
                  </a:schemeClr>
                </a:solidFill>
                <a:latin typeface="Times New Roman" pitchFamily="18" charset="0"/>
                <a:cs typeface="Times New Roman" pitchFamily="18" charset="0"/>
              </a:rPr>
              <a:t>Судно или мочеприемник для больных, находящихся на постельном режиме должны быть, легко, доступно для самостоятельного использования, либо его подает младшая медицинская сестра. После каждого мочеиспускания мочу выливают, судно или мочеприемник промывают.</a:t>
            </a:r>
          </a:p>
        </p:txBody>
      </p:sp>
      <p:sp>
        <p:nvSpPr>
          <p:cNvPr id="4" name="Номер слайда 3"/>
          <p:cNvSpPr>
            <a:spLocks noGrp="1"/>
          </p:cNvSpPr>
          <p:nvPr>
            <p:ph type="sldNum" sz="quarter" idx="12"/>
          </p:nvPr>
        </p:nvSpPr>
        <p:spPr/>
        <p:txBody>
          <a:bodyPr/>
          <a:lstStyle/>
          <a:p>
            <a:fld id="{B19B0651-EE4F-4900-A07F-96A6BFA9D0F0}" type="slidenum">
              <a:rPr lang="ru-RU" smtClean="0">
                <a:solidFill>
                  <a:schemeClr val="tx2">
                    <a:lumMod val="10000"/>
                  </a:schemeClr>
                </a:solidFill>
              </a:rPr>
              <a:t>14</a:t>
            </a:fld>
            <a:endParaRPr lang="ru-RU" dirty="0">
              <a:solidFill>
                <a:schemeClr val="tx2">
                  <a:lumMod val="10000"/>
                </a:schemeClr>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504" y="3645024"/>
            <a:ext cx="5057775" cy="31770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5698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noAutofit/>
          </a:bodyPr>
          <a:lstStyle/>
          <a:p>
            <a:r>
              <a:rPr lang="ru-RU" sz="3600" b="1" dirty="0">
                <a:solidFill>
                  <a:srgbClr val="000000"/>
                </a:solidFill>
                <a:latin typeface="Times New Roman"/>
              </a:rPr>
              <a:t>Уход за наружными половыми органами и промежностью у женщин</a:t>
            </a:r>
            <a:endParaRPr lang="ru-RU" sz="3600" b="1" dirty="0"/>
          </a:p>
        </p:txBody>
      </p:sp>
      <p:sp>
        <p:nvSpPr>
          <p:cNvPr id="3" name="Объект 2"/>
          <p:cNvSpPr>
            <a:spLocks noGrp="1"/>
          </p:cNvSpPr>
          <p:nvPr>
            <p:ph idx="1"/>
          </p:nvPr>
        </p:nvSpPr>
        <p:spPr>
          <a:xfrm>
            <a:off x="179512" y="1412776"/>
            <a:ext cx="8964488" cy="5184576"/>
          </a:xfrm>
        </p:spPr>
        <p:txBody>
          <a:bodyPr>
            <a:normAutofit/>
          </a:bodyPr>
          <a:lstStyle/>
          <a:p>
            <a:pPr marL="0" indent="0" algn="just">
              <a:buNone/>
            </a:pPr>
            <a:r>
              <a:rPr lang="ru-RU" sz="2600" dirty="0">
                <a:solidFill>
                  <a:schemeClr val="tx2">
                    <a:lumMod val="10000"/>
                  </a:schemeClr>
                </a:solidFill>
                <a:latin typeface="Times New Roman" pitchFamily="18" charset="0"/>
                <a:cs typeface="Times New Roman" pitchFamily="18" charset="0"/>
              </a:rPr>
              <a:t>Подмывание проводят ежедневно, не менее, чем один раз в день. Обработать наружные половые органы в последовательности: а) первой салфеткой обмыть лобок, паховые складки и большие половые губы, одновременно поливая жидкость; б) второй – малые половые губы; в) третьей – область уретры и анального отверстия. Все движения производить сверху вниз.	Обеспечение гигиены наружных половых органов.</a:t>
            </a:r>
          </a:p>
          <a:p>
            <a:pPr marL="0" indent="0" algn="just">
              <a:buNone/>
            </a:pPr>
            <a:r>
              <a:rPr lang="ru-RU" sz="2600" dirty="0" smtClean="0">
                <a:solidFill>
                  <a:schemeClr val="tx2">
                    <a:lumMod val="10000"/>
                  </a:schemeClr>
                </a:solidFill>
                <a:latin typeface="Times New Roman" pitchFamily="18" charset="0"/>
                <a:cs typeface="Times New Roman" pitchFamily="18" charset="0"/>
              </a:rPr>
              <a:t>Просушить </a:t>
            </a:r>
            <a:r>
              <a:rPr lang="ru-RU" sz="2600" dirty="0">
                <a:solidFill>
                  <a:schemeClr val="tx2">
                    <a:lumMod val="10000"/>
                  </a:schemeClr>
                </a:solidFill>
                <a:latin typeface="Times New Roman" pitchFamily="18" charset="0"/>
                <a:cs typeface="Times New Roman" pitchFamily="18" charset="0"/>
              </a:rPr>
              <a:t>наружные половые органы марлевой салфеткой движениями сверху вниз в обратной последовательности.</a:t>
            </a:r>
          </a:p>
        </p:txBody>
      </p:sp>
      <p:sp>
        <p:nvSpPr>
          <p:cNvPr id="4" name="Номер слайда 3"/>
          <p:cNvSpPr>
            <a:spLocks noGrp="1"/>
          </p:cNvSpPr>
          <p:nvPr>
            <p:ph type="sldNum" sz="quarter" idx="12"/>
          </p:nvPr>
        </p:nvSpPr>
        <p:spPr/>
        <p:txBody>
          <a:bodyPr/>
          <a:lstStyle/>
          <a:p>
            <a:fld id="{B19B0651-EE4F-4900-A07F-96A6BFA9D0F0}" type="slidenum">
              <a:rPr lang="ru-RU" smtClean="0">
                <a:solidFill>
                  <a:schemeClr val="tx2">
                    <a:lumMod val="10000"/>
                  </a:schemeClr>
                </a:solidFill>
              </a:rPr>
              <a:t>15</a:t>
            </a:fld>
            <a:endParaRPr lang="ru-RU" dirty="0">
              <a:solidFill>
                <a:schemeClr val="tx2">
                  <a:lumMod val="10000"/>
                </a:schemeClr>
              </a:solidFill>
            </a:endParaRPr>
          </a:p>
        </p:txBody>
      </p:sp>
    </p:spTree>
    <p:extLst>
      <p:ext uri="{BB962C8B-B14F-4D97-AF65-F5344CB8AC3E}">
        <p14:creationId xmlns:p14="http://schemas.microsoft.com/office/powerpoint/2010/main" val="2393616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87" y="158466"/>
            <a:ext cx="8712968" cy="66127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p:txBody>
          <a:bodyPr/>
          <a:lstStyle/>
          <a:p>
            <a:fld id="{B19B0651-EE4F-4900-A07F-96A6BFA9D0F0}" type="slidenum">
              <a:rPr lang="ru-RU" smtClean="0">
                <a:solidFill>
                  <a:schemeClr val="tx2">
                    <a:lumMod val="10000"/>
                  </a:schemeClr>
                </a:solidFill>
              </a:rPr>
              <a:t>16</a:t>
            </a:fld>
            <a:endParaRPr lang="ru-RU" dirty="0">
              <a:solidFill>
                <a:schemeClr val="tx2">
                  <a:lumMod val="10000"/>
                </a:schemeClr>
              </a:solidFill>
            </a:endParaRPr>
          </a:p>
        </p:txBody>
      </p:sp>
    </p:spTree>
    <p:extLst>
      <p:ext uri="{BB962C8B-B14F-4D97-AF65-F5344CB8AC3E}">
        <p14:creationId xmlns:p14="http://schemas.microsoft.com/office/powerpoint/2010/main" val="154326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a:solidFill>
                  <a:srgbClr val="000000"/>
                </a:solidFill>
                <a:latin typeface="Times New Roman"/>
              </a:rPr>
              <a:t>Уход за наружными половыми органами и промежностью </a:t>
            </a:r>
            <a:r>
              <a:rPr lang="ru-RU" sz="3600" b="1" dirty="0" smtClean="0">
                <a:solidFill>
                  <a:srgbClr val="000000"/>
                </a:solidFill>
                <a:latin typeface="Times New Roman"/>
              </a:rPr>
              <a:t>у мужчин</a:t>
            </a:r>
            <a:endParaRPr lang="ru-RU" dirty="0"/>
          </a:p>
        </p:txBody>
      </p:sp>
      <p:sp>
        <p:nvSpPr>
          <p:cNvPr id="3" name="Объект 2"/>
          <p:cNvSpPr>
            <a:spLocks noGrp="1"/>
          </p:cNvSpPr>
          <p:nvPr>
            <p:ph idx="1"/>
          </p:nvPr>
        </p:nvSpPr>
        <p:spPr>
          <a:xfrm>
            <a:off x="0" y="1412776"/>
            <a:ext cx="8964488" cy="5256584"/>
          </a:xfrm>
        </p:spPr>
        <p:txBody>
          <a:bodyPr>
            <a:normAutofit/>
          </a:bodyPr>
          <a:lstStyle/>
          <a:p>
            <a:pPr marL="0" indent="0" algn="just">
              <a:buNone/>
            </a:pPr>
            <a:r>
              <a:rPr lang="ru-RU" sz="2600" dirty="0">
                <a:solidFill>
                  <a:schemeClr val="tx2">
                    <a:lumMod val="10000"/>
                  </a:schemeClr>
                </a:solidFill>
                <a:latin typeface="Times New Roman" pitchFamily="18" charset="0"/>
                <a:cs typeface="Times New Roman" pitchFamily="18" charset="0"/>
              </a:rPr>
              <a:t>Обработать головку полового члена, начиная от мочеиспускательного отверстия к периферии, меняя тампоны по мере загрязнения. Далее мошонку, паховые складки, промежность, анальное отверстие.</a:t>
            </a:r>
          </a:p>
          <a:p>
            <a:pPr marL="0" indent="0" algn="just">
              <a:buNone/>
            </a:pPr>
            <a:r>
              <a:rPr lang="ru-RU" sz="2600" dirty="0" smtClean="0">
                <a:solidFill>
                  <a:schemeClr val="tx2">
                    <a:lumMod val="10000"/>
                  </a:schemeClr>
                </a:solidFill>
                <a:latin typeface="Times New Roman" pitchFamily="18" charset="0"/>
                <a:cs typeface="Times New Roman" pitchFamily="18" charset="0"/>
              </a:rPr>
              <a:t>Просушить </a:t>
            </a:r>
            <a:r>
              <a:rPr lang="ru-RU" sz="2600" dirty="0">
                <a:solidFill>
                  <a:schemeClr val="tx2">
                    <a:lumMod val="10000"/>
                  </a:schemeClr>
                </a:solidFill>
                <a:latin typeface="Times New Roman" pitchFamily="18" charset="0"/>
                <a:cs typeface="Times New Roman" pitchFamily="18" charset="0"/>
              </a:rPr>
              <a:t>наружные половые органы марлевой салфеткой или </a:t>
            </a:r>
            <a:r>
              <a:rPr lang="ru-RU" sz="2600" dirty="0" err="1">
                <a:solidFill>
                  <a:schemeClr val="tx2">
                    <a:lumMod val="10000"/>
                  </a:schemeClr>
                </a:solidFill>
                <a:latin typeface="Times New Roman" pitchFamily="18" charset="0"/>
                <a:cs typeface="Times New Roman" pitchFamily="18" charset="0"/>
              </a:rPr>
              <a:t>тупфером</a:t>
            </a:r>
            <a:r>
              <a:rPr lang="ru-RU" sz="2600" dirty="0">
                <a:solidFill>
                  <a:schemeClr val="tx2">
                    <a:lumMod val="10000"/>
                  </a:schemeClr>
                </a:solidFill>
                <a:latin typeface="Times New Roman" pitchFamily="18" charset="0"/>
                <a:cs typeface="Times New Roman" pitchFamily="18" charset="0"/>
              </a:rPr>
              <a:t> в той же последовательности.</a:t>
            </a:r>
          </a:p>
        </p:txBody>
      </p:sp>
      <p:sp>
        <p:nvSpPr>
          <p:cNvPr id="4" name="Номер слайда 3"/>
          <p:cNvSpPr>
            <a:spLocks noGrp="1"/>
          </p:cNvSpPr>
          <p:nvPr>
            <p:ph type="sldNum" sz="quarter" idx="12"/>
          </p:nvPr>
        </p:nvSpPr>
        <p:spPr/>
        <p:txBody>
          <a:bodyPr/>
          <a:lstStyle/>
          <a:p>
            <a:fld id="{B19B0651-EE4F-4900-A07F-96A6BFA9D0F0}" type="slidenum">
              <a:rPr lang="ru-RU" smtClean="0"/>
              <a:t>17</a:t>
            </a:fld>
            <a:endParaRPr lang="ru-RU"/>
          </a:p>
        </p:txBody>
      </p:sp>
      <p:pic>
        <p:nvPicPr>
          <p:cNvPr id="122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005064"/>
            <a:ext cx="4772769" cy="26997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7674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143000"/>
          </a:xfrm>
        </p:spPr>
        <p:txBody>
          <a:bodyPr>
            <a:noAutofit/>
          </a:bodyPr>
          <a:lstStyle/>
          <a:p>
            <a:r>
              <a:rPr lang="ru-RU" sz="3600" b="1" dirty="0">
                <a:solidFill>
                  <a:schemeClr val="tx2">
                    <a:lumMod val="10000"/>
                  </a:schemeClr>
                </a:solidFill>
                <a:latin typeface="Times New Roman"/>
              </a:rPr>
              <a:t>Смена постельного белья продольным способом</a:t>
            </a:r>
            <a:endParaRPr lang="ru-RU" sz="3600" b="1" dirty="0">
              <a:solidFill>
                <a:schemeClr val="tx2">
                  <a:lumMod val="10000"/>
                </a:schemeClr>
              </a:solidFill>
            </a:endParaRPr>
          </a:p>
        </p:txBody>
      </p:sp>
      <p:sp>
        <p:nvSpPr>
          <p:cNvPr id="3" name="Объект 2"/>
          <p:cNvSpPr>
            <a:spLocks noGrp="1"/>
          </p:cNvSpPr>
          <p:nvPr>
            <p:ph idx="1"/>
          </p:nvPr>
        </p:nvSpPr>
        <p:spPr>
          <a:xfrm>
            <a:off x="0" y="1556792"/>
            <a:ext cx="9144000" cy="5112568"/>
          </a:xfrm>
        </p:spPr>
        <p:txBody>
          <a:bodyPr>
            <a:normAutofit fontScale="70000" lnSpcReduction="20000"/>
          </a:bodyPr>
          <a:lstStyle/>
          <a:p>
            <a:pPr marL="0" indent="0" algn="just">
              <a:buNone/>
            </a:pPr>
            <a:r>
              <a:rPr lang="ru-RU" sz="3400" dirty="0" err="1" smtClean="0">
                <a:solidFill>
                  <a:schemeClr val="tx2">
                    <a:lumMod val="10000"/>
                  </a:schemeClr>
                </a:solidFill>
                <a:latin typeface="Times New Roman" pitchFamily="18" charset="0"/>
                <a:cs typeface="Times New Roman" pitchFamily="18" charset="0"/>
              </a:rPr>
              <a:t>Одвиньте</a:t>
            </a:r>
            <a:r>
              <a:rPr lang="ru-RU" sz="3400" dirty="0" smtClean="0">
                <a:solidFill>
                  <a:schemeClr val="tx2">
                    <a:lumMod val="10000"/>
                  </a:schemeClr>
                </a:solidFill>
                <a:latin typeface="Times New Roman" pitchFamily="18" charset="0"/>
                <a:cs typeface="Times New Roman" pitchFamily="18" charset="0"/>
              </a:rPr>
              <a:t> </a:t>
            </a:r>
            <a:r>
              <a:rPr lang="ru-RU" sz="3400" dirty="0">
                <a:solidFill>
                  <a:schemeClr val="tx2">
                    <a:lumMod val="10000"/>
                  </a:schemeClr>
                </a:solidFill>
                <a:latin typeface="Times New Roman" pitchFamily="18" charset="0"/>
                <a:cs typeface="Times New Roman" pitchFamily="18" charset="0"/>
              </a:rPr>
              <a:t>пациента к краю кровати и осторожно поверните его на </a:t>
            </a:r>
            <a:r>
              <a:rPr lang="ru-RU" sz="3400" dirty="0" smtClean="0">
                <a:solidFill>
                  <a:schemeClr val="tx2">
                    <a:lumMod val="10000"/>
                  </a:schemeClr>
                </a:solidFill>
                <a:latin typeface="Times New Roman" pitchFamily="18" charset="0"/>
                <a:cs typeface="Times New Roman" pitchFamily="18" charset="0"/>
              </a:rPr>
              <a:t>бок. Грязную </a:t>
            </a:r>
            <a:r>
              <a:rPr lang="ru-RU" sz="3400" dirty="0">
                <a:solidFill>
                  <a:schemeClr val="tx2">
                    <a:lumMod val="10000"/>
                  </a:schemeClr>
                </a:solidFill>
                <a:latin typeface="Times New Roman" pitchFamily="18" charset="0"/>
                <a:cs typeface="Times New Roman" pitchFamily="18" charset="0"/>
              </a:rPr>
              <a:t>простынь скатайте по всей длине по направлению к пациенту.</a:t>
            </a:r>
          </a:p>
          <a:p>
            <a:pPr marL="0" indent="0" algn="just">
              <a:buNone/>
            </a:pPr>
            <a:r>
              <a:rPr lang="ru-RU" sz="3400" dirty="0" smtClean="0">
                <a:solidFill>
                  <a:schemeClr val="tx2">
                    <a:lumMod val="10000"/>
                  </a:schemeClr>
                </a:solidFill>
                <a:latin typeface="Times New Roman" pitchFamily="18" charset="0"/>
                <a:cs typeface="Times New Roman" pitchFamily="18" charset="0"/>
              </a:rPr>
              <a:t>На </a:t>
            </a:r>
            <a:r>
              <a:rPr lang="ru-RU" sz="3400" dirty="0">
                <a:solidFill>
                  <a:schemeClr val="tx2">
                    <a:lumMod val="10000"/>
                  </a:schemeClr>
                </a:solidFill>
                <a:latin typeface="Times New Roman" pitchFamily="18" charset="0"/>
                <a:cs typeface="Times New Roman" pitchFamily="18" charset="0"/>
              </a:rPr>
              <a:t>освободившейся части постели расстелите чистую простыню.</a:t>
            </a:r>
          </a:p>
          <a:p>
            <a:pPr marL="0" indent="0" algn="just">
              <a:buNone/>
            </a:pPr>
            <a:r>
              <a:rPr lang="ru-RU" sz="3400" dirty="0" smtClean="0">
                <a:solidFill>
                  <a:schemeClr val="tx2">
                    <a:lumMod val="10000"/>
                  </a:schemeClr>
                </a:solidFill>
                <a:latin typeface="Times New Roman" pitchFamily="18" charset="0"/>
                <a:cs typeface="Times New Roman" pitchFamily="18" charset="0"/>
              </a:rPr>
              <a:t>Осторожно </a:t>
            </a:r>
            <a:r>
              <a:rPr lang="ru-RU" sz="3400" dirty="0">
                <a:solidFill>
                  <a:schemeClr val="tx2">
                    <a:lumMod val="10000"/>
                  </a:schemeClr>
                </a:solidFill>
                <a:latin typeface="Times New Roman" pitchFamily="18" charset="0"/>
                <a:cs typeface="Times New Roman" pitchFamily="18" charset="0"/>
              </a:rPr>
              <a:t>поверните пациента на спину, а за тем на другой бок, чтобы он оказался на чистой простыне.</a:t>
            </a:r>
          </a:p>
          <a:p>
            <a:pPr marL="0" indent="0" algn="just">
              <a:buNone/>
            </a:pPr>
            <a:r>
              <a:rPr lang="ru-RU" sz="3400" dirty="0" smtClean="0">
                <a:solidFill>
                  <a:schemeClr val="tx2">
                    <a:lumMod val="10000"/>
                  </a:schemeClr>
                </a:solidFill>
                <a:latin typeface="Times New Roman" pitchFamily="18" charset="0"/>
                <a:cs typeface="Times New Roman" pitchFamily="18" charset="0"/>
              </a:rPr>
              <a:t> </a:t>
            </a:r>
            <a:r>
              <a:rPr lang="ru-RU" sz="3400" dirty="0">
                <a:solidFill>
                  <a:schemeClr val="tx2">
                    <a:lumMod val="10000"/>
                  </a:schemeClr>
                </a:solidFill>
                <a:latin typeface="Times New Roman" pitchFamily="18" charset="0"/>
                <a:cs typeface="Times New Roman" pitchFamily="18" charset="0"/>
              </a:rPr>
              <a:t>С освободившейся части уберите грязную простыню и положите ее в клеенчатый мешок.</a:t>
            </a:r>
          </a:p>
          <a:p>
            <a:pPr marL="0" indent="0" algn="just">
              <a:buNone/>
            </a:pPr>
            <a:r>
              <a:rPr lang="ru-RU" sz="3400" dirty="0" smtClean="0">
                <a:solidFill>
                  <a:schemeClr val="tx2">
                    <a:lumMod val="10000"/>
                  </a:schemeClr>
                </a:solidFill>
                <a:latin typeface="Times New Roman" pitchFamily="18" charset="0"/>
                <a:cs typeface="Times New Roman" pitchFamily="18" charset="0"/>
              </a:rPr>
              <a:t>Расправьте </a:t>
            </a:r>
            <a:r>
              <a:rPr lang="ru-RU" sz="3400" dirty="0">
                <a:solidFill>
                  <a:schemeClr val="tx2">
                    <a:lumMod val="10000"/>
                  </a:schemeClr>
                </a:solidFill>
                <a:latin typeface="Times New Roman" pitchFamily="18" charset="0"/>
                <a:cs typeface="Times New Roman" pitchFamily="18" charset="0"/>
              </a:rPr>
              <a:t>на освободившейся части чистую простыню, края которой подверните под матрац.</a:t>
            </a:r>
          </a:p>
          <a:p>
            <a:pPr marL="0" indent="0" algn="just">
              <a:buNone/>
            </a:pPr>
            <a:r>
              <a:rPr lang="ru-RU" sz="3400" dirty="0" smtClean="0">
                <a:solidFill>
                  <a:schemeClr val="tx2">
                    <a:lumMod val="10000"/>
                  </a:schemeClr>
                </a:solidFill>
                <a:latin typeface="Times New Roman" pitchFamily="18" charset="0"/>
                <a:cs typeface="Times New Roman" pitchFamily="18" charset="0"/>
              </a:rPr>
              <a:t>Пациента </a:t>
            </a:r>
            <a:r>
              <a:rPr lang="ru-RU" sz="3400" dirty="0">
                <a:solidFill>
                  <a:schemeClr val="tx2">
                    <a:lumMod val="10000"/>
                  </a:schemeClr>
                </a:solidFill>
                <a:latin typeface="Times New Roman" pitchFamily="18" charset="0"/>
                <a:cs typeface="Times New Roman" pitchFamily="18" charset="0"/>
              </a:rPr>
              <a:t>положите на спину.</a:t>
            </a:r>
          </a:p>
          <a:p>
            <a:pPr marL="0" indent="0" algn="just">
              <a:buNone/>
            </a:pPr>
            <a:r>
              <a:rPr lang="ru-RU" sz="3400" dirty="0" smtClean="0">
                <a:solidFill>
                  <a:schemeClr val="tx2">
                    <a:lumMod val="10000"/>
                  </a:schemeClr>
                </a:solidFill>
                <a:latin typeface="Times New Roman" pitchFamily="18" charset="0"/>
                <a:cs typeface="Times New Roman" pitchFamily="18" charset="0"/>
              </a:rPr>
              <a:t>Под </a:t>
            </a:r>
            <a:r>
              <a:rPr lang="ru-RU" sz="3400" dirty="0">
                <a:solidFill>
                  <a:schemeClr val="tx2">
                    <a:lumMod val="10000"/>
                  </a:schemeClr>
                </a:solidFill>
                <a:latin typeface="Times New Roman" pitchFamily="18" charset="0"/>
                <a:cs typeface="Times New Roman" pitchFamily="18" charset="0"/>
              </a:rPr>
              <a:t>голову положите подушку, предварительно при необходимости сменив на ней </a:t>
            </a:r>
            <a:r>
              <a:rPr lang="ru-RU" sz="3400" dirty="0" err="1" smtClean="0">
                <a:solidFill>
                  <a:schemeClr val="tx2">
                    <a:lumMod val="10000"/>
                  </a:schemeClr>
                </a:solidFill>
                <a:latin typeface="Times New Roman" pitchFamily="18" charset="0"/>
                <a:cs typeface="Times New Roman" pitchFamily="18" charset="0"/>
              </a:rPr>
              <a:t>наволочку.При</a:t>
            </a:r>
            <a:r>
              <a:rPr lang="ru-RU" sz="3400" dirty="0" smtClean="0">
                <a:solidFill>
                  <a:schemeClr val="tx2">
                    <a:lumMod val="10000"/>
                  </a:schemeClr>
                </a:solidFill>
                <a:latin typeface="Times New Roman" pitchFamily="18" charset="0"/>
                <a:cs typeface="Times New Roman" pitchFamily="18" charset="0"/>
              </a:rPr>
              <a:t> </a:t>
            </a:r>
            <a:r>
              <a:rPr lang="ru-RU" sz="3400" dirty="0">
                <a:solidFill>
                  <a:schemeClr val="tx2">
                    <a:lumMod val="10000"/>
                  </a:schemeClr>
                </a:solidFill>
                <a:latin typeface="Times New Roman" pitchFamily="18" charset="0"/>
                <a:cs typeface="Times New Roman" pitchFamily="18" charset="0"/>
              </a:rPr>
              <a:t>загрязнении смените пододеяльник, укройте пациент</a:t>
            </a:r>
          </a:p>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solidFill>
                  <a:schemeClr val="tx2">
                    <a:lumMod val="10000"/>
                  </a:schemeClr>
                </a:solidFill>
              </a:rPr>
              <a:t>18</a:t>
            </a:fld>
            <a:endParaRPr lang="ru-RU" dirty="0">
              <a:solidFill>
                <a:schemeClr val="tx2">
                  <a:lumMod val="10000"/>
                </a:schemeClr>
              </a:solidFill>
            </a:endParaRPr>
          </a:p>
        </p:txBody>
      </p:sp>
    </p:spTree>
    <p:extLst>
      <p:ext uri="{BB962C8B-B14F-4D97-AF65-F5344CB8AC3E}">
        <p14:creationId xmlns:p14="http://schemas.microsoft.com/office/powerpoint/2010/main" val="3936782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solidFill>
                  <a:schemeClr val="tx2">
                    <a:lumMod val="10000"/>
                  </a:schemeClr>
                </a:solidFill>
              </a:rPr>
              <a:t>19</a:t>
            </a:fld>
            <a:endParaRPr lang="ru-RU" dirty="0">
              <a:solidFill>
                <a:schemeClr val="tx2">
                  <a:lumMod val="10000"/>
                </a:schemeClr>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8640"/>
            <a:ext cx="7776864" cy="640871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684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43408"/>
            <a:ext cx="8229600" cy="1143000"/>
          </a:xfrm>
        </p:spPr>
        <p:txBody>
          <a:bodyPr>
            <a:normAutofit/>
          </a:bodyPr>
          <a:lstStyle/>
          <a:p>
            <a:r>
              <a:rPr lang="ru-RU" sz="3600" b="1" dirty="0" smtClean="0">
                <a:solidFill>
                  <a:schemeClr val="tx2">
                    <a:lumMod val="10000"/>
                  </a:schemeClr>
                </a:solidFill>
                <a:latin typeface="Times New Roman" pitchFamily="18" charset="0"/>
                <a:cs typeface="Times New Roman" pitchFamily="18" charset="0"/>
              </a:rPr>
              <a:t>План</a:t>
            </a:r>
            <a:endParaRPr lang="ru-RU" sz="3600" b="1" dirty="0">
              <a:solidFill>
                <a:schemeClr val="tx2">
                  <a:lumMod val="10000"/>
                </a:schemeClr>
              </a:solidFill>
              <a:latin typeface="Times New Roman" pitchFamily="18" charset="0"/>
              <a:cs typeface="Times New Roman" pitchFamily="18" charset="0"/>
            </a:endParaRPr>
          </a:p>
        </p:txBody>
      </p:sp>
      <p:sp>
        <p:nvSpPr>
          <p:cNvPr id="3" name="Объект 2"/>
          <p:cNvSpPr>
            <a:spLocks noGrp="1"/>
          </p:cNvSpPr>
          <p:nvPr>
            <p:ph idx="1"/>
          </p:nvPr>
        </p:nvSpPr>
        <p:spPr>
          <a:xfrm>
            <a:off x="107504" y="548680"/>
            <a:ext cx="8928992" cy="6309320"/>
          </a:xfrm>
        </p:spPr>
        <p:txBody>
          <a:bodyPr>
            <a:normAutofit fontScale="70000" lnSpcReduction="20000"/>
          </a:bodyPr>
          <a:lstStyle/>
          <a:p>
            <a:pPr marL="514350" indent="-514350">
              <a:buFont typeface="+mj-lt"/>
              <a:buAutoNum type="arabicPeriod"/>
            </a:pPr>
            <a:r>
              <a:rPr lang="ru-RU" sz="3100" dirty="0" smtClean="0">
                <a:solidFill>
                  <a:schemeClr val="tx2">
                    <a:lumMod val="10000"/>
                  </a:schemeClr>
                </a:solidFill>
                <a:latin typeface="Times New Roman" pitchFamily="18" charset="0"/>
                <a:cs typeface="Times New Roman" pitchFamily="18" charset="0"/>
              </a:rPr>
              <a:t>Уход за полостью рта……………………………………………..……3</a:t>
            </a:r>
          </a:p>
          <a:p>
            <a:pPr marL="514350" indent="-514350">
              <a:buFont typeface="+mj-lt"/>
              <a:buAutoNum type="arabicPeriod"/>
            </a:pPr>
            <a:r>
              <a:rPr lang="ru-RU" sz="3100" dirty="0" smtClean="0">
                <a:solidFill>
                  <a:schemeClr val="tx2">
                    <a:lumMod val="10000"/>
                  </a:schemeClr>
                </a:solidFill>
                <a:latin typeface="Times New Roman" pitchFamily="18" charset="0"/>
                <a:cs typeface="Times New Roman" pitchFamily="18" charset="0"/>
              </a:rPr>
              <a:t>Обработка глаз…………………………………………………..……..5</a:t>
            </a:r>
          </a:p>
          <a:p>
            <a:pPr marL="514350" indent="-514350">
              <a:buFont typeface="+mj-lt"/>
              <a:buAutoNum type="arabicPeriod"/>
            </a:pPr>
            <a:r>
              <a:rPr lang="ru-RU" sz="3100" dirty="0" smtClean="0">
                <a:solidFill>
                  <a:schemeClr val="tx2">
                    <a:lumMod val="10000"/>
                  </a:schemeClr>
                </a:solidFill>
                <a:latin typeface="Times New Roman" pitchFamily="18" charset="0"/>
                <a:cs typeface="Times New Roman" pitchFamily="18" charset="0"/>
              </a:rPr>
              <a:t>Обработка носовых ходов………………………………………….…7</a:t>
            </a:r>
          </a:p>
          <a:p>
            <a:pPr marL="514350" indent="-514350">
              <a:buFont typeface="+mj-lt"/>
              <a:buAutoNum type="arabicPeriod"/>
            </a:pPr>
            <a:r>
              <a:rPr lang="ru-RU" sz="3100" dirty="0" smtClean="0">
                <a:solidFill>
                  <a:schemeClr val="tx2">
                    <a:lumMod val="10000"/>
                  </a:schemeClr>
                </a:solidFill>
                <a:latin typeface="Times New Roman" pitchFamily="18" charset="0"/>
                <a:cs typeface="Times New Roman" pitchFamily="18" charset="0"/>
              </a:rPr>
              <a:t>Обработка наружного слухового прохода…………………….……..8</a:t>
            </a:r>
          </a:p>
          <a:p>
            <a:pPr marL="514350" indent="-514350">
              <a:buFont typeface="+mj-lt"/>
              <a:buAutoNum type="arabicPeriod"/>
            </a:pPr>
            <a:r>
              <a:rPr lang="ru-RU" sz="3100" dirty="0" smtClean="0">
                <a:solidFill>
                  <a:schemeClr val="tx2">
                    <a:lumMod val="10000"/>
                  </a:schemeClr>
                </a:solidFill>
                <a:latin typeface="Times New Roman" pitchFamily="18" charset="0"/>
                <a:cs typeface="Times New Roman" pitchFamily="18" charset="0"/>
              </a:rPr>
              <a:t>Мытье ног и стрижка ногтей………………………………………...10</a:t>
            </a:r>
          </a:p>
          <a:p>
            <a:pPr marL="514350" indent="-514350">
              <a:buFont typeface="+mj-lt"/>
              <a:buAutoNum type="arabicPeriod"/>
            </a:pPr>
            <a:r>
              <a:rPr lang="ru-RU" sz="3100" dirty="0" smtClean="0">
                <a:solidFill>
                  <a:srgbClr val="000000"/>
                </a:solidFill>
                <a:latin typeface="Times New Roman" pitchFamily="18" charset="0"/>
                <a:cs typeface="Times New Roman" pitchFamily="18" charset="0"/>
              </a:rPr>
              <a:t>Осуществление ухода за </a:t>
            </a:r>
            <a:r>
              <a:rPr lang="ru-RU" sz="3100" dirty="0">
                <a:solidFill>
                  <a:srgbClr val="000000"/>
                </a:solidFill>
                <a:latin typeface="Times New Roman" pitchFamily="18" charset="0"/>
                <a:cs typeface="Times New Roman" pitchFamily="18" charset="0"/>
              </a:rPr>
              <a:t>волосами тяжелобольного </a:t>
            </a:r>
            <a:r>
              <a:rPr lang="ru-RU" sz="3100" dirty="0" smtClean="0">
                <a:solidFill>
                  <a:srgbClr val="000000"/>
                </a:solidFill>
                <a:latin typeface="Times New Roman" pitchFamily="18" charset="0"/>
                <a:cs typeface="Times New Roman" pitchFamily="18" charset="0"/>
              </a:rPr>
              <a:t>пациента…….13</a:t>
            </a:r>
          </a:p>
          <a:p>
            <a:pPr marL="514350" indent="-514350">
              <a:buFont typeface="+mj-lt"/>
              <a:buAutoNum type="arabicPeriod"/>
            </a:pPr>
            <a:r>
              <a:rPr lang="ru-RU" sz="3100" dirty="0" smtClean="0">
                <a:solidFill>
                  <a:srgbClr val="000000"/>
                </a:solidFill>
                <a:latin typeface="Times New Roman" pitchFamily="18" charset="0"/>
                <a:cs typeface="Times New Roman" pitchFamily="18" charset="0"/>
              </a:rPr>
              <a:t> </a:t>
            </a:r>
            <a:r>
              <a:rPr lang="ru-RU" sz="3100" dirty="0">
                <a:solidFill>
                  <a:srgbClr val="000000"/>
                </a:solidFill>
                <a:latin typeface="Times New Roman" pitchFamily="18" charset="0"/>
                <a:cs typeface="Times New Roman" pitchFamily="18" charset="0"/>
              </a:rPr>
              <a:t>Подача судна </a:t>
            </a:r>
            <a:r>
              <a:rPr lang="ru-RU" sz="3100" dirty="0" smtClean="0">
                <a:solidFill>
                  <a:srgbClr val="000000"/>
                </a:solidFill>
                <a:latin typeface="Times New Roman" pitchFamily="18" charset="0"/>
                <a:cs typeface="Times New Roman" pitchFamily="18" charset="0"/>
              </a:rPr>
              <a:t>пациенту………………………………………………14</a:t>
            </a:r>
          </a:p>
          <a:p>
            <a:pPr marL="514350" indent="-514350">
              <a:buFont typeface="+mj-lt"/>
              <a:buAutoNum type="arabicPeriod"/>
            </a:pPr>
            <a:r>
              <a:rPr lang="ru-RU" sz="3100" dirty="0" smtClean="0">
                <a:solidFill>
                  <a:srgbClr val="000000"/>
                </a:solidFill>
                <a:latin typeface="Times New Roman" pitchFamily="18" charset="0"/>
                <a:cs typeface="Times New Roman" pitchFamily="18" charset="0"/>
              </a:rPr>
              <a:t> </a:t>
            </a:r>
            <a:r>
              <a:rPr lang="ru-RU" sz="3100" dirty="0">
                <a:solidFill>
                  <a:srgbClr val="000000"/>
                </a:solidFill>
                <a:latin typeface="Times New Roman" pitchFamily="18" charset="0"/>
                <a:cs typeface="Times New Roman" pitchFamily="18" charset="0"/>
              </a:rPr>
              <a:t>Уход за наружными половыми органами и промежностью у женщин, </a:t>
            </a:r>
            <a:r>
              <a:rPr lang="ru-RU" sz="3100" dirty="0" smtClean="0">
                <a:solidFill>
                  <a:srgbClr val="000000"/>
                </a:solidFill>
                <a:latin typeface="Times New Roman" pitchFamily="18" charset="0"/>
                <a:cs typeface="Times New Roman" pitchFamily="18" charset="0"/>
              </a:rPr>
              <a:t>мужчин……………………………………………………..15</a:t>
            </a:r>
          </a:p>
          <a:p>
            <a:pPr marL="514350" indent="-514350">
              <a:buFont typeface="+mj-lt"/>
              <a:buAutoNum type="arabicPeriod"/>
            </a:pPr>
            <a:r>
              <a:rPr lang="ru-RU" sz="3100" dirty="0" smtClean="0">
                <a:solidFill>
                  <a:srgbClr val="000000"/>
                </a:solidFill>
                <a:latin typeface="Times New Roman" pitchFamily="18" charset="0"/>
                <a:cs typeface="Times New Roman" pitchFamily="18" charset="0"/>
              </a:rPr>
              <a:t> </a:t>
            </a:r>
            <a:r>
              <a:rPr lang="ru-RU" sz="3100" dirty="0">
                <a:solidFill>
                  <a:srgbClr val="000000"/>
                </a:solidFill>
                <a:latin typeface="Times New Roman" pitchFamily="18" charset="0"/>
                <a:cs typeface="Times New Roman" pitchFamily="18" charset="0"/>
              </a:rPr>
              <a:t>Смена постельного белья продольным </a:t>
            </a:r>
            <a:r>
              <a:rPr lang="ru-RU" sz="3100" dirty="0" smtClean="0">
                <a:solidFill>
                  <a:srgbClr val="000000"/>
                </a:solidFill>
                <a:latin typeface="Times New Roman" pitchFamily="18" charset="0"/>
                <a:cs typeface="Times New Roman" pitchFamily="18" charset="0"/>
              </a:rPr>
              <a:t>способом…………………18</a:t>
            </a:r>
          </a:p>
          <a:p>
            <a:pPr marL="514350" indent="-514350">
              <a:buFont typeface="+mj-lt"/>
              <a:buAutoNum type="arabicPeriod"/>
            </a:pPr>
            <a:r>
              <a:rPr lang="ru-RU" sz="3100" dirty="0" smtClean="0">
                <a:solidFill>
                  <a:srgbClr val="000000"/>
                </a:solidFill>
                <a:latin typeface="Times New Roman" pitchFamily="18" charset="0"/>
                <a:cs typeface="Times New Roman" pitchFamily="18" charset="0"/>
              </a:rPr>
              <a:t>Смена </a:t>
            </a:r>
            <a:r>
              <a:rPr lang="ru-RU" sz="3100" dirty="0">
                <a:solidFill>
                  <a:srgbClr val="000000"/>
                </a:solidFill>
                <a:latin typeface="Times New Roman" pitchFamily="18" charset="0"/>
                <a:cs typeface="Times New Roman" pitchFamily="18" charset="0"/>
              </a:rPr>
              <a:t>постельного белья поперечным способом, выполняют два </a:t>
            </a:r>
            <a:r>
              <a:rPr lang="ru-RU" sz="3100" dirty="0" smtClean="0">
                <a:solidFill>
                  <a:srgbClr val="000000"/>
                </a:solidFill>
                <a:latin typeface="Times New Roman" pitchFamily="18" charset="0"/>
                <a:cs typeface="Times New Roman" pitchFamily="18" charset="0"/>
              </a:rPr>
              <a:t>человека……………………………………………………………….20</a:t>
            </a:r>
          </a:p>
          <a:p>
            <a:pPr marL="514350" indent="-514350">
              <a:buFont typeface="+mj-lt"/>
              <a:buAutoNum type="arabicPeriod"/>
            </a:pPr>
            <a:r>
              <a:rPr lang="ru-RU" sz="3100" dirty="0" smtClean="0">
                <a:solidFill>
                  <a:srgbClr val="000000"/>
                </a:solidFill>
                <a:latin typeface="Times New Roman" pitchFamily="18" charset="0"/>
                <a:cs typeface="Times New Roman" pitchFamily="18" charset="0"/>
              </a:rPr>
              <a:t> </a:t>
            </a:r>
            <a:r>
              <a:rPr lang="ru-RU" sz="3100" dirty="0">
                <a:solidFill>
                  <a:srgbClr val="000000"/>
                </a:solidFill>
                <a:latin typeface="Times New Roman" pitchFamily="18" charset="0"/>
                <a:cs typeface="Times New Roman" pitchFamily="18" charset="0"/>
              </a:rPr>
              <a:t>Профилактика </a:t>
            </a:r>
            <a:r>
              <a:rPr lang="ru-RU" sz="3100" dirty="0" smtClean="0">
                <a:solidFill>
                  <a:srgbClr val="000000"/>
                </a:solidFill>
                <a:latin typeface="Times New Roman" pitchFamily="18" charset="0"/>
                <a:cs typeface="Times New Roman" pitchFamily="18" charset="0"/>
              </a:rPr>
              <a:t>пролежней…………………………………………..25</a:t>
            </a:r>
          </a:p>
          <a:p>
            <a:pPr marL="514350" indent="-514350">
              <a:buFont typeface="+mj-lt"/>
              <a:buAutoNum type="arabicPeriod"/>
            </a:pPr>
            <a:r>
              <a:rPr lang="ru-RU" sz="3100" dirty="0" smtClean="0">
                <a:solidFill>
                  <a:srgbClr val="000000"/>
                </a:solidFill>
                <a:latin typeface="Times New Roman" pitchFamily="18" charset="0"/>
                <a:cs typeface="Times New Roman" pitchFamily="18" charset="0"/>
              </a:rPr>
              <a:t> </a:t>
            </a:r>
            <a:r>
              <a:rPr lang="ru-RU" sz="3100" dirty="0">
                <a:solidFill>
                  <a:srgbClr val="000000"/>
                </a:solidFill>
                <a:latin typeface="Times New Roman" pitchFamily="18" charset="0"/>
                <a:cs typeface="Times New Roman" pitchFamily="18" charset="0"/>
              </a:rPr>
              <a:t>Кормление тяжелобольного с ложки и </a:t>
            </a:r>
            <a:r>
              <a:rPr lang="ru-RU" sz="3100" dirty="0" smtClean="0">
                <a:solidFill>
                  <a:srgbClr val="000000"/>
                </a:solidFill>
                <a:latin typeface="Times New Roman" pitchFamily="18" charset="0"/>
                <a:cs typeface="Times New Roman" pitchFamily="18" charset="0"/>
              </a:rPr>
              <a:t>поильника………………..27</a:t>
            </a:r>
          </a:p>
          <a:p>
            <a:pPr marL="514350" indent="-514350">
              <a:buFont typeface="+mj-lt"/>
              <a:buAutoNum type="arabicPeriod"/>
            </a:pPr>
            <a:r>
              <a:rPr lang="ru-RU" sz="3100" dirty="0" smtClean="0">
                <a:solidFill>
                  <a:srgbClr val="000000"/>
                </a:solidFill>
                <a:latin typeface="Times New Roman" pitchFamily="18" charset="0"/>
                <a:cs typeface="Times New Roman" pitchFamily="18" charset="0"/>
              </a:rPr>
              <a:t>Кормление </a:t>
            </a:r>
            <a:r>
              <a:rPr lang="ru-RU" sz="3100" dirty="0">
                <a:solidFill>
                  <a:srgbClr val="000000"/>
                </a:solidFill>
                <a:latin typeface="Times New Roman" pitchFamily="18" charset="0"/>
                <a:cs typeface="Times New Roman" pitchFamily="18" charset="0"/>
              </a:rPr>
              <a:t>тяжелобольного через </a:t>
            </a:r>
            <a:r>
              <a:rPr lang="ru-RU" sz="3100" dirty="0" err="1">
                <a:solidFill>
                  <a:srgbClr val="000000"/>
                </a:solidFill>
                <a:latin typeface="Times New Roman" pitchFamily="18" charset="0"/>
                <a:cs typeface="Times New Roman" pitchFamily="18" charset="0"/>
              </a:rPr>
              <a:t>назогастральный</a:t>
            </a:r>
            <a:r>
              <a:rPr lang="ru-RU" sz="3100" dirty="0">
                <a:solidFill>
                  <a:srgbClr val="000000"/>
                </a:solidFill>
                <a:latin typeface="Times New Roman" pitchFamily="18" charset="0"/>
                <a:cs typeface="Times New Roman" pitchFamily="18" charset="0"/>
              </a:rPr>
              <a:t> </a:t>
            </a:r>
            <a:r>
              <a:rPr lang="ru-RU" sz="3100" dirty="0" smtClean="0">
                <a:solidFill>
                  <a:srgbClr val="000000"/>
                </a:solidFill>
                <a:latin typeface="Times New Roman" pitchFamily="18" charset="0"/>
                <a:cs typeface="Times New Roman" pitchFamily="18" charset="0"/>
              </a:rPr>
              <a:t>зонд…………31</a:t>
            </a:r>
          </a:p>
          <a:p>
            <a:pPr marL="514350" indent="-514350">
              <a:buFont typeface="+mj-lt"/>
              <a:buAutoNum type="arabicPeriod"/>
            </a:pPr>
            <a:r>
              <a:rPr lang="ru-RU" sz="3100" dirty="0" smtClean="0">
                <a:solidFill>
                  <a:srgbClr val="000000"/>
                </a:solidFill>
                <a:latin typeface="Times New Roman" pitchFamily="18" charset="0"/>
                <a:cs typeface="Times New Roman" pitchFamily="18" charset="0"/>
              </a:rPr>
              <a:t> </a:t>
            </a:r>
            <a:r>
              <a:rPr lang="ru-RU" sz="3100" dirty="0">
                <a:solidFill>
                  <a:srgbClr val="000000"/>
                </a:solidFill>
                <a:latin typeface="Times New Roman" pitchFamily="18" charset="0"/>
                <a:cs typeface="Times New Roman" pitchFamily="18" charset="0"/>
              </a:rPr>
              <a:t>Кормление пациента через </a:t>
            </a:r>
            <a:r>
              <a:rPr lang="ru-RU" sz="3100" dirty="0" err="1" smtClean="0">
                <a:solidFill>
                  <a:srgbClr val="000000"/>
                </a:solidFill>
                <a:latin typeface="Times New Roman" pitchFamily="18" charset="0"/>
                <a:cs typeface="Times New Roman" pitchFamily="18" charset="0"/>
              </a:rPr>
              <a:t>гастростому</a:t>
            </a:r>
            <a:r>
              <a:rPr lang="ru-RU" sz="3100" dirty="0" smtClean="0">
                <a:solidFill>
                  <a:srgbClr val="000000"/>
                </a:solidFill>
                <a:latin typeface="Times New Roman" pitchFamily="18" charset="0"/>
                <a:cs typeface="Times New Roman" pitchFamily="18" charset="0"/>
              </a:rPr>
              <a:t>……………………………33</a:t>
            </a:r>
            <a:endParaRPr lang="ru-RU" sz="3100" dirty="0">
              <a:solidFill>
                <a:srgbClr val="000000"/>
              </a:solidFill>
              <a:latin typeface="Times New Roman" pitchFamily="18" charset="0"/>
              <a:cs typeface="Times New Roman" pitchFamily="18" charset="0"/>
            </a:endParaRPr>
          </a:p>
          <a:p>
            <a:pPr marL="514350" indent="-514350">
              <a:buFont typeface="+mj-lt"/>
              <a:buAutoNum type="arabicPeriod"/>
            </a:pPr>
            <a:r>
              <a:rPr lang="ru-RU" sz="3100" dirty="0" smtClean="0">
                <a:solidFill>
                  <a:schemeClr val="tx2">
                    <a:lumMod val="10000"/>
                  </a:schemeClr>
                </a:solidFill>
                <a:latin typeface="Times New Roman" pitchFamily="18" charset="0"/>
                <a:cs typeface="Times New Roman" pitchFamily="18" charset="0"/>
              </a:rPr>
              <a:t>Список используемых источников</a:t>
            </a:r>
          </a:p>
          <a:p>
            <a:pPr marL="514350" indent="-514350">
              <a:buFont typeface="+mj-lt"/>
              <a:buAutoNum type="arabicPeriod"/>
            </a:pPr>
            <a:endParaRPr lang="ru-RU" sz="2600" dirty="0" smtClean="0">
              <a:solidFill>
                <a:schemeClr val="tx2">
                  <a:lumMod val="10000"/>
                </a:schemeClr>
              </a:solidFill>
              <a:latin typeface="Times New Roman" pitchFamily="18" charset="0"/>
              <a:cs typeface="Times New Roman" pitchFamily="18" charset="0"/>
            </a:endParaRPr>
          </a:p>
          <a:p>
            <a:pPr marL="514350" indent="-514350">
              <a:buFont typeface="+mj-lt"/>
              <a:buAutoNum type="arabicPeriod"/>
            </a:pPr>
            <a:endParaRPr lang="ru-RU" sz="2600" dirty="0" smtClean="0">
              <a:solidFill>
                <a:schemeClr val="tx2">
                  <a:lumMod val="10000"/>
                </a:schemeClr>
              </a:solidFill>
              <a:latin typeface="Times New Roman" pitchFamily="18" charset="0"/>
              <a:cs typeface="Times New Roman" pitchFamily="18" charset="0"/>
            </a:endParaRPr>
          </a:p>
          <a:p>
            <a:pPr marL="514350" indent="-514350">
              <a:buFont typeface="+mj-lt"/>
              <a:buAutoNum type="arabicPeriod"/>
            </a:pPr>
            <a:endParaRPr lang="ru-RU" sz="2600" dirty="0" smtClean="0">
              <a:solidFill>
                <a:schemeClr val="tx2">
                  <a:lumMod val="10000"/>
                </a:schemeClr>
              </a:solidFill>
              <a:latin typeface="Times New Roman" pitchFamily="18" charset="0"/>
              <a:cs typeface="Times New Roman" pitchFamily="18" charset="0"/>
            </a:endParaRPr>
          </a:p>
          <a:p>
            <a:pPr marL="514350" indent="-514350">
              <a:buFont typeface="+mj-lt"/>
              <a:buAutoNum type="arabicPeriod"/>
            </a:pPr>
            <a:endParaRPr lang="ru-RU" sz="2600" dirty="0">
              <a:solidFill>
                <a:schemeClr val="tx2">
                  <a:lumMod val="10000"/>
                </a:schemeClr>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schemeClr val="tx2">
                    <a:lumMod val="10000"/>
                  </a:schemeClr>
                </a:solidFill>
              </a:rPr>
              <a:t>2</a:t>
            </a:fld>
            <a:endParaRPr lang="ru-RU" dirty="0">
              <a:solidFill>
                <a:schemeClr val="tx2">
                  <a:lumMod val="10000"/>
                </a:schemeClr>
              </a:solidFill>
            </a:endParaRPr>
          </a:p>
        </p:txBody>
      </p:sp>
    </p:spTree>
    <p:extLst>
      <p:ext uri="{BB962C8B-B14F-4D97-AF65-F5344CB8AC3E}">
        <p14:creationId xmlns:p14="http://schemas.microsoft.com/office/powerpoint/2010/main" val="2905898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83"/>
            <a:ext cx="8229600" cy="1143000"/>
          </a:xfrm>
        </p:spPr>
        <p:txBody>
          <a:bodyPr>
            <a:noAutofit/>
          </a:bodyPr>
          <a:lstStyle/>
          <a:p>
            <a:r>
              <a:rPr lang="ru-RU" sz="3600" b="1" dirty="0">
                <a:solidFill>
                  <a:schemeClr val="tx2">
                    <a:lumMod val="10000"/>
                  </a:schemeClr>
                </a:solidFill>
                <a:latin typeface="Times New Roman"/>
              </a:rPr>
              <a:t>Смена постельного белья поперечным </a:t>
            </a:r>
            <a:r>
              <a:rPr lang="ru-RU" sz="3600" b="1" dirty="0" smtClean="0">
                <a:solidFill>
                  <a:schemeClr val="tx2">
                    <a:lumMod val="10000"/>
                  </a:schemeClr>
                </a:solidFill>
                <a:latin typeface="Times New Roman"/>
              </a:rPr>
              <a:t>способом</a:t>
            </a:r>
            <a:endParaRPr lang="ru-RU" sz="3600" b="1" dirty="0">
              <a:solidFill>
                <a:schemeClr val="tx2">
                  <a:lumMod val="10000"/>
                </a:schemeClr>
              </a:solidFill>
            </a:endParaRPr>
          </a:p>
        </p:txBody>
      </p:sp>
      <p:sp>
        <p:nvSpPr>
          <p:cNvPr id="3" name="Объект 2"/>
          <p:cNvSpPr>
            <a:spLocks noGrp="1"/>
          </p:cNvSpPr>
          <p:nvPr>
            <p:ph idx="1"/>
          </p:nvPr>
        </p:nvSpPr>
        <p:spPr>
          <a:xfrm>
            <a:off x="0" y="1196752"/>
            <a:ext cx="8964488" cy="5472608"/>
          </a:xfrm>
        </p:spPr>
        <p:txBody>
          <a:bodyPr>
            <a:normAutofit/>
          </a:bodyPr>
          <a:lstStyle/>
          <a:p>
            <a:pPr marL="0" indent="0" algn="just">
              <a:buNone/>
            </a:pPr>
            <a:r>
              <a:rPr lang="ru-RU" sz="2600" dirty="0">
                <a:solidFill>
                  <a:srgbClr val="111111"/>
                </a:solidFill>
                <a:latin typeface="Times New Roman" pitchFamily="18" charset="0"/>
                <a:cs typeface="Times New Roman" pitchFamily="18" charset="0"/>
              </a:rPr>
              <a:t>Поперечным способом меняют постельный комплект в случае, когда можно приподнять на кровати часть тела больного или он способен принять сидячее положение сам или с поддержкой.</a:t>
            </a:r>
          </a:p>
          <a:p>
            <a:pPr marL="0" indent="0" algn="just">
              <a:buNone/>
            </a:pPr>
            <a:r>
              <a:rPr lang="ru-RU" sz="2600" dirty="0">
                <a:solidFill>
                  <a:srgbClr val="111111"/>
                </a:solidFill>
                <a:latin typeface="Times New Roman" pitchFamily="18" charset="0"/>
                <a:cs typeface="Times New Roman" pitchFamily="18" charset="0"/>
              </a:rPr>
              <a:t>Недостаток этого метода в том, что требуются два или три человека, если больной не способен держаться сидя самостоятельно в течение хотя бы 1 минуты.</a:t>
            </a:r>
          </a:p>
          <a:p>
            <a:pPr marL="0" indent="0" algn="just">
              <a:buNone/>
            </a:pPr>
            <a:endParaRPr lang="ru-RU" sz="2600" dirty="0">
              <a:solidFill>
                <a:schemeClr val="tx2">
                  <a:lumMod val="10000"/>
                </a:schemeClr>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schemeClr val="tx2">
                    <a:lumMod val="10000"/>
                  </a:schemeClr>
                </a:solidFill>
              </a:rPr>
              <a:t>20</a:t>
            </a:fld>
            <a:endParaRPr lang="ru-RU" dirty="0">
              <a:solidFill>
                <a:schemeClr val="tx2">
                  <a:lumMod val="10000"/>
                </a:schemeClr>
              </a:solidFill>
            </a:endParaRPr>
          </a:p>
        </p:txBody>
      </p:sp>
    </p:spTree>
    <p:extLst>
      <p:ext uri="{BB962C8B-B14F-4D97-AF65-F5344CB8AC3E}">
        <p14:creationId xmlns:p14="http://schemas.microsoft.com/office/powerpoint/2010/main" val="2686149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solidFill>
                  <a:schemeClr val="tx2">
                    <a:lumMod val="10000"/>
                  </a:schemeClr>
                </a:solidFill>
                <a:latin typeface="Times New Roman" pitchFamily="18" charset="0"/>
                <a:cs typeface="Times New Roman" pitchFamily="18" charset="0"/>
              </a:rPr>
              <a:t>Поперечный способ( 2 медсестры)</a:t>
            </a:r>
            <a:endParaRPr lang="ru-RU" sz="3600" b="1" dirty="0">
              <a:solidFill>
                <a:schemeClr val="tx2">
                  <a:lumMod val="10000"/>
                </a:schemeClr>
              </a:solidFill>
              <a:latin typeface="Times New Roman" pitchFamily="18" charset="0"/>
              <a:cs typeface="Times New Roman" pitchFamily="18" charset="0"/>
            </a:endParaRPr>
          </a:p>
        </p:txBody>
      </p:sp>
      <p:sp>
        <p:nvSpPr>
          <p:cNvPr id="3" name="Объект 2"/>
          <p:cNvSpPr>
            <a:spLocks noGrp="1"/>
          </p:cNvSpPr>
          <p:nvPr>
            <p:ph idx="1"/>
          </p:nvPr>
        </p:nvSpPr>
        <p:spPr>
          <a:xfrm>
            <a:off x="107504" y="1196752"/>
            <a:ext cx="8784976" cy="5400600"/>
          </a:xfrm>
        </p:spPr>
        <p:txBody>
          <a:bodyPr>
            <a:normAutofit fontScale="85000" lnSpcReduction="20000"/>
          </a:bodyPr>
          <a:lstStyle/>
          <a:p>
            <a:pPr algn="just">
              <a:buFont typeface="+mj-lt"/>
              <a:buAutoNum type="arabicPeriod"/>
            </a:pPr>
            <a:r>
              <a:rPr lang="ru-RU" sz="3100" dirty="0">
                <a:solidFill>
                  <a:schemeClr val="tx2">
                    <a:lumMod val="10000"/>
                  </a:schemeClr>
                </a:solidFill>
                <a:latin typeface="Times New Roman" pitchFamily="18" charset="0"/>
                <a:cs typeface="Times New Roman" pitchFamily="18" charset="0"/>
              </a:rPr>
              <a:t>Чистую простынь следует свернуть валиком, оставляя небольшой конец, чтобы было удобно расправить принадлежность на матрасе.</a:t>
            </a:r>
          </a:p>
          <a:p>
            <a:pPr algn="just">
              <a:buFont typeface="+mj-lt"/>
              <a:buAutoNum type="arabicPeriod"/>
            </a:pPr>
            <a:r>
              <a:rPr lang="ru-RU" sz="3100" dirty="0">
                <a:solidFill>
                  <a:schemeClr val="tx2">
                    <a:lumMod val="10000"/>
                  </a:schemeClr>
                </a:solidFill>
                <a:latin typeface="Times New Roman" pitchFamily="18" charset="0"/>
                <a:cs typeface="Times New Roman" pitchFamily="18" charset="0"/>
              </a:rPr>
              <a:t>Первый человек приподнимает больного за плечи.</a:t>
            </a:r>
          </a:p>
          <a:p>
            <a:pPr algn="just">
              <a:buFont typeface="+mj-lt"/>
              <a:buAutoNum type="arabicPeriod"/>
            </a:pPr>
            <a:r>
              <a:rPr lang="ru-RU" sz="3100" dirty="0">
                <a:solidFill>
                  <a:schemeClr val="tx2">
                    <a:lumMod val="10000"/>
                  </a:schemeClr>
                </a:solidFill>
                <a:latin typeface="Times New Roman" pitchFamily="18" charset="0"/>
                <a:cs typeface="Times New Roman" pitchFamily="18" charset="0"/>
              </a:rPr>
              <a:t>Второй убирает подушки и собирает старую простынь к центру кровати гармошкой или плоским валиком.</a:t>
            </a:r>
          </a:p>
          <a:p>
            <a:pPr algn="just">
              <a:buFont typeface="+mj-lt"/>
              <a:buAutoNum type="arabicPeriod"/>
            </a:pPr>
            <a:r>
              <a:rPr lang="ru-RU" sz="3100" dirty="0">
                <a:solidFill>
                  <a:schemeClr val="tx2">
                    <a:lumMod val="10000"/>
                  </a:schemeClr>
                </a:solidFill>
                <a:latin typeface="Times New Roman" pitchFamily="18" charset="0"/>
                <a:cs typeface="Times New Roman" pitchFamily="18" charset="0"/>
              </a:rPr>
              <a:t>Тот же человек расправляет свободный конец чистой простыни в изголовье, подтыкает за матрас и раскатывает валик, не доходя до старой простыни около двух сантиметров.</a:t>
            </a:r>
          </a:p>
          <a:p>
            <a:pPr algn="just">
              <a:buFont typeface="+mj-lt"/>
              <a:buAutoNum type="arabicPeriod"/>
            </a:pPr>
            <a:r>
              <a:rPr lang="ru-RU" sz="3100" dirty="0">
                <a:solidFill>
                  <a:schemeClr val="tx2">
                    <a:lumMod val="10000"/>
                  </a:schemeClr>
                </a:solidFill>
                <a:latin typeface="Times New Roman" pitchFamily="18" charset="0"/>
                <a:cs typeface="Times New Roman" pitchFamily="18" charset="0"/>
              </a:rPr>
              <a:t>Затем как меняет на свежие наволочки, если подушки сильно примялись, взбивает их. Процедура необходима не только для комфорта пациента, но и чтобы вытряхнуть пыль и усилить вентиляцию набивки.</a:t>
            </a:r>
          </a:p>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solidFill>
                  <a:schemeClr val="tx2">
                    <a:lumMod val="10000"/>
                  </a:schemeClr>
                </a:solidFill>
              </a:rPr>
              <a:t>21</a:t>
            </a:fld>
            <a:endParaRPr lang="ru-RU" dirty="0">
              <a:solidFill>
                <a:schemeClr val="tx2">
                  <a:lumMod val="10000"/>
                </a:schemeClr>
              </a:solidFill>
            </a:endParaRPr>
          </a:p>
        </p:txBody>
      </p:sp>
    </p:spTree>
    <p:extLst>
      <p:ext uri="{BB962C8B-B14F-4D97-AF65-F5344CB8AC3E}">
        <p14:creationId xmlns:p14="http://schemas.microsoft.com/office/powerpoint/2010/main" val="2508960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525"/>
            <a:ext cx="8064896" cy="68770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p:txBody>
          <a:bodyPr/>
          <a:lstStyle/>
          <a:p>
            <a:fld id="{B19B0651-EE4F-4900-A07F-96A6BFA9D0F0}" type="slidenum">
              <a:rPr lang="ru-RU" smtClean="0">
                <a:solidFill>
                  <a:schemeClr val="tx2">
                    <a:lumMod val="10000"/>
                  </a:schemeClr>
                </a:solidFill>
              </a:rPr>
              <a:t>22</a:t>
            </a:fld>
            <a:endParaRPr lang="ru-RU" dirty="0">
              <a:solidFill>
                <a:schemeClr val="tx2">
                  <a:lumMod val="10000"/>
                </a:schemeClr>
              </a:solidFill>
            </a:endParaRPr>
          </a:p>
        </p:txBody>
      </p:sp>
    </p:spTree>
    <p:extLst>
      <p:ext uri="{BB962C8B-B14F-4D97-AF65-F5344CB8AC3E}">
        <p14:creationId xmlns:p14="http://schemas.microsoft.com/office/powerpoint/2010/main" val="2241505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43000"/>
          </a:xfrm>
        </p:spPr>
        <p:txBody>
          <a:bodyPr/>
          <a:lstStyle/>
          <a:p>
            <a:r>
              <a:rPr lang="ru-RU" sz="3600" b="1" dirty="0">
                <a:solidFill>
                  <a:srgbClr val="D2D2D2">
                    <a:lumMod val="10000"/>
                  </a:srgbClr>
                </a:solidFill>
                <a:latin typeface="Times New Roman" pitchFamily="18" charset="0"/>
                <a:cs typeface="Times New Roman" pitchFamily="18" charset="0"/>
              </a:rPr>
              <a:t>Поперечный способ( 2 медсестры)</a:t>
            </a:r>
            <a:endParaRPr lang="ru-RU" dirty="0"/>
          </a:p>
        </p:txBody>
      </p:sp>
      <p:sp>
        <p:nvSpPr>
          <p:cNvPr id="3" name="Объект 2"/>
          <p:cNvSpPr>
            <a:spLocks noGrp="1"/>
          </p:cNvSpPr>
          <p:nvPr>
            <p:ph idx="1"/>
          </p:nvPr>
        </p:nvSpPr>
        <p:spPr>
          <a:xfrm>
            <a:off x="-15498" y="929898"/>
            <a:ext cx="8979986" cy="5739462"/>
          </a:xfrm>
        </p:spPr>
        <p:txBody>
          <a:bodyPr>
            <a:normAutofit/>
          </a:bodyPr>
          <a:lstStyle/>
          <a:p>
            <a:pPr marL="0" indent="0" algn="just">
              <a:buNone/>
            </a:pPr>
            <a:r>
              <a:rPr lang="ru-RU" sz="2600" dirty="0">
                <a:solidFill>
                  <a:schemeClr val="tx2">
                    <a:lumMod val="10000"/>
                  </a:schemeClr>
                </a:solidFill>
                <a:latin typeface="Times New Roman" pitchFamily="18" charset="0"/>
                <a:cs typeface="Times New Roman" pitchFamily="18" charset="0"/>
              </a:rPr>
              <a:t>Перестилающий возвращает подушки на место, а поддерживающий больного опускает его на постель, страхуя шею.</a:t>
            </a:r>
          </a:p>
          <a:p>
            <a:pPr marL="0" indent="0" algn="just">
              <a:buNone/>
            </a:pPr>
            <a:r>
              <a:rPr lang="ru-RU" sz="2600" dirty="0">
                <a:solidFill>
                  <a:schemeClr val="tx2">
                    <a:lumMod val="10000"/>
                  </a:schemeClr>
                </a:solidFill>
                <a:latin typeface="Times New Roman" pitchFamily="18" charset="0"/>
                <a:cs typeface="Times New Roman" pitchFamily="18" charset="0"/>
              </a:rPr>
              <a:t>Первый этап поперечного перестилания завершён. Теперь ухаживающие могут поменяться ролями, но это не обязательно.</a:t>
            </a:r>
          </a:p>
          <a:p>
            <a:pPr marL="0" indent="0" algn="just">
              <a:buNone/>
            </a:pPr>
            <a:r>
              <a:rPr lang="ru-RU" sz="2600" dirty="0">
                <a:solidFill>
                  <a:schemeClr val="tx2">
                    <a:lumMod val="10000"/>
                  </a:schemeClr>
                </a:solidFill>
                <a:latin typeface="Times New Roman" pitchFamily="18" charset="0"/>
                <a:cs typeface="Times New Roman" pitchFamily="18" charset="0"/>
              </a:rPr>
              <a:t>Поддерживающий приподнимает таз больного и удерживает невысоко над валиками простыней.</a:t>
            </a:r>
          </a:p>
          <a:p>
            <a:pPr marL="0" indent="0">
              <a:buNone/>
            </a:pPr>
            <a:r>
              <a:rPr lang="ru-RU" dirty="0" smtClean="0">
                <a:solidFill>
                  <a:srgbClr val="111111"/>
                </a:solidFill>
                <a:latin typeface="Arial"/>
              </a:rPr>
              <a:t/>
            </a:r>
            <a:br>
              <a:rPr lang="ru-RU" dirty="0" smtClean="0">
                <a:solidFill>
                  <a:srgbClr val="111111"/>
                </a:solidFill>
                <a:latin typeface="Arial"/>
              </a:rPr>
            </a:br>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solidFill>
                  <a:schemeClr val="tx2">
                    <a:lumMod val="10000"/>
                  </a:schemeClr>
                </a:solidFill>
              </a:rPr>
              <a:t>23</a:t>
            </a:fld>
            <a:endParaRPr lang="ru-RU" dirty="0">
              <a:solidFill>
                <a:schemeClr val="tx2">
                  <a:lumMod val="10000"/>
                </a:schemeClr>
              </a:solidFill>
            </a:endParaRPr>
          </a:p>
        </p:txBody>
      </p:sp>
    </p:spTree>
    <p:extLst>
      <p:ext uri="{BB962C8B-B14F-4D97-AF65-F5344CB8AC3E}">
        <p14:creationId xmlns:p14="http://schemas.microsoft.com/office/powerpoint/2010/main" val="3712625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143000"/>
          </a:xfrm>
        </p:spPr>
        <p:txBody>
          <a:bodyPr/>
          <a:lstStyle/>
          <a:p>
            <a:r>
              <a:rPr lang="ru-RU" sz="3600" b="1" dirty="0">
                <a:solidFill>
                  <a:srgbClr val="D2D2D2">
                    <a:lumMod val="10000"/>
                  </a:srgbClr>
                </a:solidFill>
                <a:latin typeface="Times New Roman" pitchFamily="18" charset="0"/>
                <a:cs typeface="Times New Roman" pitchFamily="18" charset="0"/>
              </a:rPr>
              <a:t>Поперечный способ( 2 медсестры)</a:t>
            </a:r>
            <a:endParaRPr lang="ru-RU" dirty="0"/>
          </a:p>
        </p:txBody>
      </p:sp>
      <p:sp>
        <p:nvSpPr>
          <p:cNvPr id="3" name="Объект 2"/>
          <p:cNvSpPr>
            <a:spLocks noGrp="1"/>
          </p:cNvSpPr>
          <p:nvPr>
            <p:ph idx="1"/>
          </p:nvPr>
        </p:nvSpPr>
        <p:spPr>
          <a:xfrm>
            <a:off x="0" y="1556792"/>
            <a:ext cx="9144000" cy="5040560"/>
          </a:xfrm>
        </p:spPr>
        <p:txBody>
          <a:bodyPr>
            <a:normAutofit lnSpcReduction="10000"/>
          </a:bodyPr>
          <a:lstStyle/>
          <a:p>
            <a:pPr marL="0" lvl="0" indent="0" algn="just">
              <a:buNone/>
            </a:pPr>
            <a:r>
              <a:rPr lang="ru-RU" sz="2600" dirty="0">
                <a:solidFill>
                  <a:schemeClr val="tx2">
                    <a:lumMod val="10000"/>
                  </a:schemeClr>
                </a:solidFill>
                <a:latin typeface="Times New Roman" pitchFamily="18" charset="0"/>
                <a:cs typeface="Times New Roman" pitchFamily="18" charset="0"/>
              </a:rPr>
              <a:t>Второй ухаживающий убирает несвежую простынь в изножье и расправляет новую постельную принадлежность.</a:t>
            </a:r>
          </a:p>
          <a:p>
            <a:pPr marL="0" lvl="0" indent="0" algn="just">
              <a:buNone/>
            </a:pPr>
            <a:r>
              <a:rPr lang="ru-RU" sz="2600" dirty="0">
                <a:solidFill>
                  <a:schemeClr val="tx2">
                    <a:lumMod val="10000"/>
                  </a:schemeClr>
                </a:solidFill>
                <a:latin typeface="Times New Roman" pitchFamily="18" charset="0"/>
                <a:cs typeface="Times New Roman" pitchFamily="18" charset="0"/>
              </a:rPr>
              <a:t>Он же расправляет одежду, если она длиннополая (ночная или больничная сорочка, халат и т.п.).</a:t>
            </a:r>
          </a:p>
          <a:p>
            <a:pPr marL="0" lvl="0" indent="0" algn="just">
              <a:buNone/>
            </a:pPr>
            <a:r>
              <a:rPr lang="ru-RU" sz="2600" dirty="0">
                <a:solidFill>
                  <a:schemeClr val="tx2">
                    <a:lumMod val="10000"/>
                  </a:schemeClr>
                </a:solidFill>
                <a:latin typeface="Times New Roman" pitchFamily="18" charset="0"/>
                <a:cs typeface="Times New Roman" pitchFamily="18" charset="0"/>
              </a:rPr>
              <a:t>В последнюю очередь приподнимают ноги пациента. Старую простынь скидывают на пол или в таз, а свежую полностью расправляют и подтыкают.</a:t>
            </a:r>
          </a:p>
          <a:p>
            <a:pPr marL="0" lvl="0" indent="0" algn="just">
              <a:buNone/>
            </a:pPr>
            <a:r>
              <a:rPr lang="ru-RU" sz="2600" dirty="0">
                <a:solidFill>
                  <a:schemeClr val="tx2">
                    <a:lumMod val="10000"/>
                  </a:schemeClr>
                </a:solidFill>
                <a:latin typeface="Times New Roman" pitchFamily="18" charset="0"/>
                <a:cs typeface="Times New Roman" pitchFamily="18" charset="0"/>
              </a:rPr>
              <a:t>Поддерживающий опускает ноги больного и помогает заправить за борт кровати или подоткнуть под матрас края простыни по бокам. Это важно, чтобы принадлежность меньше собиралась в складки и не доставляла лежащему неудобство.</a:t>
            </a:r>
          </a:p>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solidFill>
                  <a:schemeClr val="tx2">
                    <a:lumMod val="10000"/>
                  </a:schemeClr>
                </a:solidFill>
              </a:rPr>
              <a:t>24</a:t>
            </a:fld>
            <a:endParaRPr lang="ru-RU" dirty="0">
              <a:solidFill>
                <a:schemeClr val="tx2">
                  <a:lumMod val="10000"/>
                </a:schemeClr>
              </a:solidFill>
            </a:endParaRPr>
          </a:p>
        </p:txBody>
      </p:sp>
    </p:spTree>
    <p:extLst>
      <p:ext uri="{BB962C8B-B14F-4D97-AF65-F5344CB8AC3E}">
        <p14:creationId xmlns:p14="http://schemas.microsoft.com/office/powerpoint/2010/main" val="613816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ru-RU" sz="3600" b="1" dirty="0" smtClean="0">
                <a:solidFill>
                  <a:schemeClr val="tx2">
                    <a:lumMod val="10000"/>
                  </a:schemeClr>
                </a:solidFill>
                <a:latin typeface="Times New Roman" pitchFamily="18" charset="0"/>
                <a:cs typeface="Times New Roman" pitchFamily="18" charset="0"/>
              </a:rPr>
              <a:t>Профилактика пролежней</a:t>
            </a:r>
            <a:endParaRPr lang="ru-RU" sz="3600" b="1" dirty="0">
              <a:solidFill>
                <a:schemeClr val="tx2">
                  <a:lumMod val="10000"/>
                </a:schemeClr>
              </a:solidFill>
              <a:latin typeface="Times New Roman" pitchFamily="18" charset="0"/>
              <a:cs typeface="Times New Roman" pitchFamily="18" charset="0"/>
            </a:endParaRPr>
          </a:p>
        </p:txBody>
      </p:sp>
      <p:sp>
        <p:nvSpPr>
          <p:cNvPr id="3" name="Объект 2"/>
          <p:cNvSpPr>
            <a:spLocks noGrp="1"/>
          </p:cNvSpPr>
          <p:nvPr>
            <p:ph idx="1"/>
          </p:nvPr>
        </p:nvSpPr>
        <p:spPr>
          <a:xfrm>
            <a:off x="0" y="1052736"/>
            <a:ext cx="8820472" cy="5256584"/>
          </a:xfrm>
        </p:spPr>
        <p:txBody>
          <a:bodyPr>
            <a:normAutofit/>
          </a:bodyPr>
          <a:lstStyle/>
          <a:p>
            <a:pPr algn="just"/>
            <a:r>
              <a:rPr lang="ru-RU" sz="2600" dirty="0" smtClean="0">
                <a:solidFill>
                  <a:schemeClr val="tx2">
                    <a:lumMod val="10000"/>
                  </a:schemeClr>
                </a:solidFill>
                <a:latin typeface="Times New Roman" pitchFamily="18" charset="0"/>
                <a:cs typeface="Times New Roman" pitchFamily="18" charset="0"/>
              </a:rPr>
              <a:t> </a:t>
            </a:r>
            <a:r>
              <a:rPr lang="ru-RU" sz="2600" dirty="0">
                <a:solidFill>
                  <a:schemeClr val="tx2">
                    <a:lumMod val="10000"/>
                  </a:schemeClr>
                </a:solidFill>
                <a:latin typeface="Times New Roman" pitchFamily="18" charset="0"/>
                <a:cs typeface="Times New Roman" pitchFamily="18" charset="0"/>
              </a:rPr>
              <a:t>регулярно изменять положение тела</a:t>
            </a:r>
            <a:r>
              <a:rPr lang="ru-RU" sz="2600" dirty="0" smtClean="0">
                <a:solidFill>
                  <a:schemeClr val="tx2">
                    <a:lumMod val="10000"/>
                  </a:schemeClr>
                </a:solidFill>
                <a:latin typeface="Times New Roman" pitchFamily="18" charset="0"/>
                <a:cs typeface="Times New Roman" pitchFamily="18" charset="0"/>
              </a:rPr>
              <a:t>;</a:t>
            </a:r>
          </a:p>
          <a:p>
            <a:pPr algn="just"/>
            <a:r>
              <a:rPr lang="ru-RU" sz="2600" dirty="0" smtClean="0">
                <a:solidFill>
                  <a:schemeClr val="tx2">
                    <a:lumMod val="10000"/>
                  </a:schemeClr>
                </a:solidFill>
                <a:latin typeface="Times New Roman" pitchFamily="18" charset="0"/>
                <a:cs typeface="Times New Roman" pitchFamily="18" charset="0"/>
              </a:rPr>
              <a:t> использовать </a:t>
            </a:r>
            <a:r>
              <a:rPr lang="ru-RU" sz="2600" dirty="0">
                <a:solidFill>
                  <a:schemeClr val="tx2">
                    <a:lumMod val="10000"/>
                  </a:schemeClr>
                </a:solidFill>
                <a:latin typeface="Times New Roman" pitchFamily="18" charset="0"/>
                <a:cs typeface="Times New Roman" pitchFamily="18" charset="0"/>
              </a:rPr>
              <a:t>приспособления, уменьшающие давление (подушки, поролон, прокладки</a:t>
            </a:r>
            <a:r>
              <a:rPr lang="ru-RU" sz="2600" dirty="0" smtClean="0">
                <a:solidFill>
                  <a:schemeClr val="tx2">
                    <a:lumMod val="10000"/>
                  </a:schemeClr>
                </a:solidFill>
                <a:latin typeface="Times New Roman" pitchFamily="18" charset="0"/>
                <a:cs typeface="Times New Roman" pitchFamily="18" charset="0"/>
              </a:rPr>
              <a:t>);</a:t>
            </a:r>
          </a:p>
          <a:p>
            <a:pPr algn="just"/>
            <a:r>
              <a:rPr lang="ru-RU" sz="2600" dirty="0" smtClean="0">
                <a:solidFill>
                  <a:schemeClr val="tx2">
                    <a:lumMod val="10000"/>
                  </a:schemeClr>
                </a:solidFill>
                <a:latin typeface="Times New Roman" pitchFamily="18" charset="0"/>
                <a:cs typeface="Times New Roman" pitchFamily="18" charset="0"/>
              </a:rPr>
              <a:t> </a:t>
            </a:r>
            <a:r>
              <a:rPr lang="ru-RU" sz="2600" dirty="0">
                <a:solidFill>
                  <a:schemeClr val="tx2">
                    <a:lumMod val="10000"/>
                  </a:schemeClr>
                </a:solidFill>
                <a:latin typeface="Times New Roman" pitchFamily="18" charset="0"/>
                <a:cs typeface="Times New Roman" pitchFamily="18" charset="0"/>
              </a:rPr>
              <a:t>соблюдать правила приподнимания и перемещения: исключать трение и сдвиг тканей; </a:t>
            </a:r>
          </a:p>
          <a:p>
            <a:pPr algn="just"/>
            <a:r>
              <a:rPr lang="ru-RU" sz="2600" dirty="0" smtClean="0">
                <a:solidFill>
                  <a:schemeClr val="tx2">
                    <a:lumMod val="10000"/>
                  </a:schemeClr>
                </a:solidFill>
                <a:latin typeface="Times New Roman" pitchFamily="18" charset="0"/>
                <a:cs typeface="Times New Roman" pitchFamily="18" charset="0"/>
              </a:rPr>
              <a:t>осматривать </a:t>
            </a:r>
            <a:r>
              <a:rPr lang="ru-RU" sz="2600" dirty="0">
                <a:solidFill>
                  <a:schemeClr val="tx2">
                    <a:lumMod val="10000"/>
                  </a:schemeClr>
                </a:solidFill>
                <a:latin typeface="Times New Roman" pitchFamily="18" charset="0"/>
                <a:cs typeface="Times New Roman" pitchFamily="18" charset="0"/>
              </a:rPr>
              <a:t>всю кожу не реже 1 раза в день, а участки риска - при каждом </a:t>
            </a:r>
            <a:r>
              <a:rPr lang="ru-RU" sz="2600" dirty="0" smtClean="0">
                <a:solidFill>
                  <a:schemeClr val="tx2">
                    <a:lumMod val="10000"/>
                  </a:schemeClr>
                </a:solidFill>
                <a:latin typeface="Times New Roman" pitchFamily="18" charset="0"/>
                <a:cs typeface="Times New Roman" pitchFamily="18" charset="0"/>
              </a:rPr>
              <a:t>перемещении;</a:t>
            </a:r>
          </a:p>
          <a:p>
            <a:pPr algn="just"/>
            <a:r>
              <a:rPr lang="ru-RU" sz="2600" dirty="0" smtClean="0">
                <a:solidFill>
                  <a:schemeClr val="tx2">
                    <a:lumMod val="10000"/>
                  </a:schemeClr>
                </a:solidFill>
                <a:latin typeface="Times New Roman" pitchFamily="18" charset="0"/>
                <a:cs typeface="Times New Roman" pitchFamily="18" charset="0"/>
              </a:rPr>
              <a:t>осуществлять </a:t>
            </a:r>
            <a:r>
              <a:rPr lang="ru-RU" sz="2600" dirty="0">
                <a:solidFill>
                  <a:schemeClr val="tx2">
                    <a:lumMod val="10000"/>
                  </a:schemeClr>
                </a:solidFill>
                <a:latin typeface="Times New Roman" pitchFamily="18" charset="0"/>
                <a:cs typeface="Times New Roman" pitchFamily="18" charset="0"/>
              </a:rPr>
              <a:t>правильное питание и адекватный прием жидкости; </a:t>
            </a:r>
          </a:p>
          <a:p>
            <a:pPr algn="just"/>
            <a:r>
              <a:rPr lang="ru-RU" sz="2600" dirty="0" smtClean="0">
                <a:solidFill>
                  <a:schemeClr val="tx2">
                    <a:lumMod val="10000"/>
                  </a:schemeClr>
                </a:solidFill>
                <a:latin typeface="Times New Roman" pitchFamily="18" charset="0"/>
                <a:cs typeface="Times New Roman" pitchFamily="18" charset="0"/>
              </a:rPr>
              <a:t>правильно </a:t>
            </a:r>
            <a:r>
              <a:rPr lang="ru-RU" sz="2600" dirty="0">
                <a:solidFill>
                  <a:schemeClr val="tx2">
                    <a:lumMod val="10000"/>
                  </a:schemeClr>
                </a:solidFill>
                <a:latin typeface="Times New Roman" pitchFamily="18" charset="0"/>
                <a:cs typeface="Times New Roman" pitchFamily="18" charset="0"/>
              </a:rPr>
              <a:t>осуществлять гигиенические процедуры: исключать трение</a:t>
            </a:r>
          </a:p>
        </p:txBody>
      </p:sp>
      <p:sp>
        <p:nvSpPr>
          <p:cNvPr id="4" name="Номер слайда 3"/>
          <p:cNvSpPr>
            <a:spLocks noGrp="1"/>
          </p:cNvSpPr>
          <p:nvPr>
            <p:ph type="sldNum" sz="quarter" idx="12"/>
          </p:nvPr>
        </p:nvSpPr>
        <p:spPr/>
        <p:txBody>
          <a:bodyPr/>
          <a:lstStyle/>
          <a:p>
            <a:fld id="{B19B0651-EE4F-4900-A07F-96A6BFA9D0F0}" type="slidenum">
              <a:rPr lang="ru-RU" smtClean="0">
                <a:solidFill>
                  <a:schemeClr val="tx2">
                    <a:lumMod val="10000"/>
                  </a:schemeClr>
                </a:solidFill>
              </a:rPr>
              <a:t>25</a:t>
            </a:fld>
            <a:endParaRPr lang="ru-RU" dirty="0">
              <a:solidFill>
                <a:schemeClr val="tx2">
                  <a:lumMod val="10000"/>
                </a:schemeClr>
              </a:solidFill>
            </a:endParaRPr>
          </a:p>
        </p:txBody>
      </p:sp>
    </p:spTree>
    <p:extLst>
      <p:ext uri="{BB962C8B-B14F-4D97-AF65-F5344CB8AC3E}">
        <p14:creationId xmlns:p14="http://schemas.microsoft.com/office/powerpoint/2010/main" val="3385658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solidFill>
                  <a:schemeClr val="tx2">
                    <a:lumMod val="10000"/>
                  </a:schemeClr>
                </a:solidFill>
              </a:rPr>
              <a:t>26</a:t>
            </a:fld>
            <a:endParaRPr lang="ru-RU" dirty="0">
              <a:solidFill>
                <a:schemeClr val="tx2">
                  <a:lumMod val="10000"/>
                </a:schemeClr>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316416" cy="62291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9200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143000"/>
          </a:xfrm>
        </p:spPr>
        <p:txBody>
          <a:bodyPr>
            <a:noAutofit/>
          </a:bodyPr>
          <a:lstStyle/>
          <a:p>
            <a:r>
              <a:rPr lang="ru-RU" sz="3600" b="1" dirty="0">
                <a:solidFill>
                  <a:srgbClr val="000000"/>
                </a:solidFill>
                <a:latin typeface="Times New Roman"/>
              </a:rPr>
              <a:t>Кормление тяжелобольного с ложки и поильника</a:t>
            </a:r>
            <a:endParaRPr lang="ru-RU" sz="3600" b="1" dirty="0"/>
          </a:p>
        </p:txBody>
      </p:sp>
      <p:sp>
        <p:nvSpPr>
          <p:cNvPr id="3" name="Объект 2"/>
          <p:cNvSpPr>
            <a:spLocks noGrp="1"/>
          </p:cNvSpPr>
          <p:nvPr>
            <p:ph idx="1"/>
          </p:nvPr>
        </p:nvSpPr>
        <p:spPr>
          <a:xfrm>
            <a:off x="0" y="1484784"/>
            <a:ext cx="8964488" cy="5184576"/>
          </a:xfrm>
        </p:spPr>
        <p:txBody>
          <a:bodyPr>
            <a:normAutofit/>
          </a:bodyPr>
          <a:lstStyle/>
          <a:p>
            <a:pPr marL="0" indent="0" algn="just">
              <a:buNone/>
            </a:pPr>
            <a:r>
              <a:rPr lang="ru-RU" sz="2600" dirty="0">
                <a:solidFill>
                  <a:schemeClr val="tx2">
                    <a:lumMod val="10000"/>
                  </a:schemeClr>
                </a:solidFill>
                <a:latin typeface="Times New Roman" pitchFamily="18" charset="0"/>
                <a:cs typeface="Times New Roman" pitchFamily="18" charset="0"/>
              </a:rPr>
              <a:t>Для приема жидкой пищи пользуются специальным поильником (можно использовать заварной чайник небольшого объема). Полужидкую пищу дают пациенту ложкой. С пациентом необходимо еще до кормления обсудить, в какой последовательности он будет принимать пищу. Попросить </a:t>
            </a:r>
            <a:r>
              <a:rPr lang="ru-RU" sz="2600" dirty="0" smtClean="0">
                <a:solidFill>
                  <a:schemeClr val="tx2">
                    <a:lumMod val="10000"/>
                  </a:schemeClr>
                </a:solidFill>
                <a:latin typeface="Times New Roman" pitchFamily="18" charset="0"/>
                <a:cs typeface="Times New Roman" pitchFamily="18" charset="0"/>
              </a:rPr>
              <a:t>пациента </a:t>
            </a:r>
            <a:r>
              <a:rPr lang="ru-RU" sz="2600" dirty="0">
                <a:solidFill>
                  <a:schemeClr val="tx2">
                    <a:lumMod val="10000"/>
                  </a:schemeClr>
                </a:solidFill>
                <a:latin typeface="Times New Roman" pitchFamily="18" charset="0"/>
                <a:cs typeface="Times New Roman" pitchFamily="18" charset="0"/>
              </a:rPr>
              <a:t>не разговаривать во время приема пищи, так как при разговоре пища может попасть в дыхательные пути. Не следует настаивать, чтобы пациент съел весь объем приготовленной вами пищи. После небольшого перерыва, подогрев пищу, продолжить кормление. </a:t>
            </a:r>
          </a:p>
        </p:txBody>
      </p:sp>
      <p:sp>
        <p:nvSpPr>
          <p:cNvPr id="4" name="Номер слайда 3"/>
          <p:cNvSpPr>
            <a:spLocks noGrp="1"/>
          </p:cNvSpPr>
          <p:nvPr>
            <p:ph type="sldNum" sz="quarter" idx="12"/>
          </p:nvPr>
        </p:nvSpPr>
        <p:spPr/>
        <p:txBody>
          <a:bodyPr/>
          <a:lstStyle/>
          <a:p>
            <a:fld id="{B19B0651-EE4F-4900-A07F-96A6BFA9D0F0}" type="slidenum">
              <a:rPr lang="ru-RU" smtClean="0"/>
              <a:t>27</a:t>
            </a:fld>
            <a:endParaRPr lang="ru-RU"/>
          </a:p>
        </p:txBody>
      </p:sp>
    </p:spTree>
    <p:extLst>
      <p:ext uri="{BB962C8B-B14F-4D97-AF65-F5344CB8AC3E}">
        <p14:creationId xmlns:p14="http://schemas.microsoft.com/office/powerpoint/2010/main" val="2582800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solidFill>
                  <a:schemeClr val="tx2">
                    <a:lumMod val="10000"/>
                  </a:schemeClr>
                </a:solidFill>
              </a:rPr>
              <a:t>28</a:t>
            </a:fld>
            <a:endParaRPr lang="ru-RU" dirty="0">
              <a:solidFill>
                <a:schemeClr val="tx2">
                  <a:lumMod val="10000"/>
                </a:schemeClr>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495946"/>
            <a:ext cx="8283514" cy="588538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249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noAutofit/>
          </a:bodyPr>
          <a:lstStyle/>
          <a:p>
            <a:r>
              <a:rPr lang="ru-RU" sz="3600" b="1" dirty="0">
                <a:solidFill>
                  <a:srgbClr val="000000"/>
                </a:solidFill>
                <a:latin typeface="Times New Roman"/>
              </a:rPr>
              <a:t>Кормление тяжелобольного через </a:t>
            </a:r>
            <a:r>
              <a:rPr lang="ru-RU" sz="3600" b="1" dirty="0" err="1">
                <a:solidFill>
                  <a:srgbClr val="000000"/>
                </a:solidFill>
                <a:latin typeface="Times New Roman"/>
              </a:rPr>
              <a:t>назогастральный</a:t>
            </a:r>
            <a:r>
              <a:rPr lang="ru-RU" sz="3600" b="1" dirty="0">
                <a:solidFill>
                  <a:srgbClr val="000000"/>
                </a:solidFill>
                <a:latin typeface="Times New Roman"/>
              </a:rPr>
              <a:t> зонд</a:t>
            </a:r>
            <a:endParaRPr lang="ru-RU" sz="3600" b="1" dirty="0"/>
          </a:p>
        </p:txBody>
      </p:sp>
      <p:sp>
        <p:nvSpPr>
          <p:cNvPr id="3" name="Объект 2"/>
          <p:cNvSpPr>
            <a:spLocks noGrp="1"/>
          </p:cNvSpPr>
          <p:nvPr>
            <p:ph idx="1"/>
          </p:nvPr>
        </p:nvSpPr>
        <p:spPr>
          <a:xfrm>
            <a:off x="0" y="1340768"/>
            <a:ext cx="9144000" cy="4929411"/>
          </a:xfrm>
        </p:spPr>
        <p:txBody>
          <a:bodyPr>
            <a:normAutofit fontScale="85000" lnSpcReduction="10000"/>
          </a:bodyPr>
          <a:lstStyle/>
          <a:p>
            <a:pPr marL="0" indent="0" algn="just">
              <a:buNone/>
            </a:pPr>
            <a:r>
              <a:rPr lang="ru-RU" sz="3100" dirty="0">
                <a:solidFill>
                  <a:srgbClr val="000000"/>
                </a:solidFill>
                <a:latin typeface="Times New Roman" pitchFamily="18" charset="0"/>
                <a:cs typeface="Times New Roman" pitchFamily="18" charset="0"/>
              </a:rPr>
              <a:t>Попросить пациента слегка запрокинуть </a:t>
            </a:r>
            <a:r>
              <a:rPr lang="ru-RU" sz="3100" dirty="0" err="1" smtClean="0">
                <a:solidFill>
                  <a:srgbClr val="000000"/>
                </a:solidFill>
                <a:latin typeface="Times New Roman" pitchFamily="18" charset="0"/>
                <a:cs typeface="Times New Roman" pitchFamily="18" charset="0"/>
              </a:rPr>
              <a:t>голову.Ввести</a:t>
            </a:r>
            <a:r>
              <a:rPr lang="ru-RU" sz="3100" dirty="0" smtClean="0">
                <a:solidFill>
                  <a:srgbClr val="000000"/>
                </a:solidFill>
                <a:latin typeface="Times New Roman" pitchFamily="18" charset="0"/>
                <a:cs typeface="Times New Roman" pitchFamily="18" charset="0"/>
              </a:rPr>
              <a:t> </a:t>
            </a:r>
            <a:r>
              <a:rPr lang="ru-RU" sz="3100" dirty="0">
                <a:solidFill>
                  <a:srgbClr val="000000"/>
                </a:solidFill>
                <a:latin typeface="Times New Roman" pitchFamily="18" charset="0"/>
                <a:cs typeface="Times New Roman" pitchFamily="18" charset="0"/>
              </a:rPr>
              <a:t>зонд через нижний носовой ход на расстояние 15-18 см. Естественные изгибы носового хода облегчают проведения зонда</a:t>
            </a:r>
            <a:r>
              <a:rPr lang="ru-RU" sz="3100" dirty="0" smtClean="0">
                <a:solidFill>
                  <a:srgbClr val="000000"/>
                </a:solidFill>
                <a:latin typeface="Times New Roman" pitchFamily="18" charset="0"/>
                <a:cs typeface="Times New Roman" pitchFamily="18" charset="0"/>
              </a:rPr>
              <a:t>. </a:t>
            </a:r>
            <a:r>
              <a:rPr lang="ru-RU" sz="3100" dirty="0">
                <a:solidFill>
                  <a:srgbClr val="000000"/>
                </a:solidFill>
                <a:latin typeface="Times New Roman" pitchFamily="18" charset="0"/>
                <a:cs typeface="Times New Roman" pitchFamily="18" charset="0"/>
              </a:rPr>
              <a:t>Попросить пациента привести голову в естественное положение. Обеспечивается возможность дальнейшего введения зонда</a:t>
            </a:r>
            <a:r>
              <a:rPr lang="ru-RU" sz="3100" dirty="0" smtClean="0">
                <a:solidFill>
                  <a:srgbClr val="000000"/>
                </a:solidFill>
                <a:latin typeface="Times New Roman" pitchFamily="18" charset="0"/>
                <a:cs typeface="Times New Roman" pitchFamily="18" charset="0"/>
              </a:rPr>
              <a:t>. </a:t>
            </a:r>
            <a:r>
              <a:rPr lang="ru-RU" sz="3100" dirty="0">
                <a:solidFill>
                  <a:srgbClr val="000000"/>
                </a:solidFill>
                <a:latin typeface="Times New Roman" pitchFamily="18" charset="0"/>
                <a:cs typeface="Times New Roman" pitchFamily="18" charset="0"/>
              </a:rPr>
              <a:t>Помогать пациенту заглатывать зонд, продвигая его в глотку во время каждого глотательного движения до нужной </a:t>
            </a:r>
            <a:r>
              <a:rPr lang="ru-RU" sz="3100" dirty="0" smtClean="0">
                <a:solidFill>
                  <a:srgbClr val="000000"/>
                </a:solidFill>
                <a:latin typeface="Times New Roman" pitchFamily="18" charset="0"/>
                <a:cs typeface="Times New Roman" pitchFamily="18" charset="0"/>
              </a:rPr>
              <a:t>отметки</a:t>
            </a:r>
            <a:r>
              <a:rPr lang="ru-RU" sz="3100" dirty="0">
                <a:solidFill>
                  <a:srgbClr val="000000"/>
                </a:solidFill>
                <a:latin typeface="Times New Roman" pitchFamily="18" charset="0"/>
                <a:cs typeface="Times New Roman" pitchFamily="18" charset="0"/>
              </a:rPr>
              <a:t>.</a:t>
            </a:r>
            <a:r>
              <a:rPr lang="ru-RU" sz="3100" dirty="0" smtClean="0">
                <a:solidFill>
                  <a:srgbClr val="000000"/>
                </a:solidFill>
                <a:latin typeface="Times New Roman" pitchFamily="18" charset="0"/>
                <a:cs typeface="Times New Roman" pitchFamily="18" charset="0"/>
              </a:rPr>
              <a:t> </a:t>
            </a:r>
            <a:r>
              <a:rPr lang="ru-RU" sz="3100" dirty="0">
                <a:solidFill>
                  <a:srgbClr val="000000"/>
                </a:solidFill>
                <a:latin typeface="Times New Roman" pitchFamily="18" charset="0"/>
                <a:cs typeface="Times New Roman" pitchFamily="18" charset="0"/>
              </a:rPr>
              <a:t>Убедиться, что пациент может свободно дышать, ясно говорить, голос не изменен</a:t>
            </a:r>
            <a:r>
              <a:rPr lang="ru-RU" sz="3100" dirty="0" smtClean="0">
                <a:solidFill>
                  <a:srgbClr val="000000"/>
                </a:solidFill>
                <a:latin typeface="Times New Roman" pitchFamily="18" charset="0"/>
                <a:cs typeface="Times New Roman" pitchFamily="18" charset="0"/>
              </a:rPr>
              <a:t>. </a:t>
            </a:r>
            <a:r>
              <a:rPr lang="ru-RU" sz="3100" dirty="0">
                <a:solidFill>
                  <a:srgbClr val="000000"/>
                </a:solidFill>
                <a:latin typeface="Times New Roman" pitchFamily="18" charset="0"/>
                <a:cs typeface="Times New Roman" pitchFamily="18" charset="0"/>
              </a:rPr>
              <a:t>Проверить правильность положения зонда: необходимо открыть заглушку, присоединить шприц, потянуть поршень шприца на себя. Если показалось желудочное содержимое, то зонд в желудке.</a:t>
            </a:r>
          </a:p>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solidFill>
                  <a:schemeClr val="tx2">
                    <a:lumMod val="10000"/>
                  </a:schemeClr>
                </a:solidFill>
              </a:rPr>
              <a:t>29</a:t>
            </a:fld>
            <a:endParaRPr lang="ru-RU" dirty="0">
              <a:solidFill>
                <a:schemeClr val="tx2">
                  <a:lumMod val="10000"/>
                </a:schemeClr>
              </a:solidFill>
            </a:endParaRPr>
          </a:p>
        </p:txBody>
      </p:sp>
    </p:spTree>
    <p:extLst>
      <p:ext uri="{BB962C8B-B14F-4D97-AF65-F5344CB8AC3E}">
        <p14:creationId xmlns:p14="http://schemas.microsoft.com/office/powerpoint/2010/main" val="3752291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83"/>
            <a:ext cx="8229600" cy="1143000"/>
          </a:xfrm>
        </p:spPr>
        <p:txBody>
          <a:bodyPr>
            <a:normAutofit/>
          </a:bodyPr>
          <a:lstStyle/>
          <a:p>
            <a:r>
              <a:rPr lang="ru-RU" sz="3600" b="1" dirty="0" smtClean="0">
                <a:solidFill>
                  <a:schemeClr val="tx2">
                    <a:lumMod val="10000"/>
                  </a:schemeClr>
                </a:solidFill>
                <a:latin typeface="Times New Roman" pitchFamily="18" charset="0"/>
                <a:cs typeface="Times New Roman" pitchFamily="18" charset="0"/>
              </a:rPr>
              <a:t>Уход за полостью рта</a:t>
            </a:r>
            <a:endParaRPr lang="ru-RU" sz="3600" b="1" dirty="0">
              <a:solidFill>
                <a:schemeClr val="tx2">
                  <a:lumMod val="10000"/>
                </a:schemeClr>
              </a:solidFill>
              <a:latin typeface="Times New Roman" pitchFamily="18" charset="0"/>
              <a:cs typeface="Times New Roman" pitchFamily="18" charset="0"/>
            </a:endParaRPr>
          </a:p>
        </p:txBody>
      </p:sp>
      <p:sp>
        <p:nvSpPr>
          <p:cNvPr id="3" name="Объект 2"/>
          <p:cNvSpPr>
            <a:spLocks noGrp="1"/>
          </p:cNvSpPr>
          <p:nvPr>
            <p:ph idx="1"/>
          </p:nvPr>
        </p:nvSpPr>
        <p:spPr>
          <a:xfrm>
            <a:off x="0" y="1268760"/>
            <a:ext cx="9144000" cy="5400600"/>
          </a:xfrm>
        </p:spPr>
        <p:txBody>
          <a:bodyPr>
            <a:normAutofit/>
          </a:bodyPr>
          <a:lstStyle/>
          <a:p>
            <a:pPr marL="0" indent="0" algn="just">
              <a:buNone/>
            </a:pPr>
            <a:r>
              <a:rPr lang="ru-RU" sz="2600" dirty="0">
                <a:solidFill>
                  <a:srgbClr val="333333"/>
                </a:solidFill>
                <a:latin typeface="Times New Roman" pitchFamily="18" charset="0"/>
                <a:cs typeface="Times New Roman" pitchFamily="18" charset="0"/>
              </a:rPr>
              <a:t>У тяжелобольных пациентов на слизистой обо­лочке рта, на зубах появляется налет, который со­стоит из слизи, сгущенных клеток эпителия, разла­гающихся и загнивающих остатков пищи, бактерий. Это способствует возникновению в полости рта вос­палительных и гнилостных процессов, сопровожда­ющихся неприятным запахом. Связанный с этим дискомфорт приводит к снижению аппетита, умень­шению количества принимаемой жидкости, ухуд­шению общего самочувствия.</a:t>
            </a:r>
            <a:endParaRPr lang="ru-RU" sz="2600" dirty="0">
              <a:solidFill>
                <a:schemeClr val="tx2">
                  <a:lumMod val="10000"/>
                </a:schemeClr>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B19B0651-EE4F-4900-A07F-96A6BFA9D0F0}" type="slidenum">
              <a:rPr lang="ru-RU" smtClean="0"/>
              <a:t>3</a:t>
            </a:fld>
            <a:endParaRPr lang="ru-RU"/>
          </a:p>
        </p:txBody>
      </p:sp>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9594"/>
                    </a14:imgEffect>
                  </a14:imgLayer>
                </a14:imgProps>
              </a:ext>
              <a:ext uri="{28A0092B-C50C-407E-A947-70E740481C1C}">
                <a14:useLocalDpi xmlns:a14="http://schemas.microsoft.com/office/drawing/2010/main" val="0"/>
              </a:ext>
            </a:extLst>
          </a:blip>
          <a:srcRect/>
          <a:stretch>
            <a:fillRect/>
          </a:stretch>
        </p:blipFill>
        <p:spPr bwMode="auto">
          <a:xfrm>
            <a:off x="200232" y="4788492"/>
            <a:ext cx="1309694" cy="184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083" b="90000" l="10000" r="90000"/>
                    </a14:imgEffect>
                  </a14:imgLayer>
                </a14:imgProps>
              </a:ext>
              <a:ext uri="{28A0092B-C50C-407E-A947-70E740481C1C}">
                <a14:useLocalDpi xmlns:a14="http://schemas.microsoft.com/office/drawing/2010/main" val="0"/>
              </a:ext>
            </a:extLst>
          </a:blip>
          <a:srcRect/>
          <a:stretch>
            <a:fillRect/>
          </a:stretch>
        </p:blipFill>
        <p:spPr bwMode="auto">
          <a:xfrm>
            <a:off x="2123728" y="4581128"/>
            <a:ext cx="1523982" cy="152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216" b="100000" l="778" r="100000"/>
                    </a14:imgEffect>
                  </a14:imgLayer>
                </a14:imgProps>
              </a:ext>
              <a:ext uri="{28A0092B-C50C-407E-A947-70E740481C1C}">
                <a14:useLocalDpi xmlns:a14="http://schemas.microsoft.com/office/drawing/2010/main" val="0"/>
              </a:ext>
            </a:extLst>
          </a:blip>
          <a:srcRect/>
          <a:stretch>
            <a:fillRect/>
          </a:stretch>
        </p:blipFill>
        <p:spPr bwMode="auto">
          <a:xfrm>
            <a:off x="3647710" y="5343119"/>
            <a:ext cx="1477938" cy="1215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167" b="95500" l="0" r="100000"/>
                    </a14:imgEffect>
                  </a14:imgLayer>
                </a14:imgProps>
              </a:ext>
              <a:ext uri="{28A0092B-C50C-407E-A947-70E740481C1C}">
                <a14:useLocalDpi xmlns:a14="http://schemas.microsoft.com/office/drawing/2010/main" val="0"/>
              </a:ext>
            </a:extLst>
          </a:blip>
          <a:srcRect/>
          <a:stretch>
            <a:fillRect/>
          </a:stretch>
        </p:blipFill>
        <p:spPr bwMode="auto">
          <a:xfrm>
            <a:off x="5508104" y="4883236"/>
            <a:ext cx="1585950" cy="10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293" b="96285" l="0" r="100000"/>
                    </a14:imgEffect>
                  </a14:imgLayer>
                </a14:imgProps>
              </a:ext>
              <a:ext uri="{28A0092B-C50C-407E-A947-70E740481C1C}">
                <a14:useLocalDpi xmlns:a14="http://schemas.microsoft.com/office/drawing/2010/main" val="0"/>
              </a:ext>
            </a:extLst>
          </a:blip>
          <a:srcRect/>
          <a:stretch>
            <a:fillRect/>
          </a:stretch>
        </p:blipFill>
        <p:spPr bwMode="auto">
          <a:xfrm>
            <a:off x="7307138" y="5229200"/>
            <a:ext cx="1183839" cy="1214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739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381000"/>
            <a:ext cx="8134350" cy="6096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p:txBody>
          <a:bodyPr/>
          <a:lstStyle/>
          <a:p>
            <a:fld id="{B19B0651-EE4F-4900-A07F-96A6BFA9D0F0}" type="slidenum">
              <a:rPr lang="ru-RU" smtClean="0">
                <a:solidFill>
                  <a:schemeClr val="tx2">
                    <a:lumMod val="10000"/>
                  </a:schemeClr>
                </a:solidFill>
              </a:rPr>
              <a:t>30</a:t>
            </a:fld>
            <a:endParaRPr lang="ru-RU" dirty="0">
              <a:solidFill>
                <a:schemeClr val="tx2">
                  <a:lumMod val="10000"/>
                </a:schemeClr>
              </a:solidFill>
            </a:endParaRPr>
          </a:p>
        </p:txBody>
      </p:sp>
    </p:spTree>
    <p:extLst>
      <p:ext uri="{BB962C8B-B14F-4D97-AF65-F5344CB8AC3E}">
        <p14:creationId xmlns:p14="http://schemas.microsoft.com/office/powerpoint/2010/main" val="818233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8686800" cy="1228998"/>
          </a:xfrm>
        </p:spPr>
        <p:txBody>
          <a:bodyPr>
            <a:normAutofit/>
          </a:bodyPr>
          <a:lstStyle/>
          <a:p>
            <a:r>
              <a:rPr lang="ru-RU" sz="3600" b="1" dirty="0">
                <a:solidFill>
                  <a:srgbClr val="000000"/>
                </a:solidFill>
                <a:latin typeface="Times New Roman"/>
              </a:rPr>
              <a:t>Кормление тяжелобольного через </a:t>
            </a:r>
            <a:r>
              <a:rPr lang="ru-RU" sz="3600" b="1" dirty="0" err="1">
                <a:solidFill>
                  <a:srgbClr val="000000"/>
                </a:solidFill>
                <a:latin typeface="Times New Roman"/>
              </a:rPr>
              <a:t>назогастральный</a:t>
            </a:r>
            <a:r>
              <a:rPr lang="ru-RU" sz="3600" b="1" dirty="0">
                <a:solidFill>
                  <a:srgbClr val="000000"/>
                </a:solidFill>
                <a:latin typeface="Times New Roman"/>
              </a:rPr>
              <a:t> зонд</a:t>
            </a:r>
            <a:endParaRPr lang="ru-RU" dirty="0"/>
          </a:p>
        </p:txBody>
      </p:sp>
      <p:sp>
        <p:nvSpPr>
          <p:cNvPr id="3" name="Объект 2"/>
          <p:cNvSpPr>
            <a:spLocks noGrp="1"/>
          </p:cNvSpPr>
          <p:nvPr>
            <p:ph idx="1"/>
          </p:nvPr>
        </p:nvSpPr>
        <p:spPr>
          <a:xfrm>
            <a:off x="-19077" y="1484784"/>
            <a:ext cx="8964488" cy="5589240"/>
          </a:xfrm>
        </p:spPr>
        <p:txBody>
          <a:bodyPr>
            <a:normAutofit fontScale="70000" lnSpcReduction="20000"/>
          </a:bodyPr>
          <a:lstStyle/>
          <a:p>
            <a:pPr marL="0" indent="0" algn="just">
              <a:buNone/>
            </a:pPr>
            <a:r>
              <a:rPr lang="ru-RU" sz="3400" dirty="0">
                <a:solidFill>
                  <a:srgbClr val="000000"/>
                </a:solidFill>
                <a:latin typeface="Times New Roman" pitchFamily="18" charset="0"/>
                <a:cs typeface="Times New Roman" pitchFamily="18" charset="0"/>
              </a:rPr>
              <a:t>Набрать в шприц Жане необходимое количество питательной смеси. Присоединить шприц Жане к зонду и постепенно ввести питательную смесь, надавливая на поршень либо подняв шприц выше уровня желудка. Закрыть </a:t>
            </a:r>
            <a:r>
              <a:rPr lang="ru-RU" sz="3400" dirty="0" err="1" smtClean="0">
                <a:solidFill>
                  <a:srgbClr val="000000"/>
                </a:solidFill>
                <a:latin typeface="Times New Roman" pitchFamily="18" charset="0"/>
                <a:cs typeface="Times New Roman" pitchFamily="18" charset="0"/>
              </a:rPr>
              <a:t>заглушку.Набрать</a:t>
            </a:r>
            <a:r>
              <a:rPr lang="ru-RU" sz="3400" dirty="0" smtClean="0">
                <a:solidFill>
                  <a:srgbClr val="000000"/>
                </a:solidFill>
                <a:latin typeface="Times New Roman" pitchFamily="18" charset="0"/>
                <a:cs typeface="Times New Roman" pitchFamily="18" charset="0"/>
              </a:rPr>
              <a:t> </a:t>
            </a:r>
            <a:r>
              <a:rPr lang="ru-RU" sz="3400" dirty="0">
                <a:solidFill>
                  <a:srgbClr val="000000"/>
                </a:solidFill>
                <a:latin typeface="Times New Roman" pitchFamily="18" charset="0"/>
                <a:cs typeface="Times New Roman" pitchFamily="18" charset="0"/>
              </a:rPr>
              <a:t>в шприц Жане 50-100 мл кипячёной воды и ввести через </a:t>
            </a:r>
            <a:r>
              <a:rPr lang="ru-RU" sz="3400" dirty="0" err="1" smtClean="0">
                <a:solidFill>
                  <a:srgbClr val="000000"/>
                </a:solidFill>
                <a:latin typeface="Times New Roman" pitchFamily="18" charset="0"/>
                <a:cs typeface="Times New Roman" pitchFamily="18" charset="0"/>
              </a:rPr>
              <a:t>зонд.Отсоединить</a:t>
            </a:r>
            <a:r>
              <a:rPr lang="ru-RU" sz="3400" dirty="0" smtClean="0">
                <a:solidFill>
                  <a:srgbClr val="000000"/>
                </a:solidFill>
                <a:latin typeface="Times New Roman" pitchFamily="18" charset="0"/>
                <a:cs typeface="Times New Roman" pitchFamily="18" charset="0"/>
              </a:rPr>
              <a:t> </a:t>
            </a:r>
            <a:r>
              <a:rPr lang="ru-RU" sz="3400" dirty="0">
                <a:solidFill>
                  <a:srgbClr val="000000"/>
                </a:solidFill>
                <a:latin typeface="Times New Roman" pitchFamily="18" charset="0"/>
                <a:cs typeface="Times New Roman" pitchFamily="18" charset="0"/>
              </a:rPr>
              <a:t>шприц Жане от зонда, закрыть заглушкой дистальный конец зонда</a:t>
            </a:r>
            <a:r>
              <a:rPr lang="ru-RU" sz="3400" dirty="0" smtClean="0">
                <a:solidFill>
                  <a:srgbClr val="000000"/>
                </a:solidFill>
                <a:latin typeface="Times New Roman" pitchFamily="18" charset="0"/>
                <a:cs typeface="Times New Roman" pitchFamily="18" charset="0"/>
              </a:rPr>
              <a:t>. </a:t>
            </a:r>
            <a:r>
              <a:rPr lang="ru-RU" sz="3400" dirty="0">
                <a:solidFill>
                  <a:srgbClr val="000000"/>
                </a:solidFill>
                <a:latin typeface="Times New Roman" pitchFamily="18" charset="0"/>
                <a:cs typeface="Times New Roman" pitchFamily="18" charset="0"/>
              </a:rPr>
              <a:t>В случае необходимости оставить зонд на длительное время, прикрепить его лейкопластырем к спинке носа, и к одежде пациента безопасной булавкой. Помочь пациенту занять комфортное положение</a:t>
            </a:r>
            <a:r>
              <a:rPr lang="ru-RU" sz="3400" dirty="0" smtClean="0">
                <a:solidFill>
                  <a:srgbClr val="000000"/>
                </a:solidFill>
                <a:latin typeface="Times New Roman" pitchFamily="18" charset="0"/>
                <a:cs typeface="Times New Roman" pitchFamily="18" charset="0"/>
              </a:rPr>
              <a:t>. </a:t>
            </a:r>
            <a:r>
              <a:rPr lang="ru-RU" sz="3400" dirty="0">
                <a:solidFill>
                  <a:srgbClr val="000000"/>
                </a:solidFill>
                <a:latin typeface="Times New Roman" pitchFamily="18" charset="0"/>
                <a:cs typeface="Times New Roman" pitchFamily="18" charset="0"/>
              </a:rPr>
              <a:t>Убрать использованное оснащение и подвергнуть его дезинфекции. Снять перчатки. Вымыть и осушить руки. Сделать запись о результатах выполнения манипуляции и реакции </a:t>
            </a:r>
            <a:r>
              <a:rPr lang="ru-RU" sz="3400" dirty="0" err="1" smtClean="0">
                <a:solidFill>
                  <a:srgbClr val="000000"/>
                </a:solidFill>
                <a:latin typeface="Times New Roman" pitchFamily="18" charset="0"/>
                <a:cs typeface="Times New Roman" pitchFamily="18" charset="0"/>
              </a:rPr>
              <a:t>пациента.Промывать</a:t>
            </a:r>
            <a:r>
              <a:rPr lang="ru-RU" sz="3400" dirty="0" smtClean="0">
                <a:solidFill>
                  <a:srgbClr val="000000"/>
                </a:solidFill>
                <a:latin typeface="Times New Roman" pitchFamily="18" charset="0"/>
                <a:cs typeface="Times New Roman" pitchFamily="18" charset="0"/>
              </a:rPr>
              <a:t> </a:t>
            </a:r>
            <a:r>
              <a:rPr lang="ru-RU" sz="3400" dirty="0">
                <a:solidFill>
                  <a:srgbClr val="000000"/>
                </a:solidFill>
                <a:latin typeface="Times New Roman" pitchFamily="18" charset="0"/>
                <a:cs typeface="Times New Roman" pitchFamily="18" charset="0"/>
              </a:rPr>
              <a:t>зонд каждые 4 ч 15 мл изотонического раствора натрия хлорида. Для дренирующего зонда </a:t>
            </a:r>
            <a:r>
              <a:rPr lang="ru-RU" sz="3400" dirty="0" err="1">
                <a:solidFill>
                  <a:srgbClr val="000000"/>
                </a:solidFill>
                <a:latin typeface="Times New Roman" pitchFamily="18" charset="0"/>
                <a:cs typeface="Times New Roman" pitchFamily="18" charset="0"/>
              </a:rPr>
              <a:t>Salem</a:t>
            </a:r>
            <a:r>
              <a:rPr lang="ru-RU" sz="3400" dirty="0">
                <a:solidFill>
                  <a:srgbClr val="000000"/>
                </a:solidFill>
                <a:latin typeface="Times New Roman" pitchFamily="18" charset="0"/>
                <a:cs typeface="Times New Roman" pitchFamily="18" charset="0"/>
              </a:rPr>
              <a:t> вводить 15 мл воздуха через </a:t>
            </a:r>
            <a:r>
              <a:rPr lang="ru-RU" sz="3400" dirty="0" err="1">
                <a:solidFill>
                  <a:srgbClr val="000000"/>
                </a:solidFill>
                <a:latin typeface="Times New Roman" pitchFamily="18" charset="0"/>
                <a:cs typeface="Times New Roman" pitchFamily="18" charset="0"/>
              </a:rPr>
              <a:t>отточный</a:t>
            </a:r>
            <a:r>
              <a:rPr lang="ru-RU" sz="3400" dirty="0">
                <a:solidFill>
                  <a:srgbClr val="000000"/>
                </a:solidFill>
                <a:latin typeface="Times New Roman" pitchFamily="18" charset="0"/>
                <a:cs typeface="Times New Roman" pitchFamily="18" charset="0"/>
              </a:rPr>
              <a:t> (голубой) порт каждые 4 ч., что обеспечивает проходимость зонда.</a:t>
            </a:r>
          </a:p>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solidFill>
                  <a:schemeClr val="tx2">
                    <a:lumMod val="10000"/>
                  </a:schemeClr>
                </a:solidFill>
              </a:rPr>
              <a:t>31</a:t>
            </a:fld>
            <a:endParaRPr lang="ru-RU" dirty="0">
              <a:solidFill>
                <a:schemeClr val="tx2">
                  <a:lumMod val="10000"/>
                </a:schemeClr>
              </a:solidFill>
            </a:endParaRPr>
          </a:p>
        </p:txBody>
      </p:sp>
    </p:spTree>
    <p:extLst>
      <p:ext uri="{BB962C8B-B14F-4D97-AF65-F5344CB8AC3E}">
        <p14:creationId xmlns:p14="http://schemas.microsoft.com/office/powerpoint/2010/main" val="1514847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8496944" cy="59766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p:txBody>
          <a:bodyPr/>
          <a:lstStyle/>
          <a:p>
            <a:fld id="{B19B0651-EE4F-4900-A07F-96A6BFA9D0F0}" type="slidenum">
              <a:rPr lang="ru-RU" smtClean="0">
                <a:solidFill>
                  <a:schemeClr val="tx2">
                    <a:lumMod val="10000"/>
                  </a:schemeClr>
                </a:solidFill>
              </a:rPr>
              <a:t>32</a:t>
            </a:fld>
            <a:endParaRPr lang="ru-RU" dirty="0">
              <a:solidFill>
                <a:schemeClr val="tx2">
                  <a:lumMod val="10000"/>
                </a:schemeClr>
              </a:solidFill>
            </a:endParaRPr>
          </a:p>
        </p:txBody>
      </p:sp>
    </p:spTree>
    <p:extLst>
      <p:ext uri="{BB962C8B-B14F-4D97-AF65-F5344CB8AC3E}">
        <p14:creationId xmlns:p14="http://schemas.microsoft.com/office/powerpoint/2010/main" val="3091785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4379"/>
            <a:ext cx="8229600" cy="1143000"/>
          </a:xfrm>
        </p:spPr>
        <p:txBody>
          <a:bodyPr>
            <a:noAutofit/>
          </a:bodyPr>
          <a:lstStyle/>
          <a:p>
            <a:r>
              <a:rPr lang="ru-RU" sz="3600" b="1" dirty="0">
                <a:solidFill>
                  <a:srgbClr val="000000"/>
                </a:solidFill>
                <a:latin typeface="Times New Roman"/>
              </a:rPr>
              <a:t>Кормление пациента через </a:t>
            </a:r>
            <a:r>
              <a:rPr lang="ru-RU" sz="3600" b="1" dirty="0" err="1">
                <a:solidFill>
                  <a:srgbClr val="000000"/>
                </a:solidFill>
                <a:latin typeface="Times New Roman"/>
              </a:rPr>
              <a:t>гастростому</a:t>
            </a:r>
            <a:endParaRPr lang="ru-RU" sz="3600" b="1" dirty="0"/>
          </a:p>
        </p:txBody>
      </p:sp>
      <p:sp>
        <p:nvSpPr>
          <p:cNvPr id="3" name="Объект 2"/>
          <p:cNvSpPr>
            <a:spLocks noGrp="1"/>
          </p:cNvSpPr>
          <p:nvPr>
            <p:ph idx="1"/>
          </p:nvPr>
        </p:nvSpPr>
        <p:spPr>
          <a:xfrm>
            <a:off x="0" y="1268760"/>
            <a:ext cx="8686800" cy="4857403"/>
          </a:xfrm>
        </p:spPr>
        <p:txBody>
          <a:bodyPr>
            <a:normAutofit fontScale="77500" lnSpcReduction="20000"/>
          </a:bodyPr>
          <a:lstStyle/>
          <a:p>
            <a:pPr marL="0" indent="0" algn="just">
              <a:buNone/>
            </a:pPr>
            <a:r>
              <a:rPr lang="ru-RU" sz="3400" dirty="0">
                <a:solidFill>
                  <a:srgbClr val="000000"/>
                </a:solidFill>
                <a:latin typeface="Times New Roman" pitchFamily="18" charset="0"/>
                <a:cs typeface="Times New Roman" pitchFamily="18" charset="0"/>
              </a:rPr>
              <a:t>Открепить зонд от одежды и снять зажим (заглушку) с зонда – если свищ еще не сформировался. Ввести зонд в желудочный свищ – если свищ сформировался. К зонду присоединить </a:t>
            </a:r>
            <a:r>
              <a:rPr lang="ru-RU" sz="3400" dirty="0" err="1" smtClean="0">
                <a:solidFill>
                  <a:srgbClr val="000000"/>
                </a:solidFill>
                <a:latin typeface="Times New Roman" pitchFamily="18" charset="0"/>
                <a:cs typeface="Times New Roman" pitchFamily="18" charset="0"/>
              </a:rPr>
              <a:t>воронку.Наливать</a:t>
            </a:r>
            <a:r>
              <a:rPr lang="ru-RU" sz="3400" dirty="0" smtClean="0">
                <a:solidFill>
                  <a:srgbClr val="000000"/>
                </a:solidFill>
                <a:latin typeface="Times New Roman" pitchFamily="18" charset="0"/>
                <a:cs typeface="Times New Roman" pitchFamily="18" charset="0"/>
              </a:rPr>
              <a:t> </a:t>
            </a:r>
            <a:r>
              <a:rPr lang="ru-RU" sz="3400" dirty="0">
                <a:solidFill>
                  <a:srgbClr val="000000"/>
                </a:solidFill>
                <a:latin typeface="Times New Roman" pitchFamily="18" charset="0"/>
                <a:cs typeface="Times New Roman" pitchFamily="18" charset="0"/>
              </a:rPr>
              <a:t>в воронку приготовленную пищу малыми порциями, придерживаясь собственной скорости приёма пищи. Обеспечивается естественная скорость поступления пищи</a:t>
            </a:r>
            <a:r>
              <a:rPr lang="ru-RU" sz="3400" dirty="0" smtClean="0">
                <a:solidFill>
                  <a:srgbClr val="000000"/>
                </a:solidFill>
                <a:latin typeface="Times New Roman" pitchFamily="18" charset="0"/>
                <a:cs typeface="Times New Roman" pitchFamily="18" charset="0"/>
              </a:rPr>
              <a:t>. </a:t>
            </a:r>
            <a:r>
              <a:rPr lang="ru-RU" sz="3400" dirty="0">
                <a:solidFill>
                  <a:srgbClr val="000000"/>
                </a:solidFill>
                <a:latin typeface="Times New Roman" pitchFamily="18" charset="0"/>
                <a:cs typeface="Times New Roman" pitchFamily="18" charset="0"/>
              </a:rPr>
              <a:t>Промыть зонд тёплой кипяченой водой с помощью шприца Жане</a:t>
            </a:r>
            <a:r>
              <a:rPr lang="ru-RU" sz="3400" dirty="0" smtClean="0">
                <a:solidFill>
                  <a:srgbClr val="000000"/>
                </a:solidFill>
                <a:latin typeface="Times New Roman" pitchFamily="18" charset="0"/>
                <a:cs typeface="Times New Roman" pitchFamily="18" charset="0"/>
              </a:rPr>
              <a:t>. </a:t>
            </a:r>
            <a:r>
              <a:rPr lang="ru-RU" sz="3400" dirty="0">
                <a:solidFill>
                  <a:srgbClr val="000000"/>
                </a:solidFill>
                <a:latin typeface="Times New Roman" pitchFamily="18" charset="0"/>
                <a:cs typeface="Times New Roman" pitchFamily="18" charset="0"/>
              </a:rPr>
              <a:t>Закрыть зонд (пережав зажимом) – если свищ еще не сформировался окончательно, отсоединить воронку и извлечь зонд – если свищ сформировался</a:t>
            </a:r>
            <a:r>
              <a:rPr lang="ru-RU" sz="3400" dirty="0" smtClean="0">
                <a:solidFill>
                  <a:srgbClr val="000000"/>
                </a:solidFill>
                <a:latin typeface="Times New Roman" pitchFamily="18" charset="0"/>
                <a:cs typeface="Times New Roman" pitchFamily="18" charset="0"/>
              </a:rPr>
              <a:t>. </a:t>
            </a:r>
            <a:r>
              <a:rPr lang="ru-RU" sz="3400" dirty="0">
                <a:solidFill>
                  <a:srgbClr val="000000"/>
                </a:solidFill>
                <a:latin typeface="Times New Roman" pitchFamily="18" charset="0"/>
                <a:cs typeface="Times New Roman" pitchFamily="18" charset="0"/>
              </a:rPr>
              <a:t>Осмотреть кожу вокруг </a:t>
            </a:r>
            <a:r>
              <a:rPr lang="ru-RU" sz="3400" dirty="0" err="1">
                <a:solidFill>
                  <a:srgbClr val="000000"/>
                </a:solidFill>
                <a:latin typeface="Times New Roman" pitchFamily="18" charset="0"/>
                <a:cs typeface="Times New Roman" pitchFamily="18" charset="0"/>
              </a:rPr>
              <a:t>гастростомы</a:t>
            </a:r>
            <a:r>
              <a:rPr lang="ru-RU" sz="3400" dirty="0">
                <a:solidFill>
                  <a:srgbClr val="000000"/>
                </a:solidFill>
                <a:latin typeface="Times New Roman" pitchFamily="18" charset="0"/>
                <a:cs typeface="Times New Roman" pitchFamily="18" charset="0"/>
              </a:rPr>
              <a:t> и оценить состояние повязки. Профилактика мацерации кожи вокруг </a:t>
            </a:r>
            <a:r>
              <a:rPr lang="ru-RU" sz="3400" dirty="0" err="1">
                <a:solidFill>
                  <a:srgbClr val="000000"/>
                </a:solidFill>
                <a:latin typeface="Times New Roman" pitchFamily="18" charset="0"/>
                <a:cs typeface="Times New Roman" pitchFamily="18" charset="0"/>
              </a:rPr>
              <a:t>гастростомы</a:t>
            </a:r>
            <a:r>
              <a:rPr lang="ru-RU" sz="3400" dirty="0">
                <a:solidFill>
                  <a:srgbClr val="000000"/>
                </a:solidFill>
                <a:latin typeface="Times New Roman" pitchFamily="18" charset="0"/>
                <a:cs typeface="Times New Roman" pitchFamily="18" charset="0"/>
              </a:rPr>
              <a:t>.</a:t>
            </a:r>
          </a:p>
          <a:p>
            <a:pPr marL="0" indent="0" algn="just">
              <a:buNone/>
            </a:pPr>
            <a:r>
              <a:rPr lang="ru-RU" sz="3400" dirty="0" smtClean="0">
                <a:solidFill>
                  <a:srgbClr val="000000"/>
                </a:solidFill>
                <a:latin typeface="Times New Roman" pitchFamily="18" charset="0"/>
                <a:cs typeface="Times New Roman" pitchFamily="18" charset="0"/>
              </a:rPr>
              <a:t> </a:t>
            </a:r>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solidFill>
                  <a:schemeClr val="tx2">
                    <a:lumMod val="10000"/>
                  </a:schemeClr>
                </a:solidFill>
              </a:rPr>
              <a:t>33</a:t>
            </a:fld>
            <a:endParaRPr lang="ru-RU" dirty="0">
              <a:solidFill>
                <a:schemeClr val="tx2">
                  <a:lumMod val="10000"/>
                </a:schemeClr>
              </a:solidFill>
            </a:endParaRPr>
          </a:p>
        </p:txBody>
      </p:sp>
    </p:spTree>
    <p:extLst>
      <p:ext uri="{BB962C8B-B14F-4D97-AF65-F5344CB8AC3E}">
        <p14:creationId xmlns:p14="http://schemas.microsoft.com/office/powerpoint/2010/main" val="1035894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81"/>
            <a:ext cx="8579296" cy="1156990"/>
          </a:xfrm>
        </p:spPr>
        <p:txBody>
          <a:bodyPr>
            <a:normAutofit/>
          </a:bodyPr>
          <a:lstStyle/>
          <a:p>
            <a:r>
              <a:rPr lang="ru-RU" sz="3600" b="1" dirty="0" smtClean="0">
                <a:solidFill>
                  <a:schemeClr val="tx2">
                    <a:lumMod val="10000"/>
                  </a:schemeClr>
                </a:solidFill>
                <a:latin typeface="Times New Roman" pitchFamily="18" charset="0"/>
                <a:cs typeface="Times New Roman" pitchFamily="18" charset="0"/>
              </a:rPr>
              <a:t>Список используемых источников</a:t>
            </a:r>
            <a:endParaRPr lang="ru-RU" sz="3600" b="1" dirty="0">
              <a:solidFill>
                <a:schemeClr val="tx2">
                  <a:lumMod val="10000"/>
                </a:schemeClr>
              </a:solidFill>
              <a:latin typeface="Times New Roman" pitchFamily="18" charset="0"/>
              <a:cs typeface="Times New Roman" pitchFamily="18" charset="0"/>
            </a:endParaRPr>
          </a:p>
        </p:txBody>
      </p:sp>
      <p:sp>
        <p:nvSpPr>
          <p:cNvPr id="3" name="Объект 2"/>
          <p:cNvSpPr>
            <a:spLocks noGrp="1"/>
          </p:cNvSpPr>
          <p:nvPr>
            <p:ph idx="1"/>
          </p:nvPr>
        </p:nvSpPr>
        <p:spPr>
          <a:xfrm>
            <a:off x="0" y="1052736"/>
            <a:ext cx="8964488" cy="5688632"/>
          </a:xfrm>
        </p:spPr>
        <p:txBody>
          <a:bodyPr>
            <a:normAutofit/>
          </a:bodyPr>
          <a:lstStyle/>
          <a:p>
            <a:pPr algn="just">
              <a:lnSpc>
                <a:spcPct val="115000"/>
              </a:lnSpc>
              <a:spcAft>
                <a:spcPts val="1000"/>
              </a:spcAft>
            </a:pPr>
            <a:r>
              <a:rPr lang="ru-RU" sz="2800" u="sng" dirty="0">
                <a:solidFill>
                  <a:srgbClr val="0000FF"/>
                </a:solidFill>
                <a:latin typeface="Times New Roman" pitchFamily="18" charset="0"/>
                <a:ea typeface="Calibri"/>
                <a:cs typeface="Times New Roman" pitchFamily="18" charset="0"/>
                <a:hlinkClick r:id="rId2"/>
              </a:rPr>
              <a:t>https://studfile.net/preview/3240052/</a:t>
            </a:r>
            <a:endParaRPr lang="ru-RU" sz="2800" dirty="0">
              <a:latin typeface="Times New Roman" pitchFamily="18" charset="0"/>
              <a:ea typeface="Calibri"/>
              <a:cs typeface="Times New Roman" pitchFamily="18" charset="0"/>
            </a:endParaRPr>
          </a:p>
          <a:p>
            <a:pPr algn="just">
              <a:lnSpc>
                <a:spcPct val="115000"/>
              </a:lnSpc>
              <a:spcAft>
                <a:spcPts val="1000"/>
              </a:spcAft>
            </a:pPr>
            <a:r>
              <a:rPr lang="ru-RU" sz="2800" u="sng" dirty="0">
                <a:solidFill>
                  <a:srgbClr val="0000FF"/>
                </a:solidFill>
                <a:latin typeface="Times New Roman" pitchFamily="18" charset="0"/>
                <a:ea typeface="Calibri"/>
                <a:cs typeface="Times New Roman" pitchFamily="18" charset="0"/>
                <a:hlinkClick r:id="rId3"/>
              </a:rPr>
              <a:t>https://studopedia.net/6_48029_smena-postelnogo-belya-poperechnim-sposobom.html</a:t>
            </a:r>
            <a:endParaRPr lang="ru-RU" sz="2800" dirty="0">
              <a:latin typeface="Times New Roman" pitchFamily="18" charset="0"/>
              <a:ea typeface="Calibri"/>
              <a:cs typeface="Times New Roman" pitchFamily="18" charset="0"/>
            </a:endParaRPr>
          </a:p>
          <a:p>
            <a:pPr algn="just">
              <a:lnSpc>
                <a:spcPct val="115000"/>
              </a:lnSpc>
              <a:spcAft>
                <a:spcPts val="1000"/>
              </a:spcAft>
            </a:pPr>
            <a:r>
              <a:rPr lang="ru-RU" sz="2800" u="sng" dirty="0">
                <a:solidFill>
                  <a:srgbClr val="0000FF"/>
                </a:solidFill>
                <a:latin typeface="Times New Roman" pitchFamily="18" charset="0"/>
                <a:ea typeface="Calibri"/>
                <a:cs typeface="Times New Roman" pitchFamily="18" charset="0"/>
                <a:hlinkClick r:id="rId4"/>
              </a:rPr>
              <a:t>https://zhivotneboli.ru/diagnostika-i-lechenie/metody-lecheniya/gastrostoma.html</a:t>
            </a:r>
            <a:endParaRPr lang="ru-RU" sz="2800" dirty="0">
              <a:latin typeface="Times New Roman" pitchFamily="18" charset="0"/>
              <a:ea typeface="Calibri"/>
              <a:cs typeface="Times New Roman" pitchFamily="18" charset="0"/>
            </a:endParaRPr>
          </a:p>
          <a:p>
            <a:pPr algn="just">
              <a:lnSpc>
                <a:spcPct val="115000"/>
              </a:lnSpc>
              <a:spcAft>
                <a:spcPts val="1000"/>
              </a:spcAft>
            </a:pPr>
            <a:r>
              <a:rPr lang="ru-RU" sz="2800" u="sng" dirty="0">
                <a:solidFill>
                  <a:srgbClr val="0000FF"/>
                </a:solidFill>
                <a:latin typeface="Times New Roman" pitchFamily="18" charset="0"/>
                <a:ea typeface="Calibri"/>
                <a:cs typeface="Times New Roman" pitchFamily="18" charset="0"/>
                <a:hlinkClick r:id="rId5"/>
              </a:rPr>
              <a:t>https://www.yellowcross.ru/uslugi/ukhod-za-tyazhelobolnymi/</a:t>
            </a:r>
            <a:endParaRPr lang="ru-RU" sz="2800" dirty="0">
              <a:latin typeface="Times New Roman" pitchFamily="18" charset="0"/>
              <a:ea typeface="Calibri"/>
              <a:cs typeface="Times New Roman" pitchFamily="18" charset="0"/>
            </a:endParaRPr>
          </a:p>
          <a:p>
            <a:pPr algn="just">
              <a:lnSpc>
                <a:spcPct val="115000"/>
              </a:lnSpc>
              <a:spcAft>
                <a:spcPts val="1000"/>
              </a:spcAft>
            </a:pPr>
            <a:r>
              <a:rPr lang="ru-RU" sz="2800" u="sng" dirty="0">
                <a:solidFill>
                  <a:srgbClr val="0000FF"/>
                </a:solidFill>
                <a:latin typeface="Times New Roman" pitchFamily="18" charset="0"/>
                <a:ea typeface="Calibri"/>
                <a:cs typeface="Times New Roman" pitchFamily="18" charset="0"/>
                <a:hlinkClick r:id="rId6"/>
              </a:rPr>
              <a:t>https://studopedia.ru/12_172256_uhod-za-tyazhelobolnimi.html</a:t>
            </a:r>
            <a:endParaRPr lang="ru-RU" sz="2800" dirty="0">
              <a:latin typeface="Times New Roman" pitchFamily="18" charset="0"/>
              <a:ea typeface="Calibri"/>
              <a:cs typeface="Times New Roman" pitchFamily="18" charset="0"/>
            </a:endParaRPr>
          </a:p>
          <a:p>
            <a:endParaRPr lang="ru-RU" dirty="0" smtClean="0"/>
          </a:p>
        </p:txBody>
      </p:sp>
      <p:sp>
        <p:nvSpPr>
          <p:cNvPr id="4" name="Номер слайда 3"/>
          <p:cNvSpPr>
            <a:spLocks noGrp="1"/>
          </p:cNvSpPr>
          <p:nvPr>
            <p:ph type="sldNum" sz="quarter" idx="12"/>
          </p:nvPr>
        </p:nvSpPr>
        <p:spPr/>
        <p:txBody>
          <a:bodyPr/>
          <a:lstStyle/>
          <a:p>
            <a:fld id="{B19B0651-EE4F-4900-A07F-96A6BFA9D0F0}" type="slidenum">
              <a:rPr lang="ru-RU" smtClean="0"/>
              <a:t>34</a:t>
            </a:fld>
            <a:endParaRPr lang="ru-RU"/>
          </a:p>
        </p:txBody>
      </p:sp>
    </p:spTree>
    <p:extLst>
      <p:ext uri="{BB962C8B-B14F-4D97-AF65-F5344CB8AC3E}">
        <p14:creationId xmlns:p14="http://schemas.microsoft.com/office/powerpoint/2010/main" val="2390677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92896"/>
            <a:ext cx="8229600" cy="1143000"/>
          </a:xfrm>
        </p:spPr>
        <p:txBody>
          <a:bodyPr>
            <a:normAutofit/>
          </a:bodyPr>
          <a:lstStyle/>
          <a:p>
            <a:r>
              <a:rPr lang="ru-RU" sz="3600" b="1" dirty="0" smtClean="0">
                <a:solidFill>
                  <a:schemeClr val="tx2">
                    <a:lumMod val="10000"/>
                  </a:schemeClr>
                </a:solidFill>
                <a:latin typeface="Times New Roman" pitchFamily="18" charset="0"/>
                <a:cs typeface="Times New Roman" pitchFamily="18" charset="0"/>
              </a:rPr>
              <a:t>Спасибо за внимание !</a:t>
            </a:r>
            <a:endParaRPr lang="ru-RU" sz="3600" b="1" dirty="0">
              <a:solidFill>
                <a:schemeClr val="tx2">
                  <a:lumMod val="10000"/>
                </a:schemeClr>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B19B0651-EE4F-4900-A07F-96A6BFA9D0F0}" type="slidenum">
              <a:rPr lang="ru-RU" smtClean="0"/>
              <a:t>35</a:t>
            </a:fld>
            <a:endParaRPr lang="ru-RU"/>
          </a:p>
        </p:txBody>
      </p:sp>
    </p:spTree>
    <p:extLst>
      <p:ext uri="{BB962C8B-B14F-4D97-AF65-F5344CB8AC3E}">
        <p14:creationId xmlns:p14="http://schemas.microsoft.com/office/powerpoint/2010/main" val="3694912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ru-RU" sz="3600" b="1" dirty="0" smtClean="0">
                <a:solidFill>
                  <a:schemeClr val="tx2">
                    <a:lumMod val="10000"/>
                  </a:schemeClr>
                </a:solidFill>
                <a:latin typeface="Times New Roman" pitchFamily="18" charset="0"/>
                <a:cs typeface="Times New Roman" pitchFamily="18" charset="0"/>
              </a:rPr>
              <a:t>Уход за полостью рта</a:t>
            </a:r>
            <a:endParaRPr lang="ru-RU" sz="3600" b="1" dirty="0">
              <a:solidFill>
                <a:schemeClr val="tx2">
                  <a:lumMod val="10000"/>
                </a:schemeClr>
              </a:solidFill>
              <a:latin typeface="Times New Roman" pitchFamily="18" charset="0"/>
              <a:cs typeface="Times New Roman" pitchFamily="18" charset="0"/>
            </a:endParaRPr>
          </a:p>
        </p:txBody>
      </p:sp>
      <p:sp>
        <p:nvSpPr>
          <p:cNvPr id="3" name="Объект 2"/>
          <p:cNvSpPr>
            <a:spLocks noGrp="1"/>
          </p:cNvSpPr>
          <p:nvPr>
            <p:ph idx="1"/>
          </p:nvPr>
        </p:nvSpPr>
        <p:spPr>
          <a:xfrm>
            <a:off x="0" y="980728"/>
            <a:ext cx="9144000" cy="5688632"/>
          </a:xfrm>
        </p:spPr>
        <p:txBody>
          <a:bodyPr>
            <a:normAutofit/>
          </a:bodyPr>
          <a:lstStyle/>
          <a:p>
            <a:pPr marL="0" indent="0" algn="just">
              <a:buNone/>
            </a:pPr>
            <a:r>
              <a:rPr lang="ru-RU" sz="2600" dirty="0">
                <a:solidFill>
                  <a:schemeClr val="tx2">
                    <a:lumMod val="10000"/>
                  </a:schemeClr>
                </a:solidFill>
                <a:latin typeface="Times New Roman" pitchFamily="18" charset="0"/>
                <a:cs typeface="Times New Roman" pitchFamily="18" charset="0"/>
              </a:rPr>
              <a:t>Ходячие больные ежедневно утром и вечером чистят зубы. Тяжелобольные не могут самостоятельно чистить зубы, поэтому медицинская сестра обязана обработать рот больному после каждого приёма пищи.</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852936"/>
            <a:ext cx="6912768" cy="40127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p:txBody>
          <a:bodyPr/>
          <a:lstStyle/>
          <a:p>
            <a:fld id="{B19B0651-EE4F-4900-A07F-96A6BFA9D0F0}" type="slidenum">
              <a:rPr lang="ru-RU" smtClean="0">
                <a:solidFill>
                  <a:schemeClr val="tx2">
                    <a:lumMod val="10000"/>
                  </a:schemeClr>
                </a:solidFill>
              </a:rPr>
              <a:t>4</a:t>
            </a:fld>
            <a:endParaRPr lang="ru-RU" dirty="0">
              <a:solidFill>
                <a:schemeClr val="tx2">
                  <a:lumMod val="10000"/>
                </a:schemeClr>
              </a:solidFill>
            </a:endParaRPr>
          </a:p>
        </p:txBody>
      </p:sp>
    </p:spTree>
    <p:extLst>
      <p:ext uri="{BB962C8B-B14F-4D97-AF65-F5344CB8AC3E}">
        <p14:creationId xmlns:p14="http://schemas.microsoft.com/office/powerpoint/2010/main" val="735981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ru-RU" sz="3600" b="1" dirty="0" smtClean="0">
                <a:solidFill>
                  <a:schemeClr val="tx2">
                    <a:lumMod val="10000"/>
                  </a:schemeClr>
                </a:solidFill>
                <a:latin typeface="Times New Roman" pitchFamily="18" charset="0"/>
                <a:cs typeface="Times New Roman" pitchFamily="18" charset="0"/>
              </a:rPr>
              <a:t>Обработка глаз</a:t>
            </a:r>
            <a:endParaRPr lang="ru-RU" sz="3600" b="1" dirty="0">
              <a:solidFill>
                <a:schemeClr val="tx2">
                  <a:lumMod val="10000"/>
                </a:schemeClr>
              </a:solidFill>
              <a:latin typeface="Times New Roman" pitchFamily="18" charset="0"/>
              <a:cs typeface="Times New Roman" pitchFamily="18" charset="0"/>
            </a:endParaRPr>
          </a:p>
        </p:txBody>
      </p:sp>
      <p:sp>
        <p:nvSpPr>
          <p:cNvPr id="3" name="Объект 2"/>
          <p:cNvSpPr>
            <a:spLocks noGrp="1"/>
          </p:cNvSpPr>
          <p:nvPr>
            <p:ph idx="1"/>
          </p:nvPr>
        </p:nvSpPr>
        <p:spPr>
          <a:xfrm>
            <a:off x="0" y="980728"/>
            <a:ext cx="8686800" cy="5145435"/>
          </a:xfrm>
        </p:spPr>
        <p:txBody>
          <a:bodyPr>
            <a:normAutofit fontScale="92500"/>
          </a:bodyPr>
          <a:lstStyle/>
          <a:p>
            <a:pPr marL="0" indent="0" algn="just">
              <a:buNone/>
            </a:pPr>
            <a:r>
              <a:rPr lang="ru-RU" sz="2800" dirty="0">
                <a:solidFill>
                  <a:schemeClr val="tx2">
                    <a:lumMod val="10000"/>
                  </a:schemeClr>
                </a:solidFill>
                <a:latin typeface="Times New Roman" pitchFamily="18" charset="0"/>
                <a:cs typeface="Times New Roman" pitchFamily="18" charset="0"/>
              </a:rPr>
              <a:t>У тяжелобольных, в уголках глаз по утрам скапливается гнойное отделяемое, образующие корочку. Таким больным ежедневно следует промывать глаза</a:t>
            </a:r>
            <a:r>
              <a:rPr lang="ru-RU" sz="2800" dirty="0" smtClean="0">
                <a:solidFill>
                  <a:schemeClr val="tx2">
                    <a:lumMod val="10000"/>
                  </a:schemeClr>
                </a:solidFill>
                <a:latin typeface="Times New Roman" pitchFamily="18" charset="0"/>
                <a:cs typeface="Times New Roman" pitchFamily="18" charset="0"/>
              </a:rPr>
              <a:t>.</a:t>
            </a:r>
          </a:p>
          <a:p>
            <a:pPr marL="0" indent="0" algn="just">
              <a:buNone/>
            </a:pPr>
            <a:r>
              <a:rPr lang="ru-RU" sz="2800" dirty="0" smtClean="0">
                <a:solidFill>
                  <a:schemeClr val="tx2">
                    <a:lumMod val="10000"/>
                  </a:schemeClr>
                </a:solidFill>
                <a:latin typeface="Times New Roman" pitchFamily="18" charset="0"/>
                <a:cs typeface="Times New Roman" pitchFamily="18" charset="0"/>
              </a:rPr>
              <a:t>Ватный </a:t>
            </a:r>
            <a:r>
              <a:rPr lang="ru-RU" sz="2800" dirty="0">
                <a:solidFill>
                  <a:schemeClr val="tx2">
                    <a:lumMod val="10000"/>
                  </a:schemeClr>
                </a:solidFill>
                <a:latin typeface="Times New Roman" pitchFamily="18" charset="0"/>
                <a:cs typeface="Times New Roman" pitchFamily="18" charset="0"/>
              </a:rPr>
              <a:t>шарик, смоченный в дезинфицирующем растворе, берут 1 и 2 пальцами правой руки и слегка отжимают</a:t>
            </a:r>
            <a:br>
              <a:rPr lang="ru-RU" sz="2800" dirty="0">
                <a:solidFill>
                  <a:schemeClr val="tx2">
                    <a:lumMod val="10000"/>
                  </a:schemeClr>
                </a:solidFill>
                <a:latin typeface="Times New Roman" pitchFamily="18" charset="0"/>
                <a:cs typeface="Times New Roman" pitchFamily="18" charset="0"/>
              </a:rPr>
            </a:br>
            <a:r>
              <a:rPr lang="ru-RU" sz="2800" dirty="0" smtClean="0">
                <a:solidFill>
                  <a:schemeClr val="tx2">
                    <a:lumMod val="10000"/>
                  </a:schemeClr>
                </a:solidFill>
                <a:latin typeface="Times New Roman" pitchFamily="18" charset="0"/>
                <a:cs typeface="Times New Roman" pitchFamily="18" charset="0"/>
              </a:rPr>
              <a:t> </a:t>
            </a:r>
            <a:r>
              <a:rPr lang="ru-RU" sz="2800" dirty="0">
                <a:solidFill>
                  <a:schemeClr val="tx2">
                    <a:lumMod val="10000"/>
                  </a:schemeClr>
                </a:solidFill>
                <a:latin typeface="Times New Roman" pitchFamily="18" charset="0"/>
                <a:cs typeface="Times New Roman" pitchFamily="18" charset="0"/>
              </a:rPr>
              <a:t>Просят пациента закрыть </a:t>
            </a:r>
            <a:r>
              <a:rPr lang="ru-RU" sz="2800" dirty="0" smtClean="0">
                <a:solidFill>
                  <a:schemeClr val="tx2">
                    <a:lumMod val="10000"/>
                  </a:schemeClr>
                </a:solidFill>
                <a:latin typeface="Times New Roman" pitchFamily="18" charset="0"/>
                <a:cs typeface="Times New Roman" pitchFamily="18" charset="0"/>
              </a:rPr>
              <a:t>глаза. Протирают </a:t>
            </a:r>
            <a:r>
              <a:rPr lang="ru-RU" sz="2800" dirty="0">
                <a:solidFill>
                  <a:schemeClr val="tx2">
                    <a:lumMod val="10000"/>
                  </a:schemeClr>
                </a:solidFill>
                <a:latin typeface="Times New Roman" pitchFamily="18" charset="0"/>
                <a:cs typeface="Times New Roman" pitchFamily="18" charset="0"/>
              </a:rPr>
              <a:t>один </a:t>
            </a:r>
            <a:r>
              <a:rPr lang="ru-RU" sz="2800" dirty="0" smtClean="0">
                <a:solidFill>
                  <a:schemeClr val="tx2">
                    <a:lumMod val="10000"/>
                  </a:schemeClr>
                </a:solidFill>
                <a:latin typeface="Times New Roman" pitchFamily="18" charset="0"/>
                <a:cs typeface="Times New Roman" pitchFamily="18" charset="0"/>
              </a:rPr>
              <a:t>глаз шариком в </a:t>
            </a:r>
            <a:r>
              <a:rPr lang="ru-RU" sz="2800" dirty="0">
                <a:solidFill>
                  <a:schemeClr val="tx2">
                    <a:lumMod val="10000"/>
                  </a:schemeClr>
                </a:solidFill>
                <a:latin typeface="Times New Roman" pitchFamily="18" charset="0"/>
                <a:cs typeface="Times New Roman" pitchFamily="18" charset="0"/>
              </a:rPr>
              <a:t>направлении от наружного угла глаза к </a:t>
            </a:r>
            <a:r>
              <a:rPr lang="ru-RU" sz="2800" dirty="0" smtClean="0">
                <a:solidFill>
                  <a:schemeClr val="tx2">
                    <a:lumMod val="10000"/>
                  </a:schemeClr>
                </a:solidFill>
                <a:latin typeface="Times New Roman" pitchFamily="18" charset="0"/>
                <a:cs typeface="Times New Roman" pitchFamily="18" charset="0"/>
              </a:rPr>
              <a:t>внутреннему. При </a:t>
            </a:r>
            <a:r>
              <a:rPr lang="ru-RU" sz="2800" dirty="0">
                <a:solidFill>
                  <a:schemeClr val="tx2">
                    <a:lumMod val="10000"/>
                  </a:schemeClr>
                </a:solidFill>
                <a:latin typeface="Times New Roman" pitchFamily="18" charset="0"/>
                <a:cs typeface="Times New Roman" pitchFamily="18" charset="0"/>
              </a:rPr>
              <a:t>необходимости процедуру повторяют.</a:t>
            </a:r>
            <a:br>
              <a:rPr lang="ru-RU" sz="2800" dirty="0">
                <a:solidFill>
                  <a:schemeClr val="tx2">
                    <a:lumMod val="10000"/>
                  </a:schemeClr>
                </a:solidFill>
                <a:latin typeface="Times New Roman" pitchFamily="18" charset="0"/>
                <a:cs typeface="Times New Roman" pitchFamily="18" charset="0"/>
              </a:rPr>
            </a:br>
            <a:r>
              <a:rPr lang="ru-RU" sz="2800" dirty="0" smtClean="0">
                <a:solidFill>
                  <a:schemeClr val="tx2">
                    <a:lumMod val="10000"/>
                  </a:schemeClr>
                </a:solidFill>
                <a:latin typeface="Times New Roman" pitchFamily="18" charset="0"/>
                <a:cs typeface="Times New Roman" pitchFamily="18" charset="0"/>
              </a:rPr>
              <a:t> </a:t>
            </a:r>
            <a:r>
              <a:rPr lang="ru-RU" sz="2800" dirty="0">
                <a:solidFill>
                  <a:schemeClr val="tx2">
                    <a:lumMod val="10000"/>
                  </a:schemeClr>
                </a:solidFill>
                <a:latin typeface="Times New Roman" pitchFamily="18" charset="0"/>
                <a:cs typeface="Times New Roman" pitchFamily="18" charset="0"/>
              </a:rPr>
              <a:t>Следует промокнуть стерильной салфеткой остатки анти­</a:t>
            </a:r>
            <a:br>
              <a:rPr lang="ru-RU" sz="2800" dirty="0">
                <a:solidFill>
                  <a:schemeClr val="tx2">
                    <a:lumMod val="10000"/>
                  </a:schemeClr>
                </a:solidFill>
                <a:latin typeface="Times New Roman" pitchFamily="18" charset="0"/>
                <a:cs typeface="Times New Roman" pitchFamily="18" charset="0"/>
              </a:rPr>
            </a:br>
            <a:r>
              <a:rPr lang="ru-RU" sz="2800" dirty="0">
                <a:solidFill>
                  <a:schemeClr val="tx2">
                    <a:lumMod val="10000"/>
                  </a:schemeClr>
                </a:solidFill>
                <a:latin typeface="Times New Roman" pitchFamily="18" charset="0"/>
                <a:cs typeface="Times New Roman" pitchFamily="18" charset="0"/>
              </a:rPr>
              <a:t>септика от наружного угла глаза к внутреннему.</a:t>
            </a:r>
            <a:br>
              <a:rPr lang="ru-RU" sz="2800" dirty="0">
                <a:solidFill>
                  <a:schemeClr val="tx2">
                    <a:lumMod val="10000"/>
                  </a:schemeClr>
                </a:solidFill>
                <a:latin typeface="Times New Roman" pitchFamily="18" charset="0"/>
                <a:cs typeface="Times New Roman" pitchFamily="18" charset="0"/>
              </a:rPr>
            </a:br>
            <a:r>
              <a:rPr lang="ru-RU" sz="2800" dirty="0" smtClean="0">
                <a:solidFill>
                  <a:schemeClr val="tx2">
                    <a:lumMod val="10000"/>
                  </a:schemeClr>
                </a:solidFill>
                <a:latin typeface="Times New Roman" pitchFamily="18" charset="0"/>
                <a:cs typeface="Times New Roman" pitchFamily="18" charset="0"/>
              </a:rPr>
              <a:t> </a:t>
            </a:r>
            <a:r>
              <a:rPr lang="ru-RU" sz="2800" dirty="0">
                <a:solidFill>
                  <a:schemeClr val="tx2">
                    <a:lumMod val="10000"/>
                  </a:schemeClr>
                </a:solidFill>
                <a:latin typeface="Times New Roman" pitchFamily="18" charset="0"/>
                <a:cs typeface="Times New Roman" pitchFamily="18" charset="0"/>
              </a:rPr>
              <a:t>Повторяют манипуляцию со вторым глазом.</a:t>
            </a:r>
          </a:p>
        </p:txBody>
      </p:sp>
      <p:sp>
        <p:nvSpPr>
          <p:cNvPr id="4" name="Номер слайда 3"/>
          <p:cNvSpPr>
            <a:spLocks noGrp="1"/>
          </p:cNvSpPr>
          <p:nvPr>
            <p:ph type="sldNum" sz="quarter" idx="12"/>
          </p:nvPr>
        </p:nvSpPr>
        <p:spPr/>
        <p:txBody>
          <a:bodyPr/>
          <a:lstStyle/>
          <a:p>
            <a:fld id="{B19B0651-EE4F-4900-A07F-96A6BFA9D0F0}" type="slidenum">
              <a:rPr lang="ru-RU" smtClean="0">
                <a:solidFill>
                  <a:schemeClr val="tx2">
                    <a:lumMod val="10000"/>
                  </a:schemeClr>
                </a:solidFill>
              </a:rPr>
              <a:t>5</a:t>
            </a:fld>
            <a:endParaRPr lang="ru-RU" dirty="0">
              <a:solidFill>
                <a:schemeClr val="tx2">
                  <a:lumMod val="10000"/>
                </a:schemeClr>
              </a:solidFill>
            </a:endParaRPr>
          </a:p>
        </p:txBody>
      </p:sp>
    </p:spTree>
    <p:extLst>
      <p:ext uri="{BB962C8B-B14F-4D97-AF65-F5344CB8AC3E}">
        <p14:creationId xmlns:p14="http://schemas.microsoft.com/office/powerpoint/2010/main" val="3511828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1" y="116632"/>
            <a:ext cx="9098949" cy="67147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p:txBody>
          <a:bodyPr/>
          <a:lstStyle/>
          <a:p>
            <a:fld id="{B19B0651-EE4F-4900-A07F-96A6BFA9D0F0}" type="slidenum">
              <a:rPr lang="ru-RU" smtClean="0">
                <a:solidFill>
                  <a:schemeClr val="tx2">
                    <a:lumMod val="10000"/>
                  </a:schemeClr>
                </a:solidFill>
              </a:rPr>
              <a:t>6</a:t>
            </a:fld>
            <a:endParaRPr lang="ru-RU" dirty="0">
              <a:solidFill>
                <a:schemeClr val="tx2">
                  <a:lumMod val="10000"/>
                </a:schemeClr>
              </a:solidFill>
            </a:endParaRPr>
          </a:p>
        </p:txBody>
      </p:sp>
    </p:spTree>
    <p:extLst>
      <p:ext uri="{BB962C8B-B14F-4D97-AF65-F5344CB8AC3E}">
        <p14:creationId xmlns:p14="http://schemas.microsoft.com/office/powerpoint/2010/main" val="3703804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normAutofit/>
          </a:bodyPr>
          <a:lstStyle/>
          <a:p>
            <a:r>
              <a:rPr lang="ru-RU" sz="3600" b="1" dirty="0" smtClean="0">
                <a:solidFill>
                  <a:schemeClr val="tx2">
                    <a:lumMod val="10000"/>
                  </a:schemeClr>
                </a:solidFill>
                <a:latin typeface="Times New Roman" pitchFamily="18" charset="0"/>
                <a:cs typeface="Times New Roman" pitchFamily="18" charset="0"/>
              </a:rPr>
              <a:t>Обработка носовых ходов</a:t>
            </a:r>
            <a:endParaRPr lang="ru-RU" sz="3600" b="1" dirty="0">
              <a:solidFill>
                <a:schemeClr val="tx2">
                  <a:lumMod val="10000"/>
                </a:schemeClr>
              </a:solidFill>
              <a:latin typeface="Times New Roman" pitchFamily="18" charset="0"/>
              <a:cs typeface="Times New Roman" pitchFamily="18" charset="0"/>
            </a:endParaRPr>
          </a:p>
        </p:txBody>
      </p:sp>
      <p:sp>
        <p:nvSpPr>
          <p:cNvPr id="3" name="Объект 2"/>
          <p:cNvSpPr>
            <a:spLocks noGrp="1"/>
          </p:cNvSpPr>
          <p:nvPr>
            <p:ph idx="1"/>
          </p:nvPr>
        </p:nvSpPr>
        <p:spPr>
          <a:xfrm>
            <a:off x="107504" y="836712"/>
            <a:ext cx="9036496" cy="5904656"/>
          </a:xfrm>
        </p:spPr>
        <p:txBody>
          <a:bodyPr>
            <a:normAutofit/>
          </a:bodyPr>
          <a:lstStyle/>
          <a:p>
            <a:pPr marL="0" indent="0" algn="just">
              <a:buNone/>
            </a:pPr>
            <a:r>
              <a:rPr lang="ru-RU" sz="2600" dirty="0">
                <a:solidFill>
                  <a:schemeClr val="tx2">
                    <a:lumMod val="10000"/>
                  </a:schemeClr>
                </a:solidFill>
                <a:latin typeface="Times New Roman" pitchFamily="18" charset="0"/>
                <a:cs typeface="Times New Roman" pitchFamily="18" charset="0"/>
              </a:rPr>
              <a:t>Берут смоченную турунду, слегка отжимают и вводят вращательным движением в один из носовых ходов.</a:t>
            </a:r>
            <a:br>
              <a:rPr lang="ru-RU" sz="2600" dirty="0">
                <a:solidFill>
                  <a:schemeClr val="tx2">
                    <a:lumMod val="10000"/>
                  </a:schemeClr>
                </a:solidFill>
                <a:latin typeface="Times New Roman" pitchFamily="18" charset="0"/>
                <a:cs typeface="Times New Roman" pitchFamily="18" charset="0"/>
              </a:rPr>
            </a:br>
            <a:r>
              <a:rPr lang="ru-RU" sz="2600" dirty="0">
                <a:solidFill>
                  <a:schemeClr val="tx2">
                    <a:lumMod val="10000"/>
                  </a:schemeClr>
                </a:solidFill>
                <a:latin typeface="Times New Roman" pitchFamily="18" charset="0"/>
                <a:cs typeface="Times New Roman" pitchFamily="18" charset="0"/>
              </a:rPr>
              <a:t>5. Оставляют турунду на 1 - 2 мин, затем вращательными движениями удаляют, освобождая носовой ход от корочек.</a:t>
            </a:r>
            <a:br>
              <a:rPr lang="ru-RU" sz="2600" dirty="0">
                <a:solidFill>
                  <a:schemeClr val="tx2">
                    <a:lumMod val="10000"/>
                  </a:schemeClr>
                </a:solidFill>
                <a:latin typeface="Times New Roman" pitchFamily="18" charset="0"/>
                <a:cs typeface="Times New Roman" pitchFamily="18" charset="0"/>
              </a:rPr>
            </a:br>
            <a:r>
              <a:rPr lang="ru-RU" sz="2600" dirty="0">
                <a:solidFill>
                  <a:schemeClr val="tx2">
                    <a:lumMod val="10000"/>
                  </a:schemeClr>
                </a:solidFill>
                <a:latin typeface="Times New Roman" pitchFamily="18" charset="0"/>
                <a:cs typeface="Times New Roman" pitchFamily="18" charset="0"/>
              </a:rPr>
              <a:t>6. Повторяют процедуру со вторым носовым ходом</a:t>
            </a:r>
            <a:r>
              <a:rPr lang="ru-RU" sz="2600" dirty="0" smtClean="0">
                <a:solidFill>
                  <a:schemeClr val="tx2">
                    <a:lumMod val="10000"/>
                  </a:schemeClr>
                </a:solidFill>
                <a:latin typeface="Times New Roman" pitchFamily="18" charset="0"/>
                <a:cs typeface="Times New Roman" pitchFamily="18" charset="0"/>
              </a:rPr>
              <a:t>.</a:t>
            </a:r>
            <a:r>
              <a:rPr lang="ru-RU" sz="2600" dirty="0">
                <a:solidFill>
                  <a:schemeClr val="tx2">
                    <a:lumMod val="10000"/>
                  </a:schemeClr>
                </a:solidFill>
                <a:latin typeface="Times New Roman" pitchFamily="18" charset="0"/>
                <a:cs typeface="Times New Roman" pitchFamily="18" charset="0"/>
              </a:rPr>
              <a:t> один раз в 3-4 дня. </a:t>
            </a:r>
          </a:p>
        </p:txBody>
      </p:sp>
      <p:sp>
        <p:nvSpPr>
          <p:cNvPr id="4" name="Номер слайда 3"/>
          <p:cNvSpPr>
            <a:spLocks noGrp="1"/>
          </p:cNvSpPr>
          <p:nvPr>
            <p:ph type="sldNum" sz="quarter" idx="12"/>
          </p:nvPr>
        </p:nvSpPr>
        <p:spPr/>
        <p:txBody>
          <a:bodyPr/>
          <a:lstStyle/>
          <a:p>
            <a:fld id="{B19B0651-EE4F-4900-A07F-96A6BFA9D0F0}" type="slidenum">
              <a:rPr lang="ru-RU" smtClean="0">
                <a:solidFill>
                  <a:schemeClr val="tx2">
                    <a:lumMod val="10000"/>
                  </a:schemeClr>
                </a:solidFill>
              </a:rPr>
              <a:t>7</a:t>
            </a:fld>
            <a:endParaRPr lang="ru-RU" dirty="0">
              <a:solidFill>
                <a:schemeClr val="tx2">
                  <a:lumMod val="10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408" y="2924944"/>
            <a:ext cx="5824920" cy="375005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145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686800" cy="1143000"/>
          </a:xfrm>
        </p:spPr>
        <p:txBody>
          <a:bodyPr>
            <a:normAutofit/>
          </a:bodyPr>
          <a:lstStyle/>
          <a:p>
            <a:r>
              <a:rPr lang="ru-RU" sz="3600" b="1" dirty="0">
                <a:solidFill>
                  <a:srgbClr val="000000"/>
                </a:solidFill>
                <a:latin typeface="Times New Roman"/>
              </a:rPr>
              <a:t>Обработка наружного слухового прохода</a:t>
            </a:r>
            <a:endParaRPr lang="ru-RU" sz="3600" b="1" dirty="0"/>
          </a:p>
        </p:txBody>
      </p:sp>
      <p:sp>
        <p:nvSpPr>
          <p:cNvPr id="3" name="Объект 2"/>
          <p:cNvSpPr>
            <a:spLocks noGrp="1"/>
          </p:cNvSpPr>
          <p:nvPr>
            <p:ph idx="1"/>
          </p:nvPr>
        </p:nvSpPr>
        <p:spPr>
          <a:xfrm>
            <a:off x="0" y="1052736"/>
            <a:ext cx="9144000" cy="5688632"/>
          </a:xfrm>
        </p:spPr>
        <p:txBody>
          <a:bodyPr>
            <a:normAutofit/>
          </a:bodyPr>
          <a:lstStyle/>
          <a:p>
            <a:pPr marL="0" indent="0" algn="just">
              <a:buNone/>
            </a:pPr>
            <a:r>
              <a:rPr lang="ru-RU" sz="2600" dirty="0">
                <a:solidFill>
                  <a:schemeClr val="tx2">
                    <a:lumMod val="10000"/>
                  </a:schemeClr>
                </a:solidFill>
                <a:latin typeface="Times New Roman" pitchFamily="18" charset="0"/>
                <a:cs typeface="Times New Roman" pitchFamily="18" charset="0"/>
              </a:rPr>
              <a:t>Если больной не может самостоятельно промывать уши, младшая медицинская сестра выполняет эту процедуру сама, один раз в 3-4 дня.</a:t>
            </a:r>
            <a:endParaRPr lang="ru-RU" sz="2600" dirty="0" smtClean="0">
              <a:solidFill>
                <a:schemeClr val="tx2">
                  <a:lumMod val="10000"/>
                </a:schemeClr>
              </a:solidFill>
              <a:latin typeface="Times New Roman" pitchFamily="18" charset="0"/>
              <a:cs typeface="Times New Roman" pitchFamily="18" charset="0"/>
            </a:endParaRPr>
          </a:p>
          <a:p>
            <a:pPr marL="0" indent="0" algn="just">
              <a:buNone/>
            </a:pPr>
            <a:r>
              <a:rPr lang="ru-RU" sz="2600" dirty="0" smtClean="0">
                <a:solidFill>
                  <a:schemeClr val="tx2">
                    <a:lumMod val="10000"/>
                  </a:schemeClr>
                </a:solidFill>
                <a:latin typeface="Times New Roman" pitchFamily="18" charset="0"/>
                <a:cs typeface="Times New Roman" pitchFamily="18" charset="0"/>
              </a:rPr>
              <a:t>Ватную </a:t>
            </a:r>
            <a:r>
              <a:rPr lang="ru-RU" sz="2600" dirty="0">
                <a:solidFill>
                  <a:schemeClr val="tx2">
                    <a:lumMod val="10000"/>
                  </a:schemeClr>
                </a:solidFill>
                <a:latin typeface="Times New Roman" pitchFamily="18" charset="0"/>
                <a:cs typeface="Times New Roman" pitchFamily="18" charset="0"/>
              </a:rPr>
              <a:t>турунду смачивают 3 % раствором перекиси водорода, поливая из флакончика (держать флакон следует этикеткой к ладони, сначала слить несколько капель лекарства в лоток для использованного материала, а затем полить на турунду), слегка отжать.</a:t>
            </a:r>
          </a:p>
        </p:txBody>
      </p:sp>
      <p:sp>
        <p:nvSpPr>
          <p:cNvPr id="4" name="Номер слайда 3"/>
          <p:cNvSpPr>
            <a:spLocks noGrp="1"/>
          </p:cNvSpPr>
          <p:nvPr>
            <p:ph type="sldNum" sz="quarter" idx="12"/>
          </p:nvPr>
        </p:nvSpPr>
        <p:spPr/>
        <p:txBody>
          <a:bodyPr/>
          <a:lstStyle/>
          <a:p>
            <a:fld id="{B19B0651-EE4F-4900-A07F-96A6BFA9D0F0}" type="slidenum">
              <a:rPr lang="ru-RU" smtClean="0"/>
              <a:t>8</a:t>
            </a:fld>
            <a:endParaRPr lang="ru-RU"/>
          </a:p>
        </p:txBody>
      </p:sp>
    </p:spTree>
    <p:extLst>
      <p:ext uri="{BB962C8B-B14F-4D97-AF65-F5344CB8AC3E}">
        <p14:creationId xmlns:p14="http://schemas.microsoft.com/office/powerpoint/2010/main" val="3035114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19B0651-EE4F-4900-A07F-96A6BFA9D0F0}" type="slidenum">
              <a:rPr lang="ru-RU" smtClean="0">
                <a:solidFill>
                  <a:schemeClr val="tx2">
                    <a:lumMod val="10000"/>
                  </a:schemeClr>
                </a:solidFill>
              </a:rPr>
              <a:t>9</a:t>
            </a:fld>
            <a:endParaRPr lang="ru-RU" dirty="0">
              <a:solidFill>
                <a:schemeClr val="tx2">
                  <a:lumMod val="10000"/>
                </a:scheme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05830"/>
            <a:ext cx="8748464" cy="570409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823623"/>
      </p:ext>
    </p:extLst>
  </p:cSld>
  <p:clrMapOvr>
    <a:masterClrMapping/>
  </p:clrMapOvr>
</p:sld>
</file>

<file path=ppt/theme/theme1.xml><?xml version="1.0" encoding="utf-8"?>
<a:theme xmlns:a="http://schemas.openxmlformats.org/drawingml/2006/main" name="Тема Office">
  <a:themeElements>
    <a:clrScheme name="Другая 3">
      <a:dk1>
        <a:srgbClr val="FFC9E6"/>
      </a:dk1>
      <a:lt1>
        <a:sysClr val="window" lastClr="FFFFFF"/>
      </a:lt1>
      <a:dk2>
        <a:srgbClr val="FFE4F2"/>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1708</Words>
  <Application>Microsoft Office PowerPoint</Application>
  <PresentationFormat>Экран (4:3)</PresentationFormat>
  <Paragraphs>138</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Министерства здравоохранения Российской Федерации Фармацевтический колледж</vt:lpstr>
      <vt:lpstr>План</vt:lpstr>
      <vt:lpstr>Уход за полостью рта</vt:lpstr>
      <vt:lpstr>Уход за полостью рта</vt:lpstr>
      <vt:lpstr>Обработка глаз</vt:lpstr>
      <vt:lpstr>Презентация PowerPoint</vt:lpstr>
      <vt:lpstr>Обработка носовых ходов</vt:lpstr>
      <vt:lpstr>Обработка наружного слухового прохода</vt:lpstr>
      <vt:lpstr>Презентация PowerPoint</vt:lpstr>
      <vt:lpstr>Мытье ног тяжелобольному</vt:lpstr>
      <vt:lpstr>Презентация PowerPoint</vt:lpstr>
      <vt:lpstr>Стрижка ногтей</vt:lpstr>
      <vt:lpstr>Уход за волосами</vt:lpstr>
      <vt:lpstr>Подача судна пациенту</vt:lpstr>
      <vt:lpstr>Уход за наружными половыми органами и промежностью у женщин</vt:lpstr>
      <vt:lpstr>Презентация PowerPoint</vt:lpstr>
      <vt:lpstr>Уход за наружными половыми органами и промежностью у мужчин</vt:lpstr>
      <vt:lpstr>Смена постельного белья продольным способом</vt:lpstr>
      <vt:lpstr>Презентация PowerPoint</vt:lpstr>
      <vt:lpstr>Смена постельного белья поперечным способом</vt:lpstr>
      <vt:lpstr>Поперечный способ( 2 медсестры)</vt:lpstr>
      <vt:lpstr>Презентация PowerPoint</vt:lpstr>
      <vt:lpstr>Поперечный способ( 2 медсестры)</vt:lpstr>
      <vt:lpstr>Поперечный способ( 2 медсестры)</vt:lpstr>
      <vt:lpstr>Профилактика пролежней</vt:lpstr>
      <vt:lpstr>Презентация PowerPoint</vt:lpstr>
      <vt:lpstr>Кормление тяжелобольного с ложки и поильника</vt:lpstr>
      <vt:lpstr>Презентация PowerPoint</vt:lpstr>
      <vt:lpstr>Кормление тяжелобольного через назогастральный зонд</vt:lpstr>
      <vt:lpstr>Презентация PowerPoint</vt:lpstr>
      <vt:lpstr>Кормление тяжелобольного через назогастральный зонд</vt:lpstr>
      <vt:lpstr>Презентация PowerPoint</vt:lpstr>
      <vt:lpstr>Кормление пациента через гастростому</vt:lpstr>
      <vt:lpstr>Список используемых источников</vt:lpstr>
      <vt:lpstr>Спасибо за внимание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В.Ф. Войно–Ясенецкого» Министерства здравоохранения Российской Федерации Фармацевтический колледж</dc:title>
  <dc:creator>Рома</dc:creator>
  <cp:lastModifiedBy>Пользователь Windows</cp:lastModifiedBy>
  <cp:revision>11</cp:revision>
  <dcterms:created xsi:type="dcterms:W3CDTF">2020-05-11T11:28:13Z</dcterms:created>
  <dcterms:modified xsi:type="dcterms:W3CDTF">2020-05-11T13:22:08Z</dcterms:modified>
</cp:coreProperties>
</file>