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6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7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9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  <p:sldMasterId id="2147483689" r:id="rId4"/>
    <p:sldMasterId id="2147483704" r:id="rId5"/>
    <p:sldMasterId id="2147483719" r:id="rId6"/>
    <p:sldMasterId id="2147483746" r:id="rId7"/>
    <p:sldMasterId id="2147483759" r:id="rId8"/>
    <p:sldMasterId id="2147483772" r:id="rId9"/>
    <p:sldMasterId id="2147483798" r:id="rId10"/>
  </p:sldMasterIdLst>
  <p:notesMasterIdLst>
    <p:notesMasterId r:id="rId89"/>
  </p:notesMasterIdLst>
  <p:sldIdLst>
    <p:sldId id="258" r:id="rId11"/>
    <p:sldId id="387" r:id="rId12"/>
    <p:sldId id="386" r:id="rId13"/>
    <p:sldId id="346" r:id="rId14"/>
    <p:sldId id="347" r:id="rId15"/>
    <p:sldId id="348" r:id="rId16"/>
    <p:sldId id="278" r:id="rId17"/>
    <p:sldId id="300" r:id="rId18"/>
    <p:sldId id="349" r:id="rId19"/>
    <p:sldId id="359" r:id="rId20"/>
    <p:sldId id="367" r:id="rId21"/>
    <p:sldId id="284" r:id="rId22"/>
    <p:sldId id="288" r:id="rId23"/>
    <p:sldId id="285" r:id="rId24"/>
    <p:sldId id="286" r:id="rId25"/>
    <p:sldId id="272" r:id="rId26"/>
    <p:sldId id="390" r:id="rId27"/>
    <p:sldId id="273" r:id="rId28"/>
    <p:sldId id="354" r:id="rId29"/>
    <p:sldId id="289" r:id="rId30"/>
    <p:sldId id="261" r:id="rId31"/>
    <p:sldId id="277" r:id="rId32"/>
    <p:sldId id="263" r:id="rId33"/>
    <p:sldId id="266" r:id="rId34"/>
    <p:sldId id="292" r:id="rId35"/>
    <p:sldId id="350" r:id="rId36"/>
    <p:sldId id="294" r:id="rId37"/>
    <p:sldId id="302" r:id="rId38"/>
    <p:sldId id="303" r:id="rId39"/>
    <p:sldId id="306" r:id="rId40"/>
    <p:sldId id="313" r:id="rId41"/>
    <p:sldId id="314" r:id="rId42"/>
    <p:sldId id="315" r:id="rId43"/>
    <p:sldId id="316" r:id="rId44"/>
    <p:sldId id="317" r:id="rId45"/>
    <p:sldId id="318" r:id="rId46"/>
    <p:sldId id="320" r:id="rId47"/>
    <p:sldId id="321" r:id="rId48"/>
    <p:sldId id="322" r:id="rId49"/>
    <p:sldId id="323" r:id="rId50"/>
    <p:sldId id="324" r:id="rId51"/>
    <p:sldId id="380" r:id="rId52"/>
    <p:sldId id="381" r:id="rId53"/>
    <p:sldId id="382" r:id="rId54"/>
    <p:sldId id="383" r:id="rId55"/>
    <p:sldId id="384" r:id="rId56"/>
    <p:sldId id="329" r:id="rId57"/>
    <p:sldId id="385" r:id="rId58"/>
    <p:sldId id="353" r:id="rId59"/>
    <p:sldId id="376" r:id="rId60"/>
    <p:sldId id="377" r:id="rId61"/>
    <p:sldId id="378" r:id="rId62"/>
    <p:sldId id="379" r:id="rId63"/>
    <p:sldId id="332" r:id="rId64"/>
    <p:sldId id="334" r:id="rId65"/>
    <p:sldId id="335" r:id="rId66"/>
    <p:sldId id="392" r:id="rId67"/>
    <p:sldId id="336" r:id="rId68"/>
    <p:sldId id="337" r:id="rId69"/>
    <p:sldId id="338" r:id="rId70"/>
    <p:sldId id="339" r:id="rId71"/>
    <p:sldId id="340" r:id="rId72"/>
    <p:sldId id="341" r:id="rId73"/>
    <p:sldId id="342" r:id="rId74"/>
    <p:sldId id="343" r:id="rId75"/>
    <p:sldId id="344" r:id="rId76"/>
    <p:sldId id="391" r:id="rId77"/>
    <p:sldId id="276" r:id="rId78"/>
    <p:sldId id="361" r:id="rId79"/>
    <p:sldId id="360" r:id="rId80"/>
    <p:sldId id="363" r:id="rId81"/>
    <p:sldId id="364" r:id="rId82"/>
    <p:sldId id="366" r:id="rId83"/>
    <p:sldId id="365" r:id="rId84"/>
    <p:sldId id="351" r:id="rId85"/>
    <p:sldId id="389" r:id="rId86"/>
    <p:sldId id="352" r:id="rId87"/>
    <p:sldId id="388" r:id="rId88"/>
  </p:sldIdLst>
  <p:sldSz cx="12192000" cy="6858000"/>
  <p:notesSz cx="6858000" cy="9144000"/>
  <p:custDataLst>
    <p:tags r:id="rId9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91" autoAdjust="0"/>
    <p:restoredTop sz="94622" autoAdjust="0"/>
  </p:normalViewPr>
  <p:slideViewPr>
    <p:cSldViewPr snapToGrid="0">
      <p:cViewPr>
        <p:scale>
          <a:sx n="77" d="100"/>
          <a:sy n="77" d="100"/>
        </p:scale>
        <p:origin x="-558" y="-4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84" Type="http://schemas.openxmlformats.org/officeDocument/2006/relationships/slide" Target="slides/slide74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6.xml"/><Relationship Id="rId11" Type="http://schemas.openxmlformats.org/officeDocument/2006/relationships/slide" Target="slides/slide1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74" Type="http://schemas.openxmlformats.org/officeDocument/2006/relationships/slide" Target="slides/slide64.xml"/><Relationship Id="rId79" Type="http://schemas.openxmlformats.org/officeDocument/2006/relationships/slide" Target="slides/slide69.xml"/><Relationship Id="rId5" Type="http://schemas.openxmlformats.org/officeDocument/2006/relationships/slideMaster" Target="slideMasters/slideMaster5.xml"/><Relationship Id="rId90" Type="http://schemas.openxmlformats.org/officeDocument/2006/relationships/tags" Target="tags/tag1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80" Type="http://schemas.openxmlformats.org/officeDocument/2006/relationships/slide" Target="slides/slide70.xml"/><Relationship Id="rId85" Type="http://schemas.openxmlformats.org/officeDocument/2006/relationships/slide" Target="slides/slide75.xml"/><Relationship Id="rId9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slide" Target="slides/slide65.xml"/><Relationship Id="rId83" Type="http://schemas.openxmlformats.org/officeDocument/2006/relationships/slide" Target="slides/slide73.xml"/><Relationship Id="rId88" Type="http://schemas.openxmlformats.org/officeDocument/2006/relationships/slide" Target="slides/slide78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slide" Target="slides/slide63.xml"/><Relationship Id="rId78" Type="http://schemas.openxmlformats.org/officeDocument/2006/relationships/slide" Target="slides/slide68.xml"/><Relationship Id="rId81" Type="http://schemas.openxmlformats.org/officeDocument/2006/relationships/slide" Target="slides/slide71.xml"/><Relationship Id="rId86" Type="http://schemas.openxmlformats.org/officeDocument/2006/relationships/slide" Target="slides/slide76.xml"/><Relationship Id="rId9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Relationship Id="rId34" Type="http://schemas.openxmlformats.org/officeDocument/2006/relationships/slide" Target="slides/slide24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76" Type="http://schemas.openxmlformats.org/officeDocument/2006/relationships/slide" Target="slides/slide66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9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9.xml"/><Relationship Id="rId24" Type="http://schemas.openxmlformats.org/officeDocument/2006/relationships/slide" Target="slides/slide14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66" Type="http://schemas.openxmlformats.org/officeDocument/2006/relationships/slide" Target="slides/slide56.xml"/><Relationship Id="rId87" Type="http://schemas.openxmlformats.org/officeDocument/2006/relationships/slide" Target="slides/slide77.xml"/><Relationship Id="rId61" Type="http://schemas.openxmlformats.org/officeDocument/2006/relationships/slide" Target="slides/slide51.xml"/><Relationship Id="rId82" Type="http://schemas.openxmlformats.org/officeDocument/2006/relationships/slide" Target="slides/slide72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56" Type="http://schemas.openxmlformats.org/officeDocument/2006/relationships/slide" Target="slides/slide46.xml"/><Relationship Id="rId77" Type="http://schemas.openxmlformats.org/officeDocument/2006/relationships/slide" Target="slides/slide6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4C207-47DC-415D-AFAD-2D2C5793E4E1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805B60-EF56-4F79-BF4F-7A35F1F86C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668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52D4343-F0FE-4B1F-98D6-91D93A8F6798}" type="slidenum">
              <a:rPr lang="ru-RU" alt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322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90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42DE684-F420-4214-AFB7-105B8651C75A}" type="slidenum">
              <a:rPr lang="ru-RU" altLang="ru-RU"/>
              <a:pPr eaLnBrk="1" hangingPunct="1"/>
              <a:t>33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2720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4BD0CA8-A583-47BF-AAAC-D05A1C71DCB4}" type="slidenum">
              <a:rPr lang="ru-RU" altLang="ru-RU">
                <a:solidFill>
                  <a:srgbClr val="000000"/>
                </a:solidFill>
              </a:rPr>
              <a:pPr eaLnBrk="1" hangingPunct="1"/>
              <a:t>77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0788" y="3257550"/>
            <a:ext cx="6702425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Сложившаяся в России карательная система борьбы с нозокомиальными инфекциями, подразумевающая преимущественно внешний контроль за соблюдением т.н. «санитарно-противоэпидемического режима» и ориентированная прежде всего на профилактику заносов и внутрибольничного распространения традиционных инфекций, показала свою недостаточную эффективность. Имеющиеся нормативные и методические документы, часто противоречивые и морально устаревшие, не обеспечивают системного подхода к проблеме. Требуется разработка новых, более гибких документов; не приказов, жестко и детально регламентирующих организацию инфекционного контроля, а рекомендаций, предусматривающих возможность их адаптации в конкретных регионах и отдельных больницах. </a:t>
            </a:r>
          </a:p>
          <a:p>
            <a:endParaRPr lang="en-US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396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80D52D-3C16-4197-8D41-3F52C4DCF0D1}" type="slidenum">
              <a:rPr lang="ru-RU" altLang="ru-RU">
                <a:solidFill>
                  <a:srgbClr val="000000"/>
                </a:solidFill>
              </a:rPr>
              <a:pPr/>
              <a:t>7</a:t>
            </a:fld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54552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134A62-1F49-468A-A135-6D0FC49C8D23}" type="slidenum">
              <a:rPr lang="ru-RU" altLang="ru-RU">
                <a:solidFill>
                  <a:srgbClr val="000000"/>
                </a:solidFill>
              </a:rPr>
              <a:pPr/>
              <a:t>8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9541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309858-F6B7-4746-8E6B-D0A3AEECECC7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1289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3B2D05-A2E6-4DDB-89CE-808A6F6E66BE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0524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B46A02-0B9F-4FD8-83D7-02FAE5497E65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0523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2F1C99-96A0-4B5B-A64C-F31D4D1C9B57}" type="slidenum">
              <a:rPr lang="ru-RU" altLang="ru-RU">
                <a:solidFill>
                  <a:srgbClr val="000000"/>
                </a:solidFill>
              </a:rPr>
              <a:pPr/>
              <a:t>20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30869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11CAA9-E2FF-4864-BFCB-42B14FF0899B}" type="slidenum">
              <a:rPr lang="ru-RU" altLang="ru-RU"/>
              <a:pPr/>
              <a:t>25</a:t>
            </a:fld>
            <a:endParaRPr lang="ru-RU" altLang="ru-RU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0290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59926D-8266-4C15-9CAA-BA9756428481}" type="slidenum">
              <a:rPr lang="ru-RU" altLang="ru-RU"/>
              <a:pPr/>
              <a:t>27</a:t>
            </a:fld>
            <a:endParaRPr lang="ru-RU" altLang="ru-RU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2350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88BF-4E49-4A69-A859-CB2E88071F4D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7A37-E2EA-4EB7-96D0-FDFB27E295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312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88BF-4E49-4A69-A859-CB2E88071F4D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7A37-E2EA-4EB7-96D0-FDFB27E295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2510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28C8B-00C8-42D3-968B-A57B1D7558A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090914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0A228-129E-4C85-B3DE-20C10000E4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83952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B0B283-9DA4-483D-A5AD-2171F38713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366166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A61DA-C969-44A2-B98E-6D8800AD5F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957808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7813"/>
            <a:ext cx="103632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219200" y="1600201"/>
            <a:ext cx="10363200" cy="4530725"/>
          </a:xfrm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C282AB-D706-4C61-B322-F8C4F81E68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2454557"/>
      </p:ext>
    </p:extLst>
  </p:cSld>
  <p:clrMapOvr>
    <a:masterClrMapping/>
  </p:clrMapOvr>
  <p:transition spd="slow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6CC63-8136-4BA6-A56C-8800C4F506C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223176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31E80B-C823-4D7B-95A8-195FEEE961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2539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6614B0-2E07-4B79-9917-6EDD2433E8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595477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4B8061-E763-47CE-99EC-7E05FE87A4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953385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00F6C8-E7B9-4085-BC38-A0C34E3F5C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9087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88BF-4E49-4A69-A859-CB2E88071F4D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7A37-E2EA-4EB7-96D0-FDFB27E295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87045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650A4D-FB8D-4BA5-AA94-9309F16FE1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167587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C3D2CC-F867-4DC0-AECA-82DCEC4A8CB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835508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C23A7-455A-4575-9F84-BB5925E9C19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043453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CB71-742E-41FF-9ECE-52ED9110EA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116619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E7E412-5460-4064-A71A-D003F69650B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884911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C5F05-850E-4C57-8BA7-C03DB63160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70497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7813"/>
            <a:ext cx="103632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219200" y="1600201"/>
            <a:ext cx="10363200" cy="4530725"/>
          </a:xfrm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FAF5D-53A1-4687-997E-0FBBE5A89F9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4369141"/>
      </p:ext>
    </p:extLst>
  </p:cSld>
  <p:clrMapOvr>
    <a:masterClrMapping/>
  </p:clrMapOvr>
  <p:transition spd="slow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12FC-B56E-4F79-ABA7-79BA51AB6C82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FCE1D-FA7A-4F68-81BD-A30483770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7174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12FC-B56E-4F79-ABA7-79BA51AB6C82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FCE1D-FA7A-4F68-81BD-A30483770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95846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12FC-B56E-4F79-ABA7-79BA51AB6C82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FCE1D-FA7A-4F68-81BD-A30483770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105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119888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000000"/>
                </a:solidFill>
              </a:endParaRPr>
            </a:p>
          </p:txBody>
        </p:sp>
      </p:grpSp>
      <p:sp>
        <p:nvSpPr>
          <p:cNvPr id="21299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04800" y="1427164"/>
            <a:ext cx="107696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1300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422400" y="3441700"/>
            <a:ext cx="88392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53163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71488"/>
          </a:xfrm>
        </p:spPr>
        <p:txBody>
          <a:bodyPr/>
          <a:lstStyle>
            <a:lvl1pPr>
              <a:defRPr/>
            </a:lvl1pPr>
          </a:lstStyle>
          <a:p>
            <a:fld id="{9255F7AF-A546-4AC4-B857-DBB0CFE8950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2951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12FC-B56E-4F79-ABA7-79BA51AB6C82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FCE1D-FA7A-4F68-81BD-A30483770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66873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12FC-B56E-4F79-ABA7-79BA51AB6C82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FCE1D-FA7A-4F68-81BD-A30483770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05435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12FC-B56E-4F79-ABA7-79BA51AB6C82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FCE1D-FA7A-4F68-81BD-A30483770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02185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12FC-B56E-4F79-ABA7-79BA51AB6C82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FCE1D-FA7A-4F68-81BD-A30483770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182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12FC-B56E-4F79-ABA7-79BA51AB6C82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FCE1D-FA7A-4F68-81BD-A30483770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16788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12FC-B56E-4F79-ABA7-79BA51AB6C82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FCE1D-FA7A-4F68-81BD-A30483770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37822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12FC-B56E-4F79-ABA7-79BA51AB6C82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FCE1D-FA7A-4F68-81BD-A30483770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53730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12FC-B56E-4F79-ABA7-79BA51AB6C82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FCE1D-FA7A-4F68-81BD-A30483770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221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FE07B6-C231-4042-94C5-BC0B2B91637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3509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B08F5F-E133-4758-A30B-4B1956A015C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654769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0"/>
            <a:ext cx="5181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181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D199B3-8818-43F2-967B-5D24FD21321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181672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6A26BA-C24A-48CF-A79C-04B6D001B0C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516277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F10CC3-550E-409A-A5F7-0DF06C1F8D3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943399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C354A5-3006-463D-9316-BD8F5E77CA5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2603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1C0272-D6D2-48A4-A426-2413B2FF61A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42657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88BF-4E49-4A69-A859-CB2E88071F4D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7A37-E2EA-4EB7-96D0-FDFB27E295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8490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AC5571-26A4-438E-910A-D3D748FA4E3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656418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A0E0CC-9E8F-4634-9180-38ED9C744D7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79944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00018" y="228600"/>
            <a:ext cx="2779183" cy="5791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0351" y="228600"/>
            <a:ext cx="8136467" cy="5791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3A0031-3A3F-46E1-BA48-F323E8D228E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681296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352" y="228600"/>
            <a:ext cx="10687049" cy="9144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812800" y="1600200"/>
            <a:ext cx="10566400" cy="44196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CBEBA2-D32B-4508-BC21-0C8F6235A92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032130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352" y="228600"/>
            <a:ext cx="10687049" cy="9144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12800" y="1600200"/>
            <a:ext cx="10566400" cy="44196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5B9D18-E4A6-45A0-94A3-F0707423D27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827442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D52B90-9E72-4A6C-BE4E-5482EF5886F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2673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189A6C-7211-4491-8C5A-0C4B8741153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3681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09600" y="1600200"/>
            <a:ext cx="10972800" cy="4495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5B13E6-7101-4DC2-8A0C-80CB7F34A52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6455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DE6A4-75D4-4D3A-9675-5D7B979BAA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6172-E31D-430F-8632-614DD41927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022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DE6A4-75D4-4D3A-9675-5D7B979BAA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6172-E31D-430F-8632-614DD41927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277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88BF-4E49-4A69-A859-CB2E88071F4D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7A37-E2EA-4EB7-96D0-FDFB27E295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687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DE6A4-75D4-4D3A-9675-5D7B979BAA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6172-E31D-430F-8632-614DD41927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2476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DE6A4-75D4-4D3A-9675-5D7B979BAA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6172-E31D-430F-8632-614DD41927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492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DE6A4-75D4-4D3A-9675-5D7B979BAA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6172-E31D-430F-8632-614DD41927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5150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DE6A4-75D4-4D3A-9675-5D7B979BAA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6172-E31D-430F-8632-614DD41927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759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DE6A4-75D4-4D3A-9675-5D7B979BAA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6172-E31D-430F-8632-614DD41927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099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DE6A4-75D4-4D3A-9675-5D7B979BAA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6172-E31D-430F-8632-614DD41927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2815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DE6A4-75D4-4D3A-9675-5D7B979BAA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6172-E31D-430F-8632-614DD41927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5423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DE6A4-75D4-4D3A-9675-5D7B979BAA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6172-E31D-430F-8632-614DD41927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7948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DE6A4-75D4-4D3A-9675-5D7B979BAA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6172-E31D-430F-8632-614DD41927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9761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708D3-7891-45E7-938C-64CB5DD9E98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051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88BF-4E49-4A69-A859-CB2E88071F4D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7A37-E2EA-4EB7-96D0-FDFB27E295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7713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071476-7FA9-47FB-912B-71378418321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151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1708D5-4FE8-4735-A2B1-FB50B689523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3402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C69974-857B-4E40-B0F8-1E7794F2098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9446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9E5A7-9A69-4739-90F7-AFF7411F2BD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7610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9493A-D39F-437B-B6B5-81B5116254E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93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43C33-BF81-4950-82EF-2B46EEDEF85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168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1D867-CA38-4788-9129-6A498636BD7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3554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F8227E-B5D1-41BB-9C64-90C0F2C0CE5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1838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100F20-0E7E-4869-B6CA-761DEF6A3CD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7388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B40FB-8FE4-4636-9CF6-D544D70D5A9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165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88BF-4E49-4A69-A859-CB2E88071F4D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7A37-E2EA-4EB7-96D0-FDFB27E295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3941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FE4C2EA-E191-4F1C-B366-C48CABCEC4A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6334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4E132082-6D9A-4027-87D7-42EBFBBBF56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4971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9CC94AA-B87D-40F5-9E64-99846D0055D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8032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708D3-7891-45E7-938C-64CB5DD9E98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4787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071476-7FA9-47FB-912B-71378418321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197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1708D5-4FE8-4735-A2B1-FB50B689523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9437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C69974-857B-4E40-B0F8-1E7794F2098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4657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9E5A7-9A69-4739-90F7-AFF7411F2BD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1660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9493A-D39F-437B-B6B5-81B5116254E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6079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43C33-BF81-4950-82EF-2B46EEDEF85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000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88BF-4E49-4A69-A859-CB2E88071F4D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7A37-E2EA-4EB7-96D0-FDFB27E295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3708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1D867-CA38-4788-9129-6A498636BD7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7231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F8227E-B5D1-41BB-9C64-90C0F2C0CE5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0606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100F20-0E7E-4869-B6CA-761DEF6A3CD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8352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B40FB-8FE4-4636-9CF6-D544D70D5A9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4957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FE4C2EA-E191-4F1C-B366-C48CABCEC4A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4833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4E132082-6D9A-4027-87D7-42EBFBBBF56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904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9CC94AA-B87D-40F5-9E64-99846D0055D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304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708D3-7891-45E7-938C-64CB5DD9E98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9454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071476-7FA9-47FB-912B-71378418321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853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1708D5-4FE8-4735-A2B1-FB50B689523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37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88BF-4E49-4A69-A859-CB2E88071F4D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7A37-E2EA-4EB7-96D0-FDFB27E295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144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C69974-857B-4E40-B0F8-1E7794F2098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4280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9E5A7-9A69-4739-90F7-AFF7411F2BD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70891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9493A-D39F-437B-B6B5-81B5116254E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34770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43C33-BF81-4950-82EF-2B46EEDEF85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79454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1D867-CA38-4788-9129-6A498636BD7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61988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F8227E-B5D1-41BB-9C64-90C0F2C0CE5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30421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100F20-0E7E-4869-B6CA-761DEF6A3CD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9079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B40FB-8FE4-4636-9CF6-D544D70D5A9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98011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FE4C2EA-E191-4F1C-B366-C48CABCEC4A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29354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4E132082-6D9A-4027-87D7-42EBFBBBF56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924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88BF-4E49-4A69-A859-CB2E88071F4D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7A37-E2EA-4EB7-96D0-FDFB27E295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4242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9CC94AA-B87D-40F5-9E64-99846D0055D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57519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E96B0-36DB-4047-AA91-68C8F11157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36453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60E21-066A-4842-80AC-01CDB1B8D5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7298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3B0C0-A30E-4126-97E7-23E9B166A68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10048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52236-D20F-44A0-9813-E769444EDE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911969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FB671-B951-4EBF-BF4A-EA03F6813BD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329681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CC13B-74BA-413C-9C0B-0A7FB42D2A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473827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5AFFA-E845-4769-A70C-EC11AEC98B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4162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BB7B5-B150-4540-B788-9735D3CDAD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965692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FC205-8EA0-4BF2-8E0D-FB87804E15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3428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88BF-4E49-4A69-A859-CB2E88071F4D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7A37-E2EA-4EB7-96D0-FDFB27E295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16936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069CA1-4874-4FFD-B96C-D0FDBE009E9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988202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637BD5-09D9-44C0-9C1B-8E2E714D89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580074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7813"/>
            <a:ext cx="103632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219200" y="1600201"/>
            <a:ext cx="10363200" cy="4530725"/>
          </a:xfrm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D32E5-5A3E-4897-9DF3-04BC470E9B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7178909"/>
      </p:ext>
    </p:extLst>
  </p:cSld>
  <p:clrMapOvr>
    <a:masterClrMapping/>
  </p:clrMapOvr>
  <p:transition spd="slow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1E727-E55F-46B5-BC8C-EAA8FC34DCD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188192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AE4E2-E20C-43A9-BC8A-1DB4394C3F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89633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B4FFE1-86C4-4E36-BA4F-534B85B505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298775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835B6E-03CE-4E70-9EF7-72D7811448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602325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3A2C8-7F57-45AC-A649-2CC0B4A1DB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844957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45FD90-087D-440B-948B-6BD2707E7D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456814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64253-6E49-4EB0-906F-5DF8D21DF2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9410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988BF-4E49-4A69-A859-CB2E88071F4D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07A37-E2EA-4EB7-96D0-FDFB27E295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57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912FC-B56E-4F79-ABA7-79BA51AB6C82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FCE1D-FA7A-4F68-81BD-A30483770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772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0" y="152400"/>
            <a:ext cx="11582400" cy="6096000"/>
            <a:chOff x="0" y="96"/>
            <a:chExt cx="5472" cy="3840"/>
          </a:xfrm>
        </p:grpSpPr>
        <p:sp>
          <p:nvSpPr>
            <p:cNvPr id="211971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1972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1973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000000"/>
                </a:solidFill>
              </a:endParaRPr>
            </a:p>
          </p:txBody>
        </p:sp>
      </p:grpSp>
      <p:sp>
        <p:nvSpPr>
          <p:cNvPr id="21197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60352" y="228600"/>
            <a:ext cx="10687049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1197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1600200"/>
            <a:ext cx="10566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21197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1197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1197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anose="020B0A040201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34B10C-37AA-4E68-B4A6-6DA10F1CFAF9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407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1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1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1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1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1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1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1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19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19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19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19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19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19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19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19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19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4" grpId="0"/>
      <p:bldP spid="211975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19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197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119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19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19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197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119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19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19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197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119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19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19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197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119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19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19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197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119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19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DE6A4-75D4-4D3A-9675-5D7B979BAA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86172-E31D-430F-8632-614DD41927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683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399">
                <a:gamma/>
                <a:shade val="46275"/>
                <a:invGamma/>
              </a:srgbClr>
            </a:gs>
            <a:gs pos="100000">
              <a:srgbClr val="0033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0D59B1C-4924-430F-B2BA-F1734571D45A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55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399">
                <a:gamma/>
                <a:shade val="46275"/>
                <a:invGamma/>
              </a:srgbClr>
            </a:gs>
            <a:gs pos="100000">
              <a:srgbClr val="0033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0D59B1C-4924-430F-B2BA-F1734571D45A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674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399">
                <a:gamma/>
                <a:shade val="46275"/>
                <a:invGamma/>
              </a:srgbClr>
            </a:gs>
            <a:gs pos="100000">
              <a:srgbClr val="0033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0D59B1C-4924-430F-B2BA-F1734571D45A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769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414100F-344F-47A7-A4FA-193EC50F940E}" type="slidenum"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326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45959E-7752-4930-87D0-08C2B12E905F}" type="slidenum"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303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73D4A5E-0FD2-4D2B-B014-A6F6BA4B49FA}" type="slidenum"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342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ultant.ru/document/cons_doc_LAW_402212/d4b3468db2fe5ab6b26daa9198fe5ff360e0861d/#dst100020" TargetMode="External"/><Relationship Id="rId2" Type="http://schemas.openxmlformats.org/officeDocument/2006/relationships/hyperlink" Target="https://www.consultant.ru/document/cons_doc_LAW_452911/" TargetMode="External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A850FF0028FF167833E522D902D74523F0A7465220937D07C675AD8C7BBAQ9J" TargetMode="External"/><Relationship Id="rId2" Type="http://schemas.openxmlformats.org/officeDocument/2006/relationships/hyperlink" Target="consultantplus://offline/ref=A850FF0028FF167833E522D902D74523F0A8465E23977D07C675AD8C7BBAQ9J" TargetMode="External"/><Relationship Id="rId1" Type="http://schemas.openxmlformats.org/officeDocument/2006/relationships/slideLayout" Target="../slideLayouts/slideLayout12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67242D62E10994E23D04A0DE675B819B4FBEFF4C4336E8233599EA4E2BA8AE6A3549CD277531CBEBT1R4J" TargetMode="External"/><Relationship Id="rId2" Type="http://schemas.openxmlformats.org/officeDocument/2006/relationships/hyperlink" Target="consultantplus://offline/ref=67242D62E10994E23D04A0DE675B819B4CB8FF484235E8233599EA4E2BA8AE6A3549CD277531CEEBT1R8J" TargetMode="External"/><Relationship Id="rId1" Type="http://schemas.openxmlformats.org/officeDocument/2006/relationships/slideLayout" Target="../slideLayouts/slideLayout123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3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074881F96663C7F121E70954E113493A137B048B6B67722052A7B7DA211FA91B39A8AE9240AB95XEH9J" TargetMode="External"/><Relationship Id="rId2" Type="http://schemas.openxmlformats.org/officeDocument/2006/relationships/hyperlink" Target="consultantplus://offline/ref=074881F96663C7F121E70954E113493A137B048B6B67722052A7B7DA211FA91B39A8AE9240AB90XEH9J" TargetMode="External"/><Relationship Id="rId1" Type="http://schemas.openxmlformats.org/officeDocument/2006/relationships/slideLayout" Target="../slideLayouts/slideLayout123.xml"/><Relationship Id="rId4" Type="http://schemas.openxmlformats.org/officeDocument/2006/relationships/hyperlink" Target="consultantplus://offline/ref=074881F96663C7F121E70954E113493A1D7404836A67722052A7B7DA211FA91B39A8AE9240AB92XEHDJ" TargetMode="Externa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7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ctrTitle"/>
          </p:nvPr>
        </p:nvSpPr>
        <p:spPr>
          <a:xfrm>
            <a:off x="636814" y="902043"/>
            <a:ext cx="11438165" cy="306447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1000"/>
              </a:spcBef>
              <a:defRPr/>
            </a:pPr>
            <a:r>
              <a:rPr lang="ru-RU" sz="3200" b="1" dirty="0" smtClean="0"/>
              <a:t>Кафедра </a:t>
            </a:r>
            <a:r>
              <a:rPr lang="ru-RU" sz="3200" b="1" dirty="0"/>
              <a:t>Общественного здоровья и </a:t>
            </a:r>
            <a:r>
              <a:rPr lang="ru-RU" sz="3200" b="1" dirty="0" smtClean="0"/>
              <a:t>здравоохранения</a:t>
            </a:r>
            <a:br>
              <a:rPr lang="ru-RU" sz="3200" b="1" dirty="0" smtClean="0"/>
            </a:br>
            <a:r>
              <a:rPr lang="ru-RU" sz="3200" b="1" dirty="0" smtClean="0"/>
              <a:t> 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>Тема:  Анализ деятельности ЛПУ и контроль качества и безопасности медицинской </a:t>
            </a:r>
            <a:r>
              <a:rPr lang="ru-RU" sz="3200" b="1" dirty="0" smtClean="0"/>
              <a:t>деятельности</a:t>
            </a: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2200" b="1" dirty="0"/>
              <a:t>для студентов 4 курса, обучающихся по </a:t>
            </a:r>
            <a:r>
              <a:rPr lang="ru-RU" sz="2200" b="1" dirty="0" smtClean="0"/>
              <a:t>специальности </a:t>
            </a:r>
            <a:r>
              <a:rPr lang="ru-RU" sz="2200" b="1" dirty="0" smtClean="0"/>
              <a:t>Педиатрия</a:t>
            </a:r>
            <a:endParaRPr lang="ru-RU" sz="2200" b="1" dirty="0"/>
          </a:p>
        </p:txBody>
      </p:sp>
      <p:sp>
        <p:nvSpPr>
          <p:cNvPr id="2355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67038" y="4508501"/>
            <a:ext cx="7239000" cy="158432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Clr>
                <a:srgbClr val="006666"/>
              </a:buClr>
              <a:defRPr/>
            </a:pPr>
            <a:endParaRPr lang="ru-RU" b="1" dirty="0">
              <a:latin typeface="+mj-lt"/>
              <a:ea typeface="+mj-ea"/>
              <a:cs typeface="+mj-cs"/>
            </a:endParaRPr>
          </a:p>
          <a:p>
            <a:pPr eaLnBrk="1" hangingPunct="1">
              <a:buClr>
                <a:srgbClr val="006666"/>
              </a:buClr>
              <a:defRPr/>
            </a:pPr>
            <a:r>
              <a:rPr lang="ru-RU" sz="3500" b="1" dirty="0">
                <a:latin typeface="+mj-lt"/>
                <a:ea typeface="+mj-ea"/>
                <a:cs typeface="+mj-cs"/>
              </a:rPr>
              <a:t>к.м.н., доцент, Тихонова Н. В</a:t>
            </a:r>
            <a:r>
              <a:rPr lang="ru-RU" sz="3500" b="1" dirty="0" smtClean="0">
                <a:latin typeface="+mj-lt"/>
                <a:ea typeface="+mj-ea"/>
                <a:cs typeface="+mj-cs"/>
              </a:rPr>
              <a:t>.</a:t>
            </a:r>
            <a:endParaRPr lang="ru-RU" sz="5100" b="1" dirty="0">
              <a:latin typeface="+mj-lt"/>
              <a:ea typeface="+mj-ea"/>
              <a:cs typeface="+mj-cs"/>
            </a:endParaRPr>
          </a:p>
          <a:p>
            <a:pPr eaLnBrk="1" hangingPunct="1">
              <a:defRPr/>
            </a:pPr>
            <a:endParaRPr lang="ru-RU" sz="1400" dirty="0"/>
          </a:p>
          <a:p>
            <a:pPr eaLnBrk="1" hangingPunct="1">
              <a:defRPr/>
            </a:pPr>
            <a:r>
              <a:rPr lang="ru-RU" b="1" dirty="0">
                <a:latin typeface="+mj-lt"/>
                <a:ea typeface="+mj-ea"/>
                <a:cs typeface="+mj-cs"/>
              </a:rPr>
              <a:t>Красноярск, 2023</a:t>
            </a:r>
          </a:p>
          <a:p>
            <a:pPr eaLnBrk="1" hangingPunct="1">
              <a:defRPr/>
            </a:pPr>
            <a:endParaRPr lang="ru-RU" sz="1400" dirty="0"/>
          </a:p>
          <a:p>
            <a:pPr eaLnBrk="1" hangingPunct="1">
              <a:defRPr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18383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1E04FA-BE2B-4B91-99B6-6E3CF5C50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FFFF00"/>
                </a:solidFill>
                <a:latin typeface="Arial" panose="020B0604020202020204" pitchFamily="34" charset="0"/>
              </a:rPr>
              <a:t>Статья 2. Основные понятия, используемые в Федеральном законе №323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F035D6C-4C45-4D9F-B9A7-D295AE839F8D}"/>
              </a:ext>
            </a:extLst>
          </p:cNvPr>
          <p:cNvSpPr/>
          <p:nvPr/>
        </p:nvSpPr>
        <p:spPr>
          <a:xfrm>
            <a:off x="730928" y="1494670"/>
            <a:ext cx="10996474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ru-RU" sz="3600" dirty="0">
                <a:solidFill>
                  <a:srgbClr val="FFFF00"/>
                </a:solidFill>
                <a:latin typeface="Times New Roman" panose="02020603050405020304" pitchFamily="18" charset="0"/>
              </a:rPr>
              <a:t>21) качество медицинской помощи - совокупность характеристик, отражающих </a:t>
            </a:r>
            <a:r>
              <a:rPr lang="ru-RU" sz="3600" dirty="0">
                <a:solidFill>
                  <a:srgbClr val="FFFF00"/>
                </a:solidFill>
                <a:highlight>
                  <a:srgbClr val="FF0000"/>
                </a:highlight>
                <a:latin typeface="Times New Roman" panose="02020603050405020304" pitchFamily="18" charset="0"/>
              </a:rPr>
              <a:t>своевременность</a:t>
            </a:r>
            <a:r>
              <a:rPr lang="ru-RU" sz="3600" dirty="0">
                <a:solidFill>
                  <a:srgbClr val="FFFF00"/>
                </a:solidFill>
                <a:latin typeface="Times New Roman" panose="02020603050405020304" pitchFamily="18" charset="0"/>
              </a:rPr>
              <a:t> оказания медицинской помощи, </a:t>
            </a:r>
            <a:r>
              <a:rPr lang="ru-RU" sz="3600" dirty="0">
                <a:solidFill>
                  <a:srgbClr val="FFFF00"/>
                </a:solidFill>
                <a:highlight>
                  <a:srgbClr val="FF0000"/>
                </a:highlight>
                <a:latin typeface="Times New Roman" panose="02020603050405020304" pitchFamily="18" charset="0"/>
              </a:rPr>
              <a:t>правильность</a:t>
            </a:r>
            <a:r>
              <a:rPr lang="ru-RU" sz="3600" dirty="0">
                <a:solidFill>
                  <a:srgbClr val="FFFF00"/>
                </a:solidFill>
                <a:latin typeface="Times New Roman" panose="02020603050405020304" pitchFamily="18" charset="0"/>
              </a:rPr>
              <a:t> выбора методов профилактики, диагностики, лечения и реабилитации при оказании медицинской помощи, </a:t>
            </a:r>
            <a:r>
              <a:rPr lang="ru-RU" sz="3600" dirty="0">
                <a:solidFill>
                  <a:srgbClr val="FFFF00"/>
                </a:solidFill>
                <a:highlight>
                  <a:srgbClr val="FF0000"/>
                </a:highlight>
                <a:latin typeface="Times New Roman" panose="02020603050405020304" pitchFamily="18" charset="0"/>
              </a:rPr>
              <a:t>степень достижения</a:t>
            </a:r>
            <a:r>
              <a:rPr lang="ru-RU" sz="3600" dirty="0">
                <a:solidFill>
                  <a:srgbClr val="FFFF00"/>
                </a:solidFill>
                <a:latin typeface="Times New Roman" panose="02020603050405020304" pitchFamily="18" charset="0"/>
              </a:rPr>
              <a:t> запланированного результата.</a:t>
            </a:r>
          </a:p>
        </p:txBody>
      </p:sp>
    </p:spTree>
    <p:extLst>
      <p:ext uri="{BB962C8B-B14F-4D97-AF65-F5344CB8AC3E}">
        <p14:creationId xmlns:p14="http://schemas.microsoft.com/office/powerpoint/2010/main" val="53573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92B06C-1DB8-44C0-8615-3025417F4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9904"/>
            <a:ext cx="10972800" cy="648229"/>
          </a:xfrm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Своевременность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27EF6FF-8F8A-435C-8FB4-36C8BEB86150}"/>
              </a:ext>
            </a:extLst>
          </p:cNvPr>
          <p:cNvSpPr/>
          <p:nvPr/>
        </p:nvSpPr>
        <p:spPr>
          <a:xfrm>
            <a:off x="508000" y="728133"/>
            <a:ext cx="11404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FF00"/>
                </a:solidFill>
              </a:rPr>
              <a:t>Медицинская помощь в экстренной форме оказывается медицинской организацией и медицинским работником гражданину безотлагательно и бесплатно. Отказ в ее оказании не допускается. 323-фз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373272D-DCCB-457B-BB7B-8929A89A074B}"/>
              </a:ext>
            </a:extLst>
          </p:cNvPr>
          <p:cNvSpPr/>
          <p:nvPr/>
        </p:nvSpPr>
        <p:spPr>
          <a:xfrm>
            <a:off x="152401" y="1595021"/>
            <a:ext cx="1176019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</a:rPr>
              <a:t>«Время </a:t>
            </a:r>
            <a:r>
              <a:rPr lang="ru-RU" sz="2400" dirty="0" err="1">
                <a:solidFill>
                  <a:srgbClr val="FFFF00"/>
                </a:solidFill>
              </a:rPr>
              <a:t>доезда</a:t>
            </a:r>
            <a:r>
              <a:rPr lang="ru-RU" sz="2400" dirty="0">
                <a:solidFill>
                  <a:srgbClr val="FFFF00"/>
                </a:solidFill>
              </a:rPr>
              <a:t> до пациента бригады скорой медицинской помощи в зоне обслуживания, находящейся в населенных пунктах на расстоянии до 20 км от места базирования автомобиля скорой помощи, – 20 минут, от 20 до 40 км – 30 минут, на расстоянии от 40 до 60 км – 40 минут, более 60 км – 60 и более минут с момента ее вызова.</a:t>
            </a:r>
          </a:p>
          <a:p>
            <a:r>
              <a:rPr lang="ru-RU" sz="2400" dirty="0">
                <a:solidFill>
                  <a:srgbClr val="FFFF00"/>
                </a:solidFill>
              </a:rPr>
              <a:t>Время </a:t>
            </a:r>
            <a:r>
              <a:rPr lang="ru-RU" sz="2400" dirty="0" err="1">
                <a:solidFill>
                  <a:srgbClr val="FFFF00"/>
                </a:solidFill>
              </a:rPr>
              <a:t>доезда</a:t>
            </a:r>
            <a:r>
              <a:rPr lang="ru-RU" sz="2400" dirty="0">
                <a:solidFill>
                  <a:srgbClr val="FFFF00"/>
                </a:solidFill>
              </a:rPr>
              <a:t> до пациента бригады скорой медицинской помощи в сельской местности и по дорогам с грунтовым покрытием на расстоянии до 20 км – 20 минут, на расстоянии от 20 до 40 км – 40 минут, на расстоянии от 40 до 60 км – 50 минут, более 60 км – 70 и более минут с момента ее вызова.»</a:t>
            </a:r>
          </a:p>
          <a:p>
            <a:r>
              <a:rPr lang="ru-RU" sz="2400" dirty="0">
                <a:solidFill>
                  <a:srgbClr val="FFFF00"/>
                </a:solidFill>
              </a:rPr>
              <a:t>Постановление Правительства Красноярского края "О внесении изменений в постановление Правительства Красноярского края от 27.12.2016 № 682-п "Об утверждении Территориальной программы государственных гарантий бесплатного оказания гражданам Российской Федерации медицинской помощи в Красноярском крае на 2017 год и на плановый период 2018 и 2019 годов"</a:t>
            </a:r>
          </a:p>
        </p:txBody>
      </p:sp>
    </p:spTree>
    <p:extLst>
      <p:ext uri="{BB962C8B-B14F-4D97-AF65-F5344CB8AC3E}">
        <p14:creationId xmlns:p14="http://schemas.microsoft.com/office/powerpoint/2010/main" val="293290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2133600" y="228600"/>
            <a:ext cx="83058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ru-RU" altLang="ru-RU" sz="4800" b="1">
                <a:solidFill>
                  <a:schemeClr val="bg1"/>
                </a:solidFill>
                <a:latin typeface="Arial Narrow" panose="020B0606020202030204" pitchFamily="34" charset="0"/>
              </a:rPr>
              <a:t>Качество как многоаспектная проблема</a:t>
            </a: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1752600" y="2133600"/>
            <a:ext cx="8686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</a:pPr>
            <a:r>
              <a:rPr lang="ru-RU" altLang="ru-RU" sz="2000" b="1" dirty="0">
                <a:solidFill>
                  <a:schemeClr val="bg1"/>
                </a:solidFill>
              </a:rPr>
              <a:t>Адекватность (</a:t>
            </a:r>
            <a:r>
              <a:rPr lang="en-US" altLang="ru-RU" sz="2000" b="1" dirty="0">
                <a:solidFill>
                  <a:schemeClr val="bg1"/>
                </a:solidFill>
              </a:rPr>
              <a:t>appropriateness</a:t>
            </a:r>
            <a:r>
              <a:rPr lang="ru-RU" altLang="ru-RU" sz="2000" b="1" dirty="0">
                <a:solidFill>
                  <a:schemeClr val="bg1"/>
                </a:solidFill>
              </a:rPr>
              <a:t>)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</a:pPr>
            <a:r>
              <a:rPr lang="ru-RU" altLang="ru-RU" sz="2000" b="1" dirty="0">
                <a:solidFill>
                  <a:schemeClr val="bg1"/>
                </a:solidFill>
              </a:rPr>
              <a:t>Доступность (</a:t>
            </a:r>
            <a:r>
              <a:rPr lang="en-US" altLang="ru-RU" sz="2000" b="1" dirty="0">
                <a:solidFill>
                  <a:schemeClr val="bg1"/>
                </a:solidFill>
              </a:rPr>
              <a:t>availability)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</a:pPr>
            <a:r>
              <a:rPr lang="ru-RU" altLang="ru-RU" sz="2000" b="1" dirty="0">
                <a:solidFill>
                  <a:schemeClr val="bg1"/>
                </a:solidFill>
              </a:rPr>
              <a:t>Преемственность и непрерывность (</a:t>
            </a:r>
            <a:r>
              <a:rPr lang="en-US" altLang="ru-RU" sz="2000" b="1" dirty="0">
                <a:solidFill>
                  <a:schemeClr val="bg1"/>
                </a:solidFill>
              </a:rPr>
              <a:t>continuity)</a:t>
            </a:r>
            <a:endParaRPr lang="ru-RU" altLang="ru-RU" sz="2000" b="1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</a:pPr>
            <a:r>
              <a:rPr lang="ru-RU" altLang="ru-RU" sz="2000" b="1" dirty="0">
                <a:solidFill>
                  <a:schemeClr val="bg1"/>
                </a:solidFill>
              </a:rPr>
              <a:t>Действенность (</a:t>
            </a:r>
            <a:r>
              <a:rPr lang="en-US" altLang="ru-RU" sz="2000" b="1" dirty="0">
                <a:solidFill>
                  <a:schemeClr val="bg1"/>
                </a:solidFill>
              </a:rPr>
              <a:t>efficacy)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</a:pPr>
            <a:r>
              <a:rPr lang="ru-RU" altLang="ru-RU" sz="2000" b="1" dirty="0">
                <a:solidFill>
                  <a:schemeClr val="bg1"/>
                </a:solidFill>
              </a:rPr>
              <a:t>Результативность </a:t>
            </a:r>
            <a:r>
              <a:rPr lang="en-US" altLang="ru-RU" sz="2000" b="1" dirty="0">
                <a:solidFill>
                  <a:schemeClr val="bg1"/>
                </a:solidFill>
              </a:rPr>
              <a:t>(effectiveness)</a:t>
            </a:r>
            <a:endParaRPr lang="ru-RU" altLang="ru-RU" sz="2000" b="1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</a:pPr>
            <a:r>
              <a:rPr lang="ru-RU" altLang="ru-RU" sz="2000" b="1" dirty="0">
                <a:solidFill>
                  <a:schemeClr val="bg1"/>
                </a:solidFill>
              </a:rPr>
              <a:t>Безопасность  (</a:t>
            </a:r>
            <a:r>
              <a:rPr lang="en-US" altLang="ru-RU" sz="2000" b="1" dirty="0">
                <a:solidFill>
                  <a:schemeClr val="bg1"/>
                </a:solidFill>
              </a:rPr>
              <a:t>safety)</a:t>
            </a:r>
            <a:endParaRPr lang="ru-RU" altLang="ru-RU" sz="2000" b="1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</a:pPr>
            <a:r>
              <a:rPr lang="ru-RU" altLang="ru-RU" sz="2000" b="1" dirty="0">
                <a:solidFill>
                  <a:schemeClr val="bg1"/>
                </a:solidFill>
              </a:rPr>
              <a:t>Своевременность </a:t>
            </a:r>
            <a:r>
              <a:rPr lang="en-US" altLang="ru-RU" sz="2000" b="1" dirty="0">
                <a:solidFill>
                  <a:schemeClr val="bg1"/>
                </a:solidFill>
              </a:rPr>
              <a:t>(timeliness)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</a:pPr>
            <a:r>
              <a:rPr lang="ru-RU" altLang="ru-RU" sz="2000" b="1" dirty="0">
                <a:solidFill>
                  <a:schemeClr val="bg1"/>
                </a:solidFill>
              </a:rPr>
              <a:t>Удовлетворенность потребности и ожидания (</a:t>
            </a:r>
            <a:r>
              <a:rPr lang="en-US" altLang="ru-RU" sz="2000" b="1" dirty="0">
                <a:solidFill>
                  <a:schemeClr val="bg1"/>
                </a:solidFill>
              </a:rPr>
              <a:t>satisfaction)</a:t>
            </a:r>
            <a:endParaRPr lang="ru-RU" altLang="ru-RU" sz="2000" b="1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</a:pPr>
            <a:r>
              <a:rPr lang="ru-RU" altLang="ru-RU" sz="2000" b="1" dirty="0">
                <a:solidFill>
                  <a:schemeClr val="bg1"/>
                </a:solidFill>
              </a:rPr>
              <a:t>Стабильность процесса и результата (</a:t>
            </a:r>
            <a:r>
              <a:rPr lang="en-US" altLang="ru-RU" sz="2000" b="1" dirty="0">
                <a:solidFill>
                  <a:schemeClr val="bg1"/>
                </a:solidFill>
              </a:rPr>
              <a:t>stability)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</a:pPr>
            <a:r>
              <a:rPr lang="ru-RU" altLang="ru-RU" sz="2000" b="1" dirty="0">
                <a:solidFill>
                  <a:schemeClr val="bg1"/>
                </a:solidFill>
              </a:rPr>
              <a:t>Постоянное совершенствование и улучшение (</a:t>
            </a:r>
            <a:r>
              <a:rPr lang="en-US" altLang="ru-RU" sz="2000" b="1" dirty="0">
                <a:solidFill>
                  <a:schemeClr val="bg1"/>
                </a:solidFill>
              </a:rPr>
              <a:t>improvement)</a:t>
            </a:r>
            <a:r>
              <a:rPr lang="ru-RU" altLang="ru-RU" sz="2000" b="1" dirty="0">
                <a:solidFill>
                  <a:schemeClr val="bg1"/>
                </a:solidFill>
              </a:rPr>
              <a:t> </a:t>
            </a:r>
            <a:endParaRPr lang="en-US" altLang="ru-RU" sz="2000" b="1" dirty="0">
              <a:solidFill>
                <a:schemeClr val="bg1"/>
              </a:solidFill>
            </a:endParaRPr>
          </a:p>
          <a:p>
            <a:pPr algn="r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ru-RU" altLang="ru-RU" sz="2000" b="1" i="1" dirty="0">
                <a:solidFill>
                  <a:schemeClr val="bg1"/>
                </a:solidFill>
              </a:rPr>
              <a:t>(Глоссарий, Россия-США, 1999)</a:t>
            </a:r>
          </a:p>
          <a:p>
            <a:pPr algn="r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ru-RU" altLang="ru-RU" sz="2000" b="1" i="1" dirty="0">
                <a:solidFill>
                  <a:schemeClr val="bg1"/>
                </a:solidFill>
              </a:rPr>
              <a:t>Условия: профессиональная компетентность и межличностные взаимоотношения.</a:t>
            </a:r>
            <a:r>
              <a:rPr lang="ru-RU" altLang="ru-RU" sz="2000" b="1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56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10972800" cy="1139825"/>
          </a:xfrm>
        </p:spPr>
        <p:txBody>
          <a:bodyPr/>
          <a:lstStyle/>
          <a:p>
            <a:r>
              <a:rPr lang="ru-RU" altLang="ru-RU" sz="3200" b="1">
                <a:solidFill>
                  <a:schemeClr val="tx1"/>
                </a:solidFill>
              </a:rPr>
              <a:t>В КМП по другим критерием включают</a:t>
            </a:r>
            <a:r>
              <a:rPr lang="ru-RU" altLang="ru-RU" sz="3200" b="1">
                <a:solidFill>
                  <a:schemeClr val="bg2"/>
                </a:solidFill>
              </a:rPr>
              <a:t>:</a:t>
            </a:r>
            <a:r>
              <a:rPr lang="ru-RU" altLang="ru-RU" sz="3200" b="1" u="sng">
                <a:solidFill>
                  <a:schemeClr val="bg2"/>
                </a:solidFill>
              </a:rPr>
              <a:t/>
            </a:r>
            <a:br>
              <a:rPr lang="ru-RU" altLang="ru-RU" sz="3200" b="1" u="sng">
                <a:solidFill>
                  <a:schemeClr val="bg2"/>
                </a:solidFill>
              </a:rPr>
            </a:br>
            <a:endParaRPr lang="ru-RU" altLang="ru-RU" sz="3200" b="1" u="sng">
              <a:solidFill>
                <a:schemeClr val="bg2"/>
              </a:solidFill>
            </a:endParaRP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68413"/>
            <a:ext cx="8229600" cy="51847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000" b="1" u="sng" dirty="0"/>
              <a:t>Адекватность -</a:t>
            </a:r>
            <a:r>
              <a:rPr lang="ru-RU" altLang="ru-RU" sz="2000" b="1" dirty="0"/>
              <a:t> соотношение фактического обслуживания его целям и методам реализации.</a:t>
            </a:r>
            <a:endParaRPr lang="ru-RU" altLang="ru-RU" sz="2000" b="1" u="sng" dirty="0"/>
          </a:p>
          <a:p>
            <a:pPr>
              <a:lnSpc>
                <a:spcPct val="80000"/>
              </a:lnSpc>
            </a:pPr>
            <a:r>
              <a:rPr lang="ru-RU" altLang="ru-RU" sz="2000" b="1" u="sng" dirty="0"/>
              <a:t>Своевременность </a:t>
            </a:r>
            <a:r>
              <a:rPr lang="ru-RU" altLang="ru-RU" sz="2000" b="1" dirty="0"/>
              <a:t>- соотношение между временем получения адекватной помощи от момента потребности и минимальным временем, которое бы понадобилось для оказания такой помощи в  идеальных условиях. </a:t>
            </a:r>
          </a:p>
          <a:p>
            <a:pPr>
              <a:lnSpc>
                <a:spcPct val="80000"/>
              </a:lnSpc>
            </a:pPr>
            <a:r>
              <a:rPr lang="ru-RU" altLang="ru-RU" sz="2000" b="1" u="sng" dirty="0"/>
              <a:t>Результативность - внешняя эффективность</a:t>
            </a:r>
            <a:r>
              <a:rPr lang="ru-RU" altLang="ru-RU" sz="2000" b="1" dirty="0"/>
              <a:t> соотношение между фактическим действием службы и возможным максимальным результатом, который мог быть достигнут в идеальных условиях. Стремиться к 100%.</a:t>
            </a:r>
            <a:endParaRPr lang="ru-RU" altLang="ru-RU" sz="2000" b="1" u="sng" dirty="0"/>
          </a:p>
          <a:p>
            <a:pPr>
              <a:lnSpc>
                <a:spcPct val="80000"/>
              </a:lnSpc>
            </a:pPr>
            <a:r>
              <a:rPr lang="ru-RU" altLang="ru-RU" sz="2000" b="1" u="sng" dirty="0"/>
              <a:t>Внутренняя эффективность-</a:t>
            </a:r>
            <a:r>
              <a:rPr lang="ru-RU" altLang="ru-RU" sz="2000" b="1" dirty="0"/>
              <a:t>снижение стоимости МП без снижения ее результативности.</a:t>
            </a:r>
          </a:p>
          <a:p>
            <a:pPr>
              <a:lnSpc>
                <a:spcPct val="80000"/>
              </a:lnSpc>
            </a:pPr>
            <a:r>
              <a:rPr lang="ru-RU" altLang="ru-RU" sz="2000" b="1" u="sng" dirty="0"/>
              <a:t>Научно-технический Профессиональный уровень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b="1" u="sng" dirty="0"/>
              <a:t>    уровень.</a:t>
            </a:r>
          </a:p>
          <a:p>
            <a:pPr>
              <a:lnSpc>
                <a:spcPct val="80000"/>
              </a:lnSpc>
            </a:pPr>
            <a:r>
              <a:rPr lang="ru-RU" altLang="ru-RU" sz="2000" b="1" u="sng" dirty="0"/>
              <a:t>Приемлемость - соответствие М П ожиданиям.</a:t>
            </a:r>
          </a:p>
          <a:p>
            <a:pPr>
              <a:lnSpc>
                <a:spcPct val="80000"/>
              </a:lnSpc>
            </a:pPr>
            <a:r>
              <a:rPr lang="ru-RU" altLang="ru-RU" sz="2000" b="1" u="sng" dirty="0"/>
              <a:t>Законность - выражена в законах, этических принципах, нормах и правилах.</a:t>
            </a:r>
          </a:p>
          <a:p>
            <a:pPr>
              <a:lnSpc>
                <a:spcPct val="80000"/>
              </a:lnSpc>
            </a:pPr>
            <a:endParaRPr lang="ru-RU" altLang="ru-RU" sz="2000" dirty="0"/>
          </a:p>
        </p:txBody>
      </p:sp>
    </p:spTree>
    <p:extLst>
      <p:ext uri="{BB962C8B-B14F-4D97-AF65-F5344CB8AC3E}">
        <p14:creationId xmlns:p14="http://schemas.microsoft.com/office/powerpoint/2010/main" val="316087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3935413" y="765176"/>
            <a:ext cx="4032250" cy="7143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КАЧЕСТВО МЕДИЦИНСКОЙ ПОМОЩИ</a:t>
            </a: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1774825" y="3284539"/>
            <a:ext cx="2736850" cy="4095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Что это такое?</a:t>
            </a: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1919289" y="4365626"/>
            <a:ext cx="2808287" cy="7143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Многоаспектная проблема</a:t>
            </a: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7283450" y="2997201"/>
            <a:ext cx="3384550" cy="4095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Управление качеством </a:t>
            </a: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7246938" y="3860801"/>
            <a:ext cx="3421062" cy="4095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Обеспечение качества</a:t>
            </a:r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7319964" y="5013326"/>
            <a:ext cx="2879725" cy="7143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Выбор и оценка технологий</a:t>
            </a: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3863976" y="5516564"/>
            <a:ext cx="3095625" cy="409575"/>
          </a:xfrm>
          <a:prstGeom prst="rect">
            <a:avLst/>
          </a:prstGeom>
          <a:solidFill>
            <a:schemeClr val="folHlink"/>
          </a:solidFill>
          <a:ln w="12700">
            <a:solidFill>
              <a:srgbClr val="99CCFF"/>
            </a:solidFill>
            <a:miter lim="800000"/>
            <a:headEnd/>
            <a:tailEnd/>
          </a:ln>
          <a:effectLst>
            <a:prstShdw prst="shdw17" dist="17961" dir="2700000">
              <a:srgbClr val="99CC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Оценка качества</a:t>
            </a:r>
          </a:p>
        </p:txBody>
      </p:sp>
      <p:sp>
        <p:nvSpPr>
          <p:cNvPr id="69641" name="Line 9"/>
          <p:cNvSpPr>
            <a:spLocks noChangeShapeType="1"/>
          </p:cNvSpPr>
          <p:nvPr/>
        </p:nvSpPr>
        <p:spPr bwMode="auto">
          <a:xfrm>
            <a:off x="5880100" y="1484313"/>
            <a:ext cx="0" cy="165735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9642" name="Line 10"/>
          <p:cNvSpPr>
            <a:spLocks noChangeShapeType="1"/>
          </p:cNvSpPr>
          <p:nvPr/>
        </p:nvSpPr>
        <p:spPr bwMode="auto">
          <a:xfrm flipH="1">
            <a:off x="4511676" y="3141664"/>
            <a:ext cx="1368425" cy="3587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9643" name="Line 11"/>
          <p:cNvSpPr>
            <a:spLocks noChangeShapeType="1"/>
          </p:cNvSpPr>
          <p:nvPr/>
        </p:nvSpPr>
        <p:spPr bwMode="auto">
          <a:xfrm flipH="1">
            <a:off x="4727576" y="3141664"/>
            <a:ext cx="1152525" cy="158273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9644" name="Line 12"/>
          <p:cNvSpPr>
            <a:spLocks noChangeShapeType="1"/>
          </p:cNvSpPr>
          <p:nvPr/>
        </p:nvSpPr>
        <p:spPr bwMode="auto">
          <a:xfrm flipH="1">
            <a:off x="5448300" y="3141663"/>
            <a:ext cx="431800" cy="23749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9645" name="Line 13"/>
          <p:cNvSpPr>
            <a:spLocks noChangeShapeType="1"/>
          </p:cNvSpPr>
          <p:nvPr/>
        </p:nvSpPr>
        <p:spPr bwMode="auto">
          <a:xfrm>
            <a:off x="5880101" y="3141663"/>
            <a:ext cx="1439863" cy="23034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9646" name="Line 14"/>
          <p:cNvSpPr>
            <a:spLocks noChangeShapeType="1"/>
          </p:cNvSpPr>
          <p:nvPr/>
        </p:nvSpPr>
        <p:spPr bwMode="auto">
          <a:xfrm>
            <a:off x="5880101" y="3141664"/>
            <a:ext cx="1368425" cy="7143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9647" name="Line 15"/>
          <p:cNvSpPr>
            <a:spLocks noChangeShapeType="1"/>
          </p:cNvSpPr>
          <p:nvPr/>
        </p:nvSpPr>
        <p:spPr bwMode="auto">
          <a:xfrm>
            <a:off x="5880101" y="3141664"/>
            <a:ext cx="1368425" cy="93503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54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3935413" y="765176"/>
            <a:ext cx="4032250" cy="8667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ОЦЕНКА КАЧЕСТВА</a:t>
            </a:r>
          </a:p>
          <a:p>
            <a:pPr>
              <a:spcBef>
                <a:spcPct val="50000"/>
              </a:spcBef>
            </a:pPr>
            <a:r>
              <a:rPr lang="en-US" altLang="ru-RU" sz="2000" b="1">
                <a:solidFill>
                  <a:schemeClr val="bg1"/>
                </a:solidFill>
              </a:rPr>
              <a:t>Quality assessment</a:t>
            </a:r>
            <a:endParaRPr lang="ru-RU" altLang="ru-RU" sz="2000" b="1">
              <a:solidFill>
                <a:schemeClr val="bg1"/>
              </a:solidFill>
            </a:endParaRP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1847850" y="2492376"/>
            <a:ext cx="1944688" cy="4095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Аудит</a:t>
            </a: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3935414" y="3213101"/>
            <a:ext cx="1944687" cy="4095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Контроль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6167439" y="3213101"/>
            <a:ext cx="1944687" cy="4095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Надзор</a:t>
            </a: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8401050" y="2492376"/>
            <a:ext cx="1944688" cy="4095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Экспертиза</a:t>
            </a: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4008438" y="5229226"/>
            <a:ext cx="4032250" cy="4095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Результат / стандарт</a:t>
            </a:r>
          </a:p>
        </p:txBody>
      </p:sp>
      <p:sp>
        <p:nvSpPr>
          <p:cNvPr id="55306" name="Line 10"/>
          <p:cNvSpPr>
            <a:spLocks noChangeShapeType="1"/>
          </p:cNvSpPr>
          <p:nvPr/>
        </p:nvSpPr>
        <p:spPr bwMode="auto">
          <a:xfrm>
            <a:off x="5880100" y="1628776"/>
            <a:ext cx="0" cy="5048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307" name="Line 11"/>
          <p:cNvSpPr>
            <a:spLocks noChangeShapeType="1"/>
          </p:cNvSpPr>
          <p:nvPr/>
        </p:nvSpPr>
        <p:spPr bwMode="auto">
          <a:xfrm flipH="1">
            <a:off x="3792538" y="2133601"/>
            <a:ext cx="2087562" cy="5746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308" name="Line 12"/>
          <p:cNvSpPr>
            <a:spLocks noChangeShapeType="1"/>
          </p:cNvSpPr>
          <p:nvPr/>
        </p:nvSpPr>
        <p:spPr bwMode="auto">
          <a:xfrm flipH="1">
            <a:off x="4943476" y="2133600"/>
            <a:ext cx="936625" cy="10795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309" name="Line 13"/>
          <p:cNvSpPr>
            <a:spLocks noChangeShapeType="1"/>
          </p:cNvSpPr>
          <p:nvPr/>
        </p:nvSpPr>
        <p:spPr bwMode="auto">
          <a:xfrm>
            <a:off x="5880101" y="2133600"/>
            <a:ext cx="1223963" cy="10795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310" name="Line 14"/>
          <p:cNvSpPr>
            <a:spLocks noChangeShapeType="1"/>
          </p:cNvSpPr>
          <p:nvPr/>
        </p:nvSpPr>
        <p:spPr bwMode="auto">
          <a:xfrm>
            <a:off x="5880100" y="2133601"/>
            <a:ext cx="2520950" cy="5746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311" name="Line 15"/>
          <p:cNvSpPr>
            <a:spLocks noChangeShapeType="1"/>
          </p:cNvSpPr>
          <p:nvPr/>
        </p:nvSpPr>
        <p:spPr bwMode="auto">
          <a:xfrm>
            <a:off x="2711450" y="2924175"/>
            <a:ext cx="3240088" cy="230505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312" name="Line 16"/>
          <p:cNvSpPr>
            <a:spLocks noChangeShapeType="1"/>
          </p:cNvSpPr>
          <p:nvPr/>
        </p:nvSpPr>
        <p:spPr bwMode="auto">
          <a:xfrm flipH="1">
            <a:off x="6024563" y="2924175"/>
            <a:ext cx="3384550" cy="230505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314" name="Line 18"/>
          <p:cNvSpPr>
            <a:spLocks noChangeShapeType="1"/>
          </p:cNvSpPr>
          <p:nvPr/>
        </p:nvSpPr>
        <p:spPr bwMode="auto">
          <a:xfrm>
            <a:off x="4872038" y="3644901"/>
            <a:ext cx="1079500" cy="15843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315" name="Line 19"/>
          <p:cNvSpPr>
            <a:spLocks noChangeShapeType="1"/>
          </p:cNvSpPr>
          <p:nvPr/>
        </p:nvSpPr>
        <p:spPr bwMode="auto">
          <a:xfrm flipH="1">
            <a:off x="6024564" y="3644901"/>
            <a:ext cx="1150937" cy="15843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14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8792" y="242660"/>
            <a:ext cx="11821886" cy="941161"/>
          </a:xfrm>
        </p:spPr>
        <p:txBody>
          <a:bodyPr>
            <a:noAutofit/>
          </a:bodyPr>
          <a:lstStyle/>
          <a:p>
            <a:r>
              <a:rPr lang="ru-RU" sz="2400" dirty="0"/>
              <a:t>Федеральный закон от 21.11.2011 N 323-ФЗ</a:t>
            </a:r>
            <a:br>
              <a:rPr lang="ru-RU" sz="2400" dirty="0"/>
            </a:br>
            <a:r>
              <a:rPr lang="ru-RU" sz="2400" dirty="0"/>
              <a:t>(ред. от 13.07.2015) Об основах охраны здоровья граждан в Российской Федерации"</a:t>
            </a:r>
            <a:br>
              <a:rPr lang="ru-RU" sz="2400" dirty="0"/>
            </a:br>
            <a:r>
              <a:rPr lang="ru-RU" sz="2400" dirty="0"/>
              <a:t>(с изм. и доп., вступ. в силу с 24.07.2015)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2271" y="1034798"/>
            <a:ext cx="10592939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rgbClr val="000000"/>
                </a:solidFill>
                <a:latin typeface="Verdana" panose="020B0604030504040204" pitchFamily="34" charset="0"/>
              </a:rPr>
              <a:t>Статья 10. Доступность и качество медицинской помощи</a:t>
            </a:r>
            <a:endParaRPr lang="ru-RU" altLang="ru-RU" sz="1200" dirty="0">
              <a:solidFill>
                <a:prstClr val="black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ru-RU" altLang="ru-RU" sz="1600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endParaRPr lang="ru-RU" altLang="ru-RU" sz="1200" dirty="0">
              <a:solidFill>
                <a:prstClr val="black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rgbClr val="000000"/>
                </a:solidFill>
                <a:latin typeface="Verdana" panose="020B0604030504040204" pitchFamily="34" charset="0"/>
              </a:rPr>
              <a:t>Доступность и качество медицинской помощи обеспечиваются:</a:t>
            </a:r>
            <a:endParaRPr lang="ru-RU" altLang="ru-RU" sz="1200" dirty="0">
              <a:solidFill>
                <a:prstClr val="black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rgbClr val="000000"/>
                </a:solidFill>
                <a:latin typeface="Verdana" panose="020B0604030504040204" pitchFamily="34" charset="0"/>
              </a:rPr>
              <a:t>1) организацией оказания медицинской помощи по принципу приближенности к месту жительства, месту работы или обучения;</a:t>
            </a:r>
            <a:endParaRPr lang="ru-RU" altLang="ru-RU" sz="1200" dirty="0">
              <a:solidFill>
                <a:prstClr val="black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rgbClr val="000000"/>
                </a:solidFill>
                <a:latin typeface="Verdana" panose="020B0604030504040204" pitchFamily="34" charset="0"/>
              </a:rPr>
              <a:t>2) наличием необходимого количества медицинских работников и уровнем их квалификации;</a:t>
            </a:r>
            <a:endParaRPr lang="ru-RU" altLang="ru-RU" sz="1200" dirty="0">
              <a:solidFill>
                <a:prstClr val="black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rgbClr val="000000"/>
                </a:solidFill>
                <a:latin typeface="Verdana" panose="020B0604030504040204" pitchFamily="34" charset="0"/>
              </a:rPr>
              <a:t>3) возможностью выбора медицинской организации и врача в соответствии с настоящим Федеральным </a:t>
            </a:r>
            <a:r>
              <a:rPr lang="ru-RU" altLang="ru-RU" sz="1600" u="sng" dirty="0">
                <a:solidFill>
                  <a:srgbClr val="0000FF"/>
                </a:solidFill>
                <a:latin typeface="Verdana" panose="020B0604030504040204" pitchFamily="34" charset="0"/>
              </a:rPr>
              <a:t>законом</a:t>
            </a:r>
            <a:r>
              <a:rPr lang="ru-RU" altLang="ru-RU" sz="1600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endParaRPr lang="ru-RU" altLang="ru-RU" sz="1200" dirty="0">
              <a:solidFill>
                <a:prstClr val="black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rgbClr val="000000"/>
                </a:solidFill>
                <a:latin typeface="Verdana" panose="020B0604030504040204" pitchFamily="34" charset="0"/>
              </a:rPr>
              <a:t>4) применением </a:t>
            </a:r>
            <a:r>
              <a:rPr lang="ru-RU" altLang="ru-RU" sz="1600" u="sng" dirty="0">
                <a:solidFill>
                  <a:srgbClr val="0000FF"/>
                </a:solidFill>
                <a:latin typeface="Verdana" panose="020B0604030504040204" pitchFamily="34" charset="0"/>
              </a:rPr>
              <a:t>порядков</a:t>
            </a:r>
            <a:r>
              <a:rPr lang="ru-RU" altLang="ru-RU" sz="1600" dirty="0">
                <a:solidFill>
                  <a:srgbClr val="000000"/>
                </a:solidFill>
                <a:latin typeface="Verdana" panose="020B0604030504040204" pitchFamily="34" charset="0"/>
              </a:rPr>
              <a:t> оказания медицинской помощи и </a:t>
            </a:r>
            <a:r>
              <a:rPr lang="ru-RU" altLang="ru-RU" sz="1600" u="sng" dirty="0">
                <a:solidFill>
                  <a:srgbClr val="0000FF"/>
                </a:solidFill>
                <a:latin typeface="Verdana" panose="020B0604030504040204" pitchFamily="34" charset="0"/>
              </a:rPr>
              <a:t>стандартов</a:t>
            </a:r>
            <a:r>
              <a:rPr lang="ru-RU" altLang="ru-RU" sz="1600" dirty="0">
                <a:solidFill>
                  <a:srgbClr val="000000"/>
                </a:solidFill>
                <a:latin typeface="Verdana" panose="020B0604030504040204" pitchFamily="34" charset="0"/>
              </a:rPr>
              <a:t> медицинской помощи;</a:t>
            </a:r>
            <a:endParaRPr lang="ru-RU" altLang="ru-RU" sz="1200" dirty="0">
              <a:solidFill>
                <a:prstClr val="black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rgbClr val="000000"/>
                </a:solidFill>
                <a:latin typeface="Verdana" panose="020B0604030504040204" pitchFamily="34" charset="0"/>
              </a:rPr>
              <a:t>5) предоставлением медицинской организацией гарантированного объема медицинской помощи в соответствии с </a:t>
            </a:r>
            <a:r>
              <a:rPr lang="ru-RU" altLang="ru-RU" sz="1600" u="sng" dirty="0">
                <a:solidFill>
                  <a:srgbClr val="0000FF"/>
                </a:solidFill>
                <a:latin typeface="Verdana" panose="020B0604030504040204" pitchFamily="34" charset="0"/>
              </a:rPr>
              <a:t>программой</a:t>
            </a:r>
            <a:r>
              <a:rPr lang="ru-RU" altLang="ru-RU" sz="1600" dirty="0">
                <a:solidFill>
                  <a:srgbClr val="000000"/>
                </a:solidFill>
                <a:latin typeface="Verdana" panose="020B0604030504040204" pitchFamily="34" charset="0"/>
              </a:rPr>
              <a:t> государственных гарантий бесплатного оказания гражданам медицинской помощи;</a:t>
            </a:r>
            <a:endParaRPr lang="ru-RU" altLang="ru-RU" sz="1200" dirty="0">
              <a:solidFill>
                <a:prstClr val="black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rgbClr val="000000"/>
                </a:solidFill>
                <a:latin typeface="Verdana" panose="020B0604030504040204" pitchFamily="34" charset="0"/>
              </a:rPr>
              <a:t>6) установлением в соответствии с законодательством Российской Федерации требований к размещению медицинских организаций государственной системы здравоохранения и муниципальной системы здравоохранения и иных объектов инфраструктуры в сфере здравоохранения исходя из потребностей населения;</a:t>
            </a:r>
            <a:endParaRPr lang="ru-RU" altLang="ru-RU" sz="1200" dirty="0">
              <a:solidFill>
                <a:prstClr val="black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rgbClr val="000000"/>
                </a:solidFill>
                <a:latin typeface="Verdana" panose="020B0604030504040204" pitchFamily="34" charset="0"/>
              </a:rPr>
              <a:t>7) транспортной доступностью медицинских организаций для всех групп населения, в том числе инвалидов и других групп населения с ограниченными возможностями передвижения;</a:t>
            </a:r>
            <a:endParaRPr lang="ru-RU" altLang="ru-RU" sz="1200" dirty="0">
              <a:solidFill>
                <a:prstClr val="black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rgbClr val="000000"/>
                </a:solidFill>
                <a:latin typeface="Verdana" panose="020B0604030504040204" pitchFamily="34" charset="0"/>
              </a:rPr>
              <a:t>8) возможностью беспрепятственного и бесплатного использования медицинским работником средств связи или транспортных средств для перевозки пациента в ближайшую медицинскую организацию в случаях, угрожающих его жизни и здоровью.</a:t>
            </a:r>
            <a:endParaRPr lang="ru-RU" altLang="ru-RU" sz="36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2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3911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Организация и осуществление федерального государственного контроля (надзора) качества и безопасности медицинской деятельности </a:t>
            </a:r>
            <a:r>
              <a:rPr lang="ru-RU" sz="3600" b="1" dirty="0"/>
              <a:t>регулируются Федеральным </a:t>
            </a:r>
            <a:r>
              <a:rPr lang="ru-RU" sz="3600" b="1" u="sng" dirty="0">
                <a:hlinkClick r:id="rId2"/>
              </a:rPr>
              <a:t>законом</a:t>
            </a:r>
            <a:r>
              <a:rPr lang="ru-RU" sz="3600" b="1" dirty="0"/>
              <a:t> от 31 июля 2020 года N 248-ФЗ "О государственном контроле (надзоре) и муниципальном контроле в Российской Федерации".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5. </a:t>
            </a:r>
            <a:r>
              <a:rPr lang="ru-RU" sz="3600" u="sng" dirty="0">
                <a:hlinkClick r:id="rId3"/>
              </a:rPr>
              <a:t>Положение</a:t>
            </a:r>
            <a:r>
              <a:rPr lang="ru-RU" sz="3600" dirty="0"/>
              <a:t> о федеральном государственном контроле (надзоре) качества и безопасности медицинской деятельности утверждается Правительством Российской Федерации.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7593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957" y="0"/>
            <a:ext cx="11609614" cy="930729"/>
          </a:xfrm>
        </p:spPr>
        <p:txBody>
          <a:bodyPr>
            <a:noAutofit/>
          </a:bodyPr>
          <a:lstStyle/>
          <a:p>
            <a:pPr algn="just" eaLnBrk="0" fontAlgn="base" hangingPunct="0">
              <a:spcAft>
                <a:spcPct val="0"/>
              </a:spcAft>
            </a:pPr>
            <a:r>
              <a:rPr lang="ru-RU" sz="1800" b="1" dirty="0">
                <a:solidFill>
                  <a:prstClr val="black"/>
                </a:solidFill>
                <a:latin typeface="Verdana" panose="020B0604030504040204" pitchFamily="34" charset="0"/>
                <a:ea typeface="+mn-ea"/>
                <a:cs typeface="+mn-cs"/>
              </a:rPr>
              <a:t/>
            </a:r>
            <a:br>
              <a:rPr lang="ru-RU" sz="1800" b="1" dirty="0">
                <a:solidFill>
                  <a:prstClr val="black"/>
                </a:solidFill>
                <a:latin typeface="Verdana" panose="020B0604030504040204" pitchFamily="34" charset="0"/>
                <a:ea typeface="+mn-ea"/>
                <a:cs typeface="+mn-cs"/>
              </a:rPr>
            </a:br>
            <a:r>
              <a:rPr lang="ru-RU" sz="2000" b="1" dirty="0" smtClean="0">
                <a:solidFill>
                  <a:prstClr val="black"/>
                </a:solidFill>
                <a:latin typeface="Verdana" panose="020B0604030504040204" pitchFamily="34" charset="0"/>
                <a:ea typeface="+mn-ea"/>
                <a:cs typeface="+mn-cs"/>
              </a:rPr>
              <a:t>Федеральный </a:t>
            </a:r>
            <a:r>
              <a:rPr lang="ru-RU" sz="2000" b="1" dirty="0">
                <a:solidFill>
                  <a:prstClr val="black"/>
                </a:solidFill>
                <a:latin typeface="Verdana" panose="020B0604030504040204" pitchFamily="34" charset="0"/>
                <a:ea typeface="+mn-ea"/>
                <a:cs typeface="+mn-cs"/>
              </a:rPr>
              <a:t>закон от 29.11.2010 N 326-ФЗ "Об обязательном медицинском страховании в Российской Федерации"</a:t>
            </a:r>
            <a:br>
              <a:rPr lang="ru-RU" sz="2000" b="1" dirty="0">
                <a:solidFill>
                  <a:prstClr val="black"/>
                </a:solidFill>
                <a:latin typeface="Verdana" panose="020B0604030504040204" pitchFamily="34" charset="0"/>
                <a:ea typeface="+mn-ea"/>
                <a:cs typeface="+mn-cs"/>
              </a:rPr>
            </a:br>
            <a:endParaRPr lang="ru-RU" sz="2000" b="1" dirty="0">
              <a:solidFill>
                <a:prstClr val="black"/>
              </a:solidFill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6957" y="1066880"/>
            <a:ext cx="11405509" cy="446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prstClr val="black"/>
                </a:solidFill>
                <a:latin typeface="Verdana" panose="020B0604030504040204" pitchFamily="34" charset="0"/>
              </a:rPr>
              <a:t>Глава 9. КОНТРОЛЬ ОБЪЕМОВ, СРОКОВ,</a:t>
            </a:r>
            <a:endParaRPr lang="ru-RU" altLang="ru-RU" sz="1400" dirty="0">
              <a:solidFill>
                <a:prstClr val="black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prstClr val="black"/>
                </a:solidFill>
                <a:latin typeface="Verdana" panose="020B0604030504040204" pitchFamily="34" charset="0"/>
              </a:rPr>
              <a:t>КАЧЕСТВА И УСЛОВИЙ ПРЕДОСТАВЛЕНИЯ МЕДИЦИНСКОЙ ПОМОЩИ</a:t>
            </a:r>
            <a:endParaRPr lang="ru-RU" altLang="ru-RU" sz="1400" dirty="0">
              <a:solidFill>
                <a:prstClr val="black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prstClr val="black"/>
                </a:solidFill>
                <a:latin typeface="Verdana" panose="020B0604030504040204" pitchFamily="34" charset="0"/>
              </a:rPr>
              <a:t>ПО ОБЯЗАТЕЛЬНОМУ МЕДИЦИНСКОМУ </a:t>
            </a:r>
            <a:r>
              <a:rPr lang="ru-RU" altLang="ru-RU" b="1" dirty="0" smtClean="0">
                <a:solidFill>
                  <a:prstClr val="black"/>
                </a:solidFill>
                <a:latin typeface="Verdana" panose="020B0604030504040204" pitchFamily="34" charset="0"/>
              </a:rPr>
              <a:t>СТРАХОВАНИЮ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400" dirty="0">
              <a:solidFill>
                <a:prstClr val="black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  <a:latin typeface="Verdana" panose="020B0604030504040204" pitchFamily="34" charset="0"/>
              </a:rPr>
              <a:t>Статья 40. Организация контроля объемов, сроков, качества и условий предоставления медицинской помощи</a:t>
            </a:r>
            <a:endParaRPr lang="ru-RU" altLang="ru-RU" sz="1400" dirty="0">
              <a:solidFill>
                <a:prstClr val="black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  <a:latin typeface="Verdana" panose="020B0604030504040204" pitchFamily="34" charset="0"/>
              </a:rPr>
              <a:t>1. Контроль объемов, сроков, качества и условий предоставления медицинской помощи медицинскими организациями в объеме и на условиях, которые установлены территориальной программой обязательного медицинского страхования и договором на оказание и оплату медицинской помощи по обязательному медицинскому страхованию, проводится в соответствии с </a:t>
            </a:r>
            <a:r>
              <a:rPr lang="ru-RU" altLang="ru-RU" u="sng" dirty="0">
                <a:solidFill>
                  <a:srgbClr val="0000FF"/>
                </a:solidFill>
                <a:latin typeface="Verdana" panose="020B0604030504040204" pitchFamily="34" charset="0"/>
              </a:rPr>
              <a:t>порядком</a:t>
            </a:r>
            <a:r>
              <a:rPr lang="ru-RU" altLang="ru-RU" dirty="0">
                <a:solidFill>
                  <a:srgbClr val="000000"/>
                </a:solidFill>
                <a:latin typeface="Verdana" panose="020B0604030504040204" pitchFamily="34" charset="0"/>
              </a:rPr>
              <a:t> организации и проведения контроля объемов, сроков, качества и условий предоставления медицинской помощи, установленным Федеральным фондом.</a:t>
            </a:r>
            <a:endParaRPr lang="ru-RU" altLang="ru-RU" sz="1400" dirty="0">
              <a:solidFill>
                <a:prstClr val="black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  <a:latin typeface="Verdana" panose="020B0604030504040204" pitchFamily="34" charset="0"/>
              </a:rPr>
              <a:t>2. Контроль объемов, сроков, качества и условий предоставления медицинской помощи осуществляется путем проведения медико-экономического контроля, медико-экономической экспертизы, экспертизы качества медицинской помощи.</a:t>
            </a:r>
            <a:endParaRPr lang="ru-RU" altLang="ru-RU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05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957" y="1"/>
            <a:ext cx="11609614" cy="518984"/>
          </a:xfrm>
        </p:spPr>
        <p:txBody>
          <a:bodyPr>
            <a:noAutofit/>
          </a:bodyPr>
          <a:lstStyle/>
          <a:p>
            <a:r>
              <a:rPr lang="ru-RU" sz="2000" dirty="0"/>
              <a:t>Федеральный закон от 29.11.2010 N </a:t>
            </a:r>
            <a:r>
              <a:rPr lang="ru-RU" sz="2000" dirty="0" smtClean="0"/>
              <a:t>326-ФЗ</a:t>
            </a:r>
            <a:endParaRPr lang="ru-RU" sz="20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6957" y="1013417"/>
            <a:ext cx="11405509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  <a:latin typeface="Verdana" panose="020B0604030504040204" pitchFamily="34" charset="0"/>
              </a:rPr>
              <a:t>Статья 40. Организация контроля объемов, сроков, качества и условий предоставления медицинской помощи</a:t>
            </a:r>
            <a:endParaRPr lang="ru-RU" altLang="ru-RU" sz="1400" dirty="0">
              <a:solidFill>
                <a:prstClr val="black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  <a:latin typeface="Verdana" panose="020B0604030504040204" pitchFamily="34" charset="0"/>
              </a:rPr>
              <a:t>3. Медико-экономический контроль - установление соответствия сведений об объемах оказанной медицинской помощи застрахованным лицам на основании предоставленных к оплате медицинской организацией </a:t>
            </a:r>
            <a:r>
              <a:rPr lang="ru-RU" altLang="ru-RU" u="sng" dirty="0">
                <a:solidFill>
                  <a:srgbClr val="0000FF"/>
                </a:solidFill>
                <a:latin typeface="Verdana" panose="020B0604030504040204" pitchFamily="34" charset="0"/>
              </a:rPr>
              <a:t>реестров</a:t>
            </a:r>
            <a:r>
              <a:rPr lang="ru-RU" altLang="ru-RU" dirty="0">
                <a:solidFill>
                  <a:srgbClr val="000000"/>
                </a:solidFill>
                <a:latin typeface="Verdana" panose="020B0604030504040204" pitchFamily="34" charset="0"/>
              </a:rPr>
              <a:t> счетов условиям договоров на оказание и оплату медицинской помощи по обязательному медицинскому страхованию, территориальной программе обязательного медицинского страхования, способам оплаты медицинской помощи и тарифам на оплату медицинской помощи.</a:t>
            </a:r>
            <a:endParaRPr lang="ru-RU" altLang="ru-RU" sz="1400" dirty="0">
              <a:solidFill>
                <a:prstClr val="black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  <a:latin typeface="Verdana" panose="020B0604030504040204" pitchFamily="34" charset="0"/>
              </a:rPr>
              <a:t>4. Медико-экономическая экспертиза - установление соответствия фактических сроков оказания медицинской помощи, объема предъявленных к оплате медицинских услуг записям в первичной медицинской документации и учетно-отчетной документации медицинской организации.</a:t>
            </a:r>
            <a:endParaRPr lang="ru-RU" altLang="ru-RU" sz="1400" dirty="0">
              <a:solidFill>
                <a:prstClr val="black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  <a:latin typeface="Verdana" panose="020B0604030504040204" pitchFamily="34" charset="0"/>
              </a:rPr>
              <a:t>5. Медико-экономическая экспертиза проводится специалистом-экспертом, являющимся врачом, имеющим стаж работы по врачебной специальности не менее пяти лет и прошедшим соответствующую подготовку по вопросам экспертной деятельности в сфере обязательного медицинского страхования.</a:t>
            </a:r>
            <a:endParaRPr lang="ru-RU" altLang="ru-RU" sz="1400" dirty="0">
              <a:solidFill>
                <a:prstClr val="black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  <a:latin typeface="Verdana" panose="020B0604030504040204" pitchFamily="34" charset="0"/>
              </a:rPr>
              <a:t>6. Экспертиза качества медицинской помощи - выявление нарушений при оказании медицинской помощи, в том числе оценка своевременности ее оказания, правильности выбора методов профилактики, диагностики, лечения и реабилитации, степени достижения запланированного результата.</a:t>
            </a:r>
            <a:endParaRPr lang="ru-RU" altLang="ru-RU" sz="4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96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Цель лекции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825625"/>
            <a:ext cx="10515600" cy="1782548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2900" dirty="0" smtClean="0"/>
              <a:t>представить анализ деятельности лечебно-профилактических учреждений </a:t>
            </a:r>
            <a:r>
              <a:rPr lang="ru-RU" sz="2900" dirty="0" smtClean="0"/>
              <a:t>в </a:t>
            </a:r>
            <a:r>
              <a:rPr lang="ru-RU" sz="2900" dirty="0" smtClean="0"/>
              <a:t>рам</a:t>
            </a:r>
            <a:r>
              <a:rPr lang="ru-RU" sz="2900" dirty="0" smtClean="0"/>
              <a:t>ках контроля </a:t>
            </a:r>
            <a:r>
              <a:rPr lang="ru-RU" sz="2900" dirty="0"/>
              <a:t>качества и безопасности медицинской 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02" name="Group 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55169865"/>
              </p:ext>
            </p:extLst>
          </p:nvPr>
        </p:nvGraphicFramePr>
        <p:xfrm>
          <a:off x="304799" y="261256"/>
          <a:ext cx="11611428" cy="6328229"/>
        </p:xfrm>
        <a:graphic>
          <a:graphicData uri="http://schemas.openxmlformats.org/drawingml/2006/table">
            <a:tbl>
              <a:tblPr/>
              <a:tblGrid>
                <a:gridCol w="35649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760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704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7191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Термины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Определения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Примеры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9413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Индикатор качества помощи (</a:t>
                      </a:r>
                      <a:r>
                        <a:rPr kumimoji="0" lang="en-US" altLang="ru-RU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indicator)</a:t>
                      </a:r>
                      <a:endParaRPr kumimoji="0" lang="ru-RU" alt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Ретроспективно измеряемый элемент оценки медицинской помощи, относительно которого имеются доказательства или признанное мнение, что его изменение связано с качеством помощи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Доля больных с АД </a:t>
                      </a:r>
                      <a:r>
                        <a:rPr kumimoji="0" lang="en-US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&gt;</a:t>
                      </a:r>
                      <a:r>
                        <a:rPr kumimoji="0" lang="ru-RU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160/90 </a:t>
                      </a:r>
                      <a:r>
                        <a:rPr kumimoji="0" lang="en-US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mm Hg</a:t>
                      </a:r>
                      <a:r>
                        <a:rPr kumimoji="0" lang="ru-RU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 которым проведено повторное измерение АД в течение 3 месяцев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6217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Стандарт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kumimoji="0" lang="en-US" altLang="ru-RU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standard)</a:t>
                      </a:r>
                      <a:endParaRPr kumimoji="0" lang="ru-RU" altLang="ru-RU" sz="3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Степень соответствия индикатору или критерию оценки. Имеет очень малую степень свободы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Минимум у 90% больных с АД </a:t>
                      </a:r>
                      <a:r>
                        <a:rPr kumimoji="0" lang="en-US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&gt;</a:t>
                      </a: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160/90 </a:t>
                      </a:r>
                      <a:r>
                        <a:rPr kumimoji="0" lang="en-US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mm Hg</a:t>
                      </a: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должны быть проведены повторные измерения АД в течение 3 месяцев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164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92313" y="1285875"/>
            <a:ext cx="8229600" cy="1828800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Оценка эффективности в здравоохранении</a:t>
            </a:r>
          </a:p>
        </p:txBody>
      </p:sp>
    </p:spTree>
    <p:extLst>
      <p:ext uri="{BB962C8B-B14F-4D97-AF65-F5344CB8AC3E}">
        <p14:creationId xmlns:p14="http://schemas.microsoft.com/office/powerpoint/2010/main" val="2863639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8153400" cy="2667000"/>
          </a:xfrm>
        </p:spPr>
        <p:txBody>
          <a:bodyPr/>
          <a:lstStyle/>
          <a:p>
            <a:r>
              <a:rPr lang="ru-RU" altLang="ru-RU" sz="4000"/>
              <a:t>э</a:t>
            </a:r>
            <a:r>
              <a:rPr lang="ru-RU" altLang="ru-RU" sz="4000" b="1"/>
              <a:t>ффективность (</a:t>
            </a:r>
            <a:r>
              <a:rPr lang="en-US" altLang="ru-RU" sz="4000" b="1"/>
              <a:t>efficiency</a:t>
            </a:r>
            <a:r>
              <a:rPr lang="ru-RU" altLang="ru-RU" sz="4000" b="1"/>
              <a:t>) </a:t>
            </a:r>
            <a:r>
              <a:rPr lang="ru-RU" altLang="ru-RU" sz="4000"/>
              <a:t>-это отношение произведенных затрат (затраченных ресурсов) к полученному результату.</a:t>
            </a:r>
          </a:p>
        </p:txBody>
      </p:sp>
    </p:spTree>
    <p:extLst>
      <p:ext uri="{BB962C8B-B14F-4D97-AF65-F5344CB8AC3E}">
        <p14:creationId xmlns:p14="http://schemas.microsoft.com/office/powerpoint/2010/main" val="254234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6"/>
          <p:cNvSpPr txBox="1">
            <a:spLocks noChangeArrowheads="1"/>
          </p:cNvSpPr>
          <p:nvPr/>
        </p:nvSpPr>
        <p:spPr bwMode="auto">
          <a:xfrm>
            <a:off x="3175000" y="7939"/>
            <a:ext cx="6026150" cy="636587"/>
          </a:xfrm>
          <a:prstGeom prst="rect">
            <a:avLst/>
          </a:prstGeom>
          <a:solidFill>
            <a:srgbClr val="FFFFFF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>
                <a:solidFill>
                  <a:srgbClr val="000000"/>
                </a:solidFill>
              </a:rPr>
              <a:t>эффективность</a:t>
            </a:r>
          </a:p>
        </p:txBody>
      </p:sp>
      <p:sp>
        <p:nvSpPr>
          <p:cNvPr id="76803" name="Text Box 7"/>
          <p:cNvSpPr txBox="1">
            <a:spLocks noChangeArrowheads="1"/>
          </p:cNvSpPr>
          <p:nvPr/>
        </p:nvSpPr>
        <p:spPr bwMode="auto">
          <a:xfrm>
            <a:off x="1531938" y="912814"/>
            <a:ext cx="4197350" cy="427037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>
                <a:solidFill>
                  <a:srgbClr val="000000"/>
                </a:solidFill>
              </a:rPr>
              <a:t>медицинская</a:t>
            </a:r>
          </a:p>
        </p:txBody>
      </p:sp>
      <p:sp>
        <p:nvSpPr>
          <p:cNvPr id="76804" name="Text Box 8"/>
          <p:cNvSpPr txBox="1">
            <a:spLocks noChangeArrowheads="1"/>
          </p:cNvSpPr>
          <p:nvPr/>
        </p:nvSpPr>
        <p:spPr bwMode="auto">
          <a:xfrm>
            <a:off x="1531939" y="1493839"/>
            <a:ext cx="2008187" cy="2338387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lIns="18000" tIns="36000" rIns="18000" bIns="36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000000"/>
                </a:solidFill>
              </a:rPr>
              <a:t>Общие показатели (исходы)</a:t>
            </a:r>
          </a:p>
        </p:txBody>
      </p:sp>
      <p:sp>
        <p:nvSpPr>
          <p:cNvPr id="76805" name="Text Box 9"/>
          <p:cNvSpPr txBox="1">
            <a:spLocks noChangeArrowheads="1"/>
          </p:cNvSpPr>
          <p:nvPr/>
        </p:nvSpPr>
        <p:spPr bwMode="auto">
          <a:xfrm>
            <a:off x="3722689" y="1460500"/>
            <a:ext cx="2008187" cy="2338388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lIns="18000" tIns="36000" rIns="18000" bIns="36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000000"/>
                </a:solidFill>
              </a:rPr>
              <a:t>Специальные показател (для конкретных специалистов)</a:t>
            </a:r>
          </a:p>
        </p:txBody>
      </p:sp>
      <p:sp>
        <p:nvSpPr>
          <p:cNvPr id="76806" name="Text Box 10"/>
          <p:cNvSpPr txBox="1">
            <a:spLocks noChangeArrowheads="1"/>
          </p:cNvSpPr>
          <p:nvPr/>
        </p:nvSpPr>
        <p:spPr bwMode="auto">
          <a:xfrm>
            <a:off x="6461125" y="912814"/>
            <a:ext cx="3468688" cy="427037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>
                <a:solidFill>
                  <a:srgbClr val="000000"/>
                </a:solidFill>
              </a:rPr>
              <a:t>социальная</a:t>
            </a:r>
          </a:p>
        </p:txBody>
      </p:sp>
      <p:sp>
        <p:nvSpPr>
          <p:cNvPr id="76807" name="Line 11"/>
          <p:cNvSpPr>
            <a:spLocks noChangeShapeType="1"/>
          </p:cNvSpPr>
          <p:nvPr/>
        </p:nvSpPr>
        <p:spPr bwMode="auto">
          <a:xfrm flipH="1">
            <a:off x="8278814" y="646113"/>
            <a:ext cx="7937" cy="266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6808" name="Line 12"/>
          <p:cNvSpPr>
            <a:spLocks noChangeShapeType="1"/>
          </p:cNvSpPr>
          <p:nvPr/>
        </p:nvSpPr>
        <p:spPr bwMode="auto">
          <a:xfrm flipH="1">
            <a:off x="3714750" y="646113"/>
            <a:ext cx="7938" cy="265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6809" name="Text Box 13"/>
          <p:cNvSpPr txBox="1">
            <a:spLocks noChangeArrowheads="1"/>
          </p:cNvSpPr>
          <p:nvPr/>
        </p:nvSpPr>
        <p:spPr bwMode="auto">
          <a:xfrm>
            <a:off x="6461125" y="1460500"/>
            <a:ext cx="2008188" cy="2338388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lIns="18000" tIns="36000" rIns="18000" bIns="36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000000"/>
                </a:solidFill>
              </a:rPr>
              <a:t>Макросоциальные показатели</a:t>
            </a:r>
          </a:p>
        </p:txBody>
      </p:sp>
      <p:sp>
        <p:nvSpPr>
          <p:cNvPr id="76810" name="Text Box 14"/>
          <p:cNvSpPr txBox="1">
            <a:spLocks noChangeArrowheads="1"/>
          </p:cNvSpPr>
          <p:nvPr/>
        </p:nvSpPr>
        <p:spPr bwMode="auto">
          <a:xfrm>
            <a:off x="8651875" y="1460500"/>
            <a:ext cx="2008188" cy="2338388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lIns="18000" tIns="36000" rIns="18000" bIns="36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000000"/>
                </a:solidFill>
              </a:rPr>
              <a:t>Микросоциальные показатели</a:t>
            </a:r>
          </a:p>
        </p:txBody>
      </p:sp>
      <p:sp>
        <p:nvSpPr>
          <p:cNvPr id="76811" name="Text Box 15"/>
          <p:cNvSpPr txBox="1">
            <a:spLocks noChangeArrowheads="1"/>
          </p:cNvSpPr>
          <p:nvPr/>
        </p:nvSpPr>
        <p:spPr bwMode="auto">
          <a:xfrm>
            <a:off x="3905250" y="4014789"/>
            <a:ext cx="4197350" cy="427037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>
                <a:solidFill>
                  <a:srgbClr val="000000"/>
                </a:solidFill>
              </a:rPr>
              <a:t>экономическая</a:t>
            </a:r>
          </a:p>
        </p:txBody>
      </p:sp>
      <p:sp>
        <p:nvSpPr>
          <p:cNvPr id="76812" name="Text Box 16"/>
          <p:cNvSpPr txBox="1">
            <a:spLocks noChangeArrowheads="1"/>
          </p:cNvSpPr>
          <p:nvPr/>
        </p:nvSpPr>
        <p:spPr bwMode="auto">
          <a:xfrm>
            <a:off x="1531939" y="4899026"/>
            <a:ext cx="2008187" cy="1958975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lIns="18000" tIns="36000" rIns="18000" bIns="36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000000"/>
                </a:solidFill>
              </a:rPr>
              <a:t>Показатели результативности работы здравоохранения</a:t>
            </a:r>
          </a:p>
        </p:txBody>
      </p:sp>
      <p:sp>
        <p:nvSpPr>
          <p:cNvPr id="76813" name="Text Box 17"/>
          <p:cNvSpPr txBox="1">
            <a:spLocks noChangeArrowheads="1"/>
          </p:cNvSpPr>
          <p:nvPr/>
        </p:nvSpPr>
        <p:spPr bwMode="auto">
          <a:xfrm>
            <a:off x="3722689" y="4899026"/>
            <a:ext cx="2008187" cy="1958975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lIns="18000" tIns="36000" rIns="18000" bIns="36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000000"/>
                </a:solidFill>
              </a:rPr>
              <a:t>Показатели эффективности инвестиционных программ</a:t>
            </a:r>
          </a:p>
        </p:txBody>
      </p:sp>
      <p:sp>
        <p:nvSpPr>
          <p:cNvPr id="76814" name="Text Box 18"/>
          <p:cNvSpPr txBox="1">
            <a:spLocks noChangeArrowheads="1"/>
          </p:cNvSpPr>
          <p:nvPr/>
        </p:nvSpPr>
        <p:spPr bwMode="auto">
          <a:xfrm>
            <a:off x="8469313" y="4899026"/>
            <a:ext cx="2190750" cy="1958975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lIns="18000" tIns="36000" rIns="18000" bIns="36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000000"/>
                </a:solidFill>
              </a:rPr>
              <a:t>Показатели эффективности использования финансовых средств</a:t>
            </a:r>
          </a:p>
        </p:txBody>
      </p:sp>
      <p:sp>
        <p:nvSpPr>
          <p:cNvPr id="76815" name="Text Box 19"/>
          <p:cNvSpPr txBox="1">
            <a:spLocks noChangeArrowheads="1"/>
          </p:cNvSpPr>
          <p:nvPr/>
        </p:nvSpPr>
        <p:spPr bwMode="auto">
          <a:xfrm>
            <a:off x="5913438" y="4899026"/>
            <a:ext cx="2373312" cy="1958975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lIns="18000" tIns="36000" rIns="18000" bIns="36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000000"/>
                </a:solidFill>
              </a:rPr>
              <a:t>Показатели эффективности финансирования в целом здравоохранения</a:t>
            </a:r>
          </a:p>
        </p:txBody>
      </p:sp>
      <p:sp>
        <p:nvSpPr>
          <p:cNvPr id="76816" name="Line 20"/>
          <p:cNvSpPr>
            <a:spLocks noChangeShapeType="1"/>
          </p:cNvSpPr>
          <p:nvPr/>
        </p:nvSpPr>
        <p:spPr bwMode="auto">
          <a:xfrm flipH="1">
            <a:off x="6088064" y="646114"/>
            <a:ext cx="7937" cy="3368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6817" name="Line 21"/>
          <p:cNvSpPr>
            <a:spLocks noChangeShapeType="1"/>
          </p:cNvSpPr>
          <p:nvPr/>
        </p:nvSpPr>
        <p:spPr bwMode="auto">
          <a:xfrm>
            <a:off x="2436814" y="1333500"/>
            <a:ext cx="1587" cy="127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6818" name="Line 22"/>
          <p:cNvSpPr>
            <a:spLocks noChangeShapeType="1"/>
          </p:cNvSpPr>
          <p:nvPr/>
        </p:nvSpPr>
        <p:spPr bwMode="auto">
          <a:xfrm>
            <a:off x="7366000" y="1333500"/>
            <a:ext cx="0" cy="127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6819" name="Line 23"/>
          <p:cNvSpPr>
            <a:spLocks noChangeShapeType="1"/>
          </p:cNvSpPr>
          <p:nvPr/>
        </p:nvSpPr>
        <p:spPr bwMode="auto">
          <a:xfrm>
            <a:off x="4808539" y="1333500"/>
            <a:ext cx="1587" cy="127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6820" name="Line 24"/>
          <p:cNvSpPr>
            <a:spLocks noChangeShapeType="1"/>
          </p:cNvSpPr>
          <p:nvPr/>
        </p:nvSpPr>
        <p:spPr bwMode="auto">
          <a:xfrm>
            <a:off x="9556750" y="1333500"/>
            <a:ext cx="0" cy="127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6821" name="Line 25"/>
          <p:cNvSpPr>
            <a:spLocks noChangeShapeType="1"/>
          </p:cNvSpPr>
          <p:nvPr/>
        </p:nvSpPr>
        <p:spPr bwMode="auto">
          <a:xfrm>
            <a:off x="2254250" y="4562475"/>
            <a:ext cx="71199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6822" name="Line 26"/>
          <p:cNvSpPr>
            <a:spLocks noChangeShapeType="1"/>
          </p:cNvSpPr>
          <p:nvPr/>
        </p:nvSpPr>
        <p:spPr bwMode="auto">
          <a:xfrm>
            <a:off x="6086475" y="4435475"/>
            <a:ext cx="1588" cy="127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6823" name="Line 27"/>
          <p:cNvSpPr>
            <a:spLocks noChangeShapeType="1"/>
          </p:cNvSpPr>
          <p:nvPr/>
        </p:nvSpPr>
        <p:spPr bwMode="auto">
          <a:xfrm>
            <a:off x="2254250" y="4562476"/>
            <a:ext cx="0" cy="365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6824" name="Line 28"/>
          <p:cNvSpPr>
            <a:spLocks noChangeShapeType="1"/>
          </p:cNvSpPr>
          <p:nvPr/>
        </p:nvSpPr>
        <p:spPr bwMode="auto">
          <a:xfrm>
            <a:off x="4810125" y="4562476"/>
            <a:ext cx="0" cy="365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6825" name="Line 29"/>
          <p:cNvSpPr>
            <a:spLocks noChangeShapeType="1"/>
          </p:cNvSpPr>
          <p:nvPr/>
        </p:nvSpPr>
        <p:spPr bwMode="auto">
          <a:xfrm>
            <a:off x="7000875" y="4562476"/>
            <a:ext cx="0" cy="365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6826" name="Line 30"/>
          <p:cNvSpPr>
            <a:spLocks noChangeShapeType="1"/>
          </p:cNvSpPr>
          <p:nvPr/>
        </p:nvSpPr>
        <p:spPr bwMode="auto">
          <a:xfrm>
            <a:off x="9367839" y="4562476"/>
            <a:ext cx="1587" cy="365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207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6"/>
          <p:cNvSpPr txBox="1">
            <a:spLocks noChangeArrowheads="1"/>
          </p:cNvSpPr>
          <p:nvPr/>
        </p:nvSpPr>
        <p:spPr bwMode="auto">
          <a:xfrm>
            <a:off x="3863975" y="965200"/>
            <a:ext cx="4319588" cy="325438"/>
          </a:xfrm>
          <a:prstGeom prst="rect">
            <a:avLst/>
          </a:prstGeom>
          <a:solidFill>
            <a:srgbClr val="FFFFFF"/>
          </a:solidFill>
          <a:ln w="57150" algn="ctr">
            <a:solidFill>
              <a:schemeClr val="tx1"/>
            </a:solidFill>
            <a:miter lim="800000"/>
            <a:headEnd/>
            <a:tailEnd/>
          </a:ln>
        </p:spPr>
        <p:txBody>
          <a:bodyPr lIns="18000" tIns="36000" rIns="18000" bIns="36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500" b="1">
                <a:solidFill>
                  <a:srgbClr val="000000"/>
                </a:solidFill>
              </a:rPr>
              <a:t>Полезность затрат</a:t>
            </a:r>
            <a:endParaRPr lang="ru-RU" altLang="ru-RU" sz="4400" b="1">
              <a:solidFill>
                <a:srgbClr val="000000"/>
              </a:solidFill>
            </a:endParaRPr>
          </a:p>
        </p:txBody>
      </p:sp>
      <p:sp>
        <p:nvSpPr>
          <p:cNvPr id="79875" name="Text Box 7"/>
          <p:cNvSpPr txBox="1">
            <a:spLocks noChangeArrowheads="1"/>
          </p:cNvSpPr>
          <p:nvPr/>
        </p:nvSpPr>
        <p:spPr bwMode="auto">
          <a:xfrm>
            <a:off x="3863975" y="1454150"/>
            <a:ext cx="4319588" cy="325438"/>
          </a:xfrm>
          <a:prstGeom prst="rect">
            <a:avLst/>
          </a:prstGeom>
          <a:solidFill>
            <a:srgbClr val="FFFFFF"/>
          </a:solidFill>
          <a:ln w="57150" algn="ctr">
            <a:solidFill>
              <a:schemeClr val="tx1"/>
            </a:solidFill>
            <a:miter lim="800000"/>
            <a:headEnd/>
            <a:tailEnd/>
          </a:ln>
        </p:spPr>
        <p:txBody>
          <a:bodyPr lIns="18000" tIns="36000" rIns="18000" bIns="36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500" b="1">
                <a:solidFill>
                  <a:srgbClr val="000000"/>
                </a:solidFill>
              </a:rPr>
              <a:t>Эффективность затрат</a:t>
            </a:r>
          </a:p>
        </p:txBody>
      </p:sp>
      <p:sp>
        <p:nvSpPr>
          <p:cNvPr id="79876" name="Text Box 8"/>
          <p:cNvSpPr txBox="1">
            <a:spLocks noChangeArrowheads="1"/>
          </p:cNvSpPr>
          <p:nvPr/>
        </p:nvSpPr>
        <p:spPr bwMode="auto">
          <a:xfrm>
            <a:off x="3792539" y="1943100"/>
            <a:ext cx="4391025" cy="1054100"/>
          </a:xfrm>
          <a:prstGeom prst="rect">
            <a:avLst/>
          </a:prstGeom>
          <a:solidFill>
            <a:srgbClr val="FFFFFF"/>
          </a:solidFill>
          <a:ln w="57150" algn="ctr">
            <a:solidFill>
              <a:schemeClr val="tx1"/>
            </a:solidFill>
            <a:miter lim="800000"/>
            <a:headEnd/>
            <a:tailEnd/>
          </a:ln>
        </p:spPr>
        <p:txBody>
          <a:bodyPr lIns="18000" tIns="36000" rIns="18000" bIns="36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500" b="1">
                <a:solidFill>
                  <a:srgbClr val="000000"/>
                </a:solidFill>
              </a:rPr>
              <a:t>Продуктивность (производительность) затрат</a:t>
            </a:r>
          </a:p>
        </p:txBody>
      </p:sp>
      <p:sp>
        <p:nvSpPr>
          <p:cNvPr id="79877" name="Text Box 9"/>
          <p:cNvSpPr txBox="1">
            <a:spLocks noChangeArrowheads="1"/>
          </p:cNvSpPr>
          <p:nvPr/>
        </p:nvSpPr>
        <p:spPr bwMode="auto">
          <a:xfrm>
            <a:off x="1668463" y="3368675"/>
            <a:ext cx="977900" cy="2755900"/>
          </a:xfrm>
          <a:prstGeom prst="rect">
            <a:avLst/>
          </a:prstGeom>
          <a:solidFill>
            <a:srgbClr val="FFFFFF"/>
          </a:solidFill>
          <a:ln w="57150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lIns="18000" tIns="36000" rIns="18000" bIns="36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000000"/>
                </a:solidFill>
              </a:rPr>
              <a:t>Здоровье (состояние)</a:t>
            </a:r>
            <a:endParaRPr lang="ru-RU" altLang="ru-RU" sz="5400" b="1">
              <a:solidFill>
                <a:srgbClr val="000000"/>
              </a:solidFill>
            </a:endParaRPr>
          </a:p>
        </p:txBody>
      </p:sp>
      <p:sp>
        <p:nvSpPr>
          <p:cNvPr id="79878" name="Text Box 10"/>
          <p:cNvSpPr txBox="1">
            <a:spLocks noChangeArrowheads="1"/>
          </p:cNvSpPr>
          <p:nvPr/>
        </p:nvSpPr>
        <p:spPr bwMode="auto">
          <a:xfrm>
            <a:off x="2809875" y="3314700"/>
            <a:ext cx="1792288" cy="3543300"/>
          </a:xfrm>
          <a:prstGeom prst="rect">
            <a:avLst/>
          </a:prstGeom>
          <a:solidFill>
            <a:srgbClr val="FFFFFF"/>
          </a:solidFill>
          <a:ln w="57150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lIns="18000" tIns="36000" rIns="18000" bIns="36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000000"/>
                </a:solidFill>
              </a:rPr>
              <a:t>Структура (основные фонды, ресурсы организационная модель)</a:t>
            </a:r>
            <a:endParaRPr lang="ru-RU" altLang="ru-RU" sz="5400" b="1">
              <a:solidFill>
                <a:srgbClr val="000000"/>
              </a:solidFill>
            </a:endParaRPr>
          </a:p>
        </p:txBody>
      </p:sp>
      <p:sp>
        <p:nvSpPr>
          <p:cNvPr id="79879" name="Text Box 11"/>
          <p:cNvSpPr txBox="1">
            <a:spLocks noChangeArrowheads="1"/>
          </p:cNvSpPr>
          <p:nvPr/>
        </p:nvSpPr>
        <p:spPr bwMode="auto">
          <a:xfrm>
            <a:off x="4765675" y="3314700"/>
            <a:ext cx="1466850" cy="3543300"/>
          </a:xfrm>
          <a:prstGeom prst="rect">
            <a:avLst/>
          </a:prstGeom>
          <a:solidFill>
            <a:srgbClr val="FFFFFF"/>
          </a:solidFill>
          <a:ln w="57150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lIns="18000" tIns="36000" rIns="18000" bIns="36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000000"/>
                </a:solidFill>
              </a:rPr>
              <a:t>Процесс (деятельность связанная с мед. обслуживанием)</a:t>
            </a:r>
            <a:endParaRPr lang="ru-RU" altLang="ru-RU" sz="5400" b="1">
              <a:solidFill>
                <a:srgbClr val="000000"/>
              </a:solidFill>
            </a:endParaRPr>
          </a:p>
        </p:txBody>
      </p:sp>
      <p:sp>
        <p:nvSpPr>
          <p:cNvPr id="79880" name="Text Box 12"/>
          <p:cNvSpPr txBox="1">
            <a:spLocks noChangeArrowheads="1"/>
          </p:cNvSpPr>
          <p:nvPr/>
        </p:nvSpPr>
        <p:spPr bwMode="auto">
          <a:xfrm>
            <a:off x="6396039" y="3314700"/>
            <a:ext cx="1139825" cy="3543300"/>
          </a:xfrm>
          <a:prstGeom prst="rect">
            <a:avLst/>
          </a:prstGeom>
          <a:solidFill>
            <a:srgbClr val="FFFFFF"/>
          </a:solidFill>
          <a:ln w="57150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lIns="18000" tIns="36000" rIns="18000" bIns="36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000000"/>
                </a:solidFill>
              </a:rPr>
              <a:t>Полезные эффекты</a:t>
            </a:r>
            <a:r>
              <a:rPr lang="en-US" altLang="ru-RU" sz="2400" b="1">
                <a:solidFill>
                  <a:srgbClr val="000000"/>
                </a:solidFill>
              </a:rPr>
              <a:t> </a:t>
            </a:r>
            <a:r>
              <a:rPr lang="ru-RU" altLang="ru-RU" sz="2400" b="1">
                <a:solidFill>
                  <a:srgbClr val="000000"/>
                </a:solidFill>
              </a:rPr>
              <a:t>(медицинские услуги)</a:t>
            </a:r>
            <a:endParaRPr lang="ru-RU" altLang="ru-RU" sz="5400" b="1">
              <a:solidFill>
                <a:srgbClr val="000000"/>
              </a:solidFill>
            </a:endParaRPr>
          </a:p>
        </p:txBody>
      </p:sp>
      <p:sp>
        <p:nvSpPr>
          <p:cNvPr id="79881" name="Text Box 13"/>
          <p:cNvSpPr txBox="1">
            <a:spLocks noChangeArrowheads="1"/>
          </p:cNvSpPr>
          <p:nvPr/>
        </p:nvSpPr>
        <p:spPr bwMode="auto">
          <a:xfrm>
            <a:off x="7699375" y="3314700"/>
            <a:ext cx="1303338" cy="3543300"/>
          </a:xfrm>
          <a:prstGeom prst="rect">
            <a:avLst/>
          </a:prstGeom>
          <a:solidFill>
            <a:srgbClr val="FFFFFF"/>
          </a:solidFill>
          <a:ln w="57150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lIns="18000" tIns="36000" rIns="18000" bIns="36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000000"/>
                </a:solidFill>
              </a:rPr>
              <a:t>Результаты (итоги в изменении состояния здоровья)</a:t>
            </a:r>
            <a:endParaRPr lang="ru-RU" altLang="ru-RU" sz="5400" b="1">
              <a:solidFill>
                <a:srgbClr val="000000"/>
              </a:solidFill>
            </a:endParaRPr>
          </a:p>
        </p:txBody>
      </p:sp>
      <p:sp>
        <p:nvSpPr>
          <p:cNvPr id="79882" name="Text Box 14"/>
          <p:cNvSpPr txBox="1">
            <a:spLocks noChangeArrowheads="1"/>
          </p:cNvSpPr>
          <p:nvPr/>
        </p:nvSpPr>
        <p:spPr bwMode="auto">
          <a:xfrm>
            <a:off x="9166225" y="3314700"/>
            <a:ext cx="1303338" cy="3543300"/>
          </a:xfrm>
          <a:prstGeom prst="rect">
            <a:avLst/>
          </a:prstGeom>
          <a:solidFill>
            <a:srgbClr val="FFFFFF"/>
          </a:solidFill>
          <a:ln w="57150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lIns="18000" tIns="36000" rIns="18000" bIns="36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000000"/>
                </a:solidFill>
              </a:rPr>
              <a:t>Оценка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000000"/>
                </a:solidFill>
              </a:rPr>
              <a:t>(затрат и результатов в денежном выражении)</a:t>
            </a:r>
            <a:endParaRPr lang="ru-RU" altLang="ru-RU" sz="5400" b="1">
              <a:solidFill>
                <a:srgbClr val="000000"/>
              </a:solidFill>
            </a:endParaRPr>
          </a:p>
        </p:txBody>
      </p:sp>
      <p:sp>
        <p:nvSpPr>
          <p:cNvPr id="79883" name="Line 15"/>
          <p:cNvSpPr>
            <a:spLocks noChangeShapeType="1"/>
          </p:cNvSpPr>
          <p:nvPr/>
        </p:nvSpPr>
        <p:spPr bwMode="auto">
          <a:xfrm flipH="1">
            <a:off x="3287714" y="2420938"/>
            <a:ext cx="3968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9884" name="Line 16"/>
          <p:cNvSpPr>
            <a:spLocks noChangeShapeType="1"/>
          </p:cNvSpPr>
          <p:nvPr/>
        </p:nvSpPr>
        <p:spPr bwMode="auto">
          <a:xfrm>
            <a:off x="3287713" y="2420939"/>
            <a:ext cx="0" cy="7762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9885" name="Line 17"/>
          <p:cNvSpPr>
            <a:spLocks noChangeShapeType="1"/>
          </p:cNvSpPr>
          <p:nvPr/>
        </p:nvSpPr>
        <p:spPr bwMode="auto">
          <a:xfrm>
            <a:off x="6884988" y="3049588"/>
            <a:ext cx="0" cy="1635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9886" name="Line 18"/>
          <p:cNvSpPr>
            <a:spLocks noChangeShapeType="1"/>
          </p:cNvSpPr>
          <p:nvPr/>
        </p:nvSpPr>
        <p:spPr bwMode="auto">
          <a:xfrm flipV="1">
            <a:off x="8183563" y="1617663"/>
            <a:ext cx="360362" cy="111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9887" name="Line 19"/>
          <p:cNvSpPr>
            <a:spLocks noChangeShapeType="1"/>
          </p:cNvSpPr>
          <p:nvPr/>
        </p:nvSpPr>
        <p:spPr bwMode="auto">
          <a:xfrm>
            <a:off x="8543925" y="1617663"/>
            <a:ext cx="0" cy="1524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9888" name="Line 20"/>
          <p:cNvSpPr>
            <a:spLocks noChangeShapeType="1"/>
          </p:cNvSpPr>
          <p:nvPr/>
        </p:nvSpPr>
        <p:spPr bwMode="auto">
          <a:xfrm flipH="1" flipV="1">
            <a:off x="2482851" y="1617663"/>
            <a:ext cx="1381125" cy="111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9889" name="Line 21"/>
          <p:cNvSpPr>
            <a:spLocks noChangeShapeType="1"/>
          </p:cNvSpPr>
          <p:nvPr/>
        </p:nvSpPr>
        <p:spPr bwMode="auto">
          <a:xfrm>
            <a:off x="2482850" y="1617664"/>
            <a:ext cx="12700" cy="15954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9890" name="Line 22"/>
          <p:cNvSpPr>
            <a:spLocks noChangeShapeType="1"/>
          </p:cNvSpPr>
          <p:nvPr/>
        </p:nvSpPr>
        <p:spPr bwMode="auto">
          <a:xfrm flipH="1">
            <a:off x="2157413" y="1125539"/>
            <a:ext cx="1706562" cy="31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9891" name="Line 23"/>
          <p:cNvSpPr>
            <a:spLocks noChangeShapeType="1"/>
          </p:cNvSpPr>
          <p:nvPr/>
        </p:nvSpPr>
        <p:spPr bwMode="auto">
          <a:xfrm flipH="1">
            <a:off x="2135189" y="1128714"/>
            <a:ext cx="22225" cy="20843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9892" name="Line 24"/>
          <p:cNvSpPr>
            <a:spLocks noChangeShapeType="1"/>
          </p:cNvSpPr>
          <p:nvPr/>
        </p:nvSpPr>
        <p:spPr bwMode="auto">
          <a:xfrm>
            <a:off x="8183563" y="1125539"/>
            <a:ext cx="1471612" cy="31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9893" name="Line 25"/>
          <p:cNvSpPr>
            <a:spLocks noChangeShapeType="1"/>
          </p:cNvSpPr>
          <p:nvPr/>
        </p:nvSpPr>
        <p:spPr bwMode="auto">
          <a:xfrm>
            <a:off x="9655176" y="1128714"/>
            <a:ext cx="41275" cy="1939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9894" name="Line 26"/>
          <p:cNvSpPr>
            <a:spLocks noChangeShapeType="1"/>
          </p:cNvSpPr>
          <p:nvPr/>
        </p:nvSpPr>
        <p:spPr bwMode="auto">
          <a:xfrm>
            <a:off x="2646363" y="3803650"/>
            <a:ext cx="163512" cy="63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lIns="18000" tIns="36000" rIns="18000" bIns="360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9895" name="Line 27"/>
          <p:cNvSpPr>
            <a:spLocks noChangeShapeType="1"/>
          </p:cNvSpPr>
          <p:nvPr/>
        </p:nvSpPr>
        <p:spPr bwMode="auto">
          <a:xfrm>
            <a:off x="4602163" y="3803650"/>
            <a:ext cx="163512" cy="63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lIns="18000" tIns="36000" rIns="18000" bIns="360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9896" name="Line 28"/>
          <p:cNvSpPr>
            <a:spLocks noChangeShapeType="1"/>
          </p:cNvSpPr>
          <p:nvPr/>
        </p:nvSpPr>
        <p:spPr bwMode="auto">
          <a:xfrm>
            <a:off x="6232526" y="3803650"/>
            <a:ext cx="163513" cy="63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lIns="18000" tIns="36000" rIns="18000" bIns="360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9897" name="Line 29"/>
          <p:cNvSpPr>
            <a:spLocks noChangeShapeType="1"/>
          </p:cNvSpPr>
          <p:nvPr/>
        </p:nvSpPr>
        <p:spPr bwMode="auto">
          <a:xfrm>
            <a:off x="7535863" y="3803650"/>
            <a:ext cx="163512" cy="63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lIns="18000" tIns="36000" rIns="18000" bIns="360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9898" name="Line 30"/>
          <p:cNvSpPr>
            <a:spLocks noChangeShapeType="1"/>
          </p:cNvSpPr>
          <p:nvPr/>
        </p:nvSpPr>
        <p:spPr bwMode="auto">
          <a:xfrm>
            <a:off x="9002713" y="3803650"/>
            <a:ext cx="163512" cy="63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lIns="18000" tIns="36000" rIns="18000" bIns="360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9899" name="Text Box 31"/>
          <p:cNvSpPr txBox="1">
            <a:spLocks noChangeArrowheads="1"/>
          </p:cNvSpPr>
          <p:nvPr/>
        </p:nvSpPr>
        <p:spPr bwMode="auto">
          <a:xfrm>
            <a:off x="1524000" y="260350"/>
            <a:ext cx="9144000" cy="48895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ts val="600"/>
              </a:spcBef>
              <a:spcAft>
                <a:spcPts val="600"/>
              </a:spcAft>
            </a:pPr>
            <a:r>
              <a:rPr lang="ru-RU" altLang="ru-RU" sz="2400" b="1">
                <a:solidFill>
                  <a:srgbClr val="000000"/>
                </a:solidFill>
              </a:rPr>
              <a:t>Уровни анализа эффективности затрат. (</a:t>
            </a:r>
            <a:r>
              <a:rPr lang="en-US" altLang="ru-RU" sz="2400" b="1">
                <a:solidFill>
                  <a:srgbClr val="000000"/>
                </a:solidFill>
              </a:rPr>
              <a:t>D</a:t>
            </a:r>
            <a:r>
              <a:rPr lang="ru-RU" altLang="ru-RU" sz="2400" b="1">
                <a:solidFill>
                  <a:srgbClr val="000000"/>
                </a:solidFill>
              </a:rPr>
              <a:t>. </a:t>
            </a:r>
            <a:r>
              <a:rPr lang="en-US" altLang="ru-RU" sz="2400" b="1">
                <a:solidFill>
                  <a:srgbClr val="000000"/>
                </a:solidFill>
              </a:rPr>
              <a:t>Griffiths</a:t>
            </a:r>
            <a:r>
              <a:rPr lang="ru-RU" altLang="ru-RU" sz="2400" b="1">
                <a:solidFill>
                  <a:srgbClr val="000000"/>
                </a:solidFill>
              </a:rPr>
              <a:t>, 1981).</a:t>
            </a:r>
            <a:endParaRPr lang="ru-RU" altLang="ru-RU" sz="40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8155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4267200" y="457200"/>
            <a:ext cx="6096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ru-RU" altLang="ru-RU" sz="4800" b="1">
                <a:solidFill>
                  <a:schemeClr val="bg1"/>
                </a:solidFill>
                <a:latin typeface="Arial Narrow" panose="020B0606020202030204" pitchFamily="34" charset="0"/>
              </a:rPr>
              <a:t>Клиническое обеспечение качества</a:t>
            </a:r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1524000" y="2438400"/>
            <a:ext cx="8686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ru-RU" altLang="ru-RU" sz="2800" b="1"/>
              <a:t>                                      </a:t>
            </a:r>
            <a:r>
              <a:rPr lang="ru-RU" altLang="ru-RU" sz="2800" b="1">
                <a:solidFill>
                  <a:schemeClr val="bg1"/>
                </a:solidFill>
              </a:rPr>
              <a:t>Применение адекватных и                  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ru-RU" altLang="ru-RU" sz="2800" b="1">
                <a:solidFill>
                  <a:schemeClr val="bg1"/>
                </a:solidFill>
              </a:rPr>
              <a:t>                                      доказанных клинико-орга-    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ru-RU" altLang="ru-RU" sz="2800" b="1">
                <a:solidFill>
                  <a:schemeClr val="bg1"/>
                </a:solidFill>
              </a:rPr>
              <a:t>                                      низационных технологий,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ru-RU" altLang="ru-RU" sz="2800" b="1">
                <a:solidFill>
                  <a:schemeClr val="bg1"/>
                </a:solidFill>
              </a:rPr>
              <a:t>                                      основанных на принципах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ru-RU" altLang="ru-RU" sz="2800" b="1">
                <a:solidFill>
                  <a:schemeClr val="bg1"/>
                </a:solidFill>
              </a:rPr>
              <a:t>                                      Доказательной медицины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ru-RU" altLang="ru-RU" sz="2800" b="1">
                <a:solidFill>
                  <a:schemeClr val="bg1"/>
                </a:solidFill>
              </a:rPr>
              <a:t>                                и международных стандартах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ru-RU" altLang="ru-RU" sz="2800" b="1">
                <a:solidFill>
                  <a:schemeClr val="bg1"/>
                </a:solidFill>
              </a:rPr>
              <a:t>                                          ИСО серии 9000   </a:t>
            </a:r>
          </a:p>
        </p:txBody>
      </p:sp>
      <p:pic>
        <p:nvPicPr>
          <p:cNvPr id="115716" name="Picture 4" descr="globyss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2355850"/>
            <a:ext cx="27908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80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98700" y="508001"/>
            <a:ext cx="7594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15963" indent="-62388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Дефект оказания медицинской помощи</a:t>
            </a:r>
            <a:endParaRPr lang="ru-RU" sz="2800" b="1" u="sng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72534" y="1165226"/>
            <a:ext cx="989065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- объективно неправильное предотвратимое действие или бездействие врача, </a:t>
            </a:r>
            <a:r>
              <a:rPr lang="ru-RU" sz="2800" dirty="0">
                <a:solidFill>
                  <a:prstClr val="black"/>
                </a:solidFill>
                <a:latin typeface="Arial" charset="0"/>
                <a:cs typeface="Arial" charset="0"/>
              </a:rPr>
              <a:t>при выполнении лечебно-диагностического процесса,</a:t>
            </a:r>
            <a:r>
              <a:rPr lang="ru-RU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которое способствовало или могло способствовать: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31801" y="3421064"/>
            <a:ext cx="11362266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нарушению выполнения медицинских технологий,</a:t>
            </a:r>
          </a:p>
          <a:p>
            <a:pPr marL="342900" indent="-342900" fontAlgn="base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увеличению или </a:t>
            </a:r>
            <a:r>
              <a:rPr lang="ru-RU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неснижению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риска</a:t>
            </a:r>
          </a:p>
          <a:p>
            <a:pPr marL="742950" lvl="1" indent="-285750" fontAlgn="base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прогрессирования имеющегося у пациента заболевания,</a:t>
            </a:r>
          </a:p>
          <a:p>
            <a:pPr marL="742950" lvl="1" indent="-285750" fontAlgn="base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возникновения нового патологического процесса,</a:t>
            </a:r>
            <a:endParaRPr lang="ru-RU" sz="900" b="1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marL="342900" indent="-342900" fontAlgn="base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неоптимальному использованию ресурсов медицины,</a:t>
            </a:r>
            <a:endParaRPr lang="ru-RU" sz="1000" b="1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marL="342900" indent="-342900" fontAlgn="base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неудовлетворенности потребителей медицинской помощи</a:t>
            </a:r>
          </a:p>
        </p:txBody>
      </p:sp>
    </p:spTree>
    <p:extLst>
      <p:ext uri="{BB962C8B-B14F-4D97-AF65-F5344CB8AC3E}">
        <p14:creationId xmlns:p14="http://schemas.microsoft.com/office/powerpoint/2010/main" val="330581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3394075" y="260351"/>
            <a:ext cx="5975350" cy="4095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ОБЕСПЕЧЕНИЕ КАЧЕСТВА </a:t>
            </a:r>
            <a:r>
              <a:rPr lang="en-US" altLang="ru-RU" sz="2000" b="1">
                <a:solidFill>
                  <a:schemeClr val="bg1"/>
                </a:solidFill>
              </a:rPr>
              <a:t>Quality assurance</a:t>
            </a:r>
            <a:endParaRPr lang="ru-RU" altLang="ru-RU" sz="2000" b="1">
              <a:solidFill>
                <a:schemeClr val="bg1"/>
              </a:solidFill>
            </a:endParaRP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1524001" y="1484314"/>
            <a:ext cx="2447925" cy="4095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Общие условия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5159376" y="908051"/>
            <a:ext cx="2447925" cy="4095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Ресурсы</a:t>
            </a: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8220076" y="1484314"/>
            <a:ext cx="2447925" cy="4095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Финансовые</a:t>
            </a: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8328026" y="2133601"/>
            <a:ext cx="2339975" cy="4095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Достаточность?</a:t>
            </a: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6167438" y="2276476"/>
            <a:ext cx="1943100" cy="4095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Кадровые</a:t>
            </a: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3863976" y="2276476"/>
            <a:ext cx="2016125" cy="7143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Материально-технические</a:t>
            </a: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1524001" y="2133601"/>
            <a:ext cx="2124075" cy="409575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Аккредитация</a:t>
            </a:r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2927350" y="3213101"/>
            <a:ext cx="2952750" cy="4095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Табель оснащения</a:t>
            </a:r>
          </a:p>
        </p:txBody>
      </p: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1774826" y="3860801"/>
            <a:ext cx="2663825" cy="4095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Квалификация</a:t>
            </a:r>
          </a:p>
        </p:txBody>
      </p:sp>
      <p:sp>
        <p:nvSpPr>
          <p:cNvPr id="57358" name="Text Box 14"/>
          <p:cNvSpPr txBox="1">
            <a:spLocks noChangeArrowheads="1"/>
          </p:cNvSpPr>
          <p:nvPr/>
        </p:nvSpPr>
        <p:spPr bwMode="auto">
          <a:xfrm>
            <a:off x="1703388" y="4365626"/>
            <a:ext cx="2952750" cy="7143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Медицинская этика и деонтология</a:t>
            </a:r>
          </a:p>
        </p:txBody>
      </p:sp>
      <p:sp>
        <p:nvSpPr>
          <p:cNvPr id="57359" name="Text Box 15"/>
          <p:cNvSpPr txBox="1">
            <a:spLocks noChangeArrowheads="1"/>
          </p:cNvSpPr>
          <p:nvPr/>
        </p:nvSpPr>
        <p:spPr bwMode="auto">
          <a:xfrm>
            <a:off x="1703389" y="5157789"/>
            <a:ext cx="2447925" cy="714375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Минимизация ошибок</a:t>
            </a:r>
          </a:p>
        </p:txBody>
      </p:sp>
      <p:sp>
        <p:nvSpPr>
          <p:cNvPr id="57360" name="Text Box 16"/>
          <p:cNvSpPr txBox="1">
            <a:spLocks noChangeArrowheads="1"/>
          </p:cNvSpPr>
          <p:nvPr/>
        </p:nvSpPr>
        <p:spPr bwMode="auto">
          <a:xfrm>
            <a:off x="7967664" y="4005264"/>
            <a:ext cx="2447925" cy="409575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Лицензирование</a:t>
            </a:r>
          </a:p>
        </p:txBody>
      </p:sp>
      <p:sp>
        <p:nvSpPr>
          <p:cNvPr id="57361" name="Text Box 17"/>
          <p:cNvSpPr txBox="1">
            <a:spLocks noChangeArrowheads="1"/>
          </p:cNvSpPr>
          <p:nvPr/>
        </p:nvSpPr>
        <p:spPr bwMode="auto">
          <a:xfrm>
            <a:off x="7967664" y="4508500"/>
            <a:ext cx="2447925" cy="40011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Сертификация</a:t>
            </a:r>
          </a:p>
        </p:txBody>
      </p:sp>
      <p:sp>
        <p:nvSpPr>
          <p:cNvPr id="57362" name="Text Box 18"/>
          <p:cNvSpPr txBox="1">
            <a:spLocks noChangeArrowheads="1"/>
          </p:cNvSpPr>
          <p:nvPr/>
        </p:nvSpPr>
        <p:spPr bwMode="auto">
          <a:xfrm>
            <a:off x="8004176" y="5157789"/>
            <a:ext cx="2663825" cy="409575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Работа в команде</a:t>
            </a:r>
          </a:p>
        </p:txBody>
      </p:sp>
      <p:sp>
        <p:nvSpPr>
          <p:cNvPr id="57363" name="Text Box 19"/>
          <p:cNvSpPr txBox="1">
            <a:spLocks noChangeArrowheads="1"/>
          </p:cNvSpPr>
          <p:nvPr/>
        </p:nvSpPr>
        <p:spPr bwMode="auto">
          <a:xfrm>
            <a:off x="8040689" y="5734051"/>
            <a:ext cx="2447925" cy="409575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Лидерство</a:t>
            </a:r>
          </a:p>
        </p:txBody>
      </p:sp>
      <p:sp>
        <p:nvSpPr>
          <p:cNvPr id="57364" name="Text Box 20"/>
          <p:cNvSpPr txBox="1">
            <a:spLocks noChangeArrowheads="1"/>
          </p:cNvSpPr>
          <p:nvPr/>
        </p:nvSpPr>
        <p:spPr bwMode="auto">
          <a:xfrm>
            <a:off x="8040689" y="6237289"/>
            <a:ext cx="2447925" cy="4095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Обучение</a:t>
            </a:r>
          </a:p>
        </p:txBody>
      </p:sp>
      <p:sp>
        <p:nvSpPr>
          <p:cNvPr id="57365" name="Text Box 21"/>
          <p:cNvSpPr txBox="1">
            <a:spLocks noChangeArrowheads="1"/>
          </p:cNvSpPr>
          <p:nvPr/>
        </p:nvSpPr>
        <p:spPr bwMode="auto">
          <a:xfrm>
            <a:off x="4367213" y="6143626"/>
            <a:ext cx="2590800" cy="7143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Интеллектуальная собственность</a:t>
            </a:r>
          </a:p>
        </p:txBody>
      </p:sp>
      <p:cxnSp>
        <p:nvCxnSpPr>
          <p:cNvPr id="57367" name="AutoShape 23"/>
          <p:cNvCxnSpPr>
            <a:cxnSpLocks noChangeShapeType="1"/>
            <a:stCxn id="57348" idx="2"/>
            <a:endCxn id="57350" idx="0"/>
          </p:cNvCxnSpPr>
          <p:nvPr/>
        </p:nvCxnSpPr>
        <p:spPr bwMode="auto">
          <a:xfrm>
            <a:off x="6381750" y="669926"/>
            <a:ext cx="1588" cy="238125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370" name="AutoShape 26"/>
          <p:cNvCxnSpPr>
            <a:cxnSpLocks noChangeShapeType="1"/>
            <a:stCxn id="57350" idx="2"/>
            <a:endCxn id="57349" idx="3"/>
          </p:cNvCxnSpPr>
          <p:nvPr/>
        </p:nvCxnSpPr>
        <p:spPr bwMode="auto">
          <a:xfrm rot="5400000">
            <a:off x="4991895" y="297657"/>
            <a:ext cx="371475" cy="2411413"/>
          </a:xfrm>
          <a:prstGeom prst="bentConnector2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371" name="AutoShape 27"/>
          <p:cNvCxnSpPr>
            <a:cxnSpLocks noChangeShapeType="1"/>
            <a:stCxn id="57350" idx="2"/>
            <a:endCxn id="57351" idx="1"/>
          </p:cNvCxnSpPr>
          <p:nvPr/>
        </p:nvCxnSpPr>
        <p:spPr bwMode="auto">
          <a:xfrm rot="16200000" flipH="1">
            <a:off x="7115970" y="584995"/>
            <a:ext cx="371475" cy="1836737"/>
          </a:xfrm>
          <a:prstGeom prst="bentConnector2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372" name="AutoShape 28"/>
          <p:cNvCxnSpPr>
            <a:cxnSpLocks noChangeShapeType="1"/>
            <a:stCxn id="57350" idx="2"/>
            <a:endCxn id="57354" idx="0"/>
          </p:cNvCxnSpPr>
          <p:nvPr/>
        </p:nvCxnSpPr>
        <p:spPr bwMode="auto">
          <a:xfrm rot="5400000">
            <a:off x="5148263" y="1041400"/>
            <a:ext cx="958850" cy="1511300"/>
          </a:xfrm>
          <a:prstGeom prst="bentConnector3">
            <a:avLst>
              <a:gd name="adj1" fmla="val 68208"/>
            </a:avLst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373" name="AutoShape 29"/>
          <p:cNvCxnSpPr>
            <a:cxnSpLocks noChangeShapeType="1"/>
            <a:stCxn id="57350" idx="2"/>
            <a:endCxn id="57353" idx="0"/>
          </p:cNvCxnSpPr>
          <p:nvPr/>
        </p:nvCxnSpPr>
        <p:spPr bwMode="auto">
          <a:xfrm rot="16200000" flipH="1">
            <a:off x="6281738" y="1419225"/>
            <a:ext cx="958850" cy="755650"/>
          </a:xfrm>
          <a:prstGeom prst="bentConnector3">
            <a:avLst>
              <a:gd name="adj1" fmla="val 67880"/>
            </a:avLst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376" name="Line 32"/>
          <p:cNvSpPr>
            <a:spLocks noChangeShapeType="1"/>
          </p:cNvSpPr>
          <p:nvPr/>
        </p:nvSpPr>
        <p:spPr bwMode="auto">
          <a:xfrm>
            <a:off x="4800600" y="2997200"/>
            <a:ext cx="0" cy="2159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77" name="Line 33"/>
          <p:cNvSpPr>
            <a:spLocks noChangeShapeType="1"/>
          </p:cNvSpPr>
          <p:nvPr/>
        </p:nvSpPr>
        <p:spPr bwMode="auto">
          <a:xfrm>
            <a:off x="2566988" y="1916113"/>
            <a:ext cx="0" cy="2159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78" name="Line 34"/>
          <p:cNvSpPr>
            <a:spLocks noChangeShapeType="1"/>
          </p:cNvSpPr>
          <p:nvPr/>
        </p:nvSpPr>
        <p:spPr bwMode="auto">
          <a:xfrm>
            <a:off x="9480550" y="1916113"/>
            <a:ext cx="0" cy="2159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79" name="Text Box 35"/>
          <p:cNvSpPr txBox="1">
            <a:spLocks noChangeArrowheads="1"/>
          </p:cNvSpPr>
          <p:nvPr/>
        </p:nvSpPr>
        <p:spPr bwMode="auto">
          <a:xfrm>
            <a:off x="1847851" y="5949951"/>
            <a:ext cx="2447925" cy="7143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Мотивация и поощрения</a:t>
            </a:r>
          </a:p>
        </p:txBody>
      </p:sp>
      <p:cxnSp>
        <p:nvCxnSpPr>
          <p:cNvPr id="57380" name="AutoShape 36"/>
          <p:cNvCxnSpPr>
            <a:cxnSpLocks noChangeShapeType="1"/>
            <a:stCxn id="57353" idx="2"/>
            <a:endCxn id="57360" idx="1"/>
          </p:cNvCxnSpPr>
          <p:nvPr/>
        </p:nvCxnSpPr>
        <p:spPr bwMode="auto">
          <a:xfrm rot="16200000" flipH="1">
            <a:off x="6791326" y="3033713"/>
            <a:ext cx="1524000" cy="828675"/>
          </a:xfrm>
          <a:prstGeom prst="bentConnector2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381" name="AutoShape 37"/>
          <p:cNvCxnSpPr>
            <a:cxnSpLocks noChangeShapeType="1"/>
            <a:stCxn id="57353" idx="2"/>
            <a:endCxn id="57361" idx="1"/>
          </p:cNvCxnSpPr>
          <p:nvPr/>
        </p:nvCxnSpPr>
        <p:spPr bwMode="auto">
          <a:xfrm rot="16200000" flipH="1">
            <a:off x="6542074" y="3282965"/>
            <a:ext cx="2022505" cy="828675"/>
          </a:xfrm>
          <a:prstGeom prst="bentConnector2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382" name="AutoShape 38"/>
          <p:cNvCxnSpPr>
            <a:cxnSpLocks noChangeShapeType="1"/>
            <a:stCxn id="57353" idx="2"/>
            <a:endCxn id="57362" idx="1"/>
          </p:cNvCxnSpPr>
          <p:nvPr/>
        </p:nvCxnSpPr>
        <p:spPr bwMode="auto">
          <a:xfrm rot="16200000" flipH="1">
            <a:off x="6233320" y="3591720"/>
            <a:ext cx="2676525" cy="865187"/>
          </a:xfrm>
          <a:prstGeom prst="bentConnector2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383" name="AutoShape 39"/>
          <p:cNvCxnSpPr>
            <a:cxnSpLocks noChangeShapeType="1"/>
            <a:stCxn id="57353" idx="2"/>
            <a:endCxn id="57363" idx="1"/>
          </p:cNvCxnSpPr>
          <p:nvPr/>
        </p:nvCxnSpPr>
        <p:spPr bwMode="auto">
          <a:xfrm rot="16200000" flipH="1">
            <a:off x="5963444" y="3861594"/>
            <a:ext cx="3252788" cy="901700"/>
          </a:xfrm>
          <a:prstGeom prst="bentConnector2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385" name="AutoShape 41"/>
          <p:cNvCxnSpPr>
            <a:cxnSpLocks noChangeShapeType="1"/>
            <a:stCxn id="57353" idx="2"/>
            <a:endCxn id="57357" idx="3"/>
          </p:cNvCxnSpPr>
          <p:nvPr/>
        </p:nvCxnSpPr>
        <p:spPr bwMode="auto">
          <a:xfrm rot="5400000">
            <a:off x="5099050" y="2025650"/>
            <a:ext cx="1379538" cy="2700338"/>
          </a:xfrm>
          <a:prstGeom prst="bentConnector2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386" name="AutoShape 42"/>
          <p:cNvCxnSpPr>
            <a:cxnSpLocks noChangeShapeType="1"/>
            <a:stCxn id="57353" idx="2"/>
            <a:endCxn id="57358" idx="3"/>
          </p:cNvCxnSpPr>
          <p:nvPr/>
        </p:nvCxnSpPr>
        <p:spPr bwMode="auto">
          <a:xfrm rot="5400000">
            <a:off x="4879182" y="2463007"/>
            <a:ext cx="2036763" cy="2482850"/>
          </a:xfrm>
          <a:prstGeom prst="bentConnector2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387" name="AutoShape 43"/>
          <p:cNvCxnSpPr>
            <a:cxnSpLocks noChangeShapeType="1"/>
            <a:stCxn id="57353" idx="2"/>
            <a:endCxn id="57359" idx="3"/>
          </p:cNvCxnSpPr>
          <p:nvPr/>
        </p:nvCxnSpPr>
        <p:spPr bwMode="auto">
          <a:xfrm rot="5400000">
            <a:off x="4230689" y="2606676"/>
            <a:ext cx="2828925" cy="2987675"/>
          </a:xfrm>
          <a:prstGeom prst="bentConnector2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388" name="AutoShape 44"/>
          <p:cNvCxnSpPr>
            <a:cxnSpLocks noChangeShapeType="1"/>
            <a:stCxn id="57353" idx="2"/>
            <a:endCxn id="57365" idx="3"/>
          </p:cNvCxnSpPr>
          <p:nvPr/>
        </p:nvCxnSpPr>
        <p:spPr bwMode="auto">
          <a:xfrm rot="5400000">
            <a:off x="5141120" y="4502945"/>
            <a:ext cx="3814763" cy="180975"/>
          </a:xfrm>
          <a:prstGeom prst="bentConnector2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390" name="AutoShape 46"/>
          <p:cNvCxnSpPr>
            <a:cxnSpLocks noChangeShapeType="1"/>
            <a:stCxn id="57353" idx="2"/>
            <a:endCxn id="57364" idx="1"/>
          </p:cNvCxnSpPr>
          <p:nvPr/>
        </p:nvCxnSpPr>
        <p:spPr bwMode="auto">
          <a:xfrm rot="16200000" flipH="1">
            <a:off x="5711826" y="4113213"/>
            <a:ext cx="3756025" cy="901700"/>
          </a:xfrm>
          <a:prstGeom prst="bentConnector2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393" name="Line 49"/>
          <p:cNvSpPr>
            <a:spLocks noChangeShapeType="1"/>
          </p:cNvSpPr>
          <p:nvPr/>
        </p:nvSpPr>
        <p:spPr bwMode="auto">
          <a:xfrm flipH="1">
            <a:off x="4295776" y="6021388"/>
            <a:ext cx="284321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76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Лицензирование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-это правительственный контроль за деятельностью, результатом которого является выдача документа- лицензии, свидетельствующего о безопасности медицинских услуг(кадровой, противопожарной, санитарной, противоэпидемической).</a:t>
            </a:r>
          </a:p>
        </p:txBody>
      </p:sp>
    </p:spTree>
    <p:extLst>
      <p:ext uri="{BB962C8B-B14F-4D97-AF65-F5344CB8AC3E}">
        <p14:creationId xmlns:p14="http://schemas.microsoft.com/office/powerpoint/2010/main" val="2074407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Аккредитация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-это профессиональный контроль за деятельностью, результатом которого является заключение о  соответствии специалиста, структурного подразделения и учреждения в целом профессиональным стандартам и определяющего его категорию.  </a:t>
            </a:r>
          </a:p>
        </p:txBody>
      </p:sp>
    </p:spTree>
    <p:extLst>
      <p:ext uri="{BB962C8B-B14F-4D97-AF65-F5344CB8AC3E}">
        <p14:creationId xmlns:p14="http://schemas.microsoft.com/office/powerpoint/2010/main" val="16504568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443345"/>
            <a:ext cx="10515600" cy="997528"/>
          </a:xfrm>
        </p:spPr>
        <p:txBody>
          <a:bodyPr>
            <a:normAutofit/>
          </a:bodyPr>
          <a:lstStyle/>
          <a:p>
            <a:r>
              <a:rPr lang="ru-RU" dirty="0" smtClean="0"/>
              <a:t>План лекции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385455"/>
            <a:ext cx="10515600" cy="4704195"/>
          </a:xfrm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</a:rPr>
              <a:t>1. Определение понятия – качество медицинской деятельности.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2. Основные подходы к организации системы контроля качества.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3. Основные критерии контроля качества медицинской деятельности.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4</a:t>
            </a:r>
            <a:r>
              <a:rPr lang="ru-RU" sz="3200" dirty="0">
                <a:solidFill>
                  <a:schemeClr val="tx1"/>
                </a:solidFill>
              </a:rPr>
              <a:t>. </a:t>
            </a:r>
            <a:r>
              <a:rPr lang="ru-RU" sz="3200" dirty="0" smtClean="0">
                <a:solidFill>
                  <a:schemeClr val="tx1"/>
                </a:solidFill>
              </a:rPr>
              <a:t>Контроль </a:t>
            </a:r>
            <a:r>
              <a:rPr lang="ru-RU" sz="3200" dirty="0">
                <a:solidFill>
                  <a:schemeClr val="tx1"/>
                </a:solidFill>
              </a:rPr>
              <a:t>качества и безопасности медицинской </a:t>
            </a:r>
            <a:r>
              <a:rPr lang="ru-RU" sz="3200" dirty="0" smtClean="0">
                <a:solidFill>
                  <a:schemeClr val="tx1"/>
                </a:solidFill>
              </a:rPr>
              <a:t>деятельности</a:t>
            </a:r>
            <a:r>
              <a:rPr lang="ru-RU" sz="3200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/>
              <a:t>Территориальная программа управления качеством медицинской помощи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Подготовка и  переподготовка кадров</a:t>
            </a:r>
          </a:p>
          <a:p>
            <a:pPr eaLnBrk="1" hangingPunct="1"/>
            <a:r>
              <a:rPr lang="ru-RU" altLang="ru-RU"/>
              <a:t>Аттестация кадров</a:t>
            </a:r>
          </a:p>
          <a:p>
            <a:pPr eaLnBrk="1" hangingPunct="1"/>
            <a:r>
              <a:rPr lang="ru-RU" altLang="ru-RU"/>
              <a:t>Лицензирование медицинской деятельности</a:t>
            </a:r>
          </a:p>
          <a:p>
            <a:pPr eaLnBrk="1" hangingPunct="1"/>
            <a:r>
              <a:rPr lang="ru-RU" altLang="ru-RU"/>
              <a:t>Стандартизация медицинской помощи</a:t>
            </a:r>
          </a:p>
          <a:p>
            <a:pPr eaLnBrk="1" hangingPunct="1"/>
            <a:r>
              <a:rPr lang="ru-RU" altLang="ru-RU"/>
              <a:t>Ведомственный и вневедомственный контроль качества.</a:t>
            </a:r>
          </a:p>
        </p:txBody>
      </p:sp>
    </p:spTree>
    <p:extLst>
      <p:ext uri="{BB962C8B-B14F-4D97-AF65-F5344CB8AC3E}">
        <p14:creationId xmlns:p14="http://schemas.microsoft.com/office/powerpoint/2010/main" val="66970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 Порядок оказания медицинской помощи</a:t>
            </a:r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/>
              <a:t>	 Совокупность мероприятий организационного характера, направленных на своевременное обеспечение оказания гражданам медицинской помощи надлежащего качества и в полном объеме.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/>
          </a:p>
          <a:p>
            <a:pPr>
              <a:buFont typeface="Wingdings" panose="05000000000000000000" pitchFamily="2" charset="2"/>
              <a:buNone/>
            </a:pPr>
            <a:r>
              <a:rPr lang="ru-RU" altLang="ru-RU"/>
              <a:t>	Утверждаются по отдельным ее видам и профилям.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17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 Порядок оказания медицинской помощи</a:t>
            </a:r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sz="2000"/>
              <a:t>	</a:t>
            </a:r>
            <a:r>
              <a:rPr lang="ru-RU" altLang="ru-RU" sz="2400"/>
              <a:t> Включают:</a:t>
            </a:r>
          </a:p>
          <a:p>
            <a:r>
              <a:rPr lang="ru-RU" altLang="ru-RU" sz="2800"/>
              <a:t>этапы оказания медицинской помощи</a:t>
            </a:r>
          </a:p>
          <a:p>
            <a:r>
              <a:rPr lang="ru-RU" altLang="ru-RU" sz="2800"/>
              <a:t>положение о медицинской	 организации (структура, виды деятельности и  т.д)</a:t>
            </a:r>
          </a:p>
          <a:p>
            <a:r>
              <a:rPr lang="ru-RU" altLang="ru-RU" sz="2800"/>
              <a:t>стандарт оснащения медицинской организации.</a:t>
            </a:r>
          </a:p>
          <a:p>
            <a:r>
              <a:rPr lang="ru-RU" altLang="ru-RU" sz="2800"/>
              <a:t>штатные нормативы медицинской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412695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/>
              <a:t>Ведомственный контроль качества</a:t>
            </a:r>
          </a:p>
        </p:txBody>
      </p:sp>
      <p:sp>
        <p:nvSpPr>
          <p:cNvPr id="430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127250" y="1571626"/>
            <a:ext cx="8540750" cy="442277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3600"/>
              <a:t>Функция управления, включающая систему мер, направленных на повышения качества деятельности каждого медицинского работника и учреждения здравоохранения в целом</a:t>
            </a:r>
          </a:p>
        </p:txBody>
      </p:sp>
    </p:spTree>
    <p:extLst>
      <p:ext uri="{BB962C8B-B14F-4D97-AF65-F5344CB8AC3E}">
        <p14:creationId xmlns:p14="http://schemas.microsoft.com/office/powerpoint/2010/main" val="19537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Цель ведомственного контроля</a:t>
            </a:r>
          </a:p>
        </p:txBody>
      </p:sp>
      <p:sp>
        <p:nvSpPr>
          <p:cNvPr id="4403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Достижение такого уровня оказания медицинских услуг, который соответствует стандартам с доказанной социальной, медицинской и экономической эффективностью и положительно воздействует на показатели здоровья населения.</a:t>
            </a:r>
          </a:p>
        </p:txBody>
      </p:sp>
    </p:spTree>
    <p:extLst>
      <p:ext uri="{BB962C8B-B14F-4D97-AF65-F5344CB8AC3E}">
        <p14:creationId xmlns:p14="http://schemas.microsoft.com/office/powerpoint/2010/main" val="88147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/>
              <a:t>Задачи ведомственного контроля качества</a:t>
            </a:r>
          </a:p>
        </p:txBody>
      </p:sp>
      <p:sp>
        <p:nvSpPr>
          <p:cNvPr id="4505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Социальные: обеспечение безопасности населения от некачественного медицинского вмешательства</a:t>
            </a:r>
          </a:p>
          <a:p>
            <a:pPr eaLnBrk="1" hangingPunct="1"/>
            <a:r>
              <a:rPr lang="ru-RU" altLang="ru-RU"/>
              <a:t>Профессиональные :стремление к постоянному повышению качества оказываемых медицинских услуг путем самоконтроля</a:t>
            </a:r>
          </a:p>
          <a:p>
            <a:pPr eaLnBrk="1" hangingPunct="1"/>
            <a:r>
              <a:rPr lang="ru-RU" altLang="ru-RU"/>
              <a:t>Практические : повышение авторитета лечащего врача, формирование общественного мнения. </a:t>
            </a:r>
          </a:p>
        </p:txBody>
      </p:sp>
    </p:spTree>
    <p:extLst>
      <p:ext uri="{BB962C8B-B14F-4D97-AF65-F5344CB8AC3E}">
        <p14:creationId xmlns:p14="http://schemas.microsoft.com/office/powerpoint/2010/main" val="112644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/>
              <a:t>Методы ведомственного контроля</a:t>
            </a:r>
          </a:p>
        </p:txBody>
      </p:sp>
      <p:sp>
        <p:nvSpPr>
          <p:cNvPr id="4608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/>
              <a:t>Очный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/>
              <a:t>Заочный</a:t>
            </a:r>
          </a:p>
          <a:p>
            <a:pPr eaLnBrk="1" hangingPunct="1">
              <a:lnSpc>
                <a:spcPct val="90000"/>
              </a:lnSpc>
            </a:pPr>
            <a:endParaRPr lang="ru-RU" altLang="ru-RU"/>
          </a:p>
          <a:p>
            <a:pPr eaLnBrk="1" hangingPunct="1">
              <a:lnSpc>
                <a:spcPct val="90000"/>
              </a:lnSpc>
            </a:pPr>
            <a:r>
              <a:rPr lang="ru-RU" altLang="ru-RU"/>
              <a:t>Сравнительный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/>
              <a:t>Экспертный</a:t>
            </a:r>
          </a:p>
          <a:p>
            <a:pPr eaLnBrk="1" hangingPunct="1">
              <a:lnSpc>
                <a:spcPct val="90000"/>
              </a:lnSpc>
            </a:pPr>
            <a:endParaRPr lang="ru-RU" altLang="ru-RU"/>
          </a:p>
          <a:p>
            <a:pPr eaLnBrk="1" hangingPunct="1">
              <a:lnSpc>
                <a:spcPct val="90000"/>
              </a:lnSpc>
            </a:pPr>
            <a:r>
              <a:rPr lang="ru-RU" altLang="ru-RU"/>
              <a:t>Индивидуальный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/>
              <a:t>Коллективный</a:t>
            </a:r>
          </a:p>
        </p:txBody>
      </p:sp>
    </p:spTree>
    <p:extLst>
      <p:ext uri="{BB962C8B-B14F-4D97-AF65-F5344CB8AC3E}">
        <p14:creationId xmlns:p14="http://schemas.microsoft.com/office/powerpoint/2010/main" val="116714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/>
              <a:t>Уровни ведомственного контроля</a:t>
            </a:r>
          </a:p>
        </p:txBody>
      </p:sp>
      <p:sp>
        <p:nvSpPr>
          <p:cNvPr id="4813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dirty="0"/>
              <a:t> лечащий врач (самоконтроль)</a:t>
            </a:r>
          </a:p>
          <a:p>
            <a:pPr eaLnBrk="1" hangingPunct="1"/>
            <a:r>
              <a:rPr lang="ru-RU" altLang="ru-RU" dirty="0"/>
              <a:t>1. заведующий отделением</a:t>
            </a:r>
          </a:p>
          <a:p>
            <a:pPr eaLnBrk="1" hangingPunct="1"/>
            <a:r>
              <a:rPr lang="ru-RU" altLang="ru-RU" dirty="0"/>
              <a:t>2. заместитель главного врача по медицинской части</a:t>
            </a:r>
          </a:p>
          <a:p>
            <a:pPr eaLnBrk="1" hangingPunct="1"/>
            <a:r>
              <a:rPr lang="ru-RU" altLang="ru-RU" dirty="0"/>
              <a:t>3.экспертный совет </a:t>
            </a:r>
          </a:p>
          <a:p>
            <a:pPr eaLnBrk="1" hangingPunct="1"/>
            <a:r>
              <a:rPr lang="ru-RU" altLang="ru-RU" dirty="0"/>
              <a:t>4.территориальные органы управления здравоохранением.</a:t>
            </a:r>
          </a:p>
        </p:txBody>
      </p:sp>
    </p:spTree>
    <p:extLst>
      <p:ext uri="{BB962C8B-B14F-4D97-AF65-F5344CB8AC3E}">
        <p14:creationId xmlns:p14="http://schemas.microsoft.com/office/powerpoint/2010/main" val="139342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Лечащий врач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/>
              <a:t>	Самоконтроль ключевых этапов процесса</a:t>
            </a:r>
          </a:p>
        </p:txBody>
      </p:sp>
    </p:spTree>
    <p:extLst>
      <p:ext uri="{BB962C8B-B14F-4D97-AF65-F5344CB8AC3E}">
        <p14:creationId xmlns:p14="http://schemas.microsoft.com/office/powerpoint/2010/main" val="250671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Заведующий отделением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1 этап  контроль на входе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2 этап контроль процесса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3 этап на выходе </a:t>
            </a:r>
          </a:p>
        </p:txBody>
      </p:sp>
    </p:spTree>
    <p:extLst>
      <p:ext uri="{BB962C8B-B14F-4D97-AF65-F5344CB8AC3E}">
        <p14:creationId xmlns:p14="http://schemas.microsoft.com/office/powerpoint/2010/main" val="67839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800" dirty="0"/>
              <a:t>Принципы всеобщего качества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9049" y="1346886"/>
            <a:ext cx="10650151" cy="4672914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55000"/>
              </a:spcBef>
            </a:pPr>
            <a:r>
              <a:rPr lang="ru-RU" altLang="ru-RU" sz="2400" b="1" dirty="0"/>
              <a:t>Качество – неотъемлемый элемент любого производственного или иного процесса (а не некая самостоятельная функция управления</a:t>
            </a:r>
          </a:p>
          <a:p>
            <a:pPr eaLnBrk="1" hangingPunct="1">
              <a:lnSpc>
                <a:spcPct val="80000"/>
              </a:lnSpc>
              <a:spcBef>
                <a:spcPct val="55000"/>
              </a:spcBef>
            </a:pPr>
            <a:r>
              <a:rPr lang="ru-RU" altLang="ru-RU" sz="2400" b="1" dirty="0"/>
              <a:t>Качество – это то, что говорит потребитель, а не изготовитель</a:t>
            </a:r>
          </a:p>
          <a:p>
            <a:pPr eaLnBrk="1" hangingPunct="1">
              <a:lnSpc>
                <a:spcPct val="80000"/>
              </a:lnSpc>
              <a:spcBef>
                <a:spcPct val="55000"/>
              </a:spcBef>
            </a:pPr>
            <a:r>
              <a:rPr lang="ru-RU" altLang="ru-RU" sz="2400" b="1" dirty="0"/>
              <a:t>Ответственность за качество должна быть адресной</a:t>
            </a:r>
          </a:p>
          <a:p>
            <a:pPr eaLnBrk="1" hangingPunct="1">
              <a:lnSpc>
                <a:spcPct val="80000"/>
              </a:lnSpc>
              <a:spcBef>
                <a:spcPct val="55000"/>
              </a:spcBef>
            </a:pPr>
            <a:r>
              <a:rPr lang="ru-RU" altLang="ru-RU" sz="2400" b="1" dirty="0"/>
              <a:t>Для реального повышения качества нужны новые технологии</a:t>
            </a:r>
          </a:p>
          <a:p>
            <a:pPr eaLnBrk="1" hangingPunct="1">
              <a:lnSpc>
                <a:spcPct val="80000"/>
              </a:lnSpc>
              <a:spcBef>
                <a:spcPct val="55000"/>
              </a:spcBef>
            </a:pPr>
            <a:r>
              <a:rPr lang="ru-RU" altLang="ru-RU" sz="2400" b="1" dirty="0"/>
              <a:t>Повысит качество можно только усилиями всех работников предприятия</a:t>
            </a:r>
          </a:p>
          <a:p>
            <a:pPr eaLnBrk="1" hangingPunct="1">
              <a:lnSpc>
                <a:spcPct val="80000"/>
              </a:lnSpc>
              <a:spcBef>
                <a:spcPct val="55000"/>
              </a:spcBef>
            </a:pPr>
            <a:r>
              <a:rPr lang="ru-RU" altLang="ru-RU" sz="2400" b="1" dirty="0"/>
              <a:t>Контролировать процесс управления всегда эффективнее, чем результат</a:t>
            </a:r>
          </a:p>
          <a:p>
            <a:pPr eaLnBrk="1" hangingPunct="1">
              <a:lnSpc>
                <a:spcPct val="80000"/>
              </a:lnSpc>
              <a:spcBef>
                <a:spcPct val="55000"/>
              </a:spcBef>
            </a:pPr>
            <a:r>
              <a:rPr lang="ru-RU" altLang="ru-RU" sz="2400" b="1" dirty="0"/>
              <a:t>Политика в области качества должна быть частью общей политики предприятия</a:t>
            </a:r>
          </a:p>
          <a:p>
            <a:pPr eaLnBrk="1" hangingPunct="1">
              <a:lnSpc>
                <a:spcPct val="80000"/>
              </a:lnSpc>
            </a:pPr>
            <a:endParaRPr lang="ru-RU" alt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75027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Коэффициент качества работы врача</a:t>
            </a:r>
          </a:p>
        </p:txBody>
      </p:sp>
      <p:sp>
        <p:nvSpPr>
          <p:cNvPr id="5120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altLang="ru-RU"/>
          </a:p>
          <a:p>
            <a:pPr algn="ctr"/>
            <a:endParaRPr lang="ru-RU" altLang="ru-RU"/>
          </a:p>
          <a:p>
            <a:pPr algn="ctr">
              <a:buFont typeface="Wingdings" panose="05000000000000000000" pitchFamily="2" charset="2"/>
              <a:buNone/>
            </a:pPr>
            <a:r>
              <a:rPr lang="ru-RU" altLang="ru-RU" sz="4400"/>
              <a:t>КК</a:t>
            </a:r>
            <a:r>
              <a:rPr lang="ru-RU" altLang="ru-RU" sz="4400" baseline="-25000"/>
              <a:t>в</a:t>
            </a:r>
            <a:r>
              <a:rPr lang="ru-RU" altLang="ru-RU" sz="4400"/>
              <a:t>= </a:t>
            </a:r>
            <a:r>
              <a:rPr lang="ru-RU" altLang="ru-RU" sz="4400" u="sng"/>
              <a:t>КК</a:t>
            </a:r>
            <a:r>
              <a:rPr lang="ru-RU" altLang="ru-RU" sz="4400" baseline="-25000"/>
              <a:t>1</a:t>
            </a:r>
            <a:r>
              <a:rPr lang="ru-RU" altLang="ru-RU" sz="4400" u="sng"/>
              <a:t>+КК</a:t>
            </a:r>
            <a:r>
              <a:rPr lang="ru-RU" altLang="ru-RU" sz="4400" baseline="-25000"/>
              <a:t>2</a:t>
            </a:r>
            <a:r>
              <a:rPr lang="ru-RU" altLang="ru-RU" sz="4400" u="sng"/>
              <a:t>…+КК</a:t>
            </a:r>
            <a:r>
              <a:rPr lang="en-US" altLang="ru-RU" sz="4400" baseline="-25000"/>
              <a:t>n</a:t>
            </a:r>
            <a:endParaRPr lang="ru-RU" altLang="ru-RU" sz="4400"/>
          </a:p>
          <a:p>
            <a:pPr algn="ctr">
              <a:buFont typeface="Wingdings" panose="05000000000000000000" pitchFamily="2" charset="2"/>
              <a:buNone/>
            </a:pPr>
            <a:r>
              <a:rPr lang="en-US" altLang="ru-RU" sz="4400"/>
              <a:t>n</a:t>
            </a:r>
            <a:endParaRPr lang="ru-RU" altLang="ru-RU" sz="4400"/>
          </a:p>
          <a:p>
            <a:pPr algn="ctr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549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Модель конечных результатов</a:t>
            </a:r>
          </a:p>
        </p:txBody>
      </p:sp>
      <p:sp>
        <p:nvSpPr>
          <p:cNvPr id="5222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z="3600"/>
              <a:t>Количественная оценка качества работы ЛПУ</a:t>
            </a:r>
          </a:p>
          <a:p>
            <a:pPr eaLnBrk="1" hangingPunct="1"/>
            <a:r>
              <a:rPr lang="ru-RU" altLang="ru-RU" sz="3600"/>
              <a:t>Набор показателей: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3600"/>
              <a:t>		-результативности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3600"/>
              <a:t>		-дефектов</a:t>
            </a:r>
          </a:p>
          <a:p>
            <a:pPr eaLnBrk="1" hangingPunct="1"/>
            <a:r>
              <a:rPr lang="ru-RU" altLang="ru-RU" sz="3600"/>
              <a:t>Степень достижения результатов</a:t>
            </a:r>
          </a:p>
        </p:txBody>
      </p:sp>
    </p:spTree>
    <p:extLst>
      <p:ext uri="{BB962C8B-B14F-4D97-AF65-F5344CB8AC3E}">
        <p14:creationId xmlns:p14="http://schemas.microsoft.com/office/powerpoint/2010/main" val="293044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179" y="146306"/>
            <a:ext cx="116145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Calibri"/>
              </a:rPr>
              <a:t>Приказ Минздрава России от 10.05.2017 N 203н</a:t>
            </a:r>
          </a:p>
          <a:p>
            <a:r>
              <a:rPr lang="ru-RU" sz="2400" b="1" dirty="0">
                <a:solidFill>
                  <a:prstClr val="black"/>
                </a:solidFill>
                <a:latin typeface="Calibri"/>
              </a:rPr>
              <a:t>"Об утверждении критериев оценки качества медицинской помощи"</a:t>
            </a:r>
          </a:p>
          <a:p>
            <a:r>
              <a:rPr lang="ru-RU" sz="2400" b="1" dirty="0">
                <a:solidFill>
                  <a:prstClr val="black"/>
                </a:solidFill>
                <a:latin typeface="Calibri"/>
              </a:rPr>
              <a:t>(Зарегистрировано в Минюсте России 17.05.2017 N 46740)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4178" y="1412694"/>
            <a:ext cx="1180082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Calibri"/>
              </a:rPr>
              <a:t>КРИТЕРИИ ОЦЕНКИ КАЧЕСТВА МЕДИЦИНСКОЙ ПОМОЩИ</a:t>
            </a:r>
          </a:p>
          <a:p>
            <a:endParaRPr lang="ru-RU" sz="2000" dirty="0">
              <a:solidFill>
                <a:prstClr val="black"/>
              </a:solidFill>
              <a:latin typeface="Calibri"/>
            </a:endParaRPr>
          </a:p>
          <a:p>
            <a:r>
              <a:rPr lang="de-DE" sz="2000" dirty="0">
                <a:solidFill>
                  <a:prstClr val="black"/>
                </a:solidFill>
                <a:latin typeface="Calibri"/>
              </a:rPr>
              <a:t>I. 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Общие положения</a:t>
            </a:r>
          </a:p>
          <a:p>
            <a:endParaRPr lang="ru-RU" sz="2000" dirty="0">
              <a:solidFill>
                <a:prstClr val="black"/>
              </a:solidFill>
              <a:latin typeface="Calibri"/>
            </a:endParaRPr>
          </a:p>
          <a:p>
            <a:r>
              <a:rPr lang="ru-RU" sz="2000" dirty="0">
                <a:solidFill>
                  <a:prstClr val="black"/>
                </a:solidFill>
                <a:latin typeface="Calibri"/>
              </a:rPr>
              <a:t>1.1. Настоящие критерии оценки качества медицинской помощи (далее - критерии качества) применяются при оказании медицинской помощи в медицинских и иных организациях, осуществляющих медицинскую деятельность, имеющих лицензию на медицинскую деятельность, полученную в порядке, установленном законодательством Российской Федерации.</a:t>
            </a:r>
          </a:p>
          <a:p>
            <a:r>
              <a:rPr lang="ru-RU" sz="2000" dirty="0">
                <a:solidFill>
                  <a:prstClr val="black"/>
                </a:solidFill>
                <a:latin typeface="Calibri"/>
              </a:rPr>
              <a:t>1.2. Критерии качества применяются в целях оценки своевременности оказания медицинской помощи, правильности выбора методов профилактики, диагностики, лечения и реабилитации, степени достижения запланированного результата.</a:t>
            </a:r>
          </a:p>
          <a:p>
            <a:r>
              <a:rPr lang="ru-RU" sz="2000" dirty="0">
                <a:solidFill>
                  <a:prstClr val="black"/>
                </a:solidFill>
                <a:latin typeface="Calibri"/>
              </a:rPr>
              <a:t>1.3. Критерии качества применяются по группам заболеваний (состояний) и по условиям оказания медицинской помощи (в амбулаторных условиях, в условиях дневного стационара и стационарных условиях).</a:t>
            </a:r>
          </a:p>
        </p:txBody>
      </p:sp>
    </p:spTree>
    <p:extLst>
      <p:ext uri="{BB962C8B-B14F-4D97-AF65-F5344CB8AC3E}">
        <p14:creationId xmlns:p14="http://schemas.microsoft.com/office/powerpoint/2010/main" val="181991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467" y="89397"/>
            <a:ext cx="1181946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Calibri"/>
              </a:rPr>
              <a:t>2.1. Критерии качества в амбулаторных условиях:</a:t>
            </a:r>
          </a:p>
          <a:p>
            <a:r>
              <a:rPr lang="ru-RU" sz="1400" dirty="0">
                <a:solidFill>
                  <a:prstClr val="black"/>
                </a:solidFill>
                <a:latin typeface="Calibri"/>
              </a:rPr>
              <a:t>а) ведение медицинской документации - медицинской карты пациента, получающего медицинскую помощь в амбулаторных условиях &lt;1&gt;, истории развития ребенка, индивидуальной карты беременной и родильницы (далее - амбулаторная карта):</a:t>
            </a:r>
          </a:p>
          <a:p>
            <a:r>
              <a:rPr lang="ru-RU" sz="1400" dirty="0">
                <a:solidFill>
                  <a:prstClr val="black"/>
                </a:solidFill>
                <a:latin typeface="Calibri"/>
              </a:rPr>
              <a:t>--------------------------------</a:t>
            </a:r>
          </a:p>
          <a:p>
            <a:r>
              <a:rPr lang="ru-RU" sz="1400" dirty="0">
                <a:solidFill>
                  <a:prstClr val="black"/>
                </a:solidFill>
                <a:latin typeface="Calibri"/>
              </a:rPr>
              <a:t>&lt;1&gt; </a:t>
            </a:r>
            <a:r>
              <a:rPr lang="ru-RU" sz="1400" dirty="0">
                <a:solidFill>
                  <a:prstClr val="black"/>
                </a:solidFill>
                <a:latin typeface="Calibri"/>
                <a:hlinkClick r:id="rId2"/>
              </a:rPr>
              <a:t>Приказ Министерства здравоохранения Российской Федерации от 15 декабря 2014 г. N 834н "Об утверждении унифицированных форм медицинской документации, используемых в медицинских организациях, оказывающих медицинскую помощь в амбулаторных условиях, и порядков по их заполнению" (зарегистрирован Министерством юстиции Российской Федерации 20 февраля 2015 г., регистрационный N 36160).</a:t>
            </a:r>
          </a:p>
          <a:p>
            <a:endParaRPr lang="ru-RU" sz="1400" dirty="0">
              <a:solidFill>
                <a:prstClr val="black"/>
              </a:solidFill>
              <a:latin typeface="Calibri"/>
            </a:endParaRPr>
          </a:p>
          <a:p>
            <a:r>
              <a:rPr lang="ru-RU" sz="1400" dirty="0">
                <a:solidFill>
                  <a:prstClr val="black"/>
                </a:solidFill>
                <a:latin typeface="Calibri"/>
              </a:rPr>
              <a:t>заполнение всех разделов, предусмотренных амбулаторной картой;</a:t>
            </a:r>
          </a:p>
          <a:p>
            <a:r>
              <a:rPr lang="ru-RU" sz="1400" dirty="0">
                <a:solidFill>
                  <a:prstClr val="black"/>
                </a:solidFill>
                <a:latin typeface="Calibri"/>
              </a:rPr>
              <a:t>наличие информированного добровольного согласия на медицинское вмешательство &lt;2&gt;;</a:t>
            </a:r>
          </a:p>
          <a:p>
            <a:r>
              <a:rPr lang="ru-RU" sz="1400" dirty="0">
                <a:solidFill>
                  <a:prstClr val="black"/>
                </a:solidFill>
                <a:latin typeface="Calibri"/>
              </a:rPr>
              <a:t>--------------------------------</a:t>
            </a:r>
          </a:p>
          <a:p>
            <a:r>
              <a:rPr lang="ru-RU" sz="1400" dirty="0">
                <a:solidFill>
                  <a:prstClr val="black"/>
                </a:solidFill>
                <a:latin typeface="Calibri"/>
              </a:rPr>
              <a:t>&lt;2&gt; </a:t>
            </a:r>
            <a:r>
              <a:rPr lang="ru-RU" sz="1400" dirty="0">
                <a:solidFill>
                  <a:prstClr val="black"/>
                </a:solidFill>
                <a:latin typeface="Calibri"/>
                <a:hlinkClick r:id="rId3"/>
              </a:rPr>
              <a:t>Приказ Министерства здравоохранения Российской Федерации от 20 декабря 2012 г. N 1177н "Об утверждении порядка дачи информированного добровольного согласия на медицинское вмешательство и отказа от медицинского вмешательства в отношении определенных видов медицинских вмешательств, форм информированного добровольного согласия на медицинское вмешательство и форм отказа от медицинского вмешательства" (зарегистрирован Министерством юстиции Российской Федерации 28 июня 2013 г., регистрационный N 28924), с изменением, внесенным приказом Министерства здравоохранения Российской Федерации от 10 августа 2015 г. N 549н (зарегистрирован Министерством юстиции Российской Федерации 3 сентября 2015 г., регистрационный N 38783).</a:t>
            </a:r>
          </a:p>
          <a:p>
            <a:endParaRPr lang="ru-RU" sz="1400" dirty="0">
              <a:solidFill>
                <a:prstClr val="black"/>
              </a:solidFill>
              <a:latin typeface="Calibri"/>
            </a:endParaRPr>
          </a:p>
          <a:p>
            <a:r>
              <a:rPr lang="ru-RU" sz="1400" dirty="0">
                <a:solidFill>
                  <a:prstClr val="black"/>
                </a:solidFill>
                <a:latin typeface="Calibri"/>
              </a:rPr>
              <a:t>б) первичный осмотр пациента и сроки оказания медицинской помощи:</a:t>
            </a:r>
          </a:p>
          <a:p>
            <a:r>
              <a:rPr lang="ru-RU" sz="1400" dirty="0">
                <a:solidFill>
                  <a:prstClr val="black"/>
                </a:solidFill>
                <a:latin typeface="Calibri"/>
              </a:rPr>
              <a:t>оформление результатов первичного осмотра, включая данные анамнеза заболевания, записью в амбулаторной карте;</a:t>
            </a:r>
          </a:p>
          <a:p>
            <a:r>
              <a:rPr lang="ru-RU" sz="1400" dirty="0">
                <a:solidFill>
                  <a:prstClr val="black"/>
                </a:solidFill>
                <a:latin typeface="Calibri"/>
              </a:rPr>
              <a:t>в) установление предварительного диагноза лечащим врачом в ходе первичного приема пациента;</a:t>
            </a:r>
          </a:p>
          <a:p>
            <a:r>
              <a:rPr lang="ru-RU" sz="1400" dirty="0">
                <a:solidFill>
                  <a:prstClr val="black"/>
                </a:solidFill>
                <a:latin typeface="Calibri"/>
              </a:rPr>
              <a:t>г) формирование плана обследования пациента при первичном осмотре с учетом предварительного диагноза;</a:t>
            </a:r>
          </a:p>
          <a:p>
            <a:r>
              <a:rPr lang="ru-RU" sz="1400" dirty="0">
                <a:solidFill>
                  <a:prstClr val="black"/>
                </a:solidFill>
                <a:latin typeface="Calibri"/>
              </a:rPr>
              <a:t>д) формирование плана лечения при первичном осмотре с учетом предварительного диагноза, клинических проявлений заболевания, тяжести заболевания или состояния пациента;</a:t>
            </a:r>
          </a:p>
          <a:p>
            <a:r>
              <a:rPr lang="ru-RU" sz="1400" dirty="0">
                <a:solidFill>
                  <a:prstClr val="black"/>
                </a:solidFill>
                <a:latin typeface="Calibri"/>
              </a:rPr>
              <a:t>е) назначение лекарственных препаратов для медицинского применения с учетом инструкций по применению лекарственных препаратов, возраста пациента, пола пациента, тяжести заболевания, наличия осложнений основного заболевания (состояния) и сопутствующих заболеваний;</a:t>
            </a:r>
          </a:p>
        </p:txBody>
      </p:sp>
    </p:spTree>
    <p:extLst>
      <p:ext uri="{BB962C8B-B14F-4D97-AF65-F5344CB8AC3E}">
        <p14:creationId xmlns:p14="http://schemas.microsoft.com/office/powerpoint/2010/main" val="172822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0133" y="179250"/>
            <a:ext cx="11760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Calibri"/>
              </a:rPr>
              <a:t>ж) установление клинического диагноза на основании данных анамнеза, осмотра, данных лабораторных, инструментальных и иных методов исследования, результатов консультаций врачей-специалистов, предусмотренных </a:t>
            </a:r>
            <a:r>
              <a:rPr lang="ru-RU" sz="1600" dirty="0">
                <a:solidFill>
                  <a:prstClr val="black"/>
                </a:solidFill>
                <a:latin typeface="Calibri"/>
                <a:hlinkClick r:id="rId2"/>
              </a:rPr>
              <a:t>стандартами медицинской помощи, а также клинических рекомендаций (протоколов лечения) по вопросам оказания медицинской помощи (далее - клинические рекомендации):</a:t>
            </a:r>
          </a:p>
          <a:p>
            <a:r>
              <a:rPr lang="ru-RU" sz="1600" dirty="0">
                <a:solidFill>
                  <a:prstClr val="black"/>
                </a:solidFill>
                <a:latin typeface="Calibri"/>
              </a:rPr>
              <a:t>оформление обоснования клинического диагноза соответствующей записью в амбулаторной карте;</a:t>
            </a:r>
          </a:p>
          <a:p>
            <a:r>
              <a:rPr lang="ru-RU" sz="1600" dirty="0">
                <a:solidFill>
                  <a:prstClr val="black"/>
                </a:solidFill>
                <a:latin typeface="Calibri"/>
              </a:rPr>
              <a:t>установление клинического диагноза в течение 10 дней с момента обращения;</a:t>
            </a:r>
          </a:p>
          <a:p>
            <a:r>
              <a:rPr lang="ru-RU" sz="1600" dirty="0">
                <a:solidFill>
                  <a:prstClr val="black"/>
                </a:solidFill>
                <a:latin typeface="Calibri"/>
              </a:rPr>
              <a:t>проведение при затруднении установления клинического диагноза консилиума врачей &lt;3&gt; с внесением соответствующей записи в амбулаторную карту с подписью заведующего амбулаторно-поликлиническим отделением медицинской организации;</a:t>
            </a:r>
          </a:p>
          <a:p>
            <a:r>
              <a:rPr lang="ru-RU" sz="1600" dirty="0">
                <a:solidFill>
                  <a:prstClr val="black"/>
                </a:solidFill>
                <a:latin typeface="Calibri"/>
              </a:rPr>
              <a:t>--------------------------------</a:t>
            </a:r>
          </a:p>
          <a:p>
            <a:r>
              <a:rPr lang="ru-RU" sz="1600" dirty="0">
                <a:solidFill>
                  <a:prstClr val="black"/>
                </a:solidFill>
                <a:latin typeface="Calibri"/>
              </a:rPr>
              <a:t>&lt;3&gt; </a:t>
            </a:r>
            <a:r>
              <a:rPr lang="ru-RU" sz="1600" dirty="0">
                <a:solidFill>
                  <a:prstClr val="black"/>
                </a:solidFill>
                <a:latin typeface="Calibri"/>
                <a:hlinkClick r:id="rId3"/>
              </a:rPr>
              <a:t>Статья 48 Федерального закона от 21 ноября 2011 г. N 323-ФЗ "Об основах охраны здоровья граждан в Российской Федерации" (далее - Федеральный закон N 323-ФЗ) (Собрание законодательства Российской Федерации, 2011, N 48, ст. 6724).</a:t>
            </a:r>
          </a:p>
          <a:p>
            <a:endParaRPr lang="ru-RU" sz="1600" dirty="0">
              <a:solidFill>
                <a:prstClr val="black"/>
              </a:solidFill>
              <a:latin typeface="Calibri"/>
            </a:endParaRPr>
          </a:p>
          <a:p>
            <a:r>
              <a:rPr lang="ru-RU" sz="1600" dirty="0">
                <a:solidFill>
                  <a:prstClr val="black"/>
                </a:solidFill>
                <a:latin typeface="Calibri"/>
              </a:rPr>
              <a:t>з) внесение соответствующей записи в амбулаторную карту при наличии заболевания (состояния), требующего оказания медицинской помощи в стационарных условиях, с указанием перечня рекомендуемых лабораторных и инструментальных методов исследований, а также оформление направления с указанием клинического диагноза при необходимости оказания медицинской помощи в стационарных условиях в плановой форме;</a:t>
            </a:r>
          </a:p>
          <a:p>
            <a:r>
              <a:rPr lang="ru-RU" sz="1600" dirty="0">
                <a:solidFill>
                  <a:prstClr val="black"/>
                </a:solidFill>
                <a:latin typeface="Calibri"/>
              </a:rPr>
              <a:t>и) проведение коррекции плана обследования и плана лечения с учетом клинического диагноза, состояния пациента, особенностей течения заболевания, наличия сопутствующих заболеваний, осложнений заболевания и результатов проводимого лечения на основе </a:t>
            </a:r>
            <a:r>
              <a:rPr lang="ru-RU" sz="1600" dirty="0">
                <a:solidFill>
                  <a:prstClr val="black"/>
                </a:solidFill>
                <a:latin typeface="Calibri"/>
                <a:hlinkClick r:id="rId2"/>
              </a:rPr>
              <a:t>стандартов медицинской помощи и клинических рекомендаций;</a:t>
            </a:r>
          </a:p>
          <a:p>
            <a:r>
              <a:rPr lang="ru-RU" sz="1600" dirty="0">
                <a:solidFill>
                  <a:prstClr val="black"/>
                </a:solidFill>
                <a:latin typeface="Calibri"/>
              </a:rPr>
              <a:t>к) назначение и выписывание лекарственных препаратов в соответствии с установленным порядком &lt;4&gt;:</a:t>
            </a:r>
          </a:p>
        </p:txBody>
      </p:sp>
    </p:spTree>
    <p:extLst>
      <p:ext uri="{BB962C8B-B14F-4D97-AF65-F5344CB8AC3E}">
        <p14:creationId xmlns:p14="http://schemas.microsoft.com/office/powerpoint/2010/main" val="7716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12440"/>
            <a:ext cx="11760200" cy="662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78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61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78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11931648" cy="9144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/>
              <a:t>Экспертный </a:t>
            </a:r>
            <a:r>
              <a:rPr lang="ru-RU" sz="4000" dirty="0" smtClean="0"/>
              <a:t>совет (медицинской организации)</a:t>
            </a:r>
            <a:endParaRPr lang="ru-RU" sz="4000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30867"/>
            <a:ext cx="10566400" cy="4419600"/>
          </a:xfrm>
        </p:spPr>
        <p:txBody>
          <a:bodyPr/>
          <a:lstStyle/>
          <a:p>
            <a:pPr eaLnBrk="1" hangingPunct="1"/>
            <a:r>
              <a:rPr lang="ru-RU" altLang="ru-RU" sz="3600" dirty="0"/>
              <a:t>Формирование системы управления качеством</a:t>
            </a:r>
          </a:p>
          <a:p>
            <a:pPr eaLnBrk="1" hangingPunct="1"/>
            <a:r>
              <a:rPr lang="ru-RU" altLang="ru-RU" sz="3600" dirty="0"/>
              <a:t>Положение о распределении финансовых средств на стимулирующую часть оплаты труда за качество работы</a:t>
            </a:r>
          </a:p>
          <a:p>
            <a:pPr eaLnBrk="1" hangingPunct="1"/>
            <a:r>
              <a:rPr lang="ru-RU" altLang="ru-RU" sz="3600" dirty="0"/>
              <a:t>Взаимодействие с субъектами вне ведомственного контроля</a:t>
            </a:r>
          </a:p>
          <a:p>
            <a:pPr eaLnBrk="1" hangingPunct="1"/>
            <a:r>
              <a:rPr lang="ru-RU" altLang="ru-RU" sz="3600" dirty="0"/>
              <a:t>Целевое использование возвратных средств </a:t>
            </a:r>
          </a:p>
          <a:p>
            <a:pPr eaLnBrk="1" hangingPunct="1"/>
            <a:endParaRPr lang="ru-RU" altLang="ru-RU" sz="2800" dirty="0"/>
          </a:p>
        </p:txBody>
      </p:sp>
    </p:spTree>
    <p:extLst>
      <p:ext uri="{BB962C8B-B14F-4D97-AF65-F5344CB8AC3E}">
        <p14:creationId xmlns:p14="http://schemas.microsoft.com/office/powerpoint/2010/main" val="427423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AE75C6-D2BB-4E10-8286-AA8D11BB7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Врачебная комиссия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25BA9D5-93F8-4831-BF39-222FBD590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54666"/>
            <a:ext cx="12065000" cy="5503334"/>
          </a:xfrm>
          <a:solidFill>
            <a:schemeClr val="tx2"/>
          </a:solidFill>
        </p:spPr>
        <p:txBody>
          <a:bodyPr/>
          <a:lstStyle/>
          <a:p>
            <a:pPr marL="514350" indent="-514350">
              <a:buAutoNum type="arabicPeriod"/>
            </a:pPr>
            <a:r>
              <a:rPr lang="ru-RU" sz="1600" b="1" dirty="0"/>
              <a:t>принятие решений по вопросам профилактики, диагностики, лечения, медицинской реабилитации и санаторно-курортного лечения граждан в наиболее сложных и конфликтных ситуациях, требующих комиссионного рассмотрения;</a:t>
            </a:r>
          </a:p>
          <a:p>
            <a:pPr marL="514350" indent="-514350">
              <a:buAutoNum type="arabicPeriod"/>
            </a:pPr>
            <a:r>
              <a:rPr lang="ru-RU" sz="1600" b="1" dirty="0"/>
              <a:t>оценка качества, обоснованности и эффективности лечебно-диагностических мероприятий, в том числе назначения лекарственных препаратов;</a:t>
            </a:r>
          </a:p>
          <a:p>
            <a:pPr marL="514350" indent="-514350">
              <a:buAutoNum type="arabicPeriod"/>
            </a:pPr>
            <a:r>
              <a:rPr lang="ru-RU" sz="1600" b="1" dirty="0"/>
              <a:t>оценка соблюдения в медицинской организации установленного порядка ведения медицинской документации;</a:t>
            </a:r>
          </a:p>
          <a:p>
            <a:pPr marL="514350" indent="-514350">
              <a:buAutoNum type="arabicPeriod"/>
            </a:pPr>
            <a:r>
              <a:rPr lang="ru-RU" sz="1600" b="1" dirty="0"/>
              <a:t>разработка мероприятий по устранению и предупреждению нарушений в процессе диагностики и лечения пациентов</a:t>
            </a:r>
          </a:p>
          <a:p>
            <a:pPr marL="514350" indent="-514350">
              <a:buAutoNum type="arabicPeriod"/>
            </a:pPr>
            <a:r>
              <a:rPr lang="ru-RU" sz="1600" b="1" dirty="0"/>
              <a:t>анализ заболеваемости, в том числе матерей и новорожденных, внутрибольничными инфекциями, разработка и реализация мероприятий по профилактике заболеваемости внутрибольничными инфекциями;</a:t>
            </a:r>
          </a:p>
          <a:p>
            <a:pPr marL="514350" indent="-514350">
              <a:buAutoNum type="arabicPeriod"/>
            </a:pPr>
            <a:r>
              <a:rPr lang="ru-RU" sz="1600" b="1" dirty="0"/>
              <a:t>организация и проведение внутреннего контроля качества и безопасности медицинской деятельности (по решению руководителя медицинской организации);</a:t>
            </a:r>
          </a:p>
          <a:p>
            <a:pPr marL="514350" indent="-514350">
              <a:buAutoNum type="arabicPeriod"/>
            </a:pPr>
            <a:r>
              <a:rPr lang="ru-RU" sz="1600" b="1" dirty="0"/>
              <a:t>взаимодействие в работе по вопросам, относящимся к компетенции врачебной комиссии, с территориальными фондами обязательного медицинского страхования, региональными отделениями Фонда социального страхования Российской Федерации, территориальными органами Федеральной службы по надзору в сфере здравоохранения и социального развития и Федеральной службы по надзору в сфере защиты прав потребителей и благополучия человека, федеральными учреждениями медико-социальной экспертизы, со страховыми медицинскими организациями, иными органами и организациями;</a:t>
            </a:r>
          </a:p>
          <a:p>
            <a:pPr marL="514350" indent="-514350">
              <a:buAutoNum type="arabicPeriod"/>
            </a:pPr>
            <a:r>
              <a:rPr lang="ru-RU" sz="1600" b="1" dirty="0"/>
              <a:t>рассмотрение обращений (жалоб) по вопросам, связанным с оказанием медицинской помощи граждан в медицинской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25957353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7"/>
          <p:cNvSpPr txBox="1">
            <a:spLocks noChangeArrowheads="1"/>
          </p:cNvSpPr>
          <p:nvPr/>
        </p:nvSpPr>
        <p:spPr bwMode="auto">
          <a:xfrm>
            <a:off x="1618571" y="701449"/>
            <a:ext cx="8243887" cy="49387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120000"/>
              </a:lnSpc>
              <a:spcBef>
                <a:spcPct val="0"/>
              </a:spcBef>
              <a:defRPr/>
            </a:pPr>
            <a:r>
              <a:rPr lang="ru-RU" sz="2200" dirty="0">
                <a:solidFill>
                  <a:prstClr val="black"/>
                </a:solidFill>
                <a:latin typeface="Arial" charset="0"/>
                <a:cs typeface="Arial" charset="0"/>
              </a:rPr>
              <a:t>   </a:t>
            </a:r>
            <a:r>
              <a:rPr lang="ru-RU" sz="2200" b="1" dirty="0">
                <a:solidFill>
                  <a:prstClr val="black"/>
                </a:solidFill>
                <a:latin typeface="Arial" charset="0"/>
                <a:cs typeface="Arial" charset="0"/>
              </a:rPr>
              <a:t>Экспертиза</a:t>
            </a:r>
            <a:r>
              <a:rPr lang="ru-RU" sz="2200" dirty="0">
                <a:solidFill>
                  <a:prstClr val="black"/>
                </a:solidFill>
                <a:latin typeface="Arial" charset="0"/>
                <a:cs typeface="Arial" charset="0"/>
              </a:rPr>
              <a:t> – это исследование объекта,</a:t>
            </a:r>
            <a:r>
              <a:rPr lang="ru-RU" sz="2200" b="1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</a:p>
          <a:p>
            <a:pPr marL="342900" indent="-342900" algn="just">
              <a:lnSpc>
                <a:spcPct val="120000"/>
              </a:lnSpc>
              <a:spcBef>
                <a:spcPct val="0"/>
              </a:spcBef>
              <a:defRPr/>
            </a:pPr>
            <a:r>
              <a:rPr lang="ru-RU" sz="2200" b="1" dirty="0">
                <a:solidFill>
                  <a:prstClr val="black"/>
                </a:solidFill>
                <a:latin typeface="Arial" charset="0"/>
                <a:cs typeface="Arial" charset="0"/>
              </a:rPr>
              <a:t>		</a:t>
            </a:r>
            <a:r>
              <a:rPr lang="ru-RU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проводимое сведущим лицом (экспертом),</a:t>
            </a:r>
            <a:r>
              <a:rPr lang="ru-RU" sz="28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ru-RU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основанное на специальных (профессиональных) знаниях, </a:t>
            </a:r>
          </a:p>
          <a:p>
            <a:pPr marL="342900" indent="-342900" algn="just">
              <a:lnSpc>
                <a:spcPct val="120000"/>
              </a:lnSpc>
              <a:spcBef>
                <a:spcPct val="0"/>
              </a:spcBef>
              <a:defRPr/>
            </a:pPr>
            <a:r>
              <a:rPr lang="ru-RU" sz="2200" dirty="0">
                <a:solidFill>
                  <a:prstClr val="black"/>
                </a:solidFill>
                <a:latin typeface="Arial" charset="0"/>
                <a:cs typeface="Arial" charset="0"/>
              </a:rPr>
              <a:t>		с применением особых методов, </a:t>
            </a:r>
          </a:p>
          <a:p>
            <a:pPr marL="342900" indent="-342900" algn="just">
              <a:lnSpc>
                <a:spcPct val="120000"/>
              </a:lnSpc>
              <a:spcBef>
                <a:spcPct val="0"/>
              </a:spcBef>
              <a:defRPr/>
            </a:pPr>
            <a:r>
              <a:rPr lang="ru-RU" sz="2200" dirty="0">
                <a:solidFill>
                  <a:prstClr val="black"/>
                </a:solidFill>
                <a:latin typeface="Arial" charset="0"/>
                <a:cs typeface="Arial" charset="0"/>
              </a:rPr>
              <a:t>		имеющее целью получение нового знания об объекте, которое оформляется в виде мотивированного заключения.</a:t>
            </a:r>
          </a:p>
          <a:p>
            <a:pPr marL="342900" indent="-342900" algn="just">
              <a:spcBef>
                <a:spcPct val="0"/>
              </a:spcBef>
              <a:defRPr/>
            </a:pPr>
            <a:r>
              <a:rPr lang="ru-RU" sz="2200" dirty="0">
                <a:solidFill>
                  <a:prstClr val="black"/>
                </a:solidFill>
                <a:latin typeface="Arial" charset="0"/>
                <a:cs typeface="Arial" charset="0"/>
              </a:rPr>
              <a:t>		</a:t>
            </a: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charset="0"/>
              </a:rPr>
              <a:t>Цель специального исследования заключается не в простой констатации установленных экспертом новых фактов объективной реальности, а в их </a:t>
            </a:r>
            <a:r>
              <a:rPr lang="ru-RU" sz="2200" b="1" dirty="0">
                <a:solidFill>
                  <a:prstClr val="black"/>
                </a:solidFill>
                <a:latin typeface="Arial" panose="020B0604020202020204" pitchFamily="34" charset="0"/>
                <a:cs typeface="Arial" charset="0"/>
              </a:rPr>
              <a:t>профессиональной оценке.</a:t>
            </a:r>
            <a:endParaRPr lang="ru-RU" sz="22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342900" indent="-342900" algn="r">
              <a:spcBef>
                <a:spcPct val="0"/>
              </a:spcBef>
              <a:defRPr/>
            </a:pPr>
            <a:r>
              <a:rPr lang="ru-RU" sz="1200" dirty="0">
                <a:solidFill>
                  <a:prstClr val="black"/>
                </a:solidFill>
                <a:latin typeface="Arial" charset="0"/>
                <a:cs typeface="Arial" charset="0"/>
              </a:rPr>
              <a:t>Сахнова Т.В., 2000 г.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7988" y="2151064"/>
            <a:ext cx="292100" cy="369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33CC"/>
                </a:solidFill>
                <a:latin typeface="Arial" panose="020B0604020202020204" pitchFamily="34" charset="0"/>
                <a:cs typeface="Arial" charset="0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7988" y="3538539"/>
            <a:ext cx="292100" cy="369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6600"/>
                </a:solidFill>
                <a:latin typeface="Arial" panose="020B0604020202020204" pitchFamily="34" charset="0"/>
                <a:cs typeface="Arial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7988" y="4049714"/>
            <a:ext cx="292100" cy="369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6600"/>
                </a:solidFill>
                <a:latin typeface="Arial" panose="020B0604020202020204" pitchFamily="34" charset="0"/>
                <a:cs typeface="Arial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61894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000" dirty="0"/>
              <a:t>По материалам и рекомендациям ЕРБ ВОЗ следует выделять следующие основные компоненты:</a:t>
            </a:r>
          </a:p>
        </p:txBody>
      </p:sp>
      <p:sp>
        <p:nvSpPr>
          <p:cNvPr id="6451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981200" y="1851026"/>
            <a:ext cx="8229600" cy="4530725"/>
          </a:xfrm>
        </p:spPr>
        <p:txBody>
          <a:bodyPr/>
          <a:lstStyle/>
          <a:p>
            <a:pPr marL="571500" indent="-571500" eaLnBrk="1" hangingPunct="1"/>
            <a:r>
              <a:rPr lang="ru-RU" altLang="ru-RU" sz="3400" dirty="0"/>
              <a:t>квалификация врача,</a:t>
            </a:r>
          </a:p>
          <a:p>
            <a:pPr marL="571500" indent="-571500" eaLnBrk="1" hangingPunct="1"/>
            <a:r>
              <a:rPr lang="ru-RU" altLang="ru-RU" sz="3400" dirty="0"/>
              <a:t>оптимальность использования ресурсов,</a:t>
            </a:r>
          </a:p>
          <a:p>
            <a:pPr marL="571500" indent="-571500" eaLnBrk="1" hangingPunct="1"/>
            <a:r>
              <a:rPr lang="ru-RU" altLang="ru-RU" sz="3400" dirty="0"/>
              <a:t>риск для пациентов,</a:t>
            </a:r>
          </a:p>
          <a:p>
            <a:pPr marL="571500" indent="-571500" eaLnBrk="1" hangingPunct="1"/>
            <a:r>
              <a:rPr lang="ru-RU" altLang="ru-RU" sz="3400" dirty="0"/>
              <a:t>удовлетворенность пациента оказанной медицинской помощью.</a:t>
            </a:r>
          </a:p>
        </p:txBody>
      </p:sp>
    </p:spTree>
    <p:extLst>
      <p:ext uri="{BB962C8B-B14F-4D97-AF65-F5344CB8AC3E}">
        <p14:creationId xmlns:p14="http://schemas.microsoft.com/office/powerpoint/2010/main" val="241509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/>
              <a:t>Главный врач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1 этап  контроль на входе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2 этап контроль процесса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3 этап на выходе </a:t>
            </a:r>
          </a:p>
        </p:txBody>
      </p:sp>
    </p:spTree>
    <p:extLst>
      <p:ext uri="{BB962C8B-B14F-4D97-AF65-F5344CB8AC3E}">
        <p14:creationId xmlns:p14="http://schemas.microsoft.com/office/powerpoint/2010/main" val="94989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274863-C3E9-4B31-9C1A-92F47481C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Министерство здравоохранения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9A18281-AD8F-4C7C-94CE-8A3E0A794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Министр</a:t>
            </a:r>
          </a:p>
          <a:p>
            <a:r>
              <a:rPr lang="ru-RU" dirty="0"/>
              <a:t>Заместители</a:t>
            </a:r>
          </a:p>
          <a:p>
            <a:r>
              <a:rPr lang="ru-RU" dirty="0"/>
              <a:t>Начальники отделов</a:t>
            </a:r>
          </a:p>
          <a:p>
            <a:r>
              <a:rPr lang="ru-RU" dirty="0"/>
              <a:t>Главные специалисты</a:t>
            </a:r>
          </a:p>
          <a:p>
            <a:r>
              <a:rPr lang="ru-RU" dirty="0"/>
              <a:t>Ведущие специалисты</a:t>
            </a:r>
          </a:p>
          <a:p>
            <a:r>
              <a:rPr lang="ru-RU" dirty="0"/>
              <a:t>Внештатные специалисты</a:t>
            </a:r>
          </a:p>
        </p:txBody>
      </p:sp>
    </p:spTree>
    <p:extLst>
      <p:ext uri="{BB962C8B-B14F-4D97-AF65-F5344CB8AC3E}">
        <p14:creationId xmlns:p14="http://schemas.microsoft.com/office/powerpoint/2010/main" val="22987111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4733" y="61806"/>
            <a:ext cx="1181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Calibri"/>
              </a:rPr>
              <a:t>МИНИСТЕРСТВО ЗДРАВООХРАНЕНИЯ РОССИЙСКОЙ ФЕДЕРАЦИИ ПИСЬМО от 29 января 2016 г. N 13-0/10/1-386 РЕКОМЕНДАЦИИ ПО ОЦЕНКЕ ЭФФЕКТИВНОСТИ ДЕЯТЕЛЬНОСТИ МЕДИЦИНСКИХ ОРГАНИЗАЦИЙ НА ОСНОВЕ КРИТЕРИЕВ ДОСТУПНОСТИ И КАЧЕСТВА МЕДИЦИНСКОЙ ПОМОЩИ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E749591-2DBE-4385-BDE6-0D779929F576}"/>
              </a:ext>
            </a:extLst>
          </p:cNvPr>
          <p:cNvSpPr/>
          <p:nvPr/>
        </p:nvSpPr>
        <p:spPr>
          <a:xfrm>
            <a:off x="194733" y="898068"/>
            <a:ext cx="118872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Calibri"/>
              </a:rPr>
              <a:t>МЗ РФ рекомендует органам исполнительной власти субъектов Российской Федерации обеспечить выполнение рекомендаций по оценке эффективности деятельности медицинских организаций на основе критериев доступности и качества медицинской помощи.</a:t>
            </a:r>
          </a:p>
          <a:p>
            <a:r>
              <a:rPr lang="ru-RU" sz="2000" dirty="0">
                <a:solidFill>
                  <a:prstClr val="black"/>
                </a:solidFill>
                <a:latin typeface="Calibri"/>
              </a:rPr>
              <a:t>Для оценки эффективности деятельности участковой службы рекомендуется использовать следующие показатели и их источники информации.</a:t>
            </a:r>
          </a:p>
          <a:p>
            <a:r>
              <a:rPr lang="ru-RU" sz="2000" b="1" dirty="0">
                <a:solidFill>
                  <a:prstClr val="black"/>
                </a:solidFill>
                <a:latin typeface="Calibri"/>
              </a:rPr>
              <a:t>Частота расхождений диагнозов врача участковой службы и стационара 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(в %), в том числе в педиатрии. </a:t>
            </a:r>
            <a:r>
              <a:rPr lang="ru-RU" sz="2000" b="1" dirty="0">
                <a:solidFill>
                  <a:prstClr val="black"/>
                </a:solidFill>
                <a:highlight>
                  <a:srgbClr val="FFFF00"/>
                </a:highlight>
                <a:latin typeface="Calibri"/>
              </a:rPr>
              <a:t>Число диагнозов врача участковой службы, не подтвержденных при поступлении пациента в стационар </a:t>
            </a:r>
            <a:r>
              <a:rPr lang="ru-RU" sz="2000" dirty="0">
                <a:solidFill>
                  <a:prstClr val="black"/>
                </a:solidFill>
                <a:highlight>
                  <a:srgbClr val="FFFF00"/>
                </a:highlight>
                <a:latin typeface="Calibri"/>
              </a:rPr>
              <a:t>x 100 / </a:t>
            </a:r>
            <a:r>
              <a:rPr lang="ru-RU" sz="2000" b="1" dirty="0">
                <a:solidFill>
                  <a:prstClr val="black"/>
                </a:solidFill>
                <a:highlight>
                  <a:srgbClr val="FFFF00"/>
                </a:highlight>
                <a:latin typeface="Calibri"/>
              </a:rPr>
              <a:t>общее число направлений пациента в стационар</a:t>
            </a:r>
            <a:r>
              <a:rPr lang="ru-RU" sz="2000" dirty="0">
                <a:solidFill>
                  <a:prstClr val="black"/>
                </a:solidFill>
                <a:highlight>
                  <a:srgbClr val="FFFF00"/>
                </a:highlight>
                <a:latin typeface="Calibri"/>
              </a:rPr>
              <a:t>.</a:t>
            </a:r>
          </a:p>
          <a:p>
            <a:r>
              <a:rPr lang="ru-RU" sz="2000" dirty="0">
                <a:solidFill>
                  <a:prstClr val="black"/>
                </a:solidFill>
                <a:latin typeface="Calibri"/>
              </a:rPr>
              <a:t>Исходные формы статистических документов: учетная форма 066/у-02 "Статистическая карта выбывшего из стационара круглосуточного пребывания, дневного стационара при больничном учреждение, дневного стационара при амбулаторно-поликлиническом учреждении, стационара на дому" - </a:t>
            </a:r>
            <a:r>
              <a:rPr lang="ru-RU" sz="2000" dirty="0">
                <a:solidFill>
                  <a:prstClr val="black"/>
                </a:solidFill>
                <a:latin typeface="Calibri"/>
                <a:hlinkClick r:id="rId2"/>
              </a:rPr>
              <a:t>пункт 14 "Диагноз направившего учреждения" и </a:t>
            </a:r>
            <a:r>
              <a:rPr lang="ru-RU" sz="2000" dirty="0">
                <a:solidFill>
                  <a:prstClr val="black"/>
                </a:solidFill>
                <a:latin typeface="Calibri"/>
                <a:hlinkClick r:id="rId3"/>
              </a:rPr>
              <a:t>пункт 29 "Диагноз стационара (при выписке)" (приказ Минздрава России от 30 декабря 2002 г. N 413 "Об утверждении учетной и отчетной медицинской документации").</a:t>
            </a:r>
          </a:p>
          <a:p>
            <a:r>
              <a:rPr lang="ru-RU" sz="2000" b="1" dirty="0">
                <a:solidFill>
                  <a:prstClr val="black"/>
                </a:solidFill>
                <a:latin typeface="Calibri"/>
              </a:rPr>
              <a:t>Частота вызовов скорой медицинской помощи (на 1000 населения), в том числе в педиатрии. </a:t>
            </a:r>
          </a:p>
          <a:p>
            <a:r>
              <a:rPr lang="ru-RU" sz="2000" b="1" dirty="0">
                <a:solidFill>
                  <a:prstClr val="black"/>
                </a:solidFill>
                <a:highlight>
                  <a:srgbClr val="FFFF00"/>
                </a:highlight>
                <a:latin typeface="Calibri"/>
              </a:rPr>
              <a:t>Число лиц, вызывавших скорую медицинскую помощь, x 1000 / численность населения территориальных врачебных участков (терапевтических, педиатрических, общеврачебных).</a:t>
            </a:r>
          </a:p>
          <a:p>
            <a:r>
              <a:rPr lang="ru-RU" sz="2000" dirty="0">
                <a:solidFill>
                  <a:prstClr val="black"/>
                </a:solidFill>
                <a:latin typeface="Calibri"/>
              </a:rPr>
              <a:t>Исходные формы статистических документов: учетная </a:t>
            </a:r>
            <a:r>
              <a:rPr lang="ru-RU" sz="2000" dirty="0">
                <a:solidFill>
                  <a:prstClr val="black"/>
                </a:solidFill>
                <a:latin typeface="Calibri"/>
                <a:hlinkClick r:id="rId4"/>
              </a:rPr>
              <a:t>форма N 110/у "Карта вызова скорой медицинской помощи" (приказ Минздравсоцразвития России от 2 декабря 2009 г. N 942 "Об утверждении статистического инструментария станции (отделения), больницы скорой медицинской помощи").</a:t>
            </a:r>
          </a:p>
        </p:txBody>
      </p:sp>
    </p:spTree>
    <p:extLst>
      <p:ext uri="{BB962C8B-B14F-4D97-AF65-F5344CB8AC3E}">
        <p14:creationId xmlns:p14="http://schemas.microsoft.com/office/powerpoint/2010/main" val="13043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274863-C3E9-4B31-9C1A-92F47481C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Система ОМС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9A18281-AD8F-4C7C-94CE-8A3E0A794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ФФОМС</a:t>
            </a:r>
          </a:p>
          <a:p>
            <a:r>
              <a:rPr lang="ru-RU" dirty="0"/>
              <a:t>ТФОМС</a:t>
            </a:r>
          </a:p>
          <a:p>
            <a:r>
              <a:rPr lang="ru-RU" dirty="0"/>
              <a:t>СМО</a:t>
            </a:r>
          </a:p>
          <a:p>
            <a:r>
              <a:rPr lang="ru-RU" dirty="0"/>
              <a:t>Застрахованные</a:t>
            </a:r>
          </a:p>
          <a:p>
            <a:r>
              <a:rPr lang="ru-RU" dirty="0"/>
              <a:t>Медицинские </a:t>
            </a:r>
            <a:r>
              <a:rPr lang="ru-RU" dirty="0" smtClean="0"/>
              <a:t>организации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91024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Цель контроля</a:t>
            </a:r>
          </a:p>
        </p:txBody>
      </p:sp>
      <p:sp>
        <p:nvSpPr>
          <p:cNvPr id="604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/>
              <a:t>Защита прав застрахованных на получение мед. помощи</a:t>
            </a:r>
          </a:p>
          <a:p>
            <a:r>
              <a:rPr lang="ru-RU" altLang="ru-RU"/>
              <a:t>Предупреждение дефектов неправильного выполнения порядков и стандартов.</a:t>
            </a:r>
          </a:p>
          <a:p>
            <a:r>
              <a:rPr lang="ru-RU" altLang="ru-RU"/>
              <a:t>Снижения страховых рисков в ОМС. </a:t>
            </a:r>
          </a:p>
        </p:txBody>
      </p:sp>
    </p:spTree>
    <p:extLst>
      <p:ext uri="{BB962C8B-B14F-4D97-AF65-F5344CB8AC3E}">
        <p14:creationId xmlns:p14="http://schemas.microsoft.com/office/powerpoint/2010/main" val="207494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Фонд обязательного медицинского страхования</a:t>
            </a:r>
          </a:p>
        </p:txBody>
      </p:sp>
      <p:sp>
        <p:nvSpPr>
          <p:cNvPr id="624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altLang="ru-RU"/>
              <a:t>Организационно-методическая работа и защита прав застрахованных</a:t>
            </a:r>
          </a:p>
          <a:p>
            <a:pPr algn="just"/>
            <a:r>
              <a:rPr lang="ru-RU" altLang="ru-RU"/>
              <a:t>Решение спорных и конфликтных вопросов между СМО и мед организациями</a:t>
            </a:r>
          </a:p>
          <a:p>
            <a:pPr algn="just"/>
            <a:r>
              <a:rPr lang="ru-RU" altLang="ru-RU"/>
              <a:t>Реестр экспертов качества</a:t>
            </a:r>
          </a:p>
        </p:txBody>
      </p:sp>
    </p:spTree>
    <p:extLst>
      <p:ext uri="{BB962C8B-B14F-4D97-AF65-F5344CB8AC3E}">
        <p14:creationId xmlns:p14="http://schemas.microsoft.com/office/powerpoint/2010/main" val="243917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352" y="1"/>
            <a:ext cx="10687049" cy="1618734"/>
          </a:xfrm>
        </p:spPr>
        <p:txBody>
          <a:bodyPr/>
          <a:lstStyle/>
          <a:p>
            <a:pPr algn="ctr">
              <a:defRPr/>
            </a:pPr>
            <a:r>
              <a:rPr lang="ru-RU" dirty="0"/>
              <a:t>Страховые медицинские </a:t>
            </a:r>
            <a:r>
              <a:rPr lang="ru-RU" dirty="0" smtClean="0"/>
              <a:t>организации (СМО)</a:t>
            </a:r>
            <a:endParaRPr lang="ru-RU" dirty="0"/>
          </a:p>
        </p:txBody>
      </p:sp>
      <p:sp>
        <p:nvSpPr>
          <p:cNvPr id="634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ru-RU" altLang="ru-RU"/>
          </a:p>
          <a:p>
            <a:pPr algn="just"/>
            <a:r>
              <a:rPr lang="ru-RU" altLang="ru-RU"/>
              <a:t>Организация и проведение контроля объемов и качества медицинской помощи</a:t>
            </a:r>
          </a:p>
          <a:p>
            <a:pPr algn="just">
              <a:buFontTx/>
              <a:buNone/>
            </a:pPr>
            <a:endParaRPr lang="ru-RU" altLang="ru-RU"/>
          </a:p>
          <a:p>
            <a:pPr algn="just"/>
            <a:r>
              <a:rPr lang="ru-RU" altLang="ru-RU"/>
              <a:t>Изучение удовлетворенности застрахованных</a:t>
            </a:r>
          </a:p>
          <a:p>
            <a:pPr algn="just"/>
            <a:endParaRPr lang="ru-RU" altLang="ru-RU"/>
          </a:p>
          <a:p>
            <a:pPr algn="just">
              <a:buFont typeface="Wingdings" panose="05000000000000000000" pitchFamily="2" charset="2"/>
              <a:buNone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618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9514" y="852615"/>
            <a:ext cx="11261124" cy="1631093"/>
          </a:xfrm>
        </p:spPr>
        <p:txBody>
          <a:bodyPr/>
          <a:lstStyle/>
          <a:p>
            <a:pPr algn="ctr"/>
            <a:r>
              <a:rPr lang="ru-RU" dirty="0" smtClean="0"/>
              <a:t>СМО региона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898" y="2347784"/>
            <a:ext cx="9947188" cy="4188940"/>
          </a:xfrm>
        </p:spPr>
        <p:txBody>
          <a:bodyPr/>
          <a:lstStyle/>
          <a:p>
            <a:r>
              <a:rPr lang="ru-RU" b="1" dirty="0" smtClean="0"/>
              <a:t>Красноярский </a:t>
            </a:r>
            <a:r>
              <a:rPr lang="ru-RU" b="1" dirty="0"/>
              <a:t>филиал ООО "Страховая медицинская компания </a:t>
            </a:r>
            <a:r>
              <a:rPr lang="ru-RU" sz="4000" b="1" dirty="0"/>
              <a:t>РЕСО-Мед"</a:t>
            </a:r>
            <a:endParaRPr lang="ru-RU" sz="4000" dirty="0"/>
          </a:p>
          <a:p>
            <a:r>
              <a:rPr lang="ru-RU" b="1" dirty="0"/>
              <a:t>Красноярский филиал АО "Страховая компания "</a:t>
            </a:r>
            <a:r>
              <a:rPr lang="ru-RU" sz="4000" b="1" dirty="0"/>
              <a:t>СОГАЗ-Мед"</a:t>
            </a:r>
            <a:endParaRPr lang="ru-RU" sz="4000" dirty="0"/>
          </a:p>
          <a:p>
            <a:r>
              <a:rPr lang="ru-RU" b="1" dirty="0"/>
              <a:t>Филиал ООО "Страховая компания "Ингосстрах-М" в г. Красноярск - </a:t>
            </a:r>
            <a:r>
              <a:rPr lang="ru-RU" sz="4000" b="1" dirty="0"/>
              <a:t>Медика-Восток</a:t>
            </a:r>
            <a:endParaRPr lang="ru-RU" sz="4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7170058"/>
      </p:ext>
    </p:extLst>
  </p:cSld>
  <p:clrMapOvr>
    <a:masterClrMapping/>
  </p:clrMapOvr>
  <p:transition spd="slow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Контроль объемов и качества</a:t>
            </a:r>
          </a:p>
        </p:txBody>
      </p:sp>
      <p:sp>
        <p:nvSpPr>
          <p:cNvPr id="645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/>
              <a:t>Медико-экономический контроль</a:t>
            </a:r>
          </a:p>
          <a:p>
            <a:endParaRPr lang="ru-RU" altLang="ru-RU"/>
          </a:p>
          <a:p>
            <a:r>
              <a:rPr lang="ru-RU" altLang="ru-RU"/>
              <a:t>Медико-экономическая экспертиза страховых случаев</a:t>
            </a:r>
          </a:p>
          <a:p>
            <a:endParaRPr lang="ru-RU" altLang="ru-RU"/>
          </a:p>
          <a:p>
            <a:r>
              <a:rPr lang="ru-RU" altLang="ru-RU"/>
              <a:t>Экспертиза качества медицинской помощи</a:t>
            </a:r>
          </a:p>
        </p:txBody>
      </p:sp>
    </p:spTree>
    <p:extLst>
      <p:ext uri="{BB962C8B-B14F-4D97-AF65-F5344CB8AC3E}">
        <p14:creationId xmlns:p14="http://schemas.microsoft.com/office/powerpoint/2010/main" val="110233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Медико-экономический контроль</a:t>
            </a:r>
          </a:p>
        </p:txBody>
      </p:sp>
      <p:sp>
        <p:nvSpPr>
          <p:cNvPr id="655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>
                <a:cs typeface="Times New Roman" panose="02020603050405020304" pitchFamily="18" charset="0"/>
              </a:rPr>
              <a:t>Проверка правильности оформления счетов </a:t>
            </a:r>
          </a:p>
          <a:p>
            <a:r>
              <a:rPr lang="ru-RU" altLang="ru-RU">
                <a:cs typeface="Times New Roman" panose="02020603050405020304" pitchFamily="18" charset="0"/>
              </a:rPr>
              <a:t>Проверка соответствия мед. помощи тер. программе и лицензии</a:t>
            </a:r>
          </a:p>
          <a:p>
            <a:r>
              <a:rPr lang="ru-RU" altLang="ru-RU">
                <a:cs typeface="Times New Roman" panose="02020603050405020304" pitchFamily="18" charset="0"/>
              </a:rPr>
              <a:t>Идентификация принадлежности застрахованных к СМО</a:t>
            </a:r>
          </a:p>
          <a:p>
            <a:r>
              <a:rPr lang="ru-RU" altLang="ru-RU">
                <a:cs typeface="Times New Roman" panose="02020603050405020304" pitchFamily="18" charset="0"/>
              </a:rPr>
              <a:t>Проверки обоснованности применения тарифов</a:t>
            </a:r>
          </a:p>
        </p:txBody>
      </p:sp>
    </p:spTree>
    <p:extLst>
      <p:ext uri="{BB962C8B-B14F-4D97-AF65-F5344CB8AC3E}">
        <p14:creationId xmlns:p14="http://schemas.microsoft.com/office/powerpoint/2010/main" val="224757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400" dirty="0"/>
              <a:t>При оценке качества товаров и услуг рассматривается две характеристики: 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3800" dirty="0"/>
              <a:t>1. качество исполнения;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dirty="0"/>
              <a:t>— это характеристика, отражающая степень удовлетворения запросов, потребностей пациентов.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3800" dirty="0"/>
              <a:t>2. качество соответствия.</a:t>
            </a:r>
            <a:endParaRPr lang="ru-RU" altLang="ru-RU" dirty="0"/>
          </a:p>
          <a:p>
            <a:pPr eaLnBrk="1" hangingPunct="1">
              <a:lnSpc>
                <a:spcPct val="90000"/>
              </a:lnSpc>
            </a:pPr>
            <a:r>
              <a:rPr lang="ru-RU" altLang="ru-RU" dirty="0"/>
              <a:t>— это характеристика, отражающая степень соответствия принятым стандартам, внутренним спецификациям и пр.</a:t>
            </a:r>
          </a:p>
        </p:txBody>
      </p:sp>
    </p:spTree>
    <p:extLst>
      <p:ext uri="{BB962C8B-B14F-4D97-AF65-F5344CB8AC3E}">
        <p14:creationId xmlns:p14="http://schemas.microsoft.com/office/powerpoint/2010/main" val="382845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 Результаты медико-экономического контроля</a:t>
            </a:r>
          </a:p>
        </p:txBody>
      </p:sp>
      <p:sp>
        <p:nvSpPr>
          <p:cNvPr id="665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/>
              <a:t>Отказ в оплате мед. помощи (перечень оснований)</a:t>
            </a:r>
          </a:p>
          <a:p>
            <a:r>
              <a:rPr lang="ru-RU" altLang="ru-RU"/>
              <a:t>Уменьшение оплаты (перечень оснований)</a:t>
            </a:r>
          </a:p>
          <a:p>
            <a:r>
              <a:rPr lang="ru-RU" altLang="ru-RU"/>
              <a:t>Проведение медико-экономической экспертизы</a:t>
            </a:r>
          </a:p>
          <a:p>
            <a:r>
              <a:rPr lang="ru-RU" altLang="ru-RU"/>
              <a:t>Проведение экспертизы качества.</a:t>
            </a:r>
          </a:p>
          <a:p>
            <a:endParaRPr lang="ru-RU" altLang="ru-RU"/>
          </a:p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262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Медико-экономическая экспертиза</a:t>
            </a:r>
          </a:p>
        </p:txBody>
      </p:sp>
      <p:sp>
        <p:nvSpPr>
          <p:cNvPr id="675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/>
          </a:p>
          <a:p>
            <a:pPr>
              <a:buFont typeface="Wingdings" panose="05000000000000000000" pitchFamily="2" charset="2"/>
              <a:buNone/>
            </a:pPr>
            <a:r>
              <a:rPr lang="ru-RU" altLang="ru-RU"/>
              <a:t>	Соответствие сроков, объемов медицинских услуг, выставленных к оплате  записям в первичной медицинской документации.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717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/>
              <a:t>Специалист - эксперт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/>
              <a:t>	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/>
              <a:t>	Специалист с высшим медицинским образованием, имеющий общий стаж работы не менее 5 лет, подготовку по</a:t>
            </a:r>
            <a:r>
              <a:rPr lang="en-US" altLang="ru-RU"/>
              <a:t> </a:t>
            </a:r>
            <a:r>
              <a:rPr lang="ru-RU" altLang="ru-RU"/>
              <a:t>экспертной деятельности организации здравоохранения и общественному здоровью.</a:t>
            </a:r>
          </a:p>
        </p:txBody>
      </p:sp>
    </p:spTree>
    <p:extLst>
      <p:ext uri="{BB962C8B-B14F-4D97-AF65-F5344CB8AC3E}">
        <p14:creationId xmlns:p14="http://schemas.microsoft.com/office/powerpoint/2010/main" val="420553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Результаты медико-экономической экспертизы</a:t>
            </a:r>
          </a:p>
        </p:txBody>
      </p:sp>
      <p:sp>
        <p:nvSpPr>
          <p:cNvPr id="696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/>
              <a:t>Увеличение объема проверок в последующем месяце в 2 раза (при количестве  дефектов более 30% от числа случаев)</a:t>
            </a:r>
          </a:p>
          <a:p>
            <a:r>
              <a:rPr lang="ru-RU" altLang="ru-RU"/>
              <a:t>Отказ в оплате</a:t>
            </a:r>
          </a:p>
          <a:p>
            <a:r>
              <a:rPr lang="ru-RU" altLang="ru-RU"/>
              <a:t>Уменьшение оплаты</a:t>
            </a:r>
          </a:p>
          <a:p>
            <a:r>
              <a:rPr lang="ru-RU" altLang="ru-RU"/>
              <a:t>Проведение экспертизы качества</a:t>
            </a:r>
          </a:p>
        </p:txBody>
      </p:sp>
    </p:spTree>
    <p:extLst>
      <p:ext uri="{BB962C8B-B14F-4D97-AF65-F5344CB8AC3E}">
        <p14:creationId xmlns:p14="http://schemas.microsoft.com/office/powerpoint/2010/main" val="258328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Экспертиза качества медицинской помощи</a:t>
            </a:r>
          </a:p>
        </p:txBody>
      </p:sp>
      <p:sp>
        <p:nvSpPr>
          <p:cNvPr id="706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/>
              <a:t>Выявление нарушений в оказании помощи</a:t>
            </a:r>
          </a:p>
          <a:p>
            <a:r>
              <a:rPr lang="ru-RU" altLang="ru-RU"/>
              <a:t>Оценка правильности выбора мед технологии</a:t>
            </a:r>
          </a:p>
          <a:p>
            <a:r>
              <a:rPr lang="ru-RU" altLang="ru-RU"/>
              <a:t>Оценка степени достижения результата</a:t>
            </a:r>
          </a:p>
          <a:p>
            <a:r>
              <a:rPr lang="ru-RU" altLang="ru-RU"/>
              <a:t>Установление причинно-следственных связей дефектов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680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/>
              <a:t>Эксперт качества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/>
              <a:t>	Специалист с высшим медицинским образованием, имеющий стаж работы по специальности не менее 10 лет подготовку по экспертной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90595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Санкции к медицинской организации</a:t>
            </a:r>
          </a:p>
        </p:txBody>
      </p:sp>
      <p:sp>
        <p:nvSpPr>
          <p:cNvPr id="727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/>
              <a:t>Неоплата счета</a:t>
            </a:r>
          </a:p>
          <a:p>
            <a:r>
              <a:rPr lang="ru-RU" altLang="ru-RU"/>
              <a:t>Уменьшение оплаты счета</a:t>
            </a:r>
          </a:p>
          <a:p>
            <a:r>
              <a:rPr lang="ru-RU" altLang="ru-RU"/>
              <a:t>Штрафные санкции</a:t>
            </a:r>
          </a:p>
          <a:p>
            <a:endParaRPr lang="ru-RU" altLang="ru-RU"/>
          </a:p>
          <a:p>
            <a:pPr>
              <a:buFont typeface="Wingdings" panose="05000000000000000000" pitchFamily="2" charset="2"/>
              <a:buNone/>
            </a:pPr>
            <a:r>
              <a:rPr lang="ru-RU" altLang="ru-RU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8341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1914" y="0"/>
            <a:ext cx="11009870" cy="6153665"/>
          </a:xfrm>
        </p:spPr>
        <p:txBody>
          <a:bodyPr/>
          <a:lstStyle/>
          <a:p>
            <a:pPr algn="ctr"/>
            <a:r>
              <a:rPr lang="ru-RU" sz="3600" b="1" dirty="0"/>
              <a:t>Нормативные документы</a:t>
            </a:r>
          </a:p>
          <a:p>
            <a:r>
              <a:rPr lang="ru-RU" sz="2400" dirty="0" smtClean="0"/>
              <a:t>- Приказ Минздрава России от 19.03.2021 N 231н "Об утверждении Порядка проведения контроля объемов, сроков, качества и условий предоставления медицинской помощи по обязательному медицинскому </a:t>
            </a:r>
            <a:r>
              <a:rPr lang="ru-RU" sz="2400" b="1" dirty="0" smtClean="0"/>
              <a:t>с</a:t>
            </a:r>
            <a:r>
              <a:rPr lang="ru-RU" sz="2400" dirty="0" smtClean="0"/>
              <a:t>трахованию застрахованным лицам, а также ее финансового обеспечения»</a:t>
            </a:r>
          </a:p>
          <a:p>
            <a:r>
              <a:rPr lang="ru-RU" sz="2400" dirty="0" smtClean="0"/>
              <a:t> - Приказ МЗ РФ от 28.02.2019 №108н "ОБ УТВЕРЖДЕНИИ ПРАВИЛ ОБЯЗАТЕЛЬНОГО МЕДИЦИНСКОГО СТРАХОВАНИЯ"</a:t>
            </a:r>
          </a:p>
          <a:p>
            <a:r>
              <a:rPr lang="ru-RU" sz="2400" dirty="0" smtClean="0"/>
              <a:t> - Приказ Минздрава России от 31.07.2020 N 785н "Об утверждении Требований к организации и проведению внутреннего контроля качества и безопасности медицинской деятельности"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2707385"/>
      </p:ext>
    </p:extLst>
  </p:cSld>
  <p:clrMapOvr>
    <a:masterClrMapping/>
  </p:clrMapOvr>
  <p:transition spd="slow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Прямоугольник 2"/>
          <p:cNvSpPr>
            <a:spLocks noChangeArrowheads="1"/>
          </p:cNvSpPr>
          <p:nvPr/>
        </p:nvSpPr>
        <p:spPr bwMode="auto">
          <a:xfrm>
            <a:off x="1752600" y="152401"/>
            <a:ext cx="8153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контроля объемов, сроков, качества и условий предоставления медицинской помощи по обязательному медицинскому страхованию в медицинских организациях Красноярского края</a:t>
            </a:r>
            <a:endParaRPr lang="ru-RU" altLang="ru-RU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19400" y="3048000"/>
            <a:ext cx="3352800" cy="381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ts val="1600"/>
              </a:lnSpc>
              <a:defRPr/>
            </a:pP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Анализ Причины Меры</a:t>
            </a:r>
            <a:endParaRPr lang="en-US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2404" name="Group 379"/>
          <p:cNvGrpSpPr>
            <a:grpSpLocks/>
          </p:cNvGrpSpPr>
          <p:nvPr/>
        </p:nvGrpSpPr>
        <p:grpSpPr bwMode="auto">
          <a:xfrm>
            <a:off x="1752600" y="1214233"/>
            <a:ext cx="381000" cy="519969"/>
            <a:chOff x="2078" y="1313"/>
            <a:chExt cx="1615" cy="2351"/>
          </a:xfrm>
        </p:grpSpPr>
        <p:sp>
          <p:nvSpPr>
            <p:cNvPr id="7" name="Oval 38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Oval 381"/>
            <p:cNvSpPr>
              <a:spLocks noChangeArrowheads="1"/>
            </p:cNvSpPr>
            <p:nvPr/>
          </p:nvSpPr>
          <p:spPr bwMode="gray">
            <a:xfrm>
              <a:off x="2172" y="1773"/>
              <a:ext cx="1427" cy="1428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Oval 382"/>
            <p:cNvSpPr>
              <a:spLocks noChangeArrowheads="1"/>
            </p:cNvSpPr>
            <p:nvPr/>
          </p:nvSpPr>
          <p:spPr bwMode="gray">
            <a:xfrm>
              <a:off x="2253" y="1316"/>
              <a:ext cx="1101" cy="234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Oval 383"/>
            <p:cNvSpPr>
              <a:spLocks noChangeArrowheads="1"/>
            </p:cNvSpPr>
            <p:nvPr/>
          </p:nvSpPr>
          <p:spPr bwMode="gray">
            <a:xfrm>
              <a:off x="2253" y="1316"/>
              <a:ext cx="1101" cy="2348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Oval 384"/>
            <p:cNvSpPr>
              <a:spLocks noChangeArrowheads="1"/>
            </p:cNvSpPr>
            <p:nvPr/>
          </p:nvSpPr>
          <p:spPr bwMode="gray">
            <a:xfrm>
              <a:off x="2334" y="1313"/>
              <a:ext cx="1097" cy="234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Oval 385"/>
            <p:cNvSpPr>
              <a:spLocks noChangeArrowheads="1"/>
            </p:cNvSpPr>
            <p:nvPr/>
          </p:nvSpPr>
          <p:spPr bwMode="gray">
            <a:xfrm>
              <a:off x="2334" y="1313"/>
              <a:ext cx="1097" cy="2348"/>
            </a:xfrm>
            <a:prstGeom prst="ellipse">
              <a:avLst/>
            </a:prstGeom>
            <a:gradFill flip="none" rotWithShape="1">
              <a:gsLst>
                <a:gs pos="0">
                  <a:srgbClr val="99CCFF"/>
                </a:gs>
                <a:gs pos="100000">
                  <a:srgbClr val="144173"/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rgbClr val="144173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3" name="Скругленный прямоугольник 12"/>
          <p:cNvSpPr/>
          <p:nvPr/>
        </p:nvSpPr>
        <p:spPr>
          <a:xfrm>
            <a:off x="2362200" y="1143000"/>
            <a:ext cx="8001000" cy="762000"/>
          </a:xfrm>
          <a:prstGeom prst="roundRect">
            <a:avLst>
              <a:gd name="adj" fmla="val 50000"/>
            </a:avLst>
          </a:prstGeom>
          <a:gradFill>
            <a:gsLst>
              <a:gs pos="50000">
                <a:srgbClr val="C9EDFF"/>
              </a:gs>
              <a:gs pos="0">
                <a:schemeClr val="bg1"/>
              </a:gs>
            </a:gsLst>
            <a:lin ang="5400000" scaled="0"/>
          </a:gradFill>
          <a:ln w="19050">
            <a:solidFill>
              <a:srgbClr val="14417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1600"/>
              </a:lnSpc>
            </a:pPr>
            <a:r>
              <a:rPr lang="ru-RU" altLang="ru-RU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Наличие регламентирующих документов на оказание медицинской помощи (лицензий, сертификатов специалистов и др.)</a:t>
            </a:r>
            <a:endParaRPr lang="ru-RU" altLang="ru-RU" sz="1600" b="1">
              <a:solidFill>
                <a:srgbClr val="00206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286000" y="2057400"/>
            <a:ext cx="8153400" cy="1066800"/>
          </a:xfrm>
          <a:prstGeom prst="roundRect">
            <a:avLst>
              <a:gd name="adj" fmla="val 50000"/>
            </a:avLst>
          </a:prstGeom>
          <a:gradFill>
            <a:gsLst>
              <a:gs pos="50000">
                <a:schemeClr val="accent3">
                  <a:lumMod val="60000"/>
                  <a:lumOff val="40000"/>
                </a:schemeClr>
              </a:gs>
              <a:gs pos="0">
                <a:schemeClr val="bg1"/>
              </a:gs>
            </a:gsLst>
            <a:lin ang="5400000" scaled="0"/>
          </a:gradFill>
          <a:ln w="19050">
            <a:solidFill>
              <a:srgbClr val="14417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1600"/>
              </a:lnSpc>
            </a:pPr>
            <a:r>
              <a:rPr lang="ru-RU" altLang="ru-RU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Оценка выполнения муниципального (государственного) задания </a:t>
            </a:r>
            <a:r>
              <a:rPr lang="ru-RU" altLang="ru-RU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обеспечению государственных гарантий оказания населению Красноярского края бесплатной медицинской помощи</a:t>
            </a:r>
            <a:endParaRPr lang="en-US" altLang="ru-RU" sz="1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286000" y="3581400"/>
            <a:ext cx="8153400" cy="990600"/>
          </a:xfrm>
          <a:prstGeom prst="roundRect">
            <a:avLst>
              <a:gd name="adj" fmla="val 50000"/>
            </a:avLst>
          </a:prstGeom>
          <a:gradFill>
            <a:gsLst>
              <a:gs pos="50000">
                <a:srgbClr val="FFFF99"/>
              </a:gs>
              <a:gs pos="0">
                <a:schemeClr val="bg1"/>
              </a:gs>
            </a:gsLst>
            <a:lin ang="5400000" scaled="0"/>
          </a:gradFill>
          <a:ln w="19050">
            <a:solidFill>
              <a:srgbClr val="14417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1600"/>
              </a:lnSpc>
            </a:pPr>
            <a:r>
              <a:rPr lang="ru-RU" altLang="ru-RU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Проверка доступности амбулаторно-поликлинической, стационарной и стационарозамещающей медицинской помощи </a:t>
            </a:r>
          </a:p>
        </p:txBody>
      </p:sp>
      <p:grpSp>
        <p:nvGrpSpPr>
          <p:cNvPr id="102408" name="Group 379"/>
          <p:cNvGrpSpPr>
            <a:grpSpLocks/>
          </p:cNvGrpSpPr>
          <p:nvPr/>
        </p:nvGrpSpPr>
        <p:grpSpPr bwMode="auto">
          <a:xfrm>
            <a:off x="1752600" y="2357233"/>
            <a:ext cx="381000" cy="519969"/>
            <a:chOff x="2078" y="1313"/>
            <a:chExt cx="1615" cy="2351"/>
          </a:xfrm>
        </p:grpSpPr>
        <p:sp>
          <p:nvSpPr>
            <p:cNvPr id="17" name="Oval 38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Oval 381"/>
            <p:cNvSpPr>
              <a:spLocks noChangeArrowheads="1"/>
            </p:cNvSpPr>
            <p:nvPr/>
          </p:nvSpPr>
          <p:spPr bwMode="gray">
            <a:xfrm>
              <a:off x="2172" y="1773"/>
              <a:ext cx="1427" cy="1428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Oval 382"/>
            <p:cNvSpPr>
              <a:spLocks noChangeArrowheads="1"/>
            </p:cNvSpPr>
            <p:nvPr/>
          </p:nvSpPr>
          <p:spPr bwMode="gray">
            <a:xfrm>
              <a:off x="2253" y="1316"/>
              <a:ext cx="1101" cy="234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Oval 383"/>
            <p:cNvSpPr>
              <a:spLocks noChangeArrowheads="1"/>
            </p:cNvSpPr>
            <p:nvPr/>
          </p:nvSpPr>
          <p:spPr bwMode="gray">
            <a:xfrm>
              <a:off x="2253" y="1316"/>
              <a:ext cx="1101" cy="2348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Oval 384"/>
            <p:cNvSpPr>
              <a:spLocks noChangeArrowheads="1"/>
            </p:cNvSpPr>
            <p:nvPr/>
          </p:nvSpPr>
          <p:spPr bwMode="gray">
            <a:xfrm>
              <a:off x="2334" y="1313"/>
              <a:ext cx="1097" cy="234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Oval 385"/>
            <p:cNvSpPr>
              <a:spLocks noChangeArrowheads="1"/>
            </p:cNvSpPr>
            <p:nvPr/>
          </p:nvSpPr>
          <p:spPr bwMode="gray">
            <a:xfrm>
              <a:off x="2334" y="1313"/>
              <a:ext cx="1097" cy="2348"/>
            </a:xfrm>
            <a:prstGeom prst="ellipse">
              <a:avLst/>
            </a:prstGeom>
            <a:gradFill flip="none" rotWithShape="1">
              <a:gsLst>
                <a:gs pos="0">
                  <a:srgbClr val="99CCFF"/>
                </a:gs>
                <a:gs pos="100000">
                  <a:srgbClr val="144173"/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rgbClr val="144173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2409" name="Group 379"/>
          <p:cNvGrpSpPr>
            <a:grpSpLocks/>
          </p:cNvGrpSpPr>
          <p:nvPr/>
        </p:nvGrpSpPr>
        <p:grpSpPr bwMode="auto">
          <a:xfrm>
            <a:off x="1752600" y="3805033"/>
            <a:ext cx="381000" cy="519969"/>
            <a:chOff x="2078" y="1313"/>
            <a:chExt cx="1615" cy="2351"/>
          </a:xfrm>
        </p:grpSpPr>
        <p:sp>
          <p:nvSpPr>
            <p:cNvPr id="24" name="Oval 38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Oval 381"/>
            <p:cNvSpPr>
              <a:spLocks noChangeArrowheads="1"/>
            </p:cNvSpPr>
            <p:nvPr/>
          </p:nvSpPr>
          <p:spPr bwMode="gray">
            <a:xfrm>
              <a:off x="2172" y="1773"/>
              <a:ext cx="1427" cy="1428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Oval 382"/>
            <p:cNvSpPr>
              <a:spLocks noChangeArrowheads="1"/>
            </p:cNvSpPr>
            <p:nvPr/>
          </p:nvSpPr>
          <p:spPr bwMode="gray">
            <a:xfrm>
              <a:off x="2253" y="1316"/>
              <a:ext cx="1101" cy="234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Oval 383"/>
            <p:cNvSpPr>
              <a:spLocks noChangeArrowheads="1"/>
            </p:cNvSpPr>
            <p:nvPr/>
          </p:nvSpPr>
          <p:spPr bwMode="gray">
            <a:xfrm>
              <a:off x="2253" y="1316"/>
              <a:ext cx="1101" cy="2348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Oval 384"/>
            <p:cNvSpPr>
              <a:spLocks noChangeArrowheads="1"/>
            </p:cNvSpPr>
            <p:nvPr/>
          </p:nvSpPr>
          <p:spPr bwMode="gray">
            <a:xfrm>
              <a:off x="2334" y="1313"/>
              <a:ext cx="1097" cy="234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Oval 385"/>
            <p:cNvSpPr>
              <a:spLocks noChangeArrowheads="1"/>
            </p:cNvSpPr>
            <p:nvPr/>
          </p:nvSpPr>
          <p:spPr bwMode="gray">
            <a:xfrm>
              <a:off x="2334" y="1313"/>
              <a:ext cx="1097" cy="2348"/>
            </a:xfrm>
            <a:prstGeom prst="ellipse">
              <a:avLst/>
            </a:prstGeom>
            <a:gradFill flip="none" rotWithShape="1">
              <a:gsLst>
                <a:gs pos="0">
                  <a:srgbClr val="99CCFF"/>
                </a:gs>
                <a:gs pos="100000">
                  <a:srgbClr val="144173"/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rgbClr val="144173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0" name="Скругленный прямоугольник 29"/>
          <p:cNvSpPr/>
          <p:nvPr/>
        </p:nvSpPr>
        <p:spPr>
          <a:xfrm>
            <a:off x="2286000" y="4724400"/>
            <a:ext cx="8153400" cy="990600"/>
          </a:xfrm>
          <a:prstGeom prst="roundRect">
            <a:avLst>
              <a:gd name="adj" fmla="val 50000"/>
            </a:avLst>
          </a:prstGeom>
          <a:gradFill>
            <a:gsLst>
              <a:gs pos="50000">
                <a:schemeClr val="accent2">
                  <a:lumMod val="40000"/>
                  <a:lumOff val="60000"/>
                </a:schemeClr>
              </a:gs>
              <a:gs pos="0">
                <a:schemeClr val="bg1"/>
              </a:gs>
            </a:gsLst>
            <a:lin ang="5400000" scaled="0"/>
          </a:gradFill>
          <a:ln w="19050">
            <a:solidFill>
              <a:srgbClr val="14417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Проведение МЭЭ </a:t>
            </a:r>
            <a:r>
              <a:rPr lang="ru-RU" altLang="ru-RU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(8% - КС; 8% - ДнС; 0,8% - АПП) </a:t>
            </a:r>
            <a:r>
              <a:rPr lang="ru-RU" altLang="ru-RU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ЭКМП, в том числе не менее 40% тематических экспертиз</a:t>
            </a:r>
            <a:r>
              <a:rPr lang="ru-RU" altLang="ru-RU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(5% - КС; 3% - ДнС; 0,5% - АПП)</a:t>
            </a:r>
          </a:p>
        </p:txBody>
      </p:sp>
      <p:grpSp>
        <p:nvGrpSpPr>
          <p:cNvPr id="102411" name="Group 379"/>
          <p:cNvGrpSpPr>
            <a:grpSpLocks/>
          </p:cNvGrpSpPr>
          <p:nvPr/>
        </p:nvGrpSpPr>
        <p:grpSpPr bwMode="auto">
          <a:xfrm>
            <a:off x="1752600" y="4948033"/>
            <a:ext cx="381000" cy="519969"/>
            <a:chOff x="2078" y="1313"/>
            <a:chExt cx="1615" cy="2351"/>
          </a:xfrm>
        </p:grpSpPr>
        <p:sp>
          <p:nvSpPr>
            <p:cNvPr id="32" name="Oval 38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Oval 381"/>
            <p:cNvSpPr>
              <a:spLocks noChangeArrowheads="1"/>
            </p:cNvSpPr>
            <p:nvPr/>
          </p:nvSpPr>
          <p:spPr bwMode="gray">
            <a:xfrm>
              <a:off x="2172" y="1773"/>
              <a:ext cx="1427" cy="1428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Oval 382"/>
            <p:cNvSpPr>
              <a:spLocks noChangeArrowheads="1"/>
            </p:cNvSpPr>
            <p:nvPr/>
          </p:nvSpPr>
          <p:spPr bwMode="gray">
            <a:xfrm>
              <a:off x="2253" y="1316"/>
              <a:ext cx="1101" cy="234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Oval 383"/>
            <p:cNvSpPr>
              <a:spLocks noChangeArrowheads="1"/>
            </p:cNvSpPr>
            <p:nvPr/>
          </p:nvSpPr>
          <p:spPr bwMode="gray">
            <a:xfrm>
              <a:off x="2253" y="1316"/>
              <a:ext cx="1101" cy="2348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Oval 384"/>
            <p:cNvSpPr>
              <a:spLocks noChangeArrowheads="1"/>
            </p:cNvSpPr>
            <p:nvPr/>
          </p:nvSpPr>
          <p:spPr bwMode="gray">
            <a:xfrm>
              <a:off x="2334" y="1313"/>
              <a:ext cx="1097" cy="234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Oval 385"/>
            <p:cNvSpPr>
              <a:spLocks noChangeArrowheads="1"/>
            </p:cNvSpPr>
            <p:nvPr/>
          </p:nvSpPr>
          <p:spPr bwMode="gray">
            <a:xfrm>
              <a:off x="2334" y="1313"/>
              <a:ext cx="1097" cy="2348"/>
            </a:xfrm>
            <a:prstGeom prst="ellipse">
              <a:avLst/>
            </a:prstGeom>
            <a:gradFill flip="none" rotWithShape="1">
              <a:gsLst>
                <a:gs pos="0">
                  <a:srgbClr val="99CCFF"/>
                </a:gs>
                <a:gs pos="100000">
                  <a:srgbClr val="144173"/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rgbClr val="144173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2412" name="Group 379"/>
          <p:cNvGrpSpPr>
            <a:grpSpLocks/>
          </p:cNvGrpSpPr>
          <p:nvPr/>
        </p:nvGrpSpPr>
        <p:grpSpPr bwMode="auto">
          <a:xfrm>
            <a:off x="1752600" y="6167233"/>
            <a:ext cx="381000" cy="519969"/>
            <a:chOff x="2078" y="1313"/>
            <a:chExt cx="1615" cy="2351"/>
          </a:xfrm>
        </p:grpSpPr>
        <p:sp>
          <p:nvSpPr>
            <p:cNvPr id="39" name="Oval 38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Oval 381"/>
            <p:cNvSpPr>
              <a:spLocks noChangeArrowheads="1"/>
            </p:cNvSpPr>
            <p:nvPr/>
          </p:nvSpPr>
          <p:spPr bwMode="gray">
            <a:xfrm>
              <a:off x="2172" y="1773"/>
              <a:ext cx="1427" cy="1428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Oval 382"/>
            <p:cNvSpPr>
              <a:spLocks noChangeArrowheads="1"/>
            </p:cNvSpPr>
            <p:nvPr/>
          </p:nvSpPr>
          <p:spPr bwMode="gray">
            <a:xfrm>
              <a:off x="2253" y="1316"/>
              <a:ext cx="1101" cy="234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Oval 383"/>
            <p:cNvSpPr>
              <a:spLocks noChangeArrowheads="1"/>
            </p:cNvSpPr>
            <p:nvPr/>
          </p:nvSpPr>
          <p:spPr bwMode="gray">
            <a:xfrm>
              <a:off x="2253" y="1316"/>
              <a:ext cx="1101" cy="2348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Oval 384"/>
            <p:cNvSpPr>
              <a:spLocks noChangeArrowheads="1"/>
            </p:cNvSpPr>
            <p:nvPr/>
          </p:nvSpPr>
          <p:spPr bwMode="gray">
            <a:xfrm>
              <a:off x="2334" y="1313"/>
              <a:ext cx="1097" cy="234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Oval 385"/>
            <p:cNvSpPr>
              <a:spLocks noChangeArrowheads="1"/>
            </p:cNvSpPr>
            <p:nvPr/>
          </p:nvSpPr>
          <p:spPr bwMode="gray">
            <a:xfrm>
              <a:off x="2334" y="1313"/>
              <a:ext cx="1097" cy="2348"/>
            </a:xfrm>
            <a:prstGeom prst="ellipse">
              <a:avLst/>
            </a:prstGeom>
            <a:gradFill flip="none" rotWithShape="1">
              <a:gsLst>
                <a:gs pos="0">
                  <a:srgbClr val="99CCFF"/>
                </a:gs>
                <a:gs pos="100000">
                  <a:srgbClr val="144173"/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rgbClr val="144173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5" name="Скругленный прямоугольник 44"/>
          <p:cNvSpPr/>
          <p:nvPr/>
        </p:nvSpPr>
        <p:spPr>
          <a:xfrm>
            <a:off x="2286000" y="5867400"/>
            <a:ext cx="8153400" cy="990600"/>
          </a:xfrm>
          <a:prstGeom prst="roundRect">
            <a:avLst>
              <a:gd name="adj" fmla="val 50000"/>
            </a:avLst>
          </a:prstGeom>
          <a:gradFill>
            <a:gsLst>
              <a:gs pos="50000">
                <a:schemeClr val="accent4">
                  <a:lumMod val="40000"/>
                  <a:lumOff val="60000"/>
                </a:schemeClr>
              </a:gs>
              <a:gs pos="0">
                <a:schemeClr val="bg1"/>
              </a:gs>
            </a:gsLst>
            <a:lin ang="5400000" scaled="0"/>
          </a:gradFill>
          <a:ln w="19050">
            <a:solidFill>
              <a:srgbClr val="14417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1600"/>
              </a:lnSpc>
            </a:pPr>
            <a:r>
              <a:rPr lang="ru-RU" altLang="ru-RU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Выводы </a:t>
            </a:r>
            <a:r>
              <a:rPr lang="ru-RU" altLang="ru-RU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проверки и предлагаемые меры для улучшения доступности и качества медицинской помощи в МО</a:t>
            </a:r>
            <a:endParaRPr lang="ru-RU" altLang="ru-RU" sz="1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1600"/>
              </a:lnSpc>
            </a:pPr>
            <a:r>
              <a:rPr lang="ru-RU" altLang="ru-RU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Предписания (решения) </a:t>
            </a:r>
            <a:r>
              <a:rPr lang="ru-RU" altLang="ru-RU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сроками устранения выявленных нарушений</a:t>
            </a:r>
          </a:p>
        </p:txBody>
      </p:sp>
    </p:spTree>
    <p:extLst>
      <p:ext uri="{BB962C8B-B14F-4D97-AF65-F5344CB8AC3E}">
        <p14:creationId xmlns:p14="http://schemas.microsoft.com/office/powerpoint/2010/main" val="3730419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8454323-F51D-4F73-9F70-D56C3CBF4432}"/>
              </a:ext>
            </a:extLst>
          </p:cNvPr>
          <p:cNvSpPr/>
          <p:nvPr/>
        </p:nvSpPr>
        <p:spPr>
          <a:xfrm>
            <a:off x="0" y="342394"/>
            <a:ext cx="114226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Приказ Федерального фонда обязательного медицинского страхования от 1 декабря 2010 г. N 230</a:t>
            </a:r>
          </a:p>
          <a:p>
            <a:r>
              <a:rPr lang="ru-RU" sz="2400" b="1" dirty="0"/>
              <a:t>"Об утверждении Порядка организации и проведения контроля объемов, сроков, качества и условий предоставления медицинской помощи по обязательному медицинскому </a:t>
            </a:r>
            <a:r>
              <a:rPr lang="ru-RU" sz="2400" b="1" dirty="0" smtClean="0"/>
              <a:t>страхованию«</a:t>
            </a:r>
          </a:p>
          <a:p>
            <a:endParaRPr lang="ru-RU" sz="2400" b="1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BBB4A04-9F70-498D-8170-76C936F491B8}"/>
              </a:ext>
            </a:extLst>
          </p:cNvPr>
          <p:cNvSpPr/>
          <p:nvPr/>
        </p:nvSpPr>
        <p:spPr>
          <a:xfrm>
            <a:off x="304801" y="3173157"/>
            <a:ext cx="1188719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3. К контролю объемов, сроков, качества и условий предоставления медицинской помощи по обязательному медицинскому страхованию (далее - контроль) относятся мероприятия </a:t>
            </a:r>
            <a:r>
              <a:rPr lang="ru-RU" dirty="0">
                <a:solidFill>
                  <a:srgbClr val="FF0000"/>
                </a:solidFill>
              </a:rPr>
              <a:t>по проверке соответствия предоставленной застрахованному лицу медицинской помощи условиям договора на оказание и оплату медицинской помощи по обязательному медицинскому страхованию, реализовываемые посредством медико-экономического контроля, медико-экономической экспертизы и экспертизы качества медицинской помощи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4. </a:t>
            </a:r>
            <a:r>
              <a:rPr lang="ru-RU" b="1" dirty="0">
                <a:solidFill>
                  <a:srgbClr val="FF0000"/>
                </a:solidFill>
              </a:rPr>
              <a:t>Объектом контроля является организация и оказание медицинской помощи по обязательному медицинскому страхованию. </a:t>
            </a:r>
            <a:r>
              <a:rPr lang="ru-RU" dirty="0"/>
              <a:t>Субъектами контроля являются территориальные фонды обязательного медицинского страхования, страховые медицинские организации, медицинские организации, имеющие право на осуществление медицинской деятельности и включенные в реестр медицинских организаций, осуществляющих деятельность в сфере обязательного медицинского страхования.</a:t>
            </a:r>
          </a:p>
        </p:txBody>
      </p:sp>
    </p:spTree>
    <p:extLst>
      <p:ext uri="{BB962C8B-B14F-4D97-AF65-F5344CB8AC3E}">
        <p14:creationId xmlns:p14="http://schemas.microsoft.com/office/powerpoint/2010/main" val="161745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088" y="2205039"/>
            <a:ext cx="7772400" cy="720725"/>
          </a:xfrm>
        </p:spPr>
        <p:txBody>
          <a:bodyPr/>
          <a:lstStyle/>
          <a:p>
            <a:r>
              <a:rPr lang="ru-RU" altLang="ru-RU" sz="4000" b="1" dirty="0">
                <a:solidFill>
                  <a:srgbClr val="FFFF00"/>
                </a:solidFill>
              </a:rPr>
              <a:t>Это хорошо…</a:t>
            </a:r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1919288" y="836613"/>
            <a:ext cx="842486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Возможности современной медицины расширяются</a:t>
            </a:r>
          </a:p>
        </p:txBody>
      </p:sp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2063751" y="3429000"/>
            <a:ext cx="799306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Значительная часть населения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 удовлетворена качеством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медицинской помощи</a:t>
            </a:r>
          </a:p>
        </p:txBody>
      </p:sp>
      <p:sp>
        <p:nvSpPr>
          <p:cNvPr id="112645" name="Rectangle 5"/>
          <p:cNvSpPr>
            <a:spLocks noChangeArrowheads="1"/>
          </p:cNvSpPr>
          <p:nvPr/>
        </p:nvSpPr>
        <p:spPr bwMode="auto">
          <a:xfrm>
            <a:off x="2279650" y="522922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>
                <a:solidFill>
                  <a:srgbClr val="FFFF00"/>
                </a:solidFill>
              </a:rPr>
              <a:t>Это плохо…</a:t>
            </a:r>
          </a:p>
        </p:txBody>
      </p:sp>
    </p:spTree>
    <p:extLst>
      <p:ext uri="{BB962C8B-B14F-4D97-AF65-F5344CB8AC3E}">
        <p14:creationId xmlns:p14="http://schemas.microsoft.com/office/powerpoint/2010/main" val="114085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B647417-1044-4120-AB38-0E750EB2EC8B}"/>
              </a:ext>
            </a:extLst>
          </p:cNvPr>
          <p:cNvSpPr/>
          <p:nvPr/>
        </p:nvSpPr>
        <p:spPr>
          <a:xfrm>
            <a:off x="216023" y="143020"/>
            <a:ext cx="1183204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</a:rPr>
              <a:t>Дефекты медицинской помощи и/или нарушения при оказании медицинской помощи:</a:t>
            </a:r>
          </a:p>
          <a:p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дефекты, связанные с нарушением условий оказания медицинской помощи, предоставляемой в плановом порядке застрахованным лицам (выявляются страховыми медицинскими организациями </a:t>
            </a:r>
            <a:r>
              <a:rPr lang="ru-RU" sz="20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в случае несоблюдения</a:t>
            </a:r>
            <a:r>
              <a:rPr lang="ru-RU" sz="2000" b="1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медицинскими организациями положений законодательства Российской Федерации, </a:t>
            </a:r>
            <a:r>
              <a:rPr lang="ru-RU" sz="20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порядков оказания медицинской помощи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, договора на оказание и оплату медицинской помощи, регламентирующих данные условия (в том числе сроки и доступность плановой помощи, маршрутизации при наличии показаний к госпитализации</a:t>
            </a:r>
            <a:r>
              <a:rPr lang="ru-RU" sz="2000" b="1" dirty="0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)), превышение установленного времени </a:t>
            </a:r>
            <a:r>
              <a:rPr lang="ru-RU" sz="2000" b="1" dirty="0" err="1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доезда</a:t>
            </a:r>
            <a:r>
              <a:rPr lang="ru-RU" sz="2000" b="1" dirty="0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 бригад скорой медицинской помощи при оказании скорой медицинской помощи в экстренной форме;</a:t>
            </a:r>
          </a:p>
          <a:p>
            <a:r>
              <a:rPr lang="ru-RU" sz="2000" b="1" dirty="0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дефекты, связанные с причинением вреда здоровью застрахованным лицам 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(при ухудшении состояния здоровья, выражающемся в телесных повреждениях, заболеваниях, патологических состояниях, возникших в результате действия механических, физических, химических, биологических, психических и иных факторов внешней среды, а также бездействии в том случае, если оно повлекло ухудшение состояния здоровья);</a:t>
            </a:r>
          </a:p>
          <a:p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доказанные в установленном законодательством Российской Федерации порядке </a:t>
            </a:r>
            <a:r>
              <a:rPr lang="ru-RU" sz="2000" b="1" dirty="0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случаи нарушения врачебной этики и деонтологии работниками медицинской организации при несоблюдении ими принятых этических норм и принципов поведения медицинских работников при выполнении своих профессиональных обязанностей;</a:t>
            </a:r>
          </a:p>
        </p:txBody>
      </p:sp>
    </p:spTree>
    <p:extLst>
      <p:ext uri="{BB962C8B-B14F-4D97-AF65-F5344CB8AC3E}">
        <p14:creationId xmlns:p14="http://schemas.microsoft.com/office/powerpoint/2010/main" val="89353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B647417-1044-4120-AB38-0E750EB2EC8B}"/>
              </a:ext>
            </a:extLst>
          </p:cNvPr>
          <p:cNvSpPr/>
          <p:nvPr/>
        </p:nvSpPr>
        <p:spPr>
          <a:xfrm>
            <a:off x="216023" y="143020"/>
            <a:ext cx="1162884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</a:rPr>
              <a:t>Дефекты медицинской помощи и/или нарушения при оказании медицинской помощи:</a:t>
            </a:r>
          </a:p>
          <a:p>
            <a:r>
              <a:rPr lang="ru-RU" sz="24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невыполнение, несвоевременное или ненадлежащее выполнение необходимых или выполнение непоказанных, неоправданных с клинической точки зрения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, пациенту диагностических и (или) лечебных мероприятий, оперативных вмешательств в соответствии с порядками оказания медицинской помощи, стандартами медицинской помощи и (или) клиническими рекомендациями (протоколами лечения) по вопросам оказания медицинской помощи или преждевременным с клинической точки зрения прекращением проведения лечебных мероприятий при отсутствии клинического эффекта, устанавливается при полном или частичном несоответствии (как в сторону уменьшения, так и превышения) оказанной застрахованному лицу медицинской помощи обязательным требованиям, предусмотренным законодательством Российской Федерации, нормативными правовыми актами федеральных органов исполнительной власти, а также произведенные без учета состояния здоровья пациента (информации о наличии противопоказаний или индивидуальных показаний, данных анамнеза);</a:t>
            </a:r>
          </a:p>
        </p:txBody>
      </p:sp>
    </p:spTree>
    <p:extLst>
      <p:ext uri="{BB962C8B-B14F-4D97-AF65-F5344CB8AC3E}">
        <p14:creationId xmlns:p14="http://schemas.microsoft.com/office/powerpoint/2010/main" val="189710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B647417-1044-4120-AB38-0E750EB2EC8B}"/>
              </a:ext>
            </a:extLst>
          </p:cNvPr>
          <p:cNvSpPr/>
          <p:nvPr/>
        </p:nvSpPr>
        <p:spPr>
          <a:xfrm>
            <a:off x="216023" y="143020"/>
            <a:ext cx="1170504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</a:rPr>
              <a:t>Дефекты медицинской помощи и/или нарушения при оказании медицинской помощи:</a:t>
            </a:r>
          </a:p>
          <a:p>
            <a:r>
              <a:rPr lang="ru-RU" sz="24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нарушение по вине медицинской организации преемственности в лечении, необоснованная или непрофильная госпитализация застрахованного лица 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(выявляется страховой медицинской организацией при нарушении медицинской организацией порядков оказания медицинской помощи и установленных критериев госпитализации, включая отсутствие медицинских показаний для пребывания пациента в условиях круглосуточного стационара для проведения лечебных и диагностических мероприятий или госпитализация в медицинскую организацию или отделение, не имеющие соответствующей лицензии на оказание данного вида помощи (выполнение технологии));</a:t>
            </a:r>
          </a:p>
        </p:txBody>
      </p:sp>
    </p:spTree>
    <p:extLst>
      <p:ext uri="{BB962C8B-B14F-4D97-AF65-F5344CB8AC3E}">
        <p14:creationId xmlns:p14="http://schemas.microsoft.com/office/powerpoint/2010/main" val="164771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B647417-1044-4120-AB38-0E750EB2EC8B}"/>
              </a:ext>
            </a:extLst>
          </p:cNvPr>
          <p:cNvSpPr/>
          <p:nvPr/>
        </p:nvSpPr>
        <p:spPr>
          <a:xfrm>
            <a:off x="216023" y="143020"/>
            <a:ext cx="110586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</a:rPr>
              <a:t>Дефекты медицинской помощи и/или нарушения при оказании медицинской помощи:</a:t>
            </a:r>
          </a:p>
          <a:p>
            <a:r>
              <a:rPr lang="ru-RU" sz="24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отсутствие объективных причин непредставления первичной медицинской документации, подтверждающей факт оказания застрахованному лицу медицинской помощи в медицинской организации 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(за исключением: изъятия документации уполномоченными органами, наличия официального запроса от застрахованного лица (представителя), оформленного в установленном законодательством Российской Федерации порядке);</a:t>
            </a:r>
          </a:p>
        </p:txBody>
      </p:sp>
    </p:spTree>
    <p:extLst>
      <p:ext uri="{BB962C8B-B14F-4D97-AF65-F5344CB8AC3E}">
        <p14:creationId xmlns:p14="http://schemas.microsoft.com/office/powerpoint/2010/main" val="89820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B647417-1044-4120-AB38-0E750EB2EC8B}"/>
              </a:ext>
            </a:extLst>
          </p:cNvPr>
          <p:cNvSpPr/>
          <p:nvPr/>
        </p:nvSpPr>
        <p:spPr>
          <a:xfrm>
            <a:off x="216023" y="143020"/>
            <a:ext cx="110586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</a:rPr>
              <a:t>Дефекты медицинской помощи и/или нарушения при оказании медицинской помощи:</a:t>
            </a:r>
          </a:p>
          <a:p>
            <a:r>
              <a:rPr lang="ru-RU" sz="24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дефекты оформления первичной медицинской документации, затрудняющие работу с документацией, препятствующие проведению экспертизы качества медицинской помощи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и создающие невозможность оценить динамику состояния здоровья застрахованного лица, объем, характер и условия предоставления медицинской помощи (выявляется страховой медицинской организацией при нарушении медицинской организацией правил оформления медицинской документации).</a:t>
            </a:r>
          </a:p>
        </p:txBody>
      </p:sp>
    </p:spTree>
    <p:extLst>
      <p:ext uri="{BB962C8B-B14F-4D97-AF65-F5344CB8AC3E}">
        <p14:creationId xmlns:p14="http://schemas.microsoft.com/office/powerpoint/2010/main" val="190973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006600" y="215900"/>
            <a:ext cx="8470900" cy="1303338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 </a:t>
            </a:r>
            <a:r>
              <a:rPr lang="ru-RU" sz="2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Приказ ФФОМС от 01.12.2010 № 230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 (Приложение № 8)</a:t>
            </a:r>
          </a:p>
          <a:p>
            <a:pPr algn="ctr">
              <a:defRPr/>
            </a:pPr>
            <a:r>
              <a:rPr lang="ru-RU" b="1" dirty="0"/>
              <a:t>Перечень оснований для отказа в оплате медицинской помощи (уменьшения оплаты медицинской помощи)</a:t>
            </a:r>
            <a:endParaRPr lang="en-US" sz="28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3397F5F-522C-4FCC-99CA-FA8D3B2657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8580" y="1550184"/>
            <a:ext cx="11803224" cy="530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66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Rectangle 1"/>
          <p:cNvSpPr>
            <a:spLocks noChangeArrowheads="1"/>
          </p:cNvSpPr>
          <p:nvPr/>
        </p:nvSpPr>
        <p:spPr bwMode="auto">
          <a:xfrm>
            <a:off x="886691" y="306012"/>
            <a:ext cx="1004454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dirty="0"/>
              <a:t>Комплексное внедрение внутреннего контроля и клинических рекомендаций в медицинской </a:t>
            </a:r>
            <a:r>
              <a:rPr lang="ru-RU" sz="2400" dirty="0" smtClean="0"/>
              <a:t>организации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определено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Приказом Министерства здравоохранения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РФ </a:t>
            </a:r>
            <a:r>
              <a:rPr lang="ru-RU" sz="2400" b="1" dirty="0" smtClean="0"/>
              <a:t>от </a:t>
            </a:r>
            <a:r>
              <a:rPr lang="ru-RU" sz="2400" b="1" dirty="0"/>
              <a:t>31 июля 2020 г. № 785н "Об утверждении Требований к организации и проведению внутреннего контроля качества и безопасности медицинской деятельности</a:t>
            </a:r>
            <a:r>
              <a:rPr lang="ru-RU" sz="2400" b="1" dirty="0" smtClean="0"/>
              <a:t>"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smtClean="0"/>
              <a:t>Внутренний </a:t>
            </a:r>
            <a:r>
              <a:rPr lang="ru-RU" sz="2000" dirty="0"/>
              <a:t>контроль качества и безопасности медицинской деятельности (далее - внутренний контроль) осуществляется с целью обеспечения прав граждан на получение медицинской помощи необходимого объема и надлежащего качества в соответствии с порядками оказания медицинской помощи, правилами проведения лабораторных, инструментальных, патолого-анатомических и иных видов диагностических исследований, положениями об организации оказания медицинской помощи по видам медицинской помощи, порядками организации медицинской реабилитации и санаторно-курортного лечения, порядками проведения медицинских экспертиз, диспансеризации, диспансерного наблюдения, медицинских осмотров и медицинских освидетельствований, с учетом стандартов медицинской помощи и на основе клинических рекомендаций</a:t>
            </a:r>
            <a:r>
              <a:rPr lang="ru-RU" sz="2000" baseline="30000" dirty="0"/>
              <a:t>1</a:t>
            </a:r>
            <a:r>
              <a:rPr lang="ru-RU" sz="2000" dirty="0"/>
              <a:t>, а также соблюдения обязательных требований к обеспечению качества и безопасности медицинской </a:t>
            </a:r>
            <a:r>
              <a:rPr lang="ru-RU" sz="2000" dirty="0" smtClean="0"/>
              <a:t>деятельности»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73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335213" y="398463"/>
            <a:ext cx="77724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Выводы: </a:t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Обеспечение качества и безопасности медицинской деятельности</a:t>
            </a:r>
            <a:endParaRPr lang="en-US" sz="28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52651" y="1639888"/>
            <a:ext cx="3979863" cy="4564062"/>
          </a:xfrm>
          <a:solidFill>
            <a:srgbClr val="9CFEAF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Существующий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«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егуляторн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ый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подход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err="1"/>
              <a:t>Диктат</a:t>
            </a:r>
            <a:r>
              <a:rPr lang="en-US" b="1" dirty="0"/>
              <a:t> </a:t>
            </a:r>
            <a:r>
              <a:rPr lang="en-US" b="1" dirty="0" err="1"/>
              <a:t>внешних</a:t>
            </a:r>
            <a:r>
              <a:rPr lang="en-US" b="1" dirty="0"/>
              <a:t> </a:t>
            </a:r>
            <a:r>
              <a:rPr lang="en-US" b="1" dirty="0" err="1"/>
              <a:t>организаций</a:t>
            </a:r>
            <a:endParaRPr lang="en-US" b="1" dirty="0"/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err="1"/>
              <a:t>Сбор</a:t>
            </a:r>
            <a:r>
              <a:rPr lang="en-US" b="1" dirty="0"/>
              <a:t> </a:t>
            </a:r>
            <a:r>
              <a:rPr lang="en-US" b="1" dirty="0" err="1"/>
              <a:t>данных</a:t>
            </a:r>
            <a:r>
              <a:rPr lang="en-US" b="1" dirty="0"/>
              <a:t> </a:t>
            </a:r>
            <a:r>
              <a:rPr lang="en-US" b="1" dirty="0" err="1"/>
              <a:t>для</a:t>
            </a:r>
            <a:r>
              <a:rPr lang="en-US" b="1" dirty="0"/>
              <a:t> </a:t>
            </a:r>
            <a:r>
              <a:rPr lang="en-US" b="1" dirty="0" err="1"/>
              <a:t>сравнения</a:t>
            </a:r>
            <a:r>
              <a:rPr lang="en-US" b="1" dirty="0"/>
              <a:t> с </a:t>
            </a:r>
            <a:r>
              <a:rPr lang="en-US" b="1" dirty="0" err="1"/>
              <a:t>внешними</a:t>
            </a:r>
            <a:r>
              <a:rPr lang="en-US" b="1" dirty="0"/>
              <a:t> </a:t>
            </a:r>
            <a:r>
              <a:rPr lang="en-US" b="1" dirty="0" err="1"/>
              <a:t>стандартами</a:t>
            </a:r>
            <a:endParaRPr lang="en-US" b="1" dirty="0"/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err="1"/>
              <a:t>Инспекции</a:t>
            </a:r>
            <a:endParaRPr lang="en-US" b="1" dirty="0"/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err="1"/>
              <a:t>Наказания</a:t>
            </a:r>
            <a:r>
              <a:rPr lang="en-US" b="1" dirty="0"/>
              <a:t> </a:t>
            </a:r>
            <a:r>
              <a:rPr lang="en-US" b="1" dirty="0" err="1"/>
              <a:t>за</a:t>
            </a:r>
            <a:r>
              <a:rPr lang="en-US" b="1" dirty="0"/>
              <a:t> </a:t>
            </a:r>
            <a:r>
              <a:rPr lang="en-US" b="1" dirty="0" err="1"/>
              <a:t>несоблюдение</a:t>
            </a:r>
            <a:r>
              <a:rPr lang="en-US" b="1" dirty="0"/>
              <a:t> </a:t>
            </a:r>
            <a:r>
              <a:rPr lang="en-US" b="1" dirty="0" err="1"/>
              <a:t>правил</a:t>
            </a:r>
            <a:endParaRPr lang="en-US" b="1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278563" y="1639888"/>
            <a:ext cx="4125912" cy="45720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Стратегия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улучшения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качества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b="1" dirty="0" err="1"/>
              <a:t>Персонал</a:t>
            </a:r>
            <a:r>
              <a:rPr lang="en-US" b="1" dirty="0"/>
              <a:t> </a:t>
            </a:r>
            <a:r>
              <a:rPr lang="ru-RU" b="1" dirty="0"/>
              <a:t>ЛПУ</a:t>
            </a:r>
            <a:r>
              <a:rPr lang="en-US" b="1" dirty="0"/>
              <a:t> </a:t>
            </a:r>
            <a:r>
              <a:rPr lang="en-US" b="1" dirty="0" err="1"/>
              <a:t>сам</a:t>
            </a:r>
            <a:r>
              <a:rPr lang="en-US" b="1" dirty="0"/>
              <a:t> </a:t>
            </a:r>
            <a:r>
              <a:rPr lang="en-US" b="1" dirty="0" err="1"/>
              <a:t>определяет</a:t>
            </a:r>
            <a:r>
              <a:rPr lang="en-US" b="1" dirty="0"/>
              <a:t> </a:t>
            </a:r>
            <a:r>
              <a:rPr lang="en-US" b="1" dirty="0" err="1"/>
              <a:t>цели</a:t>
            </a:r>
            <a:r>
              <a:rPr lang="en-US" b="1" dirty="0"/>
              <a:t> и </a:t>
            </a:r>
            <a:r>
              <a:rPr lang="en-US" b="1" dirty="0" err="1"/>
              <a:t>методы</a:t>
            </a:r>
            <a:r>
              <a:rPr lang="en-US" b="1" dirty="0"/>
              <a:t> </a:t>
            </a:r>
            <a:r>
              <a:rPr lang="en-US" b="1" dirty="0" err="1"/>
              <a:t>их</a:t>
            </a:r>
            <a:r>
              <a:rPr lang="en-US" b="1" dirty="0"/>
              <a:t> </a:t>
            </a:r>
            <a:r>
              <a:rPr lang="en-US" b="1" dirty="0" err="1"/>
              <a:t>достижения</a:t>
            </a:r>
            <a:endParaRPr lang="en-US" b="1" dirty="0"/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b="1" dirty="0" err="1"/>
              <a:t>Сбор</a:t>
            </a:r>
            <a:r>
              <a:rPr lang="en-US" b="1" dirty="0"/>
              <a:t> </a:t>
            </a:r>
            <a:r>
              <a:rPr lang="en-US" b="1" dirty="0" err="1"/>
              <a:t>данных</a:t>
            </a:r>
            <a:r>
              <a:rPr lang="en-US" b="1" dirty="0"/>
              <a:t> </a:t>
            </a:r>
            <a:r>
              <a:rPr lang="en-US" b="1" dirty="0" err="1"/>
              <a:t>для</a:t>
            </a:r>
            <a:r>
              <a:rPr lang="en-US" b="1" dirty="0"/>
              <a:t> </a:t>
            </a:r>
            <a:r>
              <a:rPr lang="en-US" b="1" dirty="0" err="1"/>
              <a:t>внутренней</a:t>
            </a:r>
            <a:r>
              <a:rPr lang="en-US" b="1" dirty="0"/>
              <a:t> </a:t>
            </a:r>
            <a:r>
              <a:rPr lang="en-US" b="1" dirty="0" err="1"/>
              <a:t>оценки</a:t>
            </a:r>
            <a:r>
              <a:rPr lang="ru-RU" b="1" dirty="0"/>
              <a:t> (контроля)</a:t>
            </a:r>
            <a:endParaRPr lang="en-US" b="1" dirty="0"/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b="1" dirty="0" err="1"/>
              <a:t>Постоянная</a:t>
            </a:r>
            <a:r>
              <a:rPr lang="ru-RU" b="1" dirty="0"/>
              <a:t> </a:t>
            </a:r>
            <a:r>
              <a:rPr lang="en-US" b="1" dirty="0" err="1"/>
              <a:t>нацеленность</a:t>
            </a:r>
            <a:r>
              <a:rPr lang="en-US" b="1" dirty="0"/>
              <a:t> </a:t>
            </a:r>
            <a:r>
              <a:rPr lang="en-US" b="1" dirty="0" err="1"/>
              <a:t>на</a:t>
            </a:r>
            <a:r>
              <a:rPr lang="en-US" b="1" dirty="0"/>
              <a:t> </a:t>
            </a:r>
            <a:r>
              <a:rPr lang="en-US" b="1" dirty="0" err="1"/>
              <a:t>улучшения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106787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B647417-1044-4120-AB38-0E750EB2EC8B}"/>
              </a:ext>
            </a:extLst>
          </p:cNvPr>
          <p:cNvSpPr/>
          <p:nvPr/>
        </p:nvSpPr>
        <p:spPr>
          <a:xfrm>
            <a:off x="216023" y="1274619"/>
            <a:ext cx="117050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Контрольный вопрос:</a:t>
            </a:r>
            <a:endParaRPr lang="en-US" sz="2800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/>
            <a:endParaRPr lang="en-US" sz="2000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Дайте определение понятию -</a:t>
            </a:r>
            <a:r>
              <a:rPr lang="ru-RU" sz="20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качество медицинской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помощи согласно ФЗ 323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endParaRPr lang="ru-RU" sz="2800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71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7932" y="213783"/>
            <a:ext cx="11362267" cy="62716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ru-RU" altLang="ru-RU" sz="2800" dirty="0">
                <a:solidFill>
                  <a:schemeClr val="bg2"/>
                </a:solidFill>
              </a:rPr>
              <a:t>	</a:t>
            </a:r>
            <a:r>
              <a:rPr lang="ru-RU" altLang="ru-RU" sz="3600" dirty="0">
                <a:solidFill>
                  <a:schemeClr val="bg1"/>
                </a:solidFill>
              </a:rPr>
              <a:t>«Качество медицинской помощи определяется использованием медицинской науки и технологии с наибольшей пользой для здоровья человека, при этом без увеличения риска. Уровень качества, таким образом – это степень достижения вышеупомянутого баланса пользы и риска.»</a:t>
            </a:r>
          </a:p>
          <a:p>
            <a:r>
              <a:rPr lang="ru-RU" altLang="ru-RU" i="1" dirty="0">
                <a:solidFill>
                  <a:schemeClr val="bg1"/>
                </a:solidFill>
              </a:rPr>
              <a:t>         </a:t>
            </a:r>
            <a:r>
              <a:rPr lang="ru-RU" altLang="ru-RU" i="1" dirty="0" err="1">
                <a:solidFill>
                  <a:schemeClr val="bg1"/>
                </a:solidFill>
              </a:rPr>
              <a:t>Аведис</a:t>
            </a:r>
            <a:r>
              <a:rPr lang="ru-RU" altLang="ru-RU" i="1" dirty="0">
                <a:solidFill>
                  <a:schemeClr val="bg1"/>
                </a:solidFill>
              </a:rPr>
              <a:t> </a:t>
            </a:r>
            <a:r>
              <a:rPr lang="ru-RU" altLang="ru-RU" i="1" dirty="0" err="1">
                <a:solidFill>
                  <a:schemeClr val="bg1"/>
                </a:solidFill>
              </a:rPr>
              <a:t>Донабедиан</a:t>
            </a:r>
            <a:r>
              <a:rPr lang="ru-RU" altLang="ru-RU" i="1" dirty="0">
                <a:solidFill>
                  <a:schemeClr val="bg1"/>
                </a:solidFill>
              </a:rPr>
              <a:t>, 1980</a:t>
            </a:r>
          </a:p>
          <a:p>
            <a:r>
              <a:rPr lang="ru-RU" altLang="ru-RU" i="1" dirty="0" err="1">
                <a:solidFill>
                  <a:schemeClr val="bg1"/>
                </a:solidFill>
              </a:rPr>
              <a:t>Донабедиановские</a:t>
            </a:r>
            <a:r>
              <a:rPr lang="ru-RU" altLang="ru-RU" i="1" dirty="0">
                <a:solidFill>
                  <a:schemeClr val="bg1"/>
                </a:solidFill>
              </a:rPr>
              <a:t> центры обеспечения качества созданы в Париже (Александра Жиро), Барселоне (Роза </a:t>
            </a:r>
            <a:r>
              <a:rPr lang="ru-RU" altLang="ru-RU" i="1" dirty="0" err="1">
                <a:solidFill>
                  <a:schemeClr val="bg1"/>
                </a:solidFill>
              </a:rPr>
              <a:t>Суньол</a:t>
            </a:r>
            <a:r>
              <a:rPr lang="ru-RU" altLang="ru-RU" i="1" dirty="0">
                <a:solidFill>
                  <a:schemeClr val="bg1"/>
                </a:solidFill>
              </a:rPr>
              <a:t>) и в других местах.</a:t>
            </a:r>
          </a:p>
          <a:p>
            <a:endParaRPr lang="ru-RU" altLang="ru-RU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20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408D4F4-DB72-4E4F-A799-AC648C224562}" type="slidenum">
              <a:rPr lang="ru-RU" altLang="ru-RU">
                <a:solidFill>
                  <a:srgbClr val="898989"/>
                </a:solidFill>
              </a:rPr>
              <a:pPr eaLnBrk="1" hangingPunct="1"/>
              <a:t>9</a:t>
            </a:fld>
            <a:endParaRPr lang="ru-RU" altLang="ru-RU" dirty="0">
              <a:solidFill>
                <a:srgbClr val="898989"/>
              </a:solidFill>
            </a:endParaRPr>
          </a:p>
        </p:txBody>
      </p:sp>
      <p:sp>
        <p:nvSpPr>
          <p:cNvPr id="119859" name="Rectangle 51"/>
          <p:cNvSpPr>
            <a:spLocks noChangeArrowheads="1"/>
          </p:cNvSpPr>
          <p:nvPr/>
        </p:nvSpPr>
        <p:spPr bwMode="auto">
          <a:xfrm>
            <a:off x="457200" y="2297113"/>
            <a:ext cx="11379199" cy="27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fontAlgn="base">
              <a:spcBef>
                <a:spcPct val="40000"/>
              </a:spcBef>
              <a:spcAft>
                <a:spcPct val="0"/>
              </a:spcAft>
              <a:buClr>
                <a:srgbClr val="0000FF"/>
              </a:buClr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правильностью выполнения медицинских технологий,</a:t>
            </a:r>
          </a:p>
          <a:p>
            <a:pPr marL="457200" indent="-457200" fontAlgn="base">
              <a:spcBef>
                <a:spcPct val="40000"/>
              </a:spcBef>
              <a:spcAft>
                <a:spcPct val="0"/>
              </a:spcAft>
              <a:buClr>
                <a:srgbClr val="0000FF"/>
              </a:buClr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риском прогрессирования имеющегося у пациента заболевания и/или возникновения нового патологического процесса</a:t>
            </a: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charset="0"/>
              </a:rPr>
              <a:t>,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marL="457200" indent="-457200" fontAlgn="base">
              <a:spcBef>
                <a:spcPct val="40000"/>
              </a:spcBef>
              <a:spcAft>
                <a:spcPct val="0"/>
              </a:spcAft>
              <a:buClr>
                <a:srgbClr val="0000FF"/>
              </a:buClr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оптимальностью использования ресурсов медицины,</a:t>
            </a:r>
          </a:p>
          <a:p>
            <a:pPr marL="457200" indent="-457200" fontAlgn="base">
              <a:spcBef>
                <a:spcPct val="40000"/>
              </a:spcBef>
              <a:spcAft>
                <a:spcPct val="0"/>
              </a:spcAft>
              <a:buClr>
                <a:srgbClr val="0000FF"/>
              </a:buClr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удовлетворенностью потребителей медицинской помощи</a:t>
            </a:r>
          </a:p>
        </p:txBody>
      </p:sp>
      <p:sp>
        <p:nvSpPr>
          <p:cNvPr id="119860" name="Text Box 52"/>
          <p:cNvSpPr txBox="1">
            <a:spLocks noChangeArrowheads="1"/>
          </p:cNvSpPr>
          <p:nvPr/>
        </p:nvSpPr>
        <p:spPr bwMode="auto">
          <a:xfrm>
            <a:off x="2424114" y="188914"/>
            <a:ext cx="77057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15963" indent="-62388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Качество медицинской помощи</a:t>
            </a:r>
            <a:endParaRPr lang="ru-RU" sz="3200" u="sng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7589" name="Text Box 53"/>
          <p:cNvSpPr txBox="1">
            <a:spLocks noChangeArrowheads="1"/>
          </p:cNvSpPr>
          <p:nvPr/>
        </p:nvSpPr>
        <p:spPr bwMode="auto">
          <a:xfrm>
            <a:off x="2006601" y="909639"/>
            <a:ext cx="8215313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000000"/>
                </a:solidFill>
              </a:rPr>
              <a:t>- свойство процесса оказания медицинской помощи определяемое состоянием его существенных признаков</a:t>
            </a:r>
            <a:r>
              <a:rPr lang="ru-RU" altLang="ru-RU" sz="2800" dirty="0">
                <a:solidFill>
                  <a:srgbClr val="C00000"/>
                </a:solidFill>
              </a:rPr>
              <a:t>*</a:t>
            </a:r>
            <a:r>
              <a:rPr lang="ru-RU" altLang="ru-RU" sz="2800" dirty="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67590" name="Text Box 54"/>
          <p:cNvSpPr txBox="1">
            <a:spLocks noChangeArrowheads="1"/>
          </p:cNvSpPr>
          <p:nvPr/>
        </p:nvSpPr>
        <p:spPr bwMode="auto">
          <a:xfrm>
            <a:off x="3645959" y="5354638"/>
            <a:ext cx="81904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srgbClr val="FF6600"/>
                </a:solidFill>
              </a:rPr>
              <a:t>* Рекомендации экспертов ВОЗ, 1983 г.</a:t>
            </a:r>
          </a:p>
        </p:txBody>
      </p:sp>
    </p:spTree>
    <p:extLst>
      <p:ext uri="{BB962C8B-B14F-4D97-AF65-F5344CB8AC3E}">
        <p14:creationId xmlns:p14="http://schemas.microsoft.com/office/powerpoint/2010/main" val="28451213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83169ead4a222d7a4de7088dcfde14b4b5b22c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кругленный">
  <a:themeElements>
    <a:clrScheme name="Скругленный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Скругленный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4154</Words>
  <Application>Microsoft Office PowerPoint</Application>
  <PresentationFormat>Произвольный</PresentationFormat>
  <Paragraphs>456</Paragraphs>
  <Slides>78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78</vt:i4>
      </vt:variant>
    </vt:vector>
  </HeadingPairs>
  <TitlesOfParts>
    <vt:vector size="88" baseType="lpstr">
      <vt:lpstr>Тема Office</vt:lpstr>
      <vt:lpstr>Скругленный</vt:lpstr>
      <vt:lpstr>1_Тема Office</vt:lpstr>
      <vt:lpstr>Оформление по умолчанию</vt:lpstr>
      <vt:lpstr>1_Оформление по умолчанию</vt:lpstr>
      <vt:lpstr>2_Оформление по умолчанию</vt:lpstr>
      <vt:lpstr>2_Тема1</vt:lpstr>
      <vt:lpstr>3_Тема1</vt:lpstr>
      <vt:lpstr>1_Тема1</vt:lpstr>
      <vt:lpstr>2_Тема Office</vt:lpstr>
      <vt:lpstr>Кафедра Общественного здоровья и здравоохранения   Тема:  Анализ деятельности ЛПУ и контроль качества и безопасности медицинской деятельности  для студентов 4 курса, обучающихся по специальности Педиатрия</vt:lpstr>
      <vt:lpstr>Цель лекции</vt:lpstr>
      <vt:lpstr>План лекции</vt:lpstr>
      <vt:lpstr>Принципы всеобщего качества</vt:lpstr>
      <vt:lpstr>По материалам и рекомендациям ЕРБ ВОЗ следует выделять следующие основные компоненты:</vt:lpstr>
      <vt:lpstr>При оценке качества товаров и услуг рассматривается две характеристики: </vt:lpstr>
      <vt:lpstr>Это хорошо…</vt:lpstr>
      <vt:lpstr>Презентация PowerPoint</vt:lpstr>
      <vt:lpstr>Презентация PowerPoint</vt:lpstr>
      <vt:lpstr>Статья 2. Основные понятия, используемые в Федеральном законе №323</vt:lpstr>
      <vt:lpstr>Своевременность</vt:lpstr>
      <vt:lpstr>Презентация PowerPoint</vt:lpstr>
      <vt:lpstr>В КМП по другим критерием включают: </vt:lpstr>
      <vt:lpstr>Презентация PowerPoint</vt:lpstr>
      <vt:lpstr>Презентация PowerPoint</vt:lpstr>
      <vt:lpstr>Федеральный закон от 21.11.2011 N 323-ФЗ (ред. от 13.07.2015) Об основах охраны здоровья граждан в Российской Федерации" (с изм. и доп., вступ. в силу с 24.07.2015) </vt:lpstr>
      <vt:lpstr>Организация и осуществление федерального государственного контроля (надзора) качества и безопасности медицинской деятельности регулируются Федеральным законом от 31 июля 2020 года N 248-ФЗ "О государственном контроле (надзоре) и муниципальном контроле в Российской Федерации". 5. Положение о федеральном государственном контроле (надзоре) качества и безопасности медицинской деятельности утверждается Правительством Российской Федерации. </vt:lpstr>
      <vt:lpstr> Федеральный закон от 29.11.2010 N 326-ФЗ "Об обязательном медицинском страховании в Российской Федерации" </vt:lpstr>
      <vt:lpstr>Федеральный закон от 29.11.2010 N 326-ФЗ</vt:lpstr>
      <vt:lpstr>Презентация PowerPoint</vt:lpstr>
      <vt:lpstr>Оценка эффективности в здравоохранении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Лицензирование</vt:lpstr>
      <vt:lpstr>Аккредитация</vt:lpstr>
      <vt:lpstr>Территориальная программа управления качеством медицинской помощи</vt:lpstr>
      <vt:lpstr> Порядок оказания медицинской помощи</vt:lpstr>
      <vt:lpstr> Порядок оказания медицинской помощи</vt:lpstr>
      <vt:lpstr>Ведомственный контроль качества</vt:lpstr>
      <vt:lpstr>Цель ведомственного контроля</vt:lpstr>
      <vt:lpstr>Задачи ведомственного контроля качества</vt:lpstr>
      <vt:lpstr>Методы ведомственного контроля</vt:lpstr>
      <vt:lpstr>Уровни ведомственного контроля</vt:lpstr>
      <vt:lpstr>Лечащий врач</vt:lpstr>
      <vt:lpstr>Заведующий отделением</vt:lpstr>
      <vt:lpstr>Коэффициент качества работы врача</vt:lpstr>
      <vt:lpstr>Модель конечных результатов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Экспертный совет (медицинской организации)</vt:lpstr>
      <vt:lpstr>Врачебная комиссия</vt:lpstr>
      <vt:lpstr>Презентация PowerPoint</vt:lpstr>
      <vt:lpstr>Главный врач</vt:lpstr>
      <vt:lpstr>Министерство здравоохранения</vt:lpstr>
      <vt:lpstr>Презентация PowerPoint</vt:lpstr>
      <vt:lpstr>Система ОМС</vt:lpstr>
      <vt:lpstr>Цель контроля</vt:lpstr>
      <vt:lpstr>Фонд обязательного медицинского страхования</vt:lpstr>
      <vt:lpstr>Страховые медицинские организации (СМО)</vt:lpstr>
      <vt:lpstr>СМО региона</vt:lpstr>
      <vt:lpstr>Контроль объемов и качества</vt:lpstr>
      <vt:lpstr>Медико-экономический контроль</vt:lpstr>
      <vt:lpstr> Результаты медико-экономического контроля</vt:lpstr>
      <vt:lpstr>Медико-экономическая экспертиза</vt:lpstr>
      <vt:lpstr>Специалист - эксперт</vt:lpstr>
      <vt:lpstr>Результаты медико-экономической экспертизы</vt:lpstr>
      <vt:lpstr>Экспертиза качества медицинской помощи</vt:lpstr>
      <vt:lpstr>Эксперт качества</vt:lpstr>
      <vt:lpstr>Санкции к медицинской организации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Выводы:  Обеспечение качества и безопасности медицинской деятельности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Кафедра Общественного здоровья и здравоохранения с курсом ПО Тема:  Анализ деятельности лечебно-профилактических учреждений и оценка качества лечебно-профилактической помощи. Лекция №12 для студентов 4 курса, обучающихся по специальности 060101 – Лечебное дело (очная форма обучения)</dc:title>
  <dc:creator>Шульмин Андрей</dc:creator>
  <cp:lastModifiedBy>Наталья</cp:lastModifiedBy>
  <cp:revision>68</cp:revision>
  <dcterms:created xsi:type="dcterms:W3CDTF">2015-09-20T15:11:42Z</dcterms:created>
  <dcterms:modified xsi:type="dcterms:W3CDTF">2023-12-04T06:20:30Z</dcterms:modified>
</cp:coreProperties>
</file>