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Лист1!$B$56</c:f>
              <c:strCache>
                <c:ptCount val="1"/>
                <c:pt idx="0">
                  <c:v>ноя.17</c:v>
                </c:pt>
              </c:strCache>
            </c:strRef>
          </c:tx>
          <c:cat>
            <c:strRef>
              <c:f>Лист1!$A$57:$A$60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Лист1!$B$57:$B$60</c:f>
              <c:numCache>
                <c:formatCode>General</c:formatCode>
                <c:ptCount val="4"/>
                <c:pt idx="0">
                  <c:v>19.95</c:v>
                </c:pt>
                <c:pt idx="1">
                  <c:v>39.9</c:v>
                </c:pt>
                <c:pt idx="3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Лист1!$C$56</c:f>
              <c:strCache>
                <c:ptCount val="1"/>
                <c:pt idx="0">
                  <c:v>апр.18</c:v>
                </c:pt>
              </c:strCache>
            </c:strRef>
          </c:tx>
          <c:cat>
            <c:strRef>
              <c:f>Лист1!$A$57:$A$60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Лист1!$C$57:$C$60</c:f>
              <c:numCache>
                <c:formatCode>General</c:formatCode>
                <c:ptCount val="4"/>
                <c:pt idx="0">
                  <c:v>24.04</c:v>
                </c:pt>
                <c:pt idx="1">
                  <c:v>6.25</c:v>
                </c:pt>
                <c:pt idx="3">
                  <c:v>28.85</c:v>
                </c:pt>
              </c:numCache>
            </c:numRef>
          </c:val>
        </c:ser>
        <c:dLbls/>
        <c:axId val="64014208"/>
        <c:axId val="64015744"/>
      </c:barChart>
      <c:catAx>
        <c:axId val="64014208"/>
        <c:scaling>
          <c:orientation val="minMax"/>
        </c:scaling>
        <c:axPos val="b"/>
        <c:tickLblPos val="nextTo"/>
        <c:crossAx val="64015744"/>
        <c:crosses val="autoZero"/>
        <c:auto val="1"/>
        <c:lblAlgn val="ctr"/>
        <c:lblOffset val="100"/>
      </c:catAx>
      <c:valAx>
        <c:axId val="64015744"/>
        <c:scaling>
          <c:orientation val="minMax"/>
        </c:scaling>
        <c:axPos val="l"/>
        <c:majorGridlines/>
        <c:numFmt formatCode="General" sourceLinked="1"/>
        <c:tickLblPos val="nextTo"/>
        <c:crossAx val="640142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2277510450082633E-2"/>
          <c:y val="2.2735934871761003E-2"/>
          <c:w val="0.86431272479828902"/>
          <c:h val="0.89855020909362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Лист1!$B$66</c:f>
              <c:strCache>
                <c:ptCount val="1"/>
                <c:pt idx="0">
                  <c:v>ноя.17</c:v>
                </c:pt>
              </c:strCache>
            </c:strRef>
          </c:tx>
          <c:cat>
            <c:strRef>
              <c:f>Лист1!$A$67:$A$70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Лист1!$B$67:$B$70</c:f>
              <c:numCache>
                <c:formatCode>General</c:formatCode>
                <c:ptCount val="4"/>
                <c:pt idx="0">
                  <c:v>19.3</c:v>
                </c:pt>
                <c:pt idx="1">
                  <c:v>40.4</c:v>
                </c:pt>
                <c:pt idx="3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Лист1!$C$66</c:f>
              <c:strCache>
                <c:ptCount val="1"/>
                <c:pt idx="0">
                  <c:v>апр.18</c:v>
                </c:pt>
              </c:strCache>
            </c:strRef>
          </c:tx>
          <c:cat>
            <c:strRef>
              <c:f>Лист1!$A$67:$A$70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Лист1!$C$67:$C$70</c:f>
              <c:numCache>
                <c:formatCode>General</c:formatCode>
                <c:ptCount val="4"/>
                <c:pt idx="0">
                  <c:v>28.130000000000003</c:v>
                </c:pt>
                <c:pt idx="1">
                  <c:v>20.8</c:v>
                </c:pt>
                <c:pt idx="3">
                  <c:v>32.300000000000011</c:v>
                </c:pt>
              </c:numCache>
            </c:numRef>
          </c:val>
        </c:ser>
        <c:dLbls/>
        <c:axId val="59811328"/>
        <c:axId val="59812864"/>
      </c:barChart>
      <c:catAx>
        <c:axId val="59811328"/>
        <c:scaling>
          <c:orientation val="minMax"/>
        </c:scaling>
        <c:axPos val="b"/>
        <c:tickLblPos val="nextTo"/>
        <c:crossAx val="59812864"/>
        <c:crosses val="autoZero"/>
        <c:auto val="1"/>
        <c:lblAlgn val="ctr"/>
        <c:lblOffset val="100"/>
      </c:catAx>
      <c:valAx>
        <c:axId val="59812864"/>
        <c:scaling>
          <c:orientation val="minMax"/>
        </c:scaling>
        <c:axPos val="l"/>
        <c:majorGridlines/>
        <c:numFmt formatCode="General" sourceLinked="1"/>
        <c:tickLblPos val="nextTo"/>
        <c:crossAx val="598113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Лист1!$B$79</c:f>
              <c:strCache>
                <c:ptCount val="1"/>
                <c:pt idx="0">
                  <c:v>ноя.17</c:v>
                </c:pt>
              </c:strCache>
            </c:strRef>
          </c:tx>
          <c:cat>
            <c:strRef>
              <c:f>Лист1!$A$80:$A$83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Лист1!$B$80:$B$83</c:f>
              <c:numCache>
                <c:formatCode>General</c:formatCode>
                <c:ptCount val="4"/>
                <c:pt idx="0">
                  <c:v>22.9</c:v>
                </c:pt>
                <c:pt idx="1">
                  <c:v>45.8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Лист1!$C$79</c:f>
              <c:strCache>
                <c:ptCount val="1"/>
                <c:pt idx="0">
                  <c:v>апр.18</c:v>
                </c:pt>
              </c:strCache>
            </c:strRef>
          </c:tx>
          <c:cat>
            <c:strRef>
              <c:f>Лист1!$A$80:$A$83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Лист1!$C$80:$C$83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14.29</c:v>
                </c:pt>
                <c:pt idx="3">
                  <c:v>16.329999999999995</c:v>
                </c:pt>
              </c:numCache>
            </c:numRef>
          </c:val>
        </c:ser>
        <c:dLbls/>
        <c:axId val="65604224"/>
        <c:axId val="65618304"/>
      </c:barChart>
      <c:catAx>
        <c:axId val="65604224"/>
        <c:scaling>
          <c:orientation val="minMax"/>
        </c:scaling>
        <c:axPos val="b"/>
        <c:tickLblPos val="nextTo"/>
        <c:crossAx val="65618304"/>
        <c:crosses val="autoZero"/>
        <c:auto val="1"/>
        <c:lblAlgn val="ctr"/>
        <c:lblOffset val="100"/>
      </c:catAx>
      <c:valAx>
        <c:axId val="65618304"/>
        <c:scaling>
          <c:orientation val="minMax"/>
        </c:scaling>
        <c:axPos val="l"/>
        <c:majorGridlines/>
        <c:numFmt formatCode="General" sourceLinked="1"/>
        <c:tickLblPos val="nextTo"/>
        <c:crossAx val="656042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9993559832798668E-2"/>
          <c:y val="3.1154032854444458E-2"/>
          <c:w val="0.96000644016720127"/>
          <c:h val="0.8464936633375042"/>
        </c:manualLayout>
      </c:layout>
      <c:barChart>
        <c:barDir val="col"/>
        <c:grouping val="clustered"/>
        <c:ser>
          <c:idx val="0"/>
          <c:order val="0"/>
          <c:cat>
            <c:multiLvlStrRef>
              <c:f>Лист1!$A$1:$B$6</c:f>
              <c:multiLvlStrCache>
                <c:ptCount val="6"/>
                <c:lvl>
                  <c:pt idx="2">
                    <c:v>АУГ (низкий)</c:v>
                  </c:pt>
                  <c:pt idx="3">
                    <c:v>АУД (низкий)</c:v>
                  </c:pt>
                  <c:pt idx="5">
                    <c:v>Адаптация (высокий)</c:v>
                  </c:pt>
                </c:lvl>
                <c:lvl>
                  <c:pt idx="0">
                    <c:v>клиническая психология</c:v>
                  </c:pt>
                </c:lvl>
              </c:multiLvlStrCache>
            </c:multiLvlStrRef>
          </c:cat>
          <c:val>
            <c:numRef>
              <c:f>Лист1!$C$1:$C$6</c:f>
              <c:numCache>
                <c:formatCode>General</c:formatCode>
                <c:ptCount val="6"/>
                <c:pt idx="2">
                  <c:v>27.3</c:v>
                </c:pt>
                <c:pt idx="3">
                  <c:v>42.4</c:v>
                </c:pt>
                <c:pt idx="5">
                  <c:v>21.2</c:v>
                </c:pt>
              </c:numCache>
            </c:numRef>
          </c:val>
        </c:ser>
        <c:ser>
          <c:idx val="1"/>
          <c:order val="1"/>
          <c:cat>
            <c:multiLvlStrRef>
              <c:f>Лист1!$A$1:$B$6</c:f>
              <c:multiLvlStrCache>
                <c:ptCount val="6"/>
                <c:lvl>
                  <c:pt idx="2">
                    <c:v>АУГ (низкий)</c:v>
                  </c:pt>
                  <c:pt idx="3">
                    <c:v>АУД (низкий)</c:v>
                  </c:pt>
                  <c:pt idx="5">
                    <c:v>Адаптация (высокий)</c:v>
                  </c:pt>
                </c:lvl>
                <c:lvl>
                  <c:pt idx="0">
                    <c:v>клиническая психология</c:v>
                  </c:pt>
                </c:lvl>
              </c:multiLvlStrCache>
            </c:multiLvlStrRef>
          </c:cat>
          <c:val>
            <c:numRef>
              <c:f>Лист1!$D$1:$D$6</c:f>
              <c:numCache>
                <c:formatCode>General</c:formatCode>
                <c:ptCount val="6"/>
                <c:pt idx="0">
                  <c:v>0</c:v>
                </c:pt>
                <c:pt idx="2">
                  <c:v>25</c:v>
                </c:pt>
                <c:pt idx="3">
                  <c:v>3.2</c:v>
                </c:pt>
                <c:pt idx="5">
                  <c:v>21.2</c:v>
                </c:pt>
              </c:numCache>
            </c:numRef>
          </c:val>
        </c:ser>
        <c:ser>
          <c:idx val="2"/>
          <c:order val="2"/>
          <c:cat>
            <c:multiLvlStrRef>
              <c:f>Лист1!$A$1:$B$6</c:f>
              <c:multiLvlStrCache>
                <c:ptCount val="6"/>
                <c:lvl>
                  <c:pt idx="2">
                    <c:v>АУГ (низкий)</c:v>
                  </c:pt>
                  <c:pt idx="3">
                    <c:v>АУД (низкий)</c:v>
                  </c:pt>
                  <c:pt idx="5">
                    <c:v>Адаптация (высокий)</c:v>
                  </c:pt>
                </c:lvl>
                <c:lvl>
                  <c:pt idx="0">
                    <c:v>клиническая психология</c:v>
                  </c:pt>
                </c:lvl>
              </c:multiLvlStrCache>
            </c:multiLvlStrRef>
          </c:cat>
          <c:val>
            <c:numRef>
              <c:f>Лист1!$E$1:$E$6</c:f>
              <c:numCache>
                <c:formatCode>General</c:formatCode>
                <c:ptCount val="6"/>
              </c:numCache>
            </c:numRef>
          </c:val>
        </c:ser>
        <c:dLbls/>
        <c:axId val="70830720"/>
        <c:axId val="70840704"/>
      </c:barChart>
      <c:catAx>
        <c:axId val="70830720"/>
        <c:scaling>
          <c:orientation val="minMax"/>
        </c:scaling>
        <c:axPos val="b"/>
        <c:tickLblPos val="nextTo"/>
        <c:crossAx val="70840704"/>
        <c:crosses val="autoZero"/>
        <c:auto val="1"/>
        <c:lblAlgn val="ctr"/>
        <c:lblOffset val="100"/>
      </c:catAx>
      <c:valAx>
        <c:axId val="70840704"/>
        <c:scaling>
          <c:orientation val="minMax"/>
        </c:scaling>
        <c:axPos val="l"/>
        <c:majorGridlines/>
        <c:numFmt formatCode="General" sourceLinked="1"/>
        <c:tickLblPos val="nextTo"/>
        <c:crossAx val="7083072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Лист1!$A$24:$A$29</c:f>
              <c:strCache>
                <c:ptCount val="6"/>
                <c:pt idx="0">
                  <c:v>Фармация 41/38 чел</c:v>
                </c:pt>
                <c:pt idx="2">
                  <c:v>АУГ (низкий)</c:v>
                </c:pt>
                <c:pt idx="3">
                  <c:v>АУД (низкий)</c:v>
                </c:pt>
                <c:pt idx="5">
                  <c:v>Адаптация (высокий)</c:v>
                </c:pt>
              </c:strCache>
            </c:strRef>
          </c:cat>
          <c:val>
            <c:numRef>
              <c:f>Лист1!$B$24:$B$29</c:f>
              <c:numCache>
                <c:formatCode>General</c:formatCode>
                <c:ptCount val="6"/>
                <c:pt idx="2">
                  <c:v>9.5</c:v>
                </c:pt>
                <c:pt idx="3">
                  <c:v>53.7</c:v>
                </c:pt>
                <c:pt idx="5">
                  <c:v>7.07</c:v>
                </c:pt>
              </c:numCache>
            </c:numRef>
          </c:val>
        </c:ser>
        <c:ser>
          <c:idx val="1"/>
          <c:order val="1"/>
          <c:cat>
            <c:strRef>
              <c:f>Лист1!$A$24:$A$29</c:f>
              <c:strCache>
                <c:ptCount val="6"/>
                <c:pt idx="0">
                  <c:v>Фармация 41/38 чел</c:v>
                </c:pt>
                <c:pt idx="2">
                  <c:v>АУГ (низкий)</c:v>
                </c:pt>
                <c:pt idx="3">
                  <c:v>АУД (низкий)</c:v>
                </c:pt>
                <c:pt idx="5">
                  <c:v>Адаптация (высокий)</c:v>
                </c:pt>
              </c:strCache>
            </c:strRef>
          </c:cat>
          <c:val>
            <c:numRef>
              <c:f>Лист1!$C$24:$C$29</c:f>
              <c:numCache>
                <c:formatCode>General</c:formatCode>
                <c:ptCount val="6"/>
                <c:pt idx="2">
                  <c:v>15.8</c:v>
                </c:pt>
                <c:pt idx="3">
                  <c:v>13.2</c:v>
                </c:pt>
                <c:pt idx="5">
                  <c:v>39.5</c:v>
                </c:pt>
              </c:numCache>
            </c:numRef>
          </c:val>
        </c:ser>
        <c:dLbls/>
        <c:axId val="71077248"/>
        <c:axId val="71083136"/>
      </c:barChart>
      <c:catAx>
        <c:axId val="71077248"/>
        <c:scaling>
          <c:orientation val="minMax"/>
        </c:scaling>
        <c:axPos val="b"/>
        <c:tickLblPos val="nextTo"/>
        <c:crossAx val="71083136"/>
        <c:crosses val="autoZero"/>
        <c:auto val="1"/>
        <c:lblAlgn val="ctr"/>
        <c:lblOffset val="100"/>
      </c:catAx>
      <c:valAx>
        <c:axId val="71083136"/>
        <c:scaling>
          <c:orientation val="minMax"/>
        </c:scaling>
        <c:axPos val="l"/>
        <c:majorGridlines/>
        <c:numFmt formatCode="General" sourceLinked="1"/>
        <c:tickLblPos val="nextTo"/>
        <c:crossAx val="710772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Лист1!$B$42</c:f>
              <c:strCache>
                <c:ptCount val="1"/>
                <c:pt idx="0">
                  <c:v>ноя.17</c:v>
                </c:pt>
              </c:strCache>
            </c:strRef>
          </c:tx>
          <c:cat>
            <c:strRef>
              <c:f>Лист1!$A$43:$A$46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Лист1!$B$43:$B$46</c:f>
              <c:numCache>
                <c:formatCode>General</c:formatCode>
                <c:ptCount val="4"/>
                <c:pt idx="0">
                  <c:v>21</c:v>
                </c:pt>
                <c:pt idx="1">
                  <c:v>42</c:v>
                </c:pt>
                <c:pt idx="3">
                  <c:v>21.1</c:v>
                </c:pt>
              </c:numCache>
            </c:numRef>
          </c:val>
        </c:ser>
        <c:ser>
          <c:idx val="1"/>
          <c:order val="1"/>
          <c:tx>
            <c:strRef>
              <c:f>Лист1!$C$42</c:f>
              <c:strCache>
                <c:ptCount val="1"/>
                <c:pt idx="0">
                  <c:v>апр.18</c:v>
                </c:pt>
              </c:strCache>
            </c:strRef>
          </c:tx>
          <c:cat>
            <c:strRef>
              <c:f>Лист1!$A$43:$A$46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Лист1!$C$43:$C$46</c:f>
              <c:numCache>
                <c:formatCode>General</c:formatCode>
                <c:ptCount val="4"/>
                <c:pt idx="0">
                  <c:v>10.53</c:v>
                </c:pt>
                <c:pt idx="1">
                  <c:v>5.26</c:v>
                </c:pt>
                <c:pt idx="3">
                  <c:v>42.1</c:v>
                </c:pt>
              </c:numCache>
            </c:numRef>
          </c:val>
        </c:ser>
        <c:dLbls/>
        <c:axId val="78987648"/>
        <c:axId val="78989184"/>
      </c:barChart>
      <c:catAx>
        <c:axId val="78987648"/>
        <c:scaling>
          <c:orientation val="minMax"/>
        </c:scaling>
        <c:axPos val="b"/>
        <c:tickLblPos val="nextTo"/>
        <c:crossAx val="78989184"/>
        <c:crosses val="autoZero"/>
        <c:auto val="1"/>
        <c:lblAlgn val="ctr"/>
        <c:lblOffset val="100"/>
      </c:catAx>
      <c:valAx>
        <c:axId val="78989184"/>
        <c:scaling>
          <c:orientation val="minMax"/>
        </c:scaling>
        <c:axPos val="l"/>
        <c:majorGridlines/>
        <c:numFmt formatCode="General" sourceLinked="1"/>
        <c:tickLblPos val="nextTo"/>
        <c:crossAx val="7898764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Лист1!$B$91</c:f>
              <c:strCache>
                <c:ptCount val="1"/>
                <c:pt idx="0">
                  <c:v>ноя.17</c:v>
                </c:pt>
              </c:strCache>
            </c:strRef>
          </c:tx>
          <c:cat>
            <c:strRef>
              <c:f>Лист1!$A$92:$A$95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Лист1!$B$92:$B$95</c:f>
              <c:numCache>
                <c:formatCode>General</c:formatCode>
                <c:ptCount val="4"/>
                <c:pt idx="0">
                  <c:v>21.5</c:v>
                </c:pt>
                <c:pt idx="1">
                  <c:v>41.1</c:v>
                </c:pt>
                <c:pt idx="3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Лист1!$C$91</c:f>
              <c:strCache>
                <c:ptCount val="1"/>
                <c:pt idx="0">
                  <c:v>апр.18</c:v>
                </c:pt>
              </c:strCache>
            </c:strRef>
          </c:tx>
          <c:cat>
            <c:strRef>
              <c:f>Лист1!$A$92:$A$95</c:f>
              <c:strCache>
                <c:ptCount val="4"/>
                <c:pt idx="0">
                  <c:v>АУГ (низкий)</c:v>
                </c:pt>
                <c:pt idx="1">
                  <c:v>АУД (низкий)</c:v>
                </c:pt>
                <c:pt idx="3">
                  <c:v>Адаптация (высокий)</c:v>
                </c:pt>
              </c:strCache>
            </c:strRef>
          </c:cat>
          <c:val>
            <c:numRef>
              <c:f>Лист1!$C$92:$C$95</c:f>
              <c:numCache>
                <c:formatCode>General</c:formatCode>
                <c:ptCount val="4"/>
                <c:pt idx="0">
                  <c:v>23.3</c:v>
                </c:pt>
                <c:pt idx="1">
                  <c:v>10.629999999999999</c:v>
                </c:pt>
                <c:pt idx="3">
                  <c:v>28.279999999999998</c:v>
                </c:pt>
              </c:numCache>
            </c:numRef>
          </c:val>
        </c:ser>
        <c:dLbls/>
        <c:axId val="82861440"/>
        <c:axId val="82924672"/>
      </c:barChart>
      <c:catAx>
        <c:axId val="82861440"/>
        <c:scaling>
          <c:orientation val="minMax"/>
        </c:scaling>
        <c:axPos val="b"/>
        <c:tickLblPos val="nextTo"/>
        <c:crossAx val="82924672"/>
        <c:crosses val="autoZero"/>
        <c:auto val="1"/>
        <c:lblAlgn val="ctr"/>
        <c:lblOffset val="100"/>
      </c:catAx>
      <c:valAx>
        <c:axId val="82924672"/>
        <c:scaling>
          <c:orientation val="minMax"/>
        </c:scaling>
        <c:axPos val="l"/>
        <c:majorGridlines/>
        <c:numFmt formatCode="General" sourceLinked="1"/>
        <c:tickLblPos val="nextTo"/>
        <c:crossAx val="8286144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0.63125</cdr:x>
      <cdr:y>0.06996</cdr:y>
    </cdr:from>
    <cdr:to>
      <cdr:x>0.87624</cdr:x>
      <cdr:y>0.27199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94920" y="316632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0.535</cdr:x>
      <cdr:y>0</cdr:y>
    </cdr:from>
    <cdr:to>
      <cdr:x>0.76861</cdr:x>
      <cdr:y>0.29749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02832" y="-1600200"/>
          <a:ext cx="1922512" cy="13464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108 </a:t>
          </a:r>
          <a:r>
            <a:rPr lang="ru-RU" sz="1800" b="1" dirty="0" err="1" smtClean="0"/>
            <a:t>гр</a:t>
          </a:r>
          <a:r>
            <a:rPr lang="ru-RU" sz="1800" b="1" dirty="0" smtClean="0"/>
            <a:t>!</a:t>
          </a:r>
          <a:r>
            <a:rPr lang="ru-RU" sz="1100" dirty="0" smtClean="0"/>
            <a:t>!!!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Динамика показателей адаптации обучающихся к учебной группе, учебной деятельности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98185"/>
            <a:ext cx="6400800" cy="7366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Ноябрь 2017 – апрель 2018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32656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ФГБОУ ВО «Красноярский государственный медицинский университет им. проф. В.Ф.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Войно-Ясенецкого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»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Министерства здравоохранения Российской Федерации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07640" y="4622813"/>
            <a:ext cx="527207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Артюхова Т.Ю., канд.психол.наук, доцент, руководитель психологического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центра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67744" y="6037930"/>
            <a:ext cx="4984038" cy="520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Красноярск, 2018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3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651324"/>
              </p:ext>
            </p:extLst>
          </p:nvPr>
        </p:nvGraphicFramePr>
        <p:xfrm>
          <a:off x="1187624" y="404664"/>
          <a:ext cx="6912768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68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effectLst/>
                        </a:rPr>
                        <a:t>Лечебное дело, 286 чел/208 чел </a:t>
                      </a:r>
                      <a:r>
                        <a:rPr lang="ru-RU" sz="2800" u="none" strike="noStrike" dirty="0" err="1">
                          <a:effectLst/>
                        </a:rPr>
                        <a:t>чел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279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Педиатрия, 109 чел/96 чел </a:t>
            </a:r>
            <a:r>
              <a:rPr lang="ru-RU" dirty="0" err="1"/>
              <a:t>чел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8087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553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Стоматология, 48 чел./49 чел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4117811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3459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Клиническая психология, 33 чел/32 чел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0373384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6797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dirty="0" smtClean="0"/>
              <a:t>Фармация, 41 чел/38 чел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1279016"/>
              </p:ext>
            </p:extLst>
          </p:nvPr>
        </p:nvGraphicFramePr>
        <p:xfrm>
          <a:off x="467544" y="134076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6441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Медицинская кибернетика, 19 чел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5295543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2102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по университету, 1 курс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1777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6360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92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Динамика показателей адаптации обучающихся к учебной группе, учебной деятельности </vt:lpstr>
      <vt:lpstr>Слайд 2</vt:lpstr>
      <vt:lpstr>Педиатрия, 109 чел/96 чел чел</vt:lpstr>
      <vt:lpstr>Стоматология, 48 чел./49 чел</vt:lpstr>
      <vt:lpstr>Клиническая психология, 33 чел/32 чел</vt:lpstr>
      <vt:lpstr>Фармация, 41 чел/38 чел</vt:lpstr>
      <vt:lpstr>Медицинская кибернетика, 19 чел</vt:lpstr>
      <vt:lpstr>Динамика по университету, 1 курс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показателей адаптации обучающихся к учебной группе, учебной деятельности</dc:title>
  <dc:creator>Татьяна</dc:creator>
  <cp:lastModifiedBy>Ирина</cp:lastModifiedBy>
  <cp:revision>9</cp:revision>
  <dcterms:created xsi:type="dcterms:W3CDTF">2018-04-23T18:37:34Z</dcterms:created>
  <dcterms:modified xsi:type="dcterms:W3CDTF">2019-02-26T15:21:24Z</dcterms:modified>
</cp:coreProperties>
</file>