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контрацепции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Shape 1"/>
          <p:cNvSpPr txBox="1"/>
          <p:nvPr/>
        </p:nvSpPr>
        <p:spPr>
          <a:xfrm>
            <a:off x="107504" y="0"/>
            <a:ext cx="9036496" cy="2209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</a:t>
            </a:r>
            <a:endParaRPr lang="ru-RU" sz="2100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21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</a:t>
            </a:r>
            <a:endParaRPr lang="ru-RU" sz="2100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1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 государственный медицинский университет </a:t>
            </a:r>
            <a:endParaRPr lang="ru-RU" sz="2100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</a:t>
            </a:r>
            <a:r>
              <a:rPr lang="ru-RU" sz="21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профессора В.Ф. </a:t>
            </a:r>
            <a:r>
              <a:rPr lang="ru-RU" sz="2100" spc="-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1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100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sz="21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Российской Федерации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en-US" sz="21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42900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DejaVu Sans"/>
                <a:cs typeface="Times New Roman" pitchFamily="18" charset="0"/>
              </a:rPr>
              <a:t>Дисциплина: «Здоровый человек и его окружение»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0" y="4869160"/>
            <a:ext cx="6372200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Работу выполнила:</a:t>
            </a:r>
          </a:p>
          <a:p>
            <a:pPr algn="r"/>
            <a:r>
              <a:rPr lang="ru-RU" dirty="0" smtClean="0"/>
              <a:t>Студентка 208-1 подгруппы </a:t>
            </a:r>
          </a:p>
          <a:p>
            <a:pPr algn="r"/>
            <a:r>
              <a:rPr lang="ru-RU" dirty="0" smtClean="0"/>
              <a:t>Матвеева Кристина</a:t>
            </a:r>
          </a:p>
          <a:p>
            <a:pPr algn="r"/>
            <a:r>
              <a:rPr lang="ru-RU" dirty="0" smtClean="0">
                <a:latin typeface="Times New Roman" pitchFamily="18" charset="0"/>
                <a:ea typeface="DejaVu Sans"/>
                <a:cs typeface="Times New Roman" pitchFamily="18" charset="0"/>
              </a:rPr>
              <a:t>Отделение: Сестринское дело</a:t>
            </a:r>
            <a:endParaRPr lang="ru-RU" dirty="0" smtClean="0"/>
          </a:p>
          <a:p>
            <a:pPr marL="342900" indent="-342900" algn="r">
              <a:spcBef>
                <a:spcPts val="475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t>Преподаватель: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Черемисина Алена Александровна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>
              <a:spcBef>
                <a:spcPts val="475"/>
              </a:spcBef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  <a:p>
            <a:endParaRPr lang="ru-RU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75856" y="6488113"/>
            <a:ext cx="2471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DejaVu Sans"/>
                <a:cs typeface="Times New Roman" pitchFamily="18" charset="0"/>
              </a:rPr>
              <a:t>Красноярск</a:t>
            </a:r>
            <a:r>
              <a:rPr lang="en-US" dirty="0">
                <a:latin typeface="Times New Roman" pitchFamily="18" charset="0"/>
                <a:ea typeface="DejaVu Sans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ea typeface="DejaVu Sans"/>
                <a:cs typeface="Times New Roman" pitchFamily="18" charset="0"/>
              </a:rPr>
              <a:t>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Гормональная контрацепция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429288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основана </a:t>
            </a:r>
            <a:r>
              <a:rPr lang="ru-RU" dirty="0" smtClean="0"/>
              <a:t>на использовании синтетических аналогов естественных яичниковых </a:t>
            </a:r>
            <a:r>
              <a:rPr lang="ru-RU" dirty="0" smtClean="0"/>
              <a:t>гормонов.</a:t>
            </a:r>
          </a:p>
          <a:p>
            <a:pPr algn="just">
              <a:buNone/>
            </a:pPr>
            <a:r>
              <a:rPr lang="ru-RU" dirty="0" smtClean="0"/>
              <a:t>Классификация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Комбинированные </a:t>
            </a:r>
            <a:r>
              <a:rPr lang="ru-RU" dirty="0" err="1" smtClean="0"/>
              <a:t>эстроген-гестагенные</a:t>
            </a:r>
            <a:r>
              <a:rPr lang="ru-RU" dirty="0" smtClean="0"/>
              <a:t> </a:t>
            </a:r>
            <a:r>
              <a:rPr lang="ru-RU" dirty="0" smtClean="0"/>
              <a:t>препараты</a:t>
            </a:r>
            <a:endParaRPr lang="ru-RU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Мини-пили</a:t>
            </a:r>
            <a:endParaRPr lang="ru-RU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Инъекционные</a:t>
            </a:r>
            <a:endParaRPr lang="ru-RU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Подкожные имплантаты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/>
              <a:t>посткоитальные</a:t>
            </a:r>
            <a:r>
              <a:rPr lang="ru-RU" dirty="0" smtClean="0"/>
              <a:t> </a:t>
            </a:r>
            <a:r>
              <a:rPr lang="ru-RU" dirty="0" smtClean="0"/>
              <a:t>препараты</a:t>
            </a:r>
            <a:endParaRPr lang="ru-RU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вагинальные кольца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внутриматочные системы, содержащие </a:t>
            </a:r>
            <a:r>
              <a:rPr lang="ru-RU" dirty="0" err="1" smtClean="0"/>
              <a:t>левоноргестрел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C:\Users\Елена\Desktop\slide-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961" y="0"/>
            <a:ext cx="91499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Добровольная хирургическая стерилизация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Женская стерилизация - создание механического перерыва маточных труб. Наиболее оптимален </a:t>
            </a:r>
            <a:r>
              <a:rPr lang="ru-RU" dirty="0" err="1" smtClean="0"/>
              <a:t>лапароскопический</a:t>
            </a:r>
            <a:r>
              <a:rPr lang="ru-RU" dirty="0" smtClean="0"/>
              <a:t> доступ. </a:t>
            </a:r>
            <a:endParaRPr lang="ru-RU" dirty="0"/>
          </a:p>
        </p:txBody>
      </p:sp>
      <p:pic>
        <p:nvPicPr>
          <p:cNvPr id="1026" name="Picture 2" descr="http://900igr.net/datas/obschestvoznanie/Planirovanie-semi/0037-037-Planirovanie-se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286125"/>
            <a:ext cx="6357982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Ритмический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Воздержание  от половой жизни в фертильный период или применение в этот период других методов </a:t>
            </a:r>
            <a:r>
              <a:rPr lang="ru-RU" dirty="0" smtClean="0"/>
              <a:t>контрацепции. </a:t>
            </a:r>
          </a:p>
          <a:p>
            <a:pPr algn="just">
              <a:buNone/>
            </a:pPr>
            <a:r>
              <a:rPr lang="ru-RU" dirty="0" smtClean="0"/>
              <a:t>Преимущество - нет необходимости применять механические средства или химические.</a:t>
            </a:r>
          </a:p>
          <a:p>
            <a:pPr algn="just">
              <a:buNone/>
            </a:pPr>
            <a:r>
              <a:rPr lang="ru-RU" dirty="0" smtClean="0"/>
              <a:t>При расчете фертильного периода необходимо учитывать следующие факторы: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Оплодотворение яйцеклетки возможно в течение 24-48 ч после овуляции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Овуляция происходит за 14-15 дней до начала менструации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Способность сперматозоидов к оплодотворению в половых путях женщины сохраняется 7-8 дней.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Елена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286488" y="4714884"/>
            <a:ext cx="2857512" cy="21431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Календарный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Вычисление  сроков наступления и продолжительности фертильного периода исходя из продолжительности менструальных циклов за последние 8-12 мес.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Недостатки метода — низкий контрацептивный эффект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Температурный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Определение  сроков фертильного периода путем определения времени подъема базальной температуры.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В </a:t>
            </a:r>
            <a:r>
              <a:rPr lang="ru-RU" dirty="0" smtClean="0"/>
              <a:t>первую половину цикла базальная температура - ниже 37 °С. За 12-24 ч до овуляции базальная температура снижается на 0,1-0,2 °</a:t>
            </a:r>
            <a:r>
              <a:rPr lang="ru-RU" dirty="0" smtClean="0"/>
              <a:t>С, </a:t>
            </a:r>
            <a:r>
              <a:rPr lang="ru-RU" dirty="0" smtClean="0"/>
              <a:t>а после овуляции повышается на 0,2-0,5 °</a:t>
            </a:r>
            <a:r>
              <a:rPr lang="ru-RU" dirty="0" smtClean="0"/>
              <a:t>С. </a:t>
            </a:r>
            <a:r>
              <a:rPr lang="ru-RU" dirty="0" smtClean="0"/>
              <a:t>На этом уровне температура держится всю вторую половину цикла вплоть до начала менструации. </a:t>
            </a:r>
          </a:p>
          <a:p>
            <a:endParaRPr lang="ru-RU" dirty="0"/>
          </a:p>
        </p:txBody>
      </p:sp>
      <p:pic>
        <p:nvPicPr>
          <p:cNvPr id="8193" name="Picture 1" descr="C:\Users\Елена\Desktop\023ab88ff040be5d0bc47c766f39e24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67298" cy="1600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Цервикальный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Определение  фертильного периода на основании изменения характера шеечной слизи в течение менструального цикла под влиянием эстрогенов (метод </a:t>
            </a:r>
            <a:r>
              <a:rPr lang="ru-RU" dirty="0" err="1" smtClean="0"/>
              <a:t>Биллинга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dirty="0" smtClean="0"/>
              <a:t>После менструации и в период до наступления овуляции шеечная слизь </a:t>
            </a:r>
            <a:r>
              <a:rPr lang="ru-RU" dirty="0" smtClean="0"/>
              <a:t>отсутствует с </a:t>
            </a:r>
            <a:r>
              <a:rPr lang="ru-RU" dirty="0" smtClean="0"/>
              <a:t>белым или желтоватым оттенком.</a:t>
            </a:r>
          </a:p>
          <a:p>
            <a:pPr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предовуляторный</a:t>
            </a:r>
            <a:r>
              <a:rPr lang="ru-RU" dirty="0" smtClean="0"/>
              <a:t> период шеечная слизь становится прозрачной, тягучей, </a:t>
            </a:r>
            <a:r>
              <a:rPr lang="ru-RU" dirty="0" smtClean="0"/>
              <a:t>светлой.</a:t>
            </a:r>
          </a:p>
          <a:p>
            <a:pPr algn="just">
              <a:buNone/>
            </a:pPr>
            <a:r>
              <a:rPr lang="ru-RU" dirty="0" smtClean="0"/>
              <a:t>Фертильный период продолжается еще в течение 4 дней с момента исчезновения признаков повышенного </a:t>
            </a:r>
            <a:r>
              <a:rPr lang="ru-RU" dirty="0" err="1" smtClean="0"/>
              <a:t>слизеотделения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Барьерный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643966" cy="4697427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блокирование </a:t>
            </a:r>
            <a:r>
              <a:rPr lang="ru-RU" dirty="0" smtClean="0"/>
              <a:t>проникновения спермы в </a:t>
            </a:r>
            <a:r>
              <a:rPr lang="ru-RU" dirty="0" smtClean="0"/>
              <a:t>шеечную слизь</a:t>
            </a:r>
          </a:p>
          <a:p>
            <a:pPr algn="just">
              <a:buNone/>
            </a:pPr>
            <a:r>
              <a:rPr lang="ru-RU" dirty="0" smtClean="0"/>
              <a:t>Преимущества:</a:t>
            </a:r>
          </a:p>
          <a:p>
            <a:pPr algn="just">
              <a:buNone/>
            </a:pPr>
            <a:r>
              <a:rPr lang="ru-RU" dirty="0" smtClean="0"/>
              <a:t>- простота применения</a:t>
            </a:r>
          </a:p>
          <a:p>
            <a:pPr algn="just">
              <a:buNone/>
            </a:pPr>
            <a:r>
              <a:rPr lang="ru-RU" dirty="0" smtClean="0"/>
              <a:t>- предотвращение не только зачатия, но и заражения заболеваниями, передающимися половым путем </a:t>
            </a:r>
          </a:p>
          <a:p>
            <a:pPr algn="just">
              <a:buNone/>
            </a:pPr>
            <a:r>
              <a:rPr lang="ru-RU" dirty="0" smtClean="0"/>
              <a:t>-только местное действие и применение, не вызывают системных изменений</a:t>
            </a:r>
          </a:p>
          <a:p>
            <a:pPr algn="just">
              <a:buNone/>
            </a:pPr>
            <a:r>
              <a:rPr lang="ru-RU" dirty="0" smtClean="0"/>
              <a:t>-практически не имеют противопоказаний к применению</a:t>
            </a:r>
          </a:p>
          <a:p>
            <a:pPr algn="just">
              <a:buNone/>
            </a:pPr>
            <a:r>
              <a:rPr lang="ru-RU" dirty="0" smtClean="0"/>
              <a:t>-не требуют привлечения медицинского персонала.</a:t>
            </a:r>
            <a:endParaRPr lang="ru-RU" dirty="0"/>
          </a:p>
        </p:txBody>
      </p:sp>
      <p:pic>
        <p:nvPicPr>
          <p:cNvPr id="5121" name="Picture 1" descr="C:\Users\Елена\Desktop\prez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2537012" cy="1692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err="1" smtClean="0"/>
              <a:t>Спермициды</a:t>
            </a:r>
            <a:r>
              <a:rPr lang="ru-RU" dirty="0" smtClean="0"/>
              <a:t> — кремы, гели, аэрозольные пены, а также пенные и </a:t>
            </a:r>
            <a:r>
              <a:rPr lang="ru-RU" dirty="0" err="1" smtClean="0"/>
              <a:t>непенные</a:t>
            </a:r>
            <a:r>
              <a:rPr lang="ru-RU" dirty="0" smtClean="0"/>
              <a:t> суппозитории, имеющие в составе активный компонент, инактивирующий сперматозоиды в течение нескольких </a:t>
            </a:r>
            <a:r>
              <a:rPr lang="ru-RU" dirty="0" smtClean="0"/>
              <a:t>секунд.</a:t>
            </a:r>
            <a:endParaRPr lang="ru-RU" dirty="0"/>
          </a:p>
        </p:txBody>
      </p:sp>
      <p:pic>
        <p:nvPicPr>
          <p:cNvPr id="6145" name="Picture 1" descr="C:\Users\Елена\Desktop\591e4a1952b27c56e57fb39e_art-sovremennye-metody-kontracepc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7899" y="4214818"/>
            <a:ext cx="3856101" cy="2643182"/>
          </a:xfrm>
          <a:prstGeom prst="rect">
            <a:avLst/>
          </a:prstGeom>
          <a:noFill/>
        </p:spPr>
      </p:pic>
      <p:pic>
        <p:nvPicPr>
          <p:cNvPr id="6146" name="Picture 2" descr="C:\Users\Елена\Desktop\d89af9e5-707b-4ffb-9c4f-95a84a862c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786322"/>
            <a:ext cx="3427317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Прерванное половое сношение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8929718" cy="5214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Обычный половой акт завершается эякуляцией вне половых путей женщины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Недостатки: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Низкий </a:t>
            </a:r>
            <a:r>
              <a:rPr lang="ru-RU" dirty="0" smtClean="0"/>
              <a:t>контрацептивный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60% женщин не испытывают оргазма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 длительном применении возможно развитие застойных явлений в малом тазу, фригидности, дисфункции яичников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мужчин длительное применение способно обусловить неврастению, снижение потенции, гипертрофию предстательной железы. </a:t>
            </a:r>
            <a:endParaRPr lang="ru-RU" dirty="0"/>
          </a:p>
        </p:txBody>
      </p:sp>
      <p:pic>
        <p:nvPicPr>
          <p:cNvPr id="7169" name="Picture 1" descr="C:\Users\Елена\Desktop\27673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213159"/>
            <a:ext cx="2428860" cy="1617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ВМС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Типы: </a:t>
            </a:r>
          </a:p>
          <a:p>
            <a:pPr algn="just">
              <a:buNone/>
            </a:pPr>
            <a:r>
              <a:rPr lang="ru-RU" dirty="0" err="1" smtClean="0"/>
              <a:t>Медь-содержащие</a:t>
            </a:r>
            <a:r>
              <a:rPr lang="ru-RU" dirty="0" smtClean="0"/>
              <a:t> средства следует заменять каждые 6 лет вследствие постепенного растворения меди </a:t>
            </a:r>
          </a:p>
          <a:p>
            <a:pPr algn="just">
              <a:buNone/>
            </a:pPr>
            <a:r>
              <a:rPr lang="ru-RU" dirty="0" smtClean="0"/>
              <a:t>ТСи-380А: срок применения — 5 лет </a:t>
            </a:r>
          </a:p>
          <a:p>
            <a:pPr algn="just">
              <a:buNone/>
            </a:pPr>
            <a:r>
              <a:rPr lang="ru-RU" dirty="0" smtClean="0"/>
              <a:t>TCu-220, TCu-220B — 3 года </a:t>
            </a:r>
          </a:p>
          <a:p>
            <a:pPr algn="just">
              <a:buNone/>
            </a:pPr>
            <a:r>
              <a:rPr lang="ru-RU" dirty="0" smtClean="0"/>
              <a:t>TCu-200Ag — 3 года </a:t>
            </a:r>
          </a:p>
          <a:p>
            <a:pPr algn="just">
              <a:buNone/>
            </a:pPr>
            <a:r>
              <a:rPr lang="ru-RU" dirty="0" smtClean="0"/>
              <a:t>TCu-380Ag — 4 года </a:t>
            </a:r>
          </a:p>
          <a:p>
            <a:pPr algn="just">
              <a:buNone/>
            </a:pPr>
            <a:r>
              <a:rPr lang="ru-RU" dirty="0" err="1" smtClean="0"/>
              <a:t>Multiload</a:t>
            </a:r>
            <a:r>
              <a:rPr lang="ru-RU" dirty="0" smtClean="0"/>
              <a:t> Си 375 — 5 лет </a:t>
            </a:r>
          </a:p>
          <a:p>
            <a:pPr algn="just">
              <a:buNone/>
            </a:pPr>
            <a:r>
              <a:rPr lang="ru-RU" dirty="0" err="1" smtClean="0"/>
              <a:t>Гестагенсодержащие</a:t>
            </a:r>
            <a:r>
              <a:rPr lang="ru-RU" dirty="0" smtClean="0"/>
              <a:t> ВМС Т-образной формы следует заменять каждый год; запас прогестерона истощается через 12 </a:t>
            </a:r>
            <a:r>
              <a:rPr lang="ru-RU" dirty="0" err="1" smtClean="0"/>
              <a:t>мес</a:t>
            </a:r>
            <a:r>
              <a:rPr lang="ru-RU" dirty="0" smtClean="0"/>
              <a:t> (</a:t>
            </a:r>
            <a:r>
              <a:rPr lang="ru-RU" dirty="0" err="1" smtClean="0"/>
              <a:t>Progestasert-T</a:t>
            </a:r>
            <a:r>
              <a:rPr lang="ru-RU" dirty="0" smtClean="0"/>
              <a:t>, Levonorgestrel-20). </a:t>
            </a:r>
            <a:endParaRPr lang="ru-RU" dirty="0"/>
          </a:p>
        </p:txBody>
      </p:sp>
      <p:pic>
        <p:nvPicPr>
          <p:cNvPr id="2051" name="Picture 3" descr="C:\Users\Елена\Desktop\post_5c702810d53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0"/>
            <a:ext cx="2743200" cy="2048256"/>
          </a:xfrm>
          <a:prstGeom prst="rect">
            <a:avLst/>
          </a:prstGeom>
          <a:noFill/>
        </p:spPr>
      </p:pic>
      <p:pic>
        <p:nvPicPr>
          <p:cNvPr id="2052" name="Picture 4" descr="C:\Users\Елена\Desktop\is-the-iud-or-pill-a-better-form-of-birth-control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37866" cy="1693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508</Words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Методы контрацепции</vt:lpstr>
      <vt:lpstr>Ритмический </vt:lpstr>
      <vt:lpstr>Календарный </vt:lpstr>
      <vt:lpstr>Температурный </vt:lpstr>
      <vt:lpstr>Цервикальный </vt:lpstr>
      <vt:lpstr>Барьерный</vt:lpstr>
      <vt:lpstr>Химический </vt:lpstr>
      <vt:lpstr>Прерванное половое сношение</vt:lpstr>
      <vt:lpstr>ВМС</vt:lpstr>
      <vt:lpstr>Гормональная контрацепция</vt:lpstr>
      <vt:lpstr>Слайд 11</vt:lpstr>
      <vt:lpstr>Добровольная хирургическая стерилизация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5</cp:revision>
  <dcterms:created xsi:type="dcterms:W3CDTF">2020-06-24T17:53:26Z</dcterms:created>
  <dcterms:modified xsi:type="dcterms:W3CDTF">2020-06-24T19:39:09Z</dcterms:modified>
</cp:coreProperties>
</file>