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437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5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54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1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30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42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5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45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8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64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5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1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2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4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7F6EE9-F7CD-4CE9-B343-EBA88451FC87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48CCC5-EC27-4586-B56D-786B9280B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f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5B987-B874-4B04-9D90-408EB4C4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1FCA6C-70F5-4005-8D74-734DDA27A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83" y="0"/>
            <a:ext cx="6877159" cy="6823189"/>
          </a:xfrm>
        </p:spPr>
      </p:pic>
    </p:spTree>
    <p:extLst>
      <p:ext uri="{BB962C8B-B14F-4D97-AF65-F5344CB8AC3E}">
        <p14:creationId xmlns:p14="http://schemas.microsoft.com/office/powerpoint/2010/main" val="105261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C5B664-FCB1-4383-913A-82B34E5E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689317"/>
            <a:ext cx="10508566" cy="5486400"/>
          </a:xfrm>
        </p:spPr>
        <p:txBody>
          <a:bodyPr/>
          <a:lstStyle/>
          <a:p>
            <a:r>
              <a:rPr lang="ru-RU" dirty="0"/>
              <a:t>Все повреждения "хозяин" этого черепа нанес себе топором самостоятельно.</a:t>
            </a:r>
          </a:p>
        </p:txBody>
      </p:sp>
      <p:pic>
        <p:nvPicPr>
          <p:cNvPr id="1026" name="Picture 2" descr="Ð ÑÐ±Ð»ÐµÐ½Ð½ÑÐµ Ð¿Ð¾Ð²ÑÐµÐ¶Ð´ÐµÐ½Ð¸Ñ ÑÐ²Ð¾Ð´Ð° ÑÐµÑÐµÐ¿Ð°">
            <a:extLst>
              <a:ext uri="{FF2B5EF4-FFF2-40B4-BE49-F238E27FC236}">
                <a16:creationId xmlns:a16="http://schemas.microsoft.com/office/drawing/2014/main" id="{C1DECE80-DCE2-45F5-A9CE-40009E0F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4" y="1881554"/>
            <a:ext cx="5777131" cy="43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 ÑÐ±Ð»ÐµÐ½Ð½ÑÐµ Ð¿Ð¾Ð²ÑÐµÐ¶Ð´ÐµÐ½Ð¸Ñ ÑÐ²Ð¾Ð´Ð° ÑÐµÑÐµÐ¿Ð°">
            <a:extLst>
              <a:ext uri="{FF2B5EF4-FFF2-40B4-BE49-F238E27FC236}">
                <a16:creationId xmlns:a16="http://schemas.microsoft.com/office/drawing/2014/main" id="{6BCB7BC3-EB5B-4478-86B6-755EE79D2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13" y="1881554"/>
            <a:ext cx="5542833" cy="43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52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57FD9B-338B-41AD-A1D4-6FA7B9E7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661181"/>
            <a:ext cx="10522634" cy="5500467"/>
          </a:xfrm>
        </p:spPr>
        <p:txBody>
          <a:bodyPr/>
          <a:lstStyle/>
          <a:p>
            <a:r>
              <a:rPr lang="ru-RU" sz="3200" dirty="0"/>
              <a:t>При действии рубящих предметов часто наблюдаются повреждения костей, характер которых зависит от силы удара и угла, под которым он был нанесен, глубины погружения клинка, степени заостренности лезвия, особенностей повреждаемой области и тканей и, наконец, от того – собственной или посторонней рукой причинялось повреждение. </a:t>
            </a:r>
          </a:p>
          <a:p>
            <a:r>
              <a:rPr lang="ru-RU" sz="3200" dirty="0"/>
              <a:t>Повреждения костей могут быть в виде насечек ( при ударах с небольшой силой), щелевидных дефектов и </a:t>
            </a:r>
            <a:r>
              <a:rPr lang="ru-RU" sz="3200" dirty="0" err="1"/>
              <a:t>оскольчатых</a:t>
            </a:r>
            <a:r>
              <a:rPr lang="ru-RU" sz="3200" dirty="0"/>
              <a:t> переломов.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56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255342-C72A-4D55-9D83-97570B63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689317"/>
            <a:ext cx="10438228" cy="5444197"/>
          </a:xfrm>
        </p:spPr>
        <p:txBody>
          <a:bodyPr/>
          <a:lstStyle/>
          <a:p>
            <a:r>
              <a:rPr lang="ru-RU" b="1" dirty="0"/>
              <a:t>Для повреждений , причиненных рубящим предметом собственной рукой , присущи следующие особенности:</a:t>
            </a:r>
          </a:p>
          <a:p>
            <a:r>
              <a:rPr lang="ru-RU" dirty="0"/>
              <a:t>1. множественность и поверхностность повреждений, иногда с наличием одного более глубокого</a:t>
            </a:r>
          </a:p>
          <a:p>
            <a:r>
              <a:rPr lang="ru-RU" dirty="0"/>
              <a:t>2. единая направленность ударов и локализация повреждений на небольшой площади </a:t>
            </a:r>
          </a:p>
          <a:p>
            <a:r>
              <a:rPr lang="ru-RU" dirty="0"/>
              <a:t>3. причинение повреждений одной частью рубящего предмета ( например, пяткой или носком топора)</a:t>
            </a:r>
          </a:p>
          <a:p>
            <a:r>
              <a:rPr lang="ru-RU" dirty="0"/>
              <a:t>4. обнажение области повреждения от одежды</a:t>
            </a:r>
          </a:p>
        </p:txBody>
      </p:sp>
    </p:spTree>
    <p:extLst>
      <p:ext uri="{BB962C8B-B14F-4D97-AF65-F5344CB8AC3E}">
        <p14:creationId xmlns:p14="http://schemas.microsoft.com/office/powerpoint/2010/main" val="350547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53209F-045B-42CA-A1E8-1898B5A99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4" y="703385"/>
            <a:ext cx="10325687" cy="5472332"/>
          </a:xfrm>
        </p:spPr>
        <p:txBody>
          <a:bodyPr>
            <a:normAutofit/>
          </a:bodyPr>
          <a:lstStyle/>
          <a:p>
            <a:r>
              <a:rPr lang="ru-RU" sz="2800" b="1" dirty="0"/>
              <a:t>Для ударов, нанесенных посторонней рукой , типичны:</a:t>
            </a:r>
          </a:p>
          <a:p>
            <a:r>
              <a:rPr lang="ru-RU" sz="2800" dirty="0"/>
              <a:t>1. глубокие повреждения</a:t>
            </a:r>
          </a:p>
          <a:p>
            <a:r>
              <a:rPr lang="ru-RU" sz="2800" dirty="0"/>
              <a:t>2. наличие нескольких повреждений, каждое из которых само по себе могло обусловить смерть</a:t>
            </a:r>
          </a:p>
          <a:p>
            <a:r>
              <a:rPr lang="ru-RU" sz="2800" dirty="0"/>
              <a:t>3.различные направления и локализация повреждений</a:t>
            </a:r>
          </a:p>
          <a:p>
            <a:r>
              <a:rPr lang="ru-RU" sz="2800" dirty="0"/>
              <a:t>4. возможное наличие других повреждений, кроме рубленых</a:t>
            </a:r>
          </a:p>
          <a:p>
            <a:r>
              <a:rPr lang="ru-RU" sz="2800" dirty="0"/>
              <a:t>5. следы борьбы и самообороны</a:t>
            </a:r>
          </a:p>
        </p:txBody>
      </p:sp>
    </p:spTree>
    <p:extLst>
      <p:ext uri="{BB962C8B-B14F-4D97-AF65-F5344CB8AC3E}">
        <p14:creationId xmlns:p14="http://schemas.microsoft.com/office/powerpoint/2010/main" val="407679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A057B-C8A0-4CA5-8D37-9274A512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6AA4BD-18CA-4CD9-9A66-89D1B50D8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5" y="627061"/>
            <a:ext cx="10925010" cy="5592542"/>
          </a:xfrm>
        </p:spPr>
      </p:pic>
    </p:spTree>
    <p:extLst>
      <p:ext uri="{BB962C8B-B14F-4D97-AF65-F5344CB8AC3E}">
        <p14:creationId xmlns:p14="http://schemas.microsoft.com/office/powerpoint/2010/main" val="2167344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59B48-FC36-4DAF-A88B-74BF3A8B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2" y="546033"/>
            <a:ext cx="9601196" cy="1001413"/>
          </a:xfrm>
        </p:spPr>
        <p:txBody>
          <a:bodyPr>
            <a:noAutofit/>
          </a:bodyPr>
          <a:lstStyle/>
          <a:p>
            <a:r>
              <a:rPr lang="ru-RU" sz="2800" dirty="0"/>
              <a:t>В коммунальной квартире мужчина, не выдержав шумного поведения соседки, выбежал с топором наводить порядок.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81F28-5D04-46B1-94C9-254A1D431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" y="1829386"/>
            <a:ext cx="6541477" cy="4360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2D781-5795-46BF-98F8-D74D02916A78}"/>
              </a:ext>
            </a:extLst>
          </p:cNvPr>
          <p:cNvSpPr txBox="1"/>
          <p:nvPr/>
        </p:nvSpPr>
        <p:spPr>
          <a:xfrm>
            <a:off x="8187397" y="2771335"/>
            <a:ext cx="21523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Рубленые раны головы и шеи с отчленением головы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19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52A855-46B2-4508-8976-0C5EF8C0D7B6}"/>
              </a:ext>
            </a:extLst>
          </p:cNvPr>
          <p:cNvSpPr txBox="1">
            <a:spLocks/>
          </p:cNvSpPr>
          <p:nvPr/>
        </p:nvSpPr>
        <p:spPr>
          <a:xfrm>
            <a:off x="1112522" y="546033"/>
            <a:ext cx="9601196" cy="1001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/>
              <a:t>В коммунальной квартире мужчина, не выдержав шумного поведения соседки, выбежал с топором наводить порядок.</a:t>
            </a: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37EB5-F443-4FD7-A01B-499DAF0F8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2" y="1472546"/>
            <a:ext cx="6896393" cy="4597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EE909-C8EA-4053-94C9-25D22168BB6B}"/>
              </a:ext>
            </a:extLst>
          </p:cNvPr>
          <p:cNvSpPr txBox="1"/>
          <p:nvPr/>
        </p:nvSpPr>
        <p:spPr>
          <a:xfrm>
            <a:off x="8299938" y="2799471"/>
            <a:ext cx="24137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Рубленые раны кисти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12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9C2C7-F8E5-47F7-91B9-7187E104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3204"/>
            <a:ext cx="9601196" cy="6778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признаки рубленых ран: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682DB-2C5D-44C3-B244-97FD4590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321060"/>
            <a:ext cx="10480430" cy="4893736"/>
          </a:xfrm>
        </p:spPr>
        <p:txBody>
          <a:bodyPr/>
          <a:lstStyle/>
          <a:p>
            <a:r>
              <a:rPr lang="ru-RU" dirty="0"/>
              <a:t>1. Форма рубленых ран продолговатая, щелевидная, зияние зависит от расхождения краев.</a:t>
            </a:r>
          </a:p>
          <a:p>
            <a:r>
              <a:rPr lang="ru-RU" dirty="0"/>
              <a:t>2. Края кожных ран обычно ровные, но могут иметь следы ушиба- </a:t>
            </a:r>
            <a:r>
              <a:rPr lang="ru-RU" dirty="0" err="1"/>
              <a:t>осаднения</a:t>
            </a:r>
            <a:r>
              <a:rPr lang="ru-RU" dirty="0"/>
              <a:t>, и кровоподтеки.</a:t>
            </a:r>
          </a:p>
          <a:p>
            <a:r>
              <a:rPr lang="ru-RU" dirty="0"/>
              <a:t>3. При применении ржавых загрязненных орудий по краям раны образуется полоска обтирания.</a:t>
            </a:r>
          </a:p>
          <a:p>
            <a:r>
              <a:rPr lang="ru-RU" dirty="0"/>
              <a:t>4. Углы раны определяются положением орудия в момент удара соответственно лезвию- угол острый, соответственно внедрению носка или пятки топора- угол закругленный или «П» образный , а за счет надрыва угол может быть « Г» или «Т» образным.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33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76DF92A-65A9-4B6F-A2BF-FB25810A8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6" y="1321060"/>
            <a:ext cx="10508566" cy="48937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5. За пределами острого конца раны может располагаться « след вдавления» в виде линейной узкой канавки шириной около одного мм.</a:t>
            </a:r>
          </a:p>
          <a:p>
            <a:r>
              <a:rPr lang="ru-RU" dirty="0"/>
              <a:t>6. Волосы под воздействием лезвия пересекаются довольно ровно по краям раны,  иногда у концов раны могут оставаться не разъединенные волосы, нависающие над раневой щелью в виде мостиков.</a:t>
            </a:r>
          </a:p>
          <a:p>
            <a:r>
              <a:rPr lang="ru-RU" dirty="0"/>
              <a:t>7. Края разруба мышц имеют мелкую неровность, на дне раневого канала мышцы имеются тканевые перемычки.</a:t>
            </a:r>
          </a:p>
          <a:p>
            <a:r>
              <a:rPr lang="ru-RU" dirty="0"/>
              <a:t>8. При рассечении хрящей образуется плоскость разруба, на которой можно увидеть трассы от неровностей лезвия.</a:t>
            </a:r>
          </a:p>
          <a:p>
            <a:r>
              <a:rPr lang="ru-RU" dirty="0"/>
              <a:t>9. При </a:t>
            </a:r>
            <a:r>
              <a:rPr lang="ru-RU" dirty="0" err="1"/>
              <a:t>рузрубе</a:t>
            </a:r>
            <a:r>
              <a:rPr lang="ru-RU" dirty="0"/>
              <a:t> компактного костного вещества (плоская кость) образуется ровная плоскость- шлиф. Микрорельеф плоскости разруба отражает особенности лезвия , например: неровности, зазубрины, что может быть использовано для идентификации орудия.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CBDE7EB-3398-4880-95DC-A8D85AC86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3204"/>
            <a:ext cx="9601196" cy="6778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признаки рубленых ран:</a:t>
            </a:r>
          </a:p>
        </p:txBody>
      </p:sp>
    </p:spTree>
    <p:extLst>
      <p:ext uri="{BB962C8B-B14F-4D97-AF65-F5344CB8AC3E}">
        <p14:creationId xmlns:p14="http://schemas.microsoft.com/office/powerpoint/2010/main" val="1025266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62BEF2-F68B-4B0B-90BE-6E457358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35" y="1321059"/>
            <a:ext cx="10465190" cy="4770251"/>
          </a:xfrm>
        </p:spPr>
        <p:txBody>
          <a:bodyPr/>
          <a:lstStyle/>
          <a:p>
            <a:r>
              <a:rPr lang="ru-RU" dirty="0"/>
              <a:t>10. Повреждения костей могут быть в виде:</a:t>
            </a:r>
          </a:p>
          <a:p>
            <a:pPr marL="0" indent="0">
              <a:buNone/>
            </a:pPr>
            <a:r>
              <a:rPr lang="ru-RU" dirty="0"/>
              <a:t>-линейных разрубов (при ударе небольшой силы)</a:t>
            </a:r>
          </a:p>
          <a:p>
            <a:pPr marL="0" indent="0">
              <a:buNone/>
            </a:pPr>
            <a:r>
              <a:rPr lang="ru-RU" dirty="0"/>
              <a:t>-линейно-щелевидных (при ударе с большой силой)</a:t>
            </a:r>
          </a:p>
          <a:p>
            <a:pPr marL="0" indent="0">
              <a:buNone/>
            </a:pPr>
            <a:r>
              <a:rPr lang="ru-RU" dirty="0"/>
              <a:t>-клиновидных (при ударе носком или пяткой)</a:t>
            </a:r>
          </a:p>
          <a:p>
            <a:r>
              <a:rPr lang="ru-RU" dirty="0"/>
              <a:t>11. Разрубы одежды имеют щелевидную форму без дефекта ткани. Они прямолинейны. При рассечении складок одежды они могут быть прерывистыми. Состояние нитей по краям разруба отличается от разреза. Для разруба характерно сплющивание, </a:t>
            </a:r>
            <a:r>
              <a:rPr lang="ru-RU" dirty="0" err="1"/>
              <a:t>разволокнение</a:t>
            </a:r>
            <a:r>
              <a:rPr lang="ru-RU" dirty="0"/>
              <a:t>, а иногда и вытягивание, истончение концов пересеченных нитей.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9FA37A8-31AB-4FD8-AF05-5438042F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3204"/>
            <a:ext cx="9601196" cy="6778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признаки рубленых ран:</a:t>
            </a:r>
          </a:p>
        </p:txBody>
      </p:sp>
    </p:spTree>
    <p:extLst>
      <p:ext uri="{BB962C8B-B14F-4D97-AF65-F5344CB8AC3E}">
        <p14:creationId xmlns:p14="http://schemas.microsoft.com/office/powerpoint/2010/main" val="204962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99968-63A3-4FA2-BA3E-16E932262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Тема доклада: «Рубленая рана»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600854-9047-472D-AE79-51720B718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Ординатор 1-го года ,специальность СМЭ</a:t>
            </a:r>
          </a:p>
          <a:p>
            <a:r>
              <a:rPr lang="ru-RU" dirty="0" err="1"/>
              <a:t>Пачема</a:t>
            </a:r>
            <a:r>
              <a:rPr lang="ru-RU" dirty="0"/>
              <a:t> Л.С.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CC54E-4EAA-481C-8D47-79D25E035CEF}"/>
              </a:ext>
            </a:extLst>
          </p:cNvPr>
          <p:cNvSpPr txBox="1"/>
          <p:nvPr/>
        </p:nvSpPr>
        <p:spPr>
          <a:xfrm>
            <a:off x="604911" y="196948"/>
            <a:ext cx="1114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</a:t>
            </a:r>
            <a:r>
              <a:rPr lang="ru-RU" dirty="0" err="1"/>
              <a:t>им.проф</a:t>
            </a:r>
            <a:r>
              <a:rPr lang="ru-RU" dirty="0"/>
              <a:t>. В.Ф. Войно-Ясенецкого</a:t>
            </a:r>
          </a:p>
          <a:p>
            <a:pPr algn="ctr"/>
            <a:r>
              <a:rPr lang="ru-RU" dirty="0"/>
              <a:t>Кафедра судебной медицины и патологической анатомии им. проф. </a:t>
            </a:r>
            <a:r>
              <a:rPr lang="ru-RU" dirty="0" err="1"/>
              <a:t>П.Г.Подзолкова</a:t>
            </a:r>
            <a:r>
              <a:rPr lang="ru-RU" dirty="0"/>
              <a:t> с курсом ПО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3B8B3-033A-4F3A-91FC-C1BE9D2FC21F}"/>
              </a:ext>
            </a:extLst>
          </p:cNvPr>
          <p:cNvSpPr txBox="1"/>
          <p:nvPr/>
        </p:nvSpPr>
        <p:spPr>
          <a:xfrm>
            <a:off x="1139483" y="5936566"/>
            <a:ext cx="993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Красноярск 2019</a:t>
            </a:r>
          </a:p>
        </p:txBody>
      </p:sp>
    </p:spTree>
    <p:extLst>
      <p:ext uri="{BB962C8B-B14F-4D97-AF65-F5344CB8AC3E}">
        <p14:creationId xmlns:p14="http://schemas.microsoft.com/office/powerpoint/2010/main" val="21612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8303F3-4988-4AED-A8BE-0DF2393C0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420837"/>
            <a:ext cx="10494498" cy="4793959"/>
          </a:xfrm>
        </p:spPr>
        <p:txBody>
          <a:bodyPr/>
          <a:lstStyle/>
          <a:p>
            <a:r>
              <a:rPr lang="ru-RU" dirty="0"/>
              <a:t>12. Последовательность множественных ударов может быть установлена по закономерностям, установленных </a:t>
            </a:r>
            <a:r>
              <a:rPr lang="ru-RU" dirty="0" err="1"/>
              <a:t>Шавиньи</a:t>
            </a:r>
            <a:endParaRPr lang="ru-RU" dirty="0"/>
          </a:p>
          <a:p>
            <a:r>
              <a:rPr lang="ru-RU" dirty="0"/>
              <a:t>13. Излюбленной локализацией рубленых ран является область головы и шеи. Они множественные.</a:t>
            </a:r>
          </a:p>
          <a:p>
            <a:pPr marL="0" indent="0">
              <a:buNone/>
            </a:pPr>
            <a:r>
              <a:rPr lang="ru-RU" dirty="0"/>
              <a:t>Основной признак, отличающий резаные раны от рубленых, это нарушение рубящим орудием целостности кости. Если рана занимает только мягкие ткани , и кость цела, то разобрать происхождение ее от рубящего орудия очень трудно, так как рубленая рана, так же как и резаная, имеет тоже прямолинейное направление, острые углы, по концам ровные и гладкие края и боковые поверхности. Иногда помогает диагнозу наличие хвостика т.е. поверхностного надреза эпидермиса идущего от какого-либо острого угла раны, указывающее на применение режущего орудия.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81920B4-7AE0-43E9-84AC-7B72DEE5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3204"/>
            <a:ext cx="9601196" cy="6778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признаки рубленых ран:</a:t>
            </a:r>
          </a:p>
        </p:txBody>
      </p:sp>
    </p:spTree>
    <p:extLst>
      <p:ext uri="{BB962C8B-B14F-4D97-AF65-F5344CB8AC3E}">
        <p14:creationId xmlns:p14="http://schemas.microsoft.com/office/powerpoint/2010/main" val="268684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49588-EE23-44E9-8AD6-2B312F40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2852"/>
            <a:ext cx="9601196" cy="67586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Правила описания рубленой раны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BFF047-0166-4F92-8852-86F6836F4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0" y="1470991"/>
            <a:ext cx="10389705" cy="465151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Локализация: область и поверхность тела, расстояние от срединной линии тела и/или ближайшего костного образования</a:t>
            </a:r>
          </a:p>
          <a:p>
            <a:r>
              <a:rPr lang="ru-RU" dirty="0"/>
              <a:t>2. Форма: прямолинейная, дугообразная, неправильно-треугольная </a:t>
            </a:r>
          </a:p>
          <a:p>
            <a:r>
              <a:rPr lang="ru-RU" dirty="0"/>
              <a:t>3. Направление по отношению к циферблату часов</a:t>
            </a:r>
          </a:p>
          <a:p>
            <a:r>
              <a:rPr lang="ru-RU" dirty="0"/>
              <a:t>4. Размеры: длина при сведенных краях, степень зияния</a:t>
            </a:r>
          </a:p>
          <a:p>
            <a:r>
              <a:rPr lang="ru-RU" dirty="0"/>
              <a:t>5. Концы: острые, один </a:t>
            </a:r>
            <a:r>
              <a:rPr lang="ru-RU" dirty="0" err="1"/>
              <a:t>острый,второй</a:t>
            </a:r>
            <a:r>
              <a:rPr lang="ru-RU" dirty="0"/>
              <a:t> тупой (П образный); </a:t>
            </a:r>
            <a:r>
              <a:rPr lang="ru-RU" dirty="0" err="1"/>
              <a:t>обра</a:t>
            </a:r>
            <a:r>
              <a:rPr lang="ru-RU" dirty="0"/>
              <a:t> тупые (П-образные), дополнительные насечки, надрывы (их длина и направление)</a:t>
            </a:r>
          </a:p>
          <a:p>
            <a:r>
              <a:rPr lang="ru-RU" dirty="0"/>
              <a:t>6. </a:t>
            </a:r>
            <a:r>
              <a:rPr lang="ru-RU" dirty="0" err="1"/>
              <a:t>Осаднение</a:t>
            </a:r>
            <a:r>
              <a:rPr lang="ru-RU" dirty="0"/>
              <a:t> по краям и концам: наличие, ширина по обоим краям (угол воздействия)</a:t>
            </a:r>
          </a:p>
          <a:p>
            <a:r>
              <a:rPr lang="ru-RU" dirty="0"/>
              <a:t>7. Наличие (или отсутствие) тканевых перемычек в области тупого конца</a:t>
            </a:r>
          </a:p>
          <a:p>
            <a:r>
              <a:rPr lang="ru-RU" dirty="0"/>
              <a:t>8. Стенки: отвесные, </a:t>
            </a:r>
            <a:r>
              <a:rPr lang="ru-RU" dirty="0" err="1"/>
              <a:t>неотвесные</a:t>
            </a:r>
            <a:r>
              <a:rPr lang="ru-RU" dirty="0"/>
              <a:t> (одна пологая, другая нависает-угол воздействия), кровоизлияния в стенках и подлежащих тканях</a:t>
            </a:r>
          </a:p>
          <a:p>
            <a:r>
              <a:rPr lang="ru-RU" dirty="0"/>
              <a:t>9. Характер дна (мягкие ткани, поврежденная или неповрежденная кость)</a:t>
            </a:r>
          </a:p>
          <a:p>
            <a:r>
              <a:rPr lang="ru-RU" dirty="0"/>
              <a:t>10. При воздействии тупого «лезвия» возможны разной степени размозжение мягких тканей и тканевые перемычки.</a:t>
            </a:r>
          </a:p>
        </p:txBody>
      </p:sp>
    </p:spTree>
    <p:extLst>
      <p:ext uri="{BB962C8B-B14F-4D97-AF65-F5344CB8AC3E}">
        <p14:creationId xmlns:p14="http://schemas.microsoft.com/office/powerpoint/2010/main" val="2959144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87FF2-DC09-4F3B-B88F-461C3309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37575"/>
            <a:ext cx="9601196" cy="767155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Правила описания повреждений подлежащих костей( </a:t>
            </a:r>
            <a:r>
              <a:rPr lang="ru-RU" sz="3100" b="1" dirty="0" err="1"/>
              <a:t>например,черепа</a:t>
            </a:r>
            <a:r>
              <a:rPr lang="ru-RU" sz="31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2FC22-A9D6-4F61-A82C-9F648458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1524000"/>
            <a:ext cx="10469218" cy="45852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Насечка: форма- прямолинейная, треугольная; длина; края- ровные, неровные; концы- оба острые, один острый, другой тупой (П-образный, наличие здесь дефекта костной ткани); отходящие от концов трещины (направление по отношению к циферблату часов); дефект костной ткани по одному из краев (воздействие под углом). Множественные поверхностные насечки( в случаях самоубийства)</a:t>
            </a:r>
          </a:p>
          <a:p>
            <a:r>
              <a:rPr lang="ru-RU" dirty="0"/>
              <a:t>Перелом: щелевидный, длина; при ударе под углом 90 градусов края ровные, стенки отвесные со смятием компактного вещества без следов динамического воздействия лезвия, на внутренней пластинке возможен </a:t>
            </a:r>
            <a:r>
              <a:rPr lang="ru-RU" dirty="0" err="1"/>
              <a:t>отщеп</a:t>
            </a:r>
            <a:r>
              <a:rPr lang="ru-RU" dirty="0"/>
              <a:t> костной ткани. При ударе под острым углом- один край ровный, стенка скошенная, переходит в плоскость разруба, захватывает частично или полностью толщу кости; наличие или отсутствие на этой плоскости следов динамического воздействия микронеровностей лезвия; противолежащий край неровный, стенка подрытая, плоскость разруба неровная; здесь возможно образование костного осколка ( осколков)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25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A44C9B-467F-46CB-A4DC-F8FB4057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96" y="1577009"/>
            <a:ext cx="10455965" cy="4643416"/>
          </a:xfrm>
        </p:spPr>
        <p:txBody>
          <a:bodyPr>
            <a:normAutofit/>
          </a:bodyPr>
          <a:lstStyle/>
          <a:p>
            <a:r>
              <a:rPr lang="ru-RU" sz="2800" dirty="0"/>
              <a:t>Концы перелома могут быть острыми; один острый, другой тупой; </a:t>
            </a:r>
            <a:r>
              <a:rPr lang="ru-RU" sz="2800" dirty="0" err="1"/>
              <a:t>свойтсва</a:t>
            </a:r>
            <a:r>
              <a:rPr lang="ru-RU" sz="2800" dirty="0"/>
              <a:t> трещин, отходящих от концов (направление по отношению к циферблату часов), их длина, форма и свойства краев.</a:t>
            </a:r>
          </a:p>
          <a:p>
            <a:r>
              <a:rPr lang="ru-RU" sz="2800" dirty="0"/>
              <a:t>Изъять кожный лоскут с повреждением и поврежденную кость, направить на медико-криминалистическое исследование для определения вида повреждающего предмета и возможной последующей идентификационной экспертизы.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1971DF-5C78-4253-AF81-23BC09DB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37575"/>
            <a:ext cx="9601196" cy="767155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Правила описания повреждений подлежащих костей( </a:t>
            </a:r>
            <a:r>
              <a:rPr lang="ru-RU" sz="3100" b="1" dirty="0" err="1"/>
              <a:t>например,черепа</a:t>
            </a:r>
            <a:r>
              <a:rPr lang="ru-RU" sz="31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8109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7D260-1250-45DD-91B7-31BF8F2D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A58FD9-E02C-4204-9B0D-CEE4366BA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66" y="519940"/>
            <a:ext cx="8774868" cy="5818119"/>
          </a:xfrm>
        </p:spPr>
      </p:pic>
    </p:spTree>
    <p:extLst>
      <p:ext uri="{BB962C8B-B14F-4D97-AF65-F5344CB8AC3E}">
        <p14:creationId xmlns:p14="http://schemas.microsoft.com/office/powerpoint/2010/main" val="28313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764C8-FC22-4533-A0D4-DD05E5DE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0B0AB9-5753-475B-AEA3-5BA3D217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99" y="530450"/>
            <a:ext cx="5755091" cy="5797100"/>
          </a:xfrm>
        </p:spPr>
      </p:pic>
    </p:spTree>
    <p:extLst>
      <p:ext uri="{BB962C8B-B14F-4D97-AF65-F5344CB8AC3E}">
        <p14:creationId xmlns:p14="http://schemas.microsoft.com/office/powerpoint/2010/main" val="319467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7EFCB-21F4-493E-9068-B98F608C6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554E57-E89A-4F99-AADD-9773DD119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03" y="644619"/>
            <a:ext cx="4173640" cy="55687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C9D24C-4DC2-4A4D-9311-5439EFACA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43" y="1034613"/>
            <a:ext cx="6417942" cy="47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40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2536C-73BD-4D85-80A2-F692953F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144A6B-B455-485A-9274-8D7B793C5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0" y="603111"/>
            <a:ext cx="10949610" cy="5604579"/>
          </a:xfrm>
        </p:spPr>
      </p:pic>
    </p:spTree>
    <p:extLst>
      <p:ext uri="{BB962C8B-B14F-4D97-AF65-F5344CB8AC3E}">
        <p14:creationId xmlns:p14="http://schemas.microsoft.com/office/powerpoint/2010/main" val="1896598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D8B09-485A-4712-A682-5D18E3A6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51905A-2856-46DA-9ECC-C92B11543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17" y="674652"/>
            <a:ext cx="8686287" cy="5508696"/>
          </a:xfrm>
        </p:spPr>
      </p:pic>
    </p:spTree>
    <p:extLst>
      <p:ext uri="{BB962C8B-B14F-4D97-AF65-F5344CB8AC3E}">
        <p14:creationId xmlns:p14="http://schemas.microsoft.com/office/powerpoint/2010/main" val="398381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2CA7E-6EB1-4016-B0AA-FFD7307D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BCDA04-6A39-445F-ADBA-D3F755FAF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723684"/>
            <a:ext cx="7223471" cy="5410631"/>
          </a:xfrm>
        </p:spPr>
      </p:pic>
    </p:spTree>
    <p:extLst>
      <p:ext uri="{BB962C8B-B14F-4D97-AF65-F5344CB8AC3E}">
        <p14:creationId xmlns:p14="http://schemas.microsoft.com/office/powerpoint/2010/main" val="38267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DCECA-272C-4713-A72F-FF99E300E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59654"/>
            <a:ext cx="9601196" cy="1688123"/>
          </a:xfrm>
        </p:spPr>
        <p:txBody>
          <a:bodyPr>
            <a:normAutofit/>
          </a:bodyPr>
          <a:lstStyle/>
          <a:p>
            <a:r>
              <a:rPr lang="ru-RU" b="1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4B4CF-9569-4BB0-B42B-77D2DCC3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447777"/>
            <a:ext cx="10607039" cy="3650569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 Что относится к рубящим предметам</a:t>
            </a:r>
          </a:p>
          <a:p>
            <a:r>
              <a:rPr lang="ru-RU" dirty="0"/>
              <a:t>2. Характер и особенности кожных ран </a:t>
            </a:r>
          </a:p>
          <a:p>
            <a:r>
              <a:rPr lang="ru-RU" dirty="0"/>
              <a:t>3. Характерные раны при ударе под углом</a:t>
            </a:r>
          </a:p>
          <a:p>
            <a:r>
              <a:rPr lang="ru-RU" dirty="0"/>
              <a:t>4. Повреждение костей</a:t>
            </a:r>
          </a:p>
          <a:p>
            <a:r>
              <a:rPr lang="ru-RU" dirty="0"/>
              <a:t>5. Рубленые повреждения черепа</a:t>
            </a:r>
          </a:p>
          <a:p>
            <a:r>
              <a:rPr lang="ru-RU" dirty="0"/>
              <a:t>6. Особенности при повреждении собственной рукой</a:t>
            </a:r>
          </a:p>
          <a:p>
            <a:r>
              <a:rPr lang="ru-RU" dirty="0"/>
              <a:t>7. Особенности при ударах посторонней рукой</a:t>
            </a:r>
          </a:p>
          <a:p>
            <a:r>
              <a:rPr lang="ru-RU" dirty="0"/>
              <a:t>8. Основные признаки рубленых ран</a:t>
            </a:r>
          </a:p>
          <a:p>
            <a:r>
              <a:rPr lang="ru-RU" dirty="0"/>
              <a:t>9. Правила описания рубленой раны</a:t>
            </a:r>
          </a:p>
          <a:p>
            <a:r>
              <a:rPr lang="ru-RU" dirty="0"/>
              <a:t>10. Правила описания повреждений подлежащих костей( </a:t>
            </a:r>
            <a:r>
              <a:rPr lang="ru-RU" dirty="0" err="1"/>
              <a:t>например,черепа</a:t>
            </a:r>
            <a:r>
              <a:rPr lang="ru-RU" dirty="0"/>
              <a:t>)</a:t>
            </a:r>
          </a:p>
          <a:p>
            <a:r>
              <a:rPr lang="ru-RU" dirty="0"/>
              <a:t>11.Список литературы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4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6198-D391-4D2B-8DF2-596FF148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19B25-9003-41E3-AB6E-B6BAB6E1B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В.Н. Крюков , Б.А. Саркисян, В.Э. Янковский, В.П. Новоселов, А.И. Зорькин, А.Б. </a:t>
            </a:r>
            <a:r>
              <a:rPr lang="ru-RU" dirty="0" err="1"/>
              <a:t>Шадымов</a:t>
            </a:r>
            <a:r>
              <a:rPr lang="ru-RU" dirty="0"/>
              <a:t>, Н.В. </a:t>
            </a:r>
            <a:r>
              <a:rPr lang="ru-RU" dirty="0" err="1"/>
              <a:t>Бастуев</a:t>
            </a:r>
            <a:r>
              <a:rPr lang="ru-RU" dirty="0"/>
              <a:t> «</a:t>
            </a:r>
            <a:r>
              <a:rPr lang="ru-RU" dirty="0" err="1"/>
              <a:t>Диагностикум</a:t>
            </a:r>
            <a:r>
              <a:rPr lang="ru-RU" dirty="0"/>
              <a:t> причин смерти при механических повреждениях. Т.7: причины смерти при механических повреждениях 2003 г.</a:t>
            </a:r>
          </a:p>
          <a:p>
            <a:r>
              <a:rPr lang="ru-RU" dirty="0"/>
              <a:t>2. В.И. </a:t>
            </a:r>
            <a:r>
              <a:rPr lang="ru-RU" dirty="0" err="1"/>
              <a:t>Витер</a:t>
            </a:r>
            <a:r>
              <a:rPr lang="ru-RU" dirty="0"/>
              <a:t>, А.А. </a:t>
            </a:r>
            <a:r>
              <a:rPr lang="ru-RU" dirty="0" err="1"/>
              <a:t>Халиков</a:t>
            </a:r>
            <a:r>
              <a:rPr lang="ru-RU" dirty="0"/>
              <a:t> «судебная медицина в лекциях» 2007 г.</a:t>
            </a:r>
          </a:p>
          <a:p>
            <a:r>
              <a:rPr lang="ru-RU" dirty="0"/>
              <a:t>3. В.Н. Крюков, Л.М. </a:t>
            </a:r>
            <a:r>
              <a:rPr lang="ru-RU" dirty="0" err="1"/>
              <a:t>Бедрин</a:t>
            </a:r>
            <a:r>
              <a:rPr lang="ru-RU" dirty="0"/>
              <a:t>, В.В. Томилин, Ю.Л. Мельников, П.П. </a:t>
            </a:r>
            <a:r>
              <a:rPr lang="ru-RU" dirty="0" err="1"/>
              <a:t>Ширинский</a:t>
            </a:r>
            <a:r>
              <a:rPr lang="ru-RU" dirty="0"/>
              <a:t> «Судебная медицина» 1990г.</a:t>
            </a:r>
          </a:p>
          <a:p>
            <a:r>
              <a:rPr lang="ru-RU" dirty="0"/>
              <a:t>4. Ю.И. </a:t>
            </a:r>
            <a:r>
              <a:rPr lang="ru-RU" dirty="0" err="1"/>
              <a:t>Пиголкин</a:t>
            </a:r>
            <a:r>
              <a:rPr lang="ru-RU" dirty="0"/>
              <a:t> «Судебная медицина» 2013 г.</a:t>
            </a:r>
          </a:p>
          <a:p>
            <a:r>
              <a:rPr lang="ru-RU" dirty="0"/>
              <a:t>5. </a:t>
            </a:r>
            <a:r>
              <a:rPr lang="ru-RU" dirty="0" err="1"/>
              <a:t>В.И.Прозоровский</a:t>
            </a:r>
            <a:r>
              <a:rPr lang="ru-RU" dirty="0"/>
              <a:t> « Судебная медицина» 1968г.</a:t>
            </a:r>
          </a:p>
          <a:p>
            <a:r>
              <a:rPr lang="ru-RU" dirty="0"/>
              <a:t>6. В.В. Томилин, Г.А. </a:t>
            </a:r>
            <a:r>
              <a:rPr lang="ru-RU" dirty="0" err="1"/>
              <a:t>Пашинян</a:t>
            </a:r>
            <a:r>
              <a:rPr lang="ru-RU" dirty="0"/>
              <a:t> «руководство по судебной медицине» 2001г.</a:t>
            </a:r>
          </a:p>
          <a:p>
            <a:r>
              <a:rPr lang="ru-RU" dirty="0"/>
              <a:t>7. Г.М. Харин «Краткий курс судебной медицины» 2006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54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DC66B-0F0E-4821-BF40-3C15FE3A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638653"/>
            <a:ext cx="9601196" cy="1303867"/>
          </a:xfrm>
        </p:spPr>
        <p:txBody>
          <a:bodyPr/>
          <a:lstStyle/>
          <a:p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5571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288B1D-BF93-4140-B909-38E23BE8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745587"/>
            <a:ext cx="10410092" cy="5247249"/>
          </a:xfrm>
        </p:spPr>
        <p:txBody>
          <a:bodyPr/>
          <a:lstStyle/>
          <a:p>
            <a:r>
              <a:rPr lang="ru-RU" b="1" dirty="0"/>
              <a:t>К рубящим орудиям относятся такие, которые имеют лезвие и большую массу:</a:t>
            </a:r>
          </a:p>
          <a:p>
            <a:r>
              <a:rPr lang="ru-RU" dirty="0"/>
              <a:t>1. топор</a:t>
            </a:r>
          </a:p>
          <a:p>
            <a:r>
              <a:rPr lang="ru-RU" dirty="0"/>
              <a:t>2. мотыга</a:t>
            </a:r>
          </a:p>
          <a:p>
            <a:r>
              <a:rPr lang="ru-RU" dirty="0"/>
              <a:t>3. лопата</a:t>
            </a:r>
          </a:p>
          <a:p>
            <a:r>
              <a:rPr lang="ru-RU" dirty="0"/>
              <a:t>4. большие ножи</a:t>
            </a:r>
          </a:p>
          <a:p>
            <a:r>
              <a:rPr lang="ru-RU" dirty="0"/>
              <a:t>И др.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522032-19CF-4C2C-925F-33E4F5B2C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40" y="1229599"/>
            <a:ext cx="3495747" cy="28803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70A257-B90D-452C-A022-A853500B1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87" y="1229599"/>
            <a:ext cx="3375367" cy="33753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995447-0D84-49B0-B746-36C488B07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521" y="4090099"/>
            <a:ext cx="2143125" cy="2143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7CEB63-E09D-46D7-977D-7645F33BC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46" y="4109949"/>
            <a:ext cx="1922732" cy="19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46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4DEAC-48BC-4828-802C-5DB7133A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Характер и особенности кожных ран зависят от того, какой частью лезвия топора причинено повреждение.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C0017-E932-4AF2-AFBE-86C431FAC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2" y="2556931"/>
            <a:ext cx="10635175" cy="3632853"/>
          </a:xfrm>
        </p:spPr>
        <p:txBody>
          <a:bodyPr/>
          <a:lstStyle/>
          <a:p>
            <a:r>
              <a:rPr lang="ru-RU" dirty="0"/>
              <a:t>1. средняя часть лезвия- рана линейной формы с ровными краями и острыми концами</a:t>
            </a:r>
          </a:p>
          <a:p>
            <a:r>
              <a:rPr lang="ru-RU" dirty="0"/>
              <a:t>2. удары «носком» или «пяткой» топора- рана треугольной формы с одним острым и другим П-образным концами</a:t>
            </a:r>
          </a:p>
          <a:p>
            <a:r>
              <a:rPr lang="ru-RU" dirty="0"/>
              <a:t>3. при действии под острым углом к поверхности тела- лоскутные раны</a:t>
            </a:r>
          </a:p>
          <a:p>
            <a:r>
              <a:rPr lang="ru-RU" dirty="0"/>
              <a:t>Механизм образования повреждений заключается в одномоментном пересечении ткани, т.е. рубка ткани.</a:t>
            </a:r>
          </a:p>
        </p:txBody>
      </p:sp>
    </p:spTree>
    <p:extLst>
      <p:ext uri="{BB962C8B-B14F-4D97-AF65-F5344CB8AC3E}">
        <p14:creationId xmlns:p14="http://schemas.microsoft.com/office/powerpoint/2010/main" val="179972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CB083-4735-466D-9085-7554FD9D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BAC2673-A210-4988-B7B8-CA41EFAC7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0" y="486384"/>
            <a:ext cx="11197884" cy="583001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326B2F-A679-4CEF-A2D8-8C31961F37DF}"/>
              </a:ext>
            </a:extLst>
          </p:cNvPr>
          <p:cNvSpPr txBox="1"/>
          <p:nvPr/>
        </p:nvSpPr>
        <p:spPr>
          <a:xfrm>
            <a:off x="787791" y="4192172"/>
            <a:ext cx="10733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Топор состоит из собственно топора и топорища. </a:t>
            </a:r>
          </a:p>
          <a:p>
            <a:r>
              <a:rPr lang="ru-RU" sz="2400" dirty="0"/>
              <a:t>Собственно топор состоит из лезвия (в котором различают носок и пятку) клина и обуха.</a:t>
            </a:r>
          </a:p>
          <a:p>
            <a:r>
              <a:rPr lang="ru-RU" sz="2400" dirty="0"/>
              <a:t>На границе клина с обухом под отверстие для топорища расположена бородка топора</a:t>
            </a:r>
          </a:p>
        </p:txBody>
      </p:sp>
    </p:spTree>
    <p:extLst>
      <p:ext uri="{BB962C8B-B14F-4D97-AF65-F5344CB8AC3E}">
        <p14:creationId xmlns:p14="http://schemas.microsoft.com/office/powerpoint/2010/main" val="87064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3B96CD-AC9B-454A-9444-4B1849F2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17" y="685800"/>
            <a:ext cx="10508566" cy="5486400"/>
          </a:xfrm>
        </p:spPr>
        <p:txBody>
          <a:bodyPr>
            <a:normAutofit/>
          </a:bodyPr>
          <a:lstStyle/>
          <a:p>
            <a:r>
              <a:rPr lang="ru-RU" sz="2800" dirty="0"/>
              <a:t>В зависимости от остроты лезвия, тяжести орудия и примененной силы получается более или менее глубокая рана. Когда удар падает перпендикулярно, то ткани разделяются на две равные части. </a:t>
            </a:r>
          </a:p>
          <a:p>
            <a:endParaRPr lang="ru-RU" sz="2800" dirty="0"/>
          </a:p>
          <a:p>
            <a:r>
              <a:rPr lang="ru-RU" sz="2800" dirty="0"/>
              <a:t>При ударе под углом образуются характерные лоскутные раны: раны от рубящего орудия в основном повторяют свойства резаных. Они тоже прямолинейны, часто с доминированием длины над глубиной и шириной, с острыми углами, как правило, с ровными гладкими краями и боковыми стенками с клиновидным профилем на поперечном сечении. Это сходство объясняется тем, что основной действующий фактор там и здесь острое лезвие.</a:t>
            </a:r>
          </a:p>
        </p:txBody>
      </p:sp>
    </p:spTree>
    <p:extLst>
      <p:ext uri="{BB962C8B-B14F-4D97-AF65-F5344CB8AC3E}">
        <p14:creationId xmlns:p14="http://schemas.microsoft.com/office/powerpoint/2010/main" val="376773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DBD416-F494-4187-A21D-A71F5781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675249"/>
            <a:ext cx="10311618" cy="5416062"/>
          </a:xfrm>
        </p:spPr>
        <p:txBody>
          <a:bodyPr/>
          <a:lstStyle/>
          <a:p>
            <a:r>
              <a:rPr lang="ru-RU" dirty="0"/>
              <a:t>Вместе с тем рубящее орудие, в отличие от режущего, тяжелое и действует, нанося удары. Отсюда возникают различительные признаки ран, нанесенных орудием этого вида. При рубленых ранах не бывает хвостиков от острых углов и линейных надрезов в надкостнице, что мы отмечали при ранах режущим оружием. А главное, рубящее орудие проникает не только в мягкие ткани , на и в кости. </a:t>
            </a:r>
          </a:p>
          <a:p>
            <a:r>
              <a:rPr lang="ru-RU" dirty="0"/>
              <a:t>Оно, во первых, разрушает кости, во вторых, рубящее орудие на поперечном разрезе представляет клин с более или менее толстым основанием.</a:t>
            </a:r>
          </a:p>
          <a:p>
            <a:r>
              <a:rPr lang="ru-RU" dirty="0"/>
              <a:t>Поэтому разрубающему его действие по мере погружения в ткани в той или иной степени присоединяется еще клиновидная. В мягких тканях это мало заметно. Если рубящий клинок проникает глубоко и толщина его относительно быстро нарастает, то удар с достаточной силой может вдавливать плоские кости и причинять осколочные переломы.</a:t>
            </a:r>
          </a:p>
        </p:txBody>
      </p:sp>
    </p:spTree>
    <p:extLst>
      <p:ext uri="{BB962C8B-B14F-4D97-AF65-F5344CB8AC3E}">
        <p14:creationId xmlns:p14="http://schemas.microsoft.com/office/powerpoint/2010/main" val="200087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6A972E-09D6-4918-BF76-00CFAE28F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731520"/>
            <a:ext cx="10536702" cy="5373858"/>
          </a:xfrm>
        </p:spPr>
        <p:txBody>
          <a:bodyPr/>
          <a:lstStyle/>
          <a:p>
            <a:r>
              <a:rPr lang="ru-RU" dirty="0"/>
              <a:t>Повреждение костной ткани лезвием рубящего предмета может приводить к возникновению на поверхности разруба следов, характерных для </a:t>
            </a:r>
            <a:r>
              <a:rPr lang="ru-RU" dirty="0" err="1"/>
              <a:t>кнкретного</a:t>
            </a:r>
            <a:r>
              <a:rPr lang="ru-RU" dirty="0"/>
              <a:t> экземпляра травмирующего предмета.</a:t>
            </a:r>
          </a:p>
          <a:p>
            <a:r>
              <a:rPr lang="ru-RU" dirty="0"/>
              <a:t>Отдельные неровности и мельчайшие зазубрины на лезвии оставляют на кости ( иногда видимые и невооруженным глазом при </a:t>
            </a:r>
            <a:r>
              <a:rPr lang="ru-RU" dirty="0" err="1"/>
              <a:t>косопадающем</a:t>
            </a:r>
            <a:r>
              <a:rPr lang="ru-RU" dirty="0"/>
              <a:t> освещении) соответствующие следы в виде чередующихся валиков и бороздок.</a:t>
            </a:r>
          </a:p>
          <a:p>
            <a:r>
              <a:rPr lang="ru-RU" dirty="0"/>
              <a:t>Поэтому исследование поверхности разруба кости (хряща) имеет большое значение , так как при сравнительном исследовании и сопоставлении со следами, полученными экспериментальным путем, можно установить конкретный экземпляр орудия, с помощью которого причинено повреждение.</a:t>
            </a:r>
          </a:p>
          <a:p>
            <a:r>
              <a:rPr lang="ru-RU" dirty="0"/>
              <a:t>Рубящие предметы с тупым лезвием (колуны, мотыги и пр.) причиняют повреждения, которые могут напоминать раны от удара ребром </a:t>
            </a:r>
            <a:r>
              <a:rPr lang="ru-RU" dirty="0" err="1"/>
              <a:t>тупогранных</a:t>
            </a:r>
            <a:r>
              <a:rPr lang="ru-RU" dirty="0"/>
              <a:t> предметов.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304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206</TotalTime>
  <Words>1899</Words>
  <Application>Microsoft Office PowerPoint</Application>
  <PresentationFormat>Широкоэкранный</PresentationFormat>
  <Paragraphs>108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Arial</vt:lpstr>
      <vt:lpstr>Garamond</vt:lpstr>
      <vt:lpstr>Натуральные материалы</vt:lpstr>
      <vt:lpstr>Презентация PowerPoint</vt:lpstr>
      <vt:lpstr>Тема доклада: «Рубленая рана»</vt:lpstr>
      <vt:lpstr>Содержание</vt:lpstr>
      <vt:lpstr>Презентация PowerPoint</vt:lpstr>
      <vt:lpstr>Характер и особенности кожных ран зависят от того, какой частью лезвия топора причинено повреждение.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коммунальной квартире мужчина, не выдержав шумного поведения соседки, выбежал с топором наводить порядок.</vt:lpstr>
      <vt:lpstr>Презентация PowerPoint</vt:lpstr>
      <vt:lpstr>Основные признаки рубленых ран:</vt:lpstr>
      <vt:lpstr>Основные признаки рубленых ран:</vt:lpstr>
      <vt:lpstr>Основные признаки рубленых ран:</vt:lpstr>
      <vt:lpstr>Основные признаки рубленых ран:</vt:lpstr>
      <vt:lpstr>Правила описания рубленой раны</vt:lpstr>
      <vt:lpstr>Правила описания повреждений подлежащих костей( например,черепа)</vt:lpstr>
      <vt:lpstr>Правила описания повреждений подлежащих костей( например,черепа)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доклада: «Рубленая рана»</dc:title>
  <dc:creator>Пользователь</dc:creator>
  <cp:lastModifiedBy>Пользователь</cp:lastModifiedBy>
  <cp:revision>31</cp:revision>
  <dcterms:created xsi:type="dcterms:W3CDTF">2019-10-20T11:21:05Z</dcterms:created>
  <dcterms:modified xsi:type="dcterms:W3CDTF">2020-02-25T11:46:38Z</dcterms:modified>
</cp:coreProperties>
</file>