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66" r:id="rId4"/>
    <p:sldId id="267" r:id="rId5"/>
    <p:sldId id="268" r:id="rId6"/>
    <p:sldId id="281" r:id="rId7"/>
    <p:sldId id="269" r:id="rId8"/>
    <p:sldId id="271" r:id="rId9"/>
    <p:sldId id="280" r:id="rId10"/>
    <p:sldId id="284" r:id="rId11"/>
    <p:sldId id="283" r:id="rId12"/>
    <p:sldId id="282" r:id="rId13"/>
    <p:sldId id="275" r:id="rId14"/>
    <p:sldId id="276" r:id="rId15"/>
    <p:sldId id="262" r:id="rId16"/>
    <p:sldId id="277" r:id="rId17"/>
    <p:sldId id="278"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4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BE6FB-7CBC-4177-A444-52CA33B65438}" type="datetimeFigureOut">
              <a:rPr lang="ru-RU" smtClean="0"/>
              <a:pPr/>
              <a:t>12.05.2017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888F4-5F1B-4E8E-86AE-B6DC2B797F17}" type="slidenum">
              <a:rPr lang="ru-RU" smtClean="0"/>
              <a:pPr/>
              <a:t>‹#›</a:t>
            </a:fld>
            <a:endParaRPr lang="ru-RU"/>
          </a:p>
        </p:txBody>
      </p:sp>
    </p:spTree>
    <p:extLst>
      <p:ext uri="{BB962C8B-B14F-4D97-AF65-F5344CB8AC3E}">
        <p14:creationId xmlns:p14="http://schemas.microsoft.com/office/powerpoint/2010/main" val="39548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AB7D623-A2F7-475B-A38D-1BD4FB5D65AE}" type="slidenum">
              <a:rPr lang="ru-RU" smtClean="0"/>
              <a:pPr/>
              <a:t>1</a:t>
            </a:fld>
            <a:endParaRPr lang="ru-RU"/>
          </a:p>
        </p:txBody>
      </p:sp>
    </p:spTree>
    <p:extLst>
      <p:ext uri="{BB962C8B-B14F-4D97-AF65-F5344CB8AC3E}">
        <p14:creationId xmlns:p14="http://schemas.microsoft.com/office/powerpoint/2010/main" val="212935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501650" y="4200525"/>
            <a:ext cx="5888038"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latin typeface="Verdana" pitchFamily="34" charset="0"/>
                <a:ea typeface="ＭＳ Ｐゴシック" pitchFamily="34" charset="-128"/>
              </a:rPr>
              <a:t>The EZ-IO is approved to be inserted in 6 anatomical sites.  These sites are the right and left Proximal Tibia, the distal Tibia, and the Proximal Humerus.</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Site selection is dependent on several factors including:</a:t>
            </a:r>
          </a:p>
          <a:p>
            <a:pPr lvl="1" eaLnBrk="1" hangingPunct="1">
              <a:spcBef>
                <a:spcPct val="0"/>
              </a:spcBef>
              <a:buFontTx/>
              <a:buChar char="•"/>
            </a:pPr>
            <a:r>
              <a:rPr lang="en-US" altLang="ru-RU" b="1" smtClean="0">
                <a:latin typeface="Verdana" pitchFamily="34" charset="0"/>
                <a:ea typeface="ＭＳ Ｐゴシック" pitchFamily="34" charset="-128"/>
              </a:rPr>
              <a:t>Absence of contraindications </a:t>
            </a:r>
            <a:r>
              <a:rPr lang="en-US" altLang="ru-RU" smtClean="0">
                <a:latin typeface="Verdana" pitchFamily="34" charset="0"/>
                <a:ea typeface="ＭＳ Ｐゴシック" pitchFamily="34" charset="-128"/>
              </a:rPr>
              <a:t>such as fracture of the target bone, local infection, inability to locate the landmarks or scar indicative of prior joint surgery</a:t>
            </a:r>
          </a:p>
          <a:p>
            <a:pPr lvl="1" eaLnBrk="1" hangingPunct="1">
              <a:spcBef>
                <a:spcPct val="0"/>
              </a:spcBef>
              <a:buFontTx/>
              <a:buChar char="•"/>
            </a:pPr>
            <a:r>
              <a:rPr lang="en-US" altLang="ru-RU" b="1" smtClean="0">
                <a:latin typeface="Verdana" pitchFamily="34" charset="0"/>
                <a:ea typeface="ＭＳ Ｐゴシック" pitchFamily="34" charset="-128"/>
              </a:rPr>
              <a:t>Accessibility of the site</a:t>
            </a:r>
            <a:endParaRPr lang="en-US" altLang="ru-RU" smtClean="0">
              <a:latin typeface="Verdana" pitchFamily="34" charset="0"/>
              <a:ea typeface="ＭＳ Ｐゴシック" pitchFamily="34" charset="-128"/>
            </a:endParaRPr>
          </a:p>
          <a:p>
            <a:pPr lvl="1" eaLnBrk="1" hangingPunct="1">
              <a:spcBef>
                <a:spcPct val="0"/>
              </a:spcBef>
              <a:buFontTx/>
              <a:buChar char="•"/>
            </a:pPr>
            <a:r>
              <a:rPr lang="en-US" altLang="ru-RU" b="1" smtClean="0">
                <a:latin typeface="Verdana" pitchFamily="34" charset="0"/>
                <a:ea typeface="ＭＳ Ｐゴシック" pitchFamily="34" charset="-128"/>
              </a:rPr>
              <a:t>Ability to monitor and secure the site</a:t>
            </a:r>
            <a:endParaRPr lang="en-US" altLang="ru-RU" smtClean="0">
              <a:latin typeface="Verdana" pitchFamily="34" charset="0"/>
              <a:ea typeface="ＭＳ Ｐゴシック" pitchFamily="34" charset="-128"/>
            </a:endParaRPr>
          </a:p>
          <a:p>
            <a:pPr lvl="1" eaLnBrk="1" hangingPunct="1">
              <a:spcBef>
                <a:spcPct val="0"/>
              </a:spcBef>
              <a:buFontTx/>
              <a:buChar char="•"/>
            </a:pPr>
            <a:r>
              <a:rPr lang="en-US" altLang="ru-RU" b="1" smtClean="0">
                <a:latin typeface="Verdana" pitchFamily="34" charset="0"/>
                <a:ea typeface="ＭＳ Ｐゴシック" pitchFamily="34" charset="-128"/>
              </a:rPr>
              <a:t>Desired flow rates- </a:t>
            </a:r>
            <a:r>
              <a:rPr lang="en-US" altLang="ru-RU" smtClean="0">
                <a:latin typeface="Verdana" pitchFamily="34" charset="0"/>
                <a:ea typeface="ＭＳ Ｐゴシック" pitchFamily="34" charset="-128"/>
              </a:rPr>
              <a:t>Traditionally the proximal humerus site delivers higher volumes of fluid per minute. This may be of consideration if fluid volume resuscitation is required.</a:t>
            </a:r>
          </a:p>
          <a:p>
            <a:pPr lvl="1" eaLnBrk="1" hangingPunct="1">
              <a:spcBef>
                <a:spcPct val="0"/>
              </a:spcBef>
            </a:pPr>
            <a:endParaRPr lang="en-US" altLang="ru-RU" smtClean="0">
              <a:latin typeface="Verdana" pitchFamily="34" charset="0"/>
              <a:ea typeface="ＭＳ Ｐゴシック" pitchFamily="34" charset="-128"/>
            </a:endParaRPr>
          </a:p>
          <a:p>
            <a:pPr lvl="1" eaLnBrk="1" hangingPunct="1">
              <a:spcBef>
                <a:spcPct val="0"/>
              </a:spcBef>
            </a:pPr>
            <a:endParaRPr lang="en-US" altLang="ru-RU" smtClean="0">
              <a:latin typeface="Verdana" pitchFamily="34" charset="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5E9F1CFE-6691-4453-83A0-B27B12432B03}" type="slidenum">
              <a:rPr lang="en-US" altLang="ru-RU" smtClean="0"/>
              <a:pPr eaLnBrk="1" fontAlgn="base" hangingPunct="1">
                <a:spcBef>
                  <a:spcPct val="0"/>
                </a:spcBef>
                <a:spcAft>
                  <a:spcPct val="0"/>
                </a:spcAft>
              </a:pPr>
              <a:t>4</a:t>
            </a:fld>
            <a:endParaRPr lang="en-US"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392BC385-1853-4CB1-9224-09D66D3E7B3C}" type="slidenum">
              <a:rPr lang="en-US" altLang="ru-RU" smtClean="0"/>
              <a:pPr eaLnBrk="1" fontAlgn="base" hangingPunct="1">
                <a:spcBef>
                  <a:spcPct val="0"/>
                </a:spcBef>
                <a:spcAft>
                  <a:spcPct val="0"/>
                </a:spcAft>
              </a:pPr>
              <a:t>5</a:t>
            </a:fld>
            <a:endParaRPr lang="en-US" altLang="ru-RU" smtClean="0"/>
          </a:p>
        </p:txBody>
      </p:sp>
      <p:sp>
        <p:nvSpPr>
          <p:cNvPr id="47107" name="Rectangle 2"/>
          <p:cNvSpPr>
            <a:spLocks noGrp="1" noRot="1" noChangeAspect="1" noChangeArrowheads="1" noTextEdit="1"/>
          </p:cNvSpPr>
          <p:nvPr>
            <p:ph type="sldImg"/>
          </p:nvPr>
        </p:nvSpPr>
        <p:spPr bwMode="auto">
          <a:xfrm>
            <a:off x="1162050" y="339725"/>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5"/>
          <p:cNvSpPr>
            <a:spLocks noGrp="1" noChangeArrowheads="1"/>
          </p:cNvSpPr>
          <p:nvPr>
            <p:ph type="body" idx="1"/>
          </p:nvPr>
        </p:nvSpPr>
        <p:spPr bwMode="auto">
          <a:xfrm>
            <a:off x="685800" y="3941763"/>
            <a:ext cx="5486400" cy="451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latin typeface="Verdana" pitchFamily="34" charset="0"/>
                <a:ea typeface="ＭＳ Ｐゴシック" pitchFamily="34" charset="-128"/>
              </a:rPr>
              <a:t>This slide demonstrates the 3 approved sites that an IO can be inserted bilaterally creating 6 vascular access points.</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The </a:t>
            </a:r>
            <a:r>
              <a:rPr lang="en-US" altLang="ru-RU" b="1" smtClean="0">
                <a:latin typeface="Verdana" pitchFamily="34" charset="0"/>
                <a:ea typeface="ＭＳ Ｐゴシック" pitchFamily="34" charset="-128"/>
              </a:rPr>
              <a:t>proximal tibia </a:t>
            </a:r>
            <a:r>
              <a:rPr lang="en-US" altLang="ru-RU" smtClean="0">
                <a:latin typeface="Verdana" pitchFamily="34" charset="0"/>
                <a:ea typeface="ＭＳ Ｐゴシック" pitchFamily="34" charset="-128"/>
              </a:rPr>
              <a:t>insertion site is approximately 2 cm (depending on patient anatomy) below the patella and approximately 2 cm (depending on patient anatomy) medial to the tibial tuberosity.</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The </a:t>
            </a:r>
            <a:r>
              <a:rPr lang="en-US" altLang="ru-RU" b="1" smtClean="0">
                <a:latin typeface="Verdana" pitchFamily="34" charset="0"/>
                <a:ea typeface="ＭＳ Ｐゴシック" pitchFamily="34" charset="-128"/>
              </a:rPr>
              <a:t>distal tibia </a:t>
            </a:r>
            <a:r>
              <a:rPr lang="en-US" altLang="ru-RU" smtClean="0">
                <a:latin typeface="Verdana" pitchFamily="34" charset="0"/>
                <a:ea typeface="ＭＳ Ｐゴシック" pitchFamily="34" charset="-128"/>
              </a:rPr>
              <a:t>insertion site is located approximately 3 cm (depending on patient anatomy) proximal to the most prominent aspect of the medial malleolus. Place one finger directly over the medial malleolus; move approximately 2 cm (depending on patient anatomy) proximal and palpate the anterior and posterior borders of the tibia to assure that your insertion site is on the flat center aspect of the bone.  </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The </a:t>
            </a:r>
            <a:r>
              <a:rPr lang="en-US" altLang="ru-RU" b="1" smtClean="0">
                <a:latin typeface="Verdana" pitchFamily="34" charset="0"/>
                <a:ea typeface="ＭＳ Ｐゴシック" pitchFamily="34" charset="-128"/>
              </a:rPr>
              <a:t>proximal humerus insertion</a:t>
            </a:r>
            <a:r>
              <a:rPr lang="en-US" altLang="ru-RU" smtClean="0">
                <a:latin typeface="Verdana" pitchFamily="34" charset="0"/>
                <a:ea typeface="ＭＳ Ｐゴシック" pitchFamily="34" charset="-128"/>
              </a:rPr>
              <a:t> site is located directly on the most prominent aspect of the greater tubercle.</a:t>
            </a:r>
            <a:r>
              <a:rPr lang="en-US" altLang="ru-RU" b="1" smtClean="0">
                <a:latin typeface="Verdana" pitchFamily="34" charset="0"/>
                <a:ea typeface="ＭＳ Ｐゴシック" pitchFamily="34" charset="-128"/>
              </a:rPr>
              <a:t>  </a:t>
            </a:r>
            <a:r>
              <a:rPr lang="en-US" altLang="ru-RU" i="1" smtClean="0">
                <a:latin typeface="Verdana" pitchFamily="34" charset="0"/>
                <a:ea typeface="ＭＳ Ｐゴシック" pitchFamily="34" charset="-128"/>
              </a:rPr>
              <a:t>Ensure that the patient’s hand is resting on the abdomen and that the elbow is adducted (close to the body). </a:t>
            </a:r>
            <a:r>
              <a:rPr lang="en-US" altLang="ru-RU" smtClean="0">
                <a:latin typeface="Verdana" pitchFamily="34" charset="0"/>
                <a:ea typeface="ＭＳ Ｐゴシック" pitchFamily="34" charset="-128"/>
              </a:rPr>
              <a:t>Slide thumb up the anterior shaft of the humerus until you feel the greater tubercle, this is the surgical neck. Approximately 1 cm (depending on patient anatomy) above the surgical neck is the insertion site. Vidacare recommends the LD needle on patients &gt;40 kg. This is the preferred site for patients who respond to pain. Once the insertion is completed secure the arm in place to prevent movement and accidental dislodgement of the IO catheter.</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 Identification of these insertion sites is critical for a successful insertion.  Vidacare recommends regular review of the landmarks at each insertion site to assure a rapid and safe EZ-IO experience.</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Clean the insertion site according to your institutional policy.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9946EC07-9B56-4038-96BC-83D5AAA1F452}" type="slidenum">
              <a:rPr lang="en-US" altLang="ru-RU" smtClean="0"/>
              <a:pPr eaLnBrk="1" fontAlgn="base" hangingPunct="1">
                <a:spcBef>
                  <a:spcPct val="0"/>
                </a:spcBef>
                <a:spcAft>
                  <a:spcPct val="0"/>
                </a:spcAft>
              </a:pPr>
              <a:t>6</a:t>
            </a:fld>
            <a:endParaRPr lang="en-US" altLang="ru-RU"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4"/>
          <p:cNvSpPr>
            <a:spLocks noGrp="1" noChangeArrowheads="1"/>
          </p:cNvSpPr>
          <p:nvPr>
            <p:ph type="body" idx="1"/>
          </p:nvPr>
        </p:nvSpPr>
        <p:spPr bwMode="auto">
          <a:xfrm>
            <a:off x="635000" y="4343400"/>
            <a:ext cx="588645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latin typeface="Verdana" pitchFamily="34" charset="0"/>
                <a:ea typeface="ＭＳ Ｐゴシック" pitchFamily="34" charset="-128"/>
              </a:rPr>
              <a:t>The insertion sites for pediatric patients are the same as those for adults because the EZ-IO is a weight based system.  In small children, generally under the age of two, the tibial tuberosity may be difficult or impossible to locate.  If the tibial tuberosity cannot be palpated, locate the distal aspect of the patella, move approximately 2 cm (depending on patient anatomy) distal and then medial to the flat aspect of the tibia. </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At the distal tibia, locate the medial malleolus.  Place one finger directly over the medial malleolus; move approximately 2 cm (depending on patient anatomy) proximal and palpate the anterior and posterior borders of the tibia to assure that your insertion site is on the flat center aspect of the bone. </a:t>
            </a:r>
          </a:p>
          <a:p>
            <a:pPr eaLnBrk="1" hangingPunct="1">
              <a:spcBef>
                <a:spcPct val="0"/>
              </a:spcBef>
            </a:pPr>
            <a:endParaRPr lang="en-US" altLang="ru-RU" smtClean="0">
              <a:latin typeface="Verdana" pitchFamily="34" charset="0"/>
              <a:ea typeface="ＭＳ Ｐゴシック" pitchFamily="34" charset="-128"/>
            </a:endParaRPr>
          </a:p>
          <a:p>
            <a:pPr eaLnBrk="1" hangingPunct="1">
              <a:spcBef>
                <a:spcPct val="0"/>
              </a:spcBef>
            </a:pPr>
            <a:r>
              <a:rPr lang="en-US" altLang="ru-RU" smtClean="0">
                <a:latin typeface="Verdana" pitchFamily="34" charset="0"/>
                <a:ea typeface="ＭＳ Ｐゴシック" pitchFamily="34" charset="-128"/>
              </a:rPr>
              <a:t>Placement at the proximal humerus is the same as proximal humerus placement for adults. The site is located directly on the most prominent aspect of the greater tubercle.</a:t>
            </a:r>
            <a:r>
              <a:rPr lang="en-US" altLang="ru-RU" b="1" smtClean="0">
                <a:latin typeface="Verdana" pitchFamily="34" charset="0"/>
                <a:ea typeface="ＭＳ Ｐゴシック" pitchFamily="34" charset="-128"/>
              </a:rPr>
              <a:t>  </a:t>
            </a:r>
            <a:r>
              <a:rPr lang="en-US" altLang="ru-RU" i="1" smtClean="0">
                <a:latin typeface="Verdana" pitchFamily="34" charset="0"/>
                <a:ea typeface="ＭＳ Ｐゴシック" pitchFamily="34" charset="-128"/>
              </a:rPr>
              <a:t>Ensure that the patient’s hand is resting on the abdomen and that the elbow is adducted (close to the body). </a:t>
            </a:r>
            <a:r>
              <a:rPr lang="en-US" altLang="ru-RU" smtClean="0">
                <a:latin typeface="Verdana" pitchFamily="34" charset="0"/>
                <a:ea typeface="ＭＳ Ｐゴシック" pitchFamily="34" charset="-128"/>
              </a:rPr>
              <a:t>Slide thumb up the anterior shaft of the humerus until you feel the greater tubercle, this is the surgical neck. Approximately 1 cm (depending on patient anatomy) above the surgical neck is the insertion site.  In small children, the proximal humerus may be difficult to locate.  Therefore, the placement may be a proximal humeral shaft placement.</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With all patients, minimal pressure should be placed on the driver during insertion.  This is especially true with pediatric patients.  With softer and smaller pediatric bones, special care must be taken during insertion to avoid both excessive pressure and recoil.  Recoil can occur when the clinician feels the lack of resistance upon entry into the medullary space and inadvertently pulls back on the driver.  This recoil may displace the needle set from the medullary space.</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To avoid accidental dislodgement, Vidacare recommends stabilization of the EZ-IO once placement is confirmed.  </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DDDF90EA-FEF7-405E-A7A8-5118E015EEB6}" type="slidenum">
              <a:rPr lang="en-US" altLang="ru-RU" smtClean="0"/>
              <a:pPr eaLnBrk="1" fontAlgn="base" hangingPunct="1">
                <a:spcBef>
                  <a:spcPct val="0"/>
                </a:spcBef>
                <a:spcAft>
                  <a:spcPct val="0"/>
                </a:spcAft>
              </a:pPr>
              <a:t>7</a:t>
            </a:fld>
            <a:endParaRPr lang="en-US" altLang="ru-RU"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4"/>
          <p:cNvSpPr>
            <a:spLocks noGrp="1" noChangeArrowheads="1"/>
          </p:cNvSpPr>
          <p:nvPr>
            <p:ph type="body" idx="1"/>
          </p:nvPr>
        </p:nvSpPr>
        <p:spPr>
          <a:xfrm>
            <a:off x="685800" y="4343400"/>
            <a:ext cx="5486400" cy="4378325"/>
          </a:xfrm>
          <a:ln/>
        </p:spPr>
        <p:txBody>
          <a:bodyPr/>
          <a:lstStyle/>
          <a:p>
            <a:pPr eaLnBrk="1" fontAlgn="auto" hangingPunct="1">
              <a:spcBef>
                <a:spcPts val="0"/>
              </a:spcBef>
              <a:spcAft>
                <a:spcPts val="0"/>
              </a:spcAft>
              <a:defRPr/>
            </a:pPr>
            <a:r>
              <a:rPr lang="en-US" dirty="0" smtClean="0">
                <a:latin typeface="Verdana" pitchFamily="34" charset="0"/>
                <a:ea typeface="ＭＳ Ｐゴシック" charset="-128"/>
                <a:cs typeface="ＭＳ Ｐゴシック"/>
              </a:rPr>
              <a:t>The EZ-IO system has three needle sets to choose from. </a:t>
            </a:r>
          </a:p>
          <a:p>
            <a:pPr eaLnBrk="1" fontAlgn="auto" hangingPunct="1">
              <a:spcBef>
                <a:spcPts val="0"/>
              </a:spcBef>
              <a:spcAft>
                <a:spcPts val="0"/>
              </a:spcAft>
              <a:defRPr/>
            </a:pPr>
            <a:r>
              <a:rPr lang="en-US" dirty="0" smtClean="0">
                <a:latin typeface="Verdana" pitchFamily="34" charset="0"/>
                <a:ea typeface="ＭＳ Ｐゴシック" charset="-128"/>
                <a:cs typeface="ＭＳ Ｐゴシック"/>
              </a:rPr>
              <a:t> </a:t>
            </a:r>
          </a:p>
          <a:p>
            <a:pPr marL="228600" indent="-228600" eaLnBrk="1" fontAlgn="auto" hangingPunct="1">
              <a:spcBef>
                <a:spcPts val="0"/>
              </a:spcBef>
              <a:spcAft>
                <a:spcPts val="0"/>
              </a:spcAft>
              <a:buFont typeface="+mj-lt"/>
              <a:buAutoNum type="arabicPeriod"/>
              <a:defRPr/>
            </a:pPr>
            <a:r>
              <a:rPr lang="en-US" dirty="0" smtClean="0">
                <a:latin typeface="Verdana" pitchFamily="34" charset="0"/>
                <a:ea typeface="ＭＳ Ｐゴシック" charset="-128"/>
                <a:cs typeface="ＭＳ Ｐゴシック"/>
              </a:rPr>
              <a:t>The pink PD needle which is 15 mm in length </a:t>
            </a:r>
          </a:p>
          <a:p>
            <a:pPr marL="228600" indent="-228600" eaLnBrk="1" fontAlgn="auto" hangingPunct="1">
              <a:spcBef>
                <a:spcPts val="0"/>
              </a:spcBef>
              <a:spcAft>
                <a:spcPts val="0"/>
              </a:spcAft>
              <a:buFont typeface="+mj-lt"/>
              <a:buAutoNum type="arabicPeriod"/>
              <a:defRPr/>
            </a:pPr>
            <a:r>
              <a:rPr lang="en-US" dirty="0" smtClean="0">
                <a:latin typeface="Verdana" pitchFamily="34" charset="0"/>
                <a:ea typeface="ＭＳ Ｐゴシック" charset="-128"/>
                <a:cs typeface="ＭＳ Ｐゴシック"/>
              </a:rPr>
              <a:t>The blue AD needle which is 25mm in length </a:t>
            </a:r>
          </a:p>
          <a:p>
            <a:pPr marL="228600" indent="-228600" eaLnBrk="1" fontAlgn="auto" hangingPunct="1">
              <a:spcBef>
                <a:spcPts val="0"/>
              </a:spcBef>
              <a:spcAft>
                <a:spcPts val="0"/>
              </a:spcAft>
              <a:buFont typeface="+mj-lt"/>
              <a:buAutoNum type="arabicPeriod"/>
              <a:defRPr/>
            </a:pPr>
            <a:r>
              <a:rPr lang="en-US" dirty="0" smtClean="0">
                <a:latin typeface="Verdana" pitchFamily="34" charset="0"/>
                <a:ea typeface="ＭＳ Ｐゴシック" charset="-128"/>
                <a:cs typeface="ＭＳ Ｐゴシック"/>
              </a:rPr>
              <a:t>The yellow LD needle which is 45mm in length </a:t>
            </a:r>
          </a:p>
          <a:p>
            <a:pPr eaLnBrk="1" fontAlgn="auto" hangingPunct="1">
              <a:spcBef>
                <a:spcPts val="0"/>
              </a:spcBef>
              <a:spcAft>
                <a:spcPts val="0"/>
              </a:spcAft>
              <a:defRPr/>
            </a:pPr>
            <a:r>
              <a:rPr lang="en-US" dirty="0" smtClean="0">
                <a:latin typeface="Verdana" pitchFamily="34" charset="0"/>
                <a:ea typeface="ＭＳ Ｐゴシック" charset="-128"/>
                <a:cs typeface="ＭＳ Ｐゴシック"/>
              </a:rPr>
              <a:t> </a:t>
            </a:r>
          </a:p>
          <a:p>
            <a:pPr eaLnBrk="1" fontAlgn="auto" hangingPunct="1">
              <a:spcBef>
                <a:spcPts val="0"/>
              </a:spcBef>
              <a:spcAft>
                <a:spcPts val="0"/>
              </a:spcAft>
              <a:defRPr/>
            </a:pPr>
            <a:r>
              <a:rPr lang="en-US" dirty="0" smtClean="0">
                <a:latin typeface="Verdana" pitchFamily="34" charset="0"/>
                <a:ea typeface="ＭＳ Ｐゴシック" charset="-128"/>
                <a:cs typeface="ＭＳ Ｐゴシック"/>
              </a:rPr>
              <a:t>All three needle sets are 15 gauge.</a:t>
            </a:r>
          </a:p>
          <a:p>
            <a:pPr eaLnBrk="1" fontAlgn="auto" hangingPunct="1">
              <a:spcBef>
                <a:spcPts val="0"/>
              </a:spcBef>
              <a:spcAft>
                <a:spcPts val="0"/>
              </a:spcAft>
              <a:defRPr/>
            </a:pPr>
            <a:r>
              <a:rPr lang="en-US" dirty="0" smtClean="0">
                <a:latin typeface="Verdana" pitchFamily="34" charset="0"/>
                <a:ea typeface="ＭＳ Ｐゴシック" charset="-128"/>
                <a:cs typeface="ＭＳ Ｐゴシック"/>
              </a:rPr>
              <a:t> </a:t>
            </a:r>
          </a:p>
          <a:p>
            <a:pPr eaLnBrk="1" fontAlgn="auto" hangingPunct="1">
              <a:spcBef>
                <a:spcPts val="0"/>
              </a:spcBef>
              <a:spcAft>
                <a:spcPts val="0"/>
              </a:spcAft>
              <a:defRPr/>
            </a:pPr>
            <a:r>
              <a:rPr lang="en-US" dirty="0" smtClean="0">
                <a:latin typeface="Verdana" pitchFamily="34" charset="0"/>
                <a:ea typeface="ＭＳ Ｐゴシック" charset="-128"/>
                <a:cs typeface="ＭＳ Ｐゴシック"/>
              </a:rPr>
              <a:t>The needle sets are designed with a unique needle tip that allows for a relatively painless insertion.  This technology creates a hole in the cortex that is the same size as the needle thus minimizing the risk of extravasation and dislodgement. Since the EZ-IO is inserted gently with minimal pressure, the risk of micro-fractures is also greatly reduced if not eliminated.</a:t>
            </a:r>
          </a:p>
          <a:p>
            <a:pPr eaLnBrk="1" fontAlgn="auto" hangingPunct="1">
              <a:spcBef>
                <a:spcPts val="0"/>
              </a:spcBef>
              <a:spcAft>
                <a:spcPts val="0"/>
              </a:spcAft>
              <a:defRPr/>
            </a:pPr>
            <a:r>
              <a:rPr lang="en-US" dirty="0" smtClean="0">
                <a:latin typeface="Verdana" pitchFamily="34" charset="0"/>
                <a:ea typeface="ＭＳ Ｐゴシック" charset="-128"/>
                <a:cs typeface="ＭＳ Ｐゴシック"/>
              </a:rPr>
              <a:t> </a:t>
            </a:r>
          </a:p>
          <a:p>
            <a:pPr eaLnBrk="1" fontAlgn="auto" hangingPunct="1">
              <a:spcBef>
                <a:spcPts val="0"/>
              </a:spcBef>
              <a:spcAft>
                <a:spcPts val="0"/>
              </a:spcAft>
              <a:defRPr/>
            </a:pPr>
            <a:endParaRPr lang="en-US" dirty="0" smtClean="0">
              <a:latin typeface="Verdana" pitchFamily="34" charset="0"/>
            </a:endParaRPr>
          </a:p>
          <a:p>
            <a:pPr eaLnBrk="1" fontAlgn="auto" hangingPunct="1">
              <a:spcBef>
                <a:spcPts val="0"/>
              </a:spcBef>
              <a:spcAft>
                <a:spcPts val="0"/>
              </a:spcAft>
              <a:defRPr/>
            </a:pPr>
            <a:r>
              <a:rPr lang="en-US" dirty="0" smtClean="0">
                <a:latin typeface="Verdana" pitchFamily="34" charset="0"/>
              </a:rPr>
              <a:t> </a:t>
            </a:r>
          </a:p>
          <a:p>
            <a:pPr eaLnBrk="1" fontAlgn="auto" hangingPunct="1">
              <a:spcBef>
                <a:spcPts val="0"/>
              </a:spcBef>
              <a:spcAft>
                <a:spcPts val="0"/>
              </a:spcAft>
              <a:defRPr/>
            </a:pPr>
            <a:r>
              <a:rPr lang="en-US" dirty="0" smtClean="0">
                <a:latin typeface="Verdana" pitchFamily="34" charset="0"/>
              </a:rPr>
              <a:t> </a:t>
            </a:r>
          </a:p>
          <a:p>
            <a:pPr eaLnBrk="1" fontAlgn="auto" hangingPunct="1">
              <a:spcBef>
                <a:spcPts val="0"/>
              </a:spcBef>
              <a:spcAft>
                <a:spcPts val="0"/>
              </a:spcAft>
              <a:defRPr/>
            </a:pPr>
            <a:r>
              <a:rPr lang="en-US" dirty="0" smtClean="0">
                <a:latin typeface="Verdana" pitchFamily="34" charset="0"/>
              </a:rPr>
              <a:t> </a:t>
            </a:r>
          </a:p>
          <a:p>
            <a:pPr eaLnBrk="1" fontAlgn="auto" hangingPunct="1">
              <a:spcBef>
                <a:spcPts val="0"/>
              </a:spcBef>
              <a:spcAft>
                <a:spcPts val="0"/>
              </a:spcAft>
              <a:defRPr/>
            </a:pPr>
            <a:r>
              <a:rPr lang="en-US" dirty="0" smtClean="0">
                <a:latin typeface="Verdana" pitchFamily="34" charset="0"/>
              </a:rPr>
              <a:t> </a:t>
            </a:r>
          </a:p>
          <a:p>
            <a:pPr eaLnBrk="1" fontAlgn="auto" hangingPunct="1">
              <a:spcBef>
                <a:spcPts val="0"/>
              </a:spcBef>
              <a:spcAft>
                <a:spcPts val="0"/>
              </a:spcAft>
              <a:defRPr/>
            </a:pPr>
            <a:r>
              <a:rPr lang="en-US" dirty="0" smtClean="0">
                <a:latin typeface="Verdana" pitchFamily="34" charset="0"/>
              </a:rPr>
              <a:t> </a:t>
            </a:r>
          </a:p>
          <a:p>
            <a:pPr eaLnBrk="1" fontAlgn="auto" hangingPunct="1">
              <a:spcBef>
                <a:spcPts val="0"/>
              </a:spcBef>
              <a:spcAft>
                <a:spcPts val="0"/>
              </a:spcAft>
              <a:defRPr/>
            </a:pPr>
            <a:r>
              <a:rPr lang="en-US" dirty="0" smtClean="0">
                <a:latin typeface="Verdana" pitchFamily="34" charset="0"/>
              </a:rPr>
              <a:t> </a:t>
            </a:r>
          </a:p>
          <a:p>
            <a:pPr eaLnBrk="1" fontAlgn="auto" hangingPunct="1">
              <a:spcBef>
                <a:spcPts val="0"/>
              </a:spcBef>
              <a:spcAft>
                <a:spcPts val="0"/>
              </a:spcAft>
              <a:defRPr/>
            </a:pPr>
            <a:endParaRPr lang="en-US" dirty="0" smtClean="0">
              <a:latin typeface="Verdana" pitchFamily="34" charset="0"/>
              <a:ea typeface="ＭＳ Ｐゴシック" charset="-128"/>
              <a:cs typeface="ＭＳ Ｐゴシック"/>
            </a:endParaRPr>
          </a:p>
          <a:p>
            <a:pPr eaLnBrk="1" fontAlgn="auto" hangingPunct="1">
              <a:spcBef>
                <a:spcPts val="0"/>
              </a:spcBef>
              <a:spcAft>
                <a:spcPts val="0"/>
              </a:spcAft>
              <a:defRPr/>
            </a:pPr>
            <a:endParaRPr lang="en-US" dirty="0" smtClean="0">
              <a:latin typeface="Verdana" pitchFamily="34" charset="0"/>
              <a:ea typeface="ＭＳ Ｐゴシック"/>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275" eaLnBrk="0" hangingPunct="0">
              <a:defRPr>
                <a:solidFill>
                  <a:schemeClr val="tx1"/>
                </a:solidFill>
                <a:latin typeface="Arial" charset="0"/>
                <a:ea typeface="ＭＳ Ｐゴシック" pitchFamily="34" charset="-128"/>
              </a:defRPr>
            </a:lvl1pPr>
            <a:lvl2pPr marL="742950" indent="-285750" defTabSz="930275" eaLnBrk="0" hangingPunct="0">
              <a:defRPr>
                <a:solidFill>
                  <a:schemeClr val="tx1"/>
                </a:solidFill>
                <a:latin typeface="Arial" charset="0"/>
                <a:ea typeface="ＭＳ Ｐゴシック" pitchFamily="34" charset="-128"/>
              </a:defRPr>
            </a:lvl2pPr>
            <a:lvl3pPr marL="1143000" indent="-228600" defTabSz="930275" eaLnBrk="0" hangingPunct="0">
              <a:defRPr>
                <a:solidFill>
                  <a:schemeClr val="tx1"/>
                </a:solidFill>
                <a:latin typeface="Arial" charset="0"/>
                <a:ea typeface="ＭＳ Ｐゴシック" pitchFamily="34" charset="-128"/>
              </a:defRPr>
            </a:lvl3pPr>
            <a:lvl4pPr marL="1600200" indent="-228600" defTabSz="930275" eaLnBrk="0" hangingPunct="0">
              <a:defRPr>
                <a:solidFill>
                  <a:schemeClr val="tx1"/>
                </a:solidFill>
                <a:latin typeface="Arial" charset="0"/>
                <a:ea typeface="ＭＳ Ｐゴシック" pitchFamily="34" charset="-128"/>
              </a:defRPr>
            </a:lvl4pPr>
            <a:lvl5pPr marL="2057400" indent="-228600" defTabSz="930275" eaLnBrk="0" hangingPunct="0">
              <a:defRPr>
                <a:solidFill>
                  <a:schemeClr val="tx1"/>
                </a:solidFill>
                <a:latin typeface="Arial" charset="0"/>
                <a:ea typeface="ＭＳ Ｐゴシック" pitchFamily="34" charset="-128"/>
              </a:defRPr>
            </a:lvl5pPr>
            <a:lvl6pPr marL="2514600" indent="-228600" defTabSz="9302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02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02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02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25EAE76A-7297-4DAE-9CD3-CD9770F4104A}" type="slidenum">
              <a:rPr lang="en-US" altLang="ru-RU" smtClean="0">
                <a:solidFill>
                  <a:srgbClr val="000000"/>
                </a:solidFill>
                <a:latin typeface="Times New Roman" pitchFamily="18" charset="0"/>
              </a:rPr>
              <a:pPr eaLnBrk="1" fontAlgn="base" hangingPunct="1">
                <a:spcBef>
                  <a:spcPct val="0"/>
                </a:spcBef>
                <a:spcAft>
                  <a:spcPct val="0"/>
                </a:spcAft>
              </a:pPr>
              <a:t>8</a:t>
            </a:fld>
            <a:endParaRPr lang="en-US" altLang="ru-RU" smtClean="0">
              <a:solidFill>
                <a:srgbClr val="000000"/>
              </a:solidFill>
              <a:latin typeface="Times New Roman" pitchFamily="18" charset="0"/>
            </a:endParaRPr>
          </a:p>
        </p:txBody>
      </p:sp>
      <p:sp>
        <p:nvSpPr>
          <p:cNvPr id="53251" name="Rectangle 2"/>
          <p:cNvSpPr>
            <a:spLocks noGrp="1" noRot="1" noChangeAspect="1" noChangeArrowheads="1" noTextEdit="1"/>
          </p:cNvSpPr>
          <p:nvPr>
            <p:ph type="sldImg"/>
          </p:nvPr>
        </p:nvSpPr>
        <p:spPr bwMode="auto">
          <a:xfrm>
            <a:off x="1179513" y="44926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4"/>
          <p:cNvSpPr>
            <a:spLocks noGrp="1" noChangeArrowheads="1"/>
          </p:cNvSpPr>
          <p:nvPr>
            <p:ph type="body" idx="1"/>
          </p:nvPr>
        </p:nvSpPr>
        <p:spPr bwMode="auto">
          <a:xfrm>
            <a:off x="676275" y="4314825"/>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latin typeface="Verdana" pitchFamily="34" charset="0"/>
                <a:ea typeface="ＭＳ Ｐゴシック" pitchFamily="34" charset="-128"/>
              </a:rPr>
              <a:t>As this slide illustrates, patients have varying depths of tissue overlying the insertion site.  This affects selection of the appropriate needle set.  Though the amount of overlying tissue varies, adult compact bone is, on average, 3mm thick.  In order to assure the needle set you have chosen is long enough; you must confirm visualization of a black line above the surface of the skin prior to powering the EZ-IO driver into the bone.</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As you can see with the two illustrations on the bottom of the slide, you can visualize a black line above the surface of the skin with the needle tip resting against the bone.  This check assures both of these needle sets are long enough to penetrate through the compact bone and reach the medullary space.  </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In the illustration at the top of the slide, the needle tip is not yet resting against the bone, and none of the black lines can be visualized.  This is an indication that the selected needle set is not long enough for insertion at this site.  Either a longer needle set must be selected for insertion at this site, or choose an alternative insertion site.  Keep in mind the needle set can only be used once.  If you are selecting an alternative insertion site, a new needle set must be used.</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endParaRPr lang="en-US" altLang="ru-RU" smtClean="0">
              <a:latin typeface="Verdana" pitchFamily="34" charset="0"/>
            </a:endParaRPr>
          </a:p>
          <a:p>
            <a:pPr eaLnBrk="1" hangingPunct="1">
              <a:spcBef>
                <a:spcPct val="0"/>
              </a:spcBef>
            </a:pPr>
            <a:endParaRPr lang="en-US" altLang="ru-RU" smtClean="0">
              <a:latin typeface="Verdana" pitchFamily="34" charset="0"/>
              <a:ea typeface="ＭＳ Ｐゴシック" pitchFamily="34" charset="-128"/>
              <a:cs typeface="Arial" charset="0"/>
            </a:endParaRPr>
          </a:p>
          <a:p>
            <a:pPr eaLnBrk="1" hangingPunct="1">
              <a:spcBef>
                <a:spcPct val="0"/>
              </a:spcBef>
            </a:pPr>
            <a:r>
              <a:rPr lang="en-US" altLang="ru-RU" smtClean="0">
                <a:latin typeface="Verdana" pitchFamily="34" charset="0"/>
              </a:rPr>
              <a:t> </a:t>
            </a:r>
          </a:p>
          <a:p>
            <a:pPr eaLnBrk="1" hangingPunct="1">
              <a:spcBef>
                <a:spcPct val="0"/>
              </a:spcBef>
            </a:pPr>
            <a:endParaRPr lang="en-US" altLang="ru-RU" smtClean="0">
              <a:latin typeface="Verdana"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9946EC07-9B56-4038-96BC-83D5AAA1F452}" type="slidenum">
              <a:rPr lang="en-US" altLang="ru-RU" smtClean="0"/>
              <a:pPr eaLnBrk="1" fontAlgn="base" hangingPunct="1">
                <a:spcBef>
                  <a:spcPct val="0"/>
                </a:spcBef>
                <a:spcAft>
                  <a:spcPct val="0"/>
                </a:spcAft>
              </a:pPr>
              <a:t>9</a:t>
            </a:fld>
            <a:endParaRPr lang="en-US" altLang="ru-RU"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4"/>
          <p:cNvSpPr>
            <a:spLocks noGrp="1" noChangeArrowheads="1"/>
          </p:cNvSpPr>
          <p:nvPr>
            <p:ph type="body" idx="1"/>
          </p:nvPr>
        </p:nvSpPr>
        <p:spPr bwMode="auto">
          <a:xfrm>
            <a:off x="635000" y="4343400"/>
            <a:ext cx="588645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latin typeface="Verdana" pitchFamily="34" charset="0"/>
                <a:ea typeface="ＭＳ Ｐゴシック" pitchFamily="34" charset="-128"/>
              </a:rPr>
              <a:t>The insertion sites for pediatric patients are the same as those for adults because the EZ-IO is a weight based system.  In small children, generally under the age of two, the tibial tuberosity may be difficult or impossible to locate.  If the tibial tuberosity cannot be palpated, locate the distal aspect of the patella, move approximately 2 cm (depending on patient anatomy) distal and then medial to the flat aspect of the tibia. </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At the distal tibia, locate the medial malleolus.  Place one finger directly over the medial malleolus; move approximately 2 cm (depending on patient anatomy) proximal and palpate the anterior and posterior borders of the tibia to assure that your insertion site is on the flat center aspect of the bone. </a:t>
            </a:r>
          </a:p>
          <a:p>
            <a:pPr eaLnBrk="1" hangingPunct="1">
              <a:spcBef>
                <a:spcPct val="0"/>
              </a:spcBef>
            </a:pPr>
            <a:endParaRPr lang="en-US" altLang="ru-RU" smtClean="0">
              <a:latin typeface="Verdana" pitchFamily="34" charset="0"/>
              <a:ea typeface="ＭＳ Ｐゴシック" pitchFamily="34" charset="-128"/>
            </a:endParaRPr>
          </a:p>
          <a:p>
            <a:pPr eaLnBrk="1" hangingPunct="1">
              <a:spcBef>
                <a:spcPct val="0"/>
              </a:spcBef>
            </a:pPr>
            <a:r>
              <a:rPr lang="en-US" altLang="ru-RU" smtClean="0">
                <a:latin typeface="Verdana" pitchFamily="34" charset="0"/>
                <a:ea typeface="ＭＳ Ｐゴシック" pitchFamily="34" charset="-128"/>
              </a:rPr>
              <a:t>Placement at the proximal humerus is the same as proximal humerus placement for adults. The site is located directly on the most prominent aspect of the greater tubercle.</a:t>
            </a:r>
            <a:r>
              <a:rPr lang="en-US" altLang="ru-RU" b="1" smtClean="0">
                <a:latin typeface="Verdana" pitchFamily="34" charset="0"/>
                <a:ea typeface="ＭＳ Ｐゴシック" pitchFamily="34" charset="-128"/>
              </a:rPr>
              <a:t>  </a:t>
            </a:r>
            <a:r>
              <a:rPr lang="en-US" altLang="ru-RU" i="1" smtClean="0">
                <a:latin typeface="Verdana" pitchFamily="34" charset="0"/>
                <a:ea typeface="ＭＳ Ｐゴシック" pitchFamily="34" charset="-128"/>
              </a:rPr>
              <a:t>Ensure that the patient’s hand is resting on the abdomen and that the elbow is adducted (close to the body). </a:t>
            </a:r>
            <a:r>
              <a:rPr lang="en-US" altLang="ru-RU" smtClean="0">
                <a:latin typeface="Verdana" pitchFamily="34" charset="0"/>
                <a:ea typeface="ＭＳ Ｐゴシック" pitchFamily="34" charset="-128"/>
              </a:rPr>
              <a:t>Slide thumb up the anterior shaft of the humerus until you feel the greater tubercle, this is the surgical neck. Approximately 1 cm (depending on patient anatomy) above the surgical neck is the insertion site.  In small children, the proximal humerus may be difficult to locate.  Therefore, the placement may be a proximal humeral shaft placement.</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With all patients, minimal pressure should be placed on the driver during insertion.  This is especially true with pediatric patients.  With softer and smaller pediatric bones, special care must be taken during insertion to avoid both excessive pressure and recoil.  Recoil can occur when the clinician feels the lack of resistance upon entry into the medullary space and inadvertently pulls back on the driver.  This recoil may displace the needle set from the medullary space.</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To avoid accidental dislodgement, Vidacare recommends stabilization of the EZ-IO once placement is confirmed.  </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pPr>
            <a:r>
              <a:rPr lang="en-US" altLang="ru-RU" smtClean="0">
                <a:latin typeface="Verdana" pitchFamily="34" charset="0"/>
                <a:ea typeface="ＭＳ Ｐゴシック" pitchFamily="34" charset="-128"/>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074A04F2-609B-447E-967D-5B3333142B93}" type="slidenum">
              <a:rPr lang="en-US" altLang="ru-RU" smtClean="0">
                <a:solidFill>
                  <a:srgbClr val="000000"/>
                </a:solidFill>
                <a:latin typeface="Times New Roman" pitchFamily="18" charset="0"/>
              </a:rPr>
              <a:pPr eaLnBrk="1" fontAlgn="base" hangingPunct="1">
                <a:spcBef>
                  <a:spcPct val="0"/>
                </a:spcBef>
                <a:spcAft>
                  <a:spcPct val="0"/>
                </a:spcAft>
              </a:pPr>
              <a:t>10</a:t>
            </a:fld>
            <a:endParaRPr lang="en-US" altLang="ru-RU" smtClean="0">
              <a:solidFill>
                <a:srgbClr val="000000"/>
              </a:solidFill>
              <a:latin typeface="Times New Roman" pitchFamily="18"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Notes Placeholder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latin typeface="Verdana" pitchFamily="34" charset="0"/>
                <a:ea typeface="ＭＳ Ｐゴシック" pitchFamily="34" charset="-128"/>
              </a:rPr>
              <a:t>Insert the needle set through the skin until you feel the tip of the needle touch the bone.  This can be accomplished by powering through the skin and up to the bone or pushing through the skin and up to the bone. At this point you need to verify that you can see one of the black lines on the needle above the surface of the skin prior to powering the driver on.  This assures that your needle set is long enough to penetrate completely through the compact bone and into the medullary space.</a:t>
            </a:r>
          </a:p>
          <a:p>
            <a:pPr eaLnBrk="1" hangingPunct="1">
              <a:spcBef>
                <a:spcPct val="0"/>
              </a:spcBef>
            </a:pPr>
            <a:r>
              <a:rPr lang="en-US" altLang="ru-RU" smtClean="0">
                <a:latin typeface="Verdana" pitchFamily="34" charset="0"/>
              </a:rPr>
              <a:t/>
            </a:r>
            <a:br>
              <a:rPr lang="en-US" altLang="ru-RU" smtClean="0">
                <a:latin typeface="Verdana" pitchFamily="34" charset="0"/>
              </a:rPr>
            </a:br>
            <a:r>
              <a:rPr lang="en-US" altLang="ru-RU" smtClean="0">
                <a:latin typeface="Verdana"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pPr>
            <a:fld id="{CC1E96C6-54E0-4BEE-ACD2-D34CAB60675F}" type="slidenum">
              <a:rPr lang="en-US" altLang="ru-RU" smtClean="0">
                <a:solidFill>
                  <a:srgbClr val="000000"/>
                </a:solidFill>
                <a:latin typeface="Times New Roman" pitchFamily="18" charset="0"/>
              </a:rPr>
              <a:pPr eaLnBrk="1" fontAlgn="base" hangingPunct="1">
                <a:spcBef>
                  <a:spcPct val="0"/>
                </a:spcBef>
                <a:spcAft>
                  <a:spcPct val="0"/>
                </a:spcAft>
              </a:pPr>
              <a:t>11</a:t>
            </a:fld>
            <a:endParaRPr lang="en-US" altLang="ru-RU" smtClean="0">
              <a:solidFill>
                <a:srgbClr val="000000"/>
              </a:solidFill>
              <a:latin typeface="Times New Roman" pitchFamily="18" charset="0"/>
            </a:endParaRPr>
          </a:p>
        </p:txBody>
      </p:sp>
      <p:sp>
        <p:nvSpPr>
          <p:cNvPr id="55299" name="Rectangle 2"/>
          <p:cNvSpPr>
            <a:spLocks noGrp="1" noRot="1" noChangeAspect="1" noChangeArrowheads="1" noTextEdit="1"/>
          </p:cNvSpPr>
          <p:nvPr>
            <p:ph type="sldImg"/>
          </p:nvPr>
        </p:nvSpPr>
        <p:spPr bwMode="auto">
          <a:xfrm>
            <a:off x="1162050" y="492125"/>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latin typeface="Verdana" pitchFamily="34" charset="0"/>
                <a:ea typeface="ＭＳ Ｐゴシック" pitchFamily="34" charset="-128"/>
              </a:rPr>
              <a:t>When you feel a decrease in resistance indicating the needle set has entered the medullary space, take your finger off the trigger, and remove the driver by stabilizing the hub with one hand and pulling straight back with the driver.  This releases the magnetic connection between the driver and the needle set.  Be careful to avoid excessive movement of the needle set.  The needle set should feel secure and stable in the bone with the driver removed.</a:t>
            </a:r>
          </a:p>
          <a:p>
            <a:pPr eaLnBrk="1" hangingPunct="1">
              <a:spcBef>
                <a:spcPct val="0"/>
              </a:spcBef>
            </a:pPr>
            <a:r>
              <a:rPr lang="en-US" altLang="ru-RU" smtClean="0">
                <a:latin typeface="Verdana" pitchFamily="34" charset="0"/>
                <a:ea typeface="ＭＳ Ｐゴシック" pitchFamily="34" charset="-128"/>
              </a:rPr>
              <a:t> </a:t>
            </a:r>
          </a:p>
          <a:p>
            <a:pPr eaLnBrk="1" hangingPunct="1">
              <a:spcBef>
                <a:spcPct val="0"/>
              </a:spcBef>
              <a:buFontTx/>
              <a:buChar char="-"/>
            </a:pPr>
            <a:endParaRPr lang="en-US" altLang="ru-RU" smtClean="0">
              <a:ea typeface="ＭＳ Ｐゴシック"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12.05.2017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12.05.2017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12.05.2017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12.05.2017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12.05.2017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12.05.2017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12.05.2017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12.05.2017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12.05.2017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6099" y="99548"/>
            <a:ext cx="8747901" cy="1307003"/>
          </a:xfrm>
        </p:spPr>
        <p:txBody>
          <a:bodyPr>
            <a:noAutofit/>
          </a:bodyPr>
          <a:lstStyle/>
          <a:p>
            <a:r>
              <a:rPr lang="ru-RU" sz="1800" dirty="0" smtClean="0">
                <a:solidFill>
                  <a:schemeClr val="accent1">
                    <a:lumMod val="50000"/>
                  </a:schemeClr>
                </a:solidFill>
                <a:latin typeface="Arial" charset="0"/>
                <a:ea typeface="+mn-ea"/>
                <a:cs typeface="+mn-cs"/>
              </a:rPr>
              <a:t>ФГБОУ ВО </a:t>
            </a:r>
            <a:r>
              <a:rPr lang="ru-RU" sz="1800" dirty="0">
                <a:solidFill>
                  <a:schemeClr val="accent1">
                    <a:lumMod val="50000"/>
                  </a:schemeClr>
                </a:solidFill>
                <a:latin typeface="Arial" charset="0"/>
                <a:ea typeface="+mn-ea"/>
                <a:cs typeface="+mn-cs"/>
              </a:rPr>
              <a:t>Красноярский государственный медицинский </a:t>
            </a:r>
            <a:r>
              <a:rPr lang="ru-RU" sz="1800" dirty="0" smtClean="0">
                <a:solidFill>
                  <a:schemeClr val="accent1">
                    <a:lumMod val="50000"/>
                  </a:schemeClr>
                </a:solidFill>
                <a:latin typeface="Arial" charset="0"/>
                <a:ea typeface="+mn-ea"/>
                <a:cs typeface="+mn-cs"/>
              </a:rPr>
              <a:t>университет</a:t>
            </a:r>
            <a:br>
              <a:rPr lang="ru-RU" sz="1800" dirty="0" smtClean="0">
                <a:solidFill>
                  <a:schemeClr val="accent1">
                    <a:lumMod val="50000"/>
                  </a:schemeClr>
                </a:solidFill>
                <a:latin typeface="Arial" charset="0"/>
                <a:ea typeface="+mn-ea"/>
                <a:cs typeface="+mn-cs"/>
              </a:rPr>
            </a:br>
            <a:r>
              <a:rPr lang="ru-RU" sz="1800" dirty="0" smtClean="0">
                <a:solidFill>
                  <a:schemeClr val="accent1">
                    <a:lumMod val="50000"/>
                  </a:schemeClr>
                </a:solidFill>
                <a:latin typeface="Arial" charset="0"/>
                <a:ea typeface="+mn-ea"/>
                <a:cs typeface="+mn-cs"/>
              </a:rPr>
              <a:t>им</a:t>
            </a:r>
            <a:r>
              <a:rPr lang="ru-RU" sz="1800" dirty="0">
                <a:solidFill>
                  <a:schemeClr val="accent1">
                    <a:lumMod val="50000"/>
                  </a:schemeClr>
                </a:solidFill>
                <a:latin typeface="Arial" charset="0"/>
                <a:ea typeface="+mn-ea"/>
                <a:cs typeface="+mn-cs"/>
              </a:rPr>
              <a:t>. проф. В.Ф. </a:t>
            </a:r>
            <a:r>
              <a:rPr lang="ru-RU" sz="1800" dirty="0" err="1" smtClean="0">
                <a:solidFill>
                  <a:schemeClr val="accent1">
                    <a:lumMod val="50000"/>
                  </a:schemeClr>
                </a:solidFill>
                <a:latin typeface="Arial" charset="0"/>
                <a:ea typeface="+mn-ea"/>
                <a:cs typeface="+mn-cs"/>
              </a:rPr>
              <a:t>Войно-Ясенецкого</a:t>
            </a:r>
            <a:r>
              <a:rPr lang="ru-RU" sz="1800" dirty="0" smtClean="0">
                <a:solidFill>
                  <a:schemeClr val="accent1">
                    <a:lumMod val="50000"/>
                  </a:schemeClr>
                </a:solidFill>
                <a:latin typeface="Arial" charset="0"/>
                <a:ea typeface="+mn-ea"/>
                <a:cs typeface="+mn-cs"/>
              </a:rPr>
              <a:t> </a:t>
            </a:r>
            <a:r>
              <a:rPr lang="en-US" sz="1800" dirty="0" smtClean="0">
                <a:solidFill>
                  <a:schemeClr val="accent1">
                    <a:lumMod val="50000"/>
                  </a:schemeClr>
                </a:solidFill>
                <a:latin typeface="Arial" charset="0"/>
                <a:ea typeface="+mn-ea"/>
                <a:cs typeface="+mn-cs"/>
              </a:rPr>
              <a:t/>
            </a:r>
            <a:br>
              <a:rPr lang="en-US" sz="1800" dirty="0" smtClean="0">
                <a:solidFill>
                  <a:schemeClr val="accent1">
                    <a:lumMod val="50000"/>
                  </a:schemeClr>
                </a:solidFill>
                <a:latin typeface="Arial" charset="0"/>
                <a:ea typeface="+mn-ea"/>
                <a:cs typeface="+mn-cs"/>
              </a:rPr>
            </a:br>
            <a:r>
              <a:rPr lang="ru-RU" sz="1800" dirty="0" smtClean="0">
                <a:solidFill>
                  <a:schemeClr val="accent1">
                    <a:lumMod val="50000"/>
                  </a:schemeClr>
                </a:solidFill>
                <a:latin typeface="Arial" charset="0"/>
                <a:ea typeface="+mn-ea"/>
                <a:cs typeface="+mn-cs"/>
              </a:rPr>
              <a:t>Минздрава России</a:t>
            </a:r>
            <a:r>
              <a:rPr lang="ru-RU" sz="1800" b="1" dirty="0">
                <a:solidFill>
                  <a:schemeClr val="accent1">
                    <a:lumMod val="50000"/>
                  </a:schemeClr>
                </a:solidFill>
                <a:latin typeface="Arial" charset="0"/>
                <a:ea typeface="+mn-ea"/>
                <a:cs typeface="+mn-cs"/>
              </a:rPr>
              <a:t/>
            </a:r>
            <a:br>
              <a:rPr lang="ru-RU" sz="1800" b="1" dirty="0">
                <a:solidFill>
                  <a:schemeClr val="accent1">
                    <a:lumMod val="50000"/>
                  </a:schemeClr>
                </a:solidFill>
                <a:latin typeface="Arial" charset="0"/>
                <a:ea typeface="+mn-ea"/>
                <a:cs typeface="+mn-cs"/>
              </a:rPr>
            </a:br>
            <a:r>
              <a:rPr lang="ru-RU" sz="1400" dirty="0" smtClean="0">
                <a:solidFill>
                  <a:schemeClr val="accent1">
                    <a:lumMod val="50000"/>
                  </a:schemeClr>
                </a:solidFill>
                <a:latin typeface="Arial" charset="0"/>
                <a:ea typeface="+mn-ea"/>
                <a:cs typeface="+mn-cs"/>
              </a:rPr>
              <a:t>Кафедра </a:t>
            </a:r>
            <a:r>
              <a:rPr lang="ru-RU" sz="1400" dirty="0">
                <a:solidFill>
                  <a:schemeClr val="accent1">
                    <a:lumMod val="50000"/>
                  </a:schemeClr>
                </a:solidFill>
                <a:latin typeface="Arial" charset="0"/>
                <a:ea typeface="+mn-ea"/>
                <a:cs typeface="+mn-cs"/>
              </a:rPr>
              <a:t>анестезиологии и реаниматологии ИПО</a:t>
            </a:r>
          </a:p>
        </p:txBody>
      </p:sp>
      <p:sp>
        <p:nvSpPr>
          <p:cNvPr id="4" name="Заголовок 1"/>
          <p:cNvSpPr txBox="1">
            <a:spLocks/>
          </p:cNvSpPr>
          <p:nvPr/>
        </p:nvSpPr>
        <p:spPr>
          <a:xfrm>
            <a:off x="3923928" y="1548738"/>
            <a:ext cx="4932039" cy="31043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solidFill>
                  <a:srgbClr val="FF0000"/>
                </a:solidFill>
                <a:effectLst>
                  <a:outerShdw blurRad="38100" dist="38100" dir="2700000" algn="tl">
                    <a:srgbClr val="000000">
                      <a:alpha val="43137"/>
                    </a:srgbClr>
                  </a:outerShdw>
                </a:effectLst>
              </a:rPr>
              <a:t>Внутрикостный доступ как альтернатива внутривенной </a:t>
            </a:r>
            <a:r>
              <a:rPr lang="ru-RU" sz="3600" b="1" dirty="0" err="1" smtClean="0">
                <a:solidFill>
                  <a:srgbClr val="FF0000"/>
                </a:solidFill>
                <a:effectLst>
                  <a:outerShdw blurRad="38100" dist="38100" dir="2700000" algn="tl">
                    <a:srgbClr val="000000">
                      <a:alpha val="43137"/>
                    </a:srgbClr>
                  </a:outerShdw>
                </a:effectLst>
              </a:rPr>
              <a:t>инфузии</a:t>
            </a:r>
            <a:endParaRPr lang="ru-RU" sz="3600" b="1" dirty="0">
              <a:solidFill>
                <a:srgbClr val="FF0000"/>
              </a:solidFill>
              <a:effectLst>
                <a:outerShdw blurRad="38100" dist="38100" dir="2700000" algn="tl">
                  <a:srgbClr val="000000">
                    <a:alpha val="43137"/>
                  </a:srgbClr>
                </a:outerShdw>
              </a:effectLst>
              <a:ea typeface="+mn-ea"/>
              <a:cs typeface="+mn-cs"/>
            </a:endParaRPr>
          </a:p>
        </p:txBody>
      </p:sp>
      <p:sp>
        <p:nvSpPr>
          <p:cNvPr id="5" name="Заголовок 1"/>
          <p:cNvSpPr txBox="1">
            <a:spLocks/>
          </p:cNvSpPr>
          <p:nvPr/>
        </p:nvSpPr>
        <p:spPr>
          <a:xfrm>
            <a:off x="3779912" y="5157192"/>
            <a:ext cx="5185792"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2400" dirty="0">
                <a:solidFill>
                  <a:srgbClr val="002060"/>
                </a:solidFill>
              </a:rPr>
              <a:t>Газенкампф А.А</a:t>
            </a:r>
            <a:r>
              <a:rPr lang="ru-RU" sz="2400" dirty="0" smtClean="0">
                <a:solidFill>
                  <a:srgbClr val="002060"/>
                </a:solidFill>
              </a:rPr>
              <a:t>.,</a:t>
            </a:r>
            <a:br>
              <a:rPr lang="ru-RU" sz="2400" dirty="0" smtClean="0">
                <a:solidFill>
                  <a:srgbClr val="002060"/>
                </a:solidFill>
              </a:rPr>
            </a:br>
            <a:r>
              <a:rPr lang="ru-RU" sz="2400" dirty="0" smtClean="0">
                <a:solidFill>
                  <a:srgbClr val="002060"/>
                </a:solidFill>
              </a:rPr>
              <a:t>к.м.н., доцент </a:t>
            </a:r>
          </a:p>
        </p:txBody>
      </p:sp>
      <p:sp>
        <p:nvSpPr>
          <p:cNvPr id="6" name="Заголовок 1"/>
          <p:cNvSpPr txBox="1">
            <a:spLocks/>
          </p:cNvSpPr>
          <p:nvPr/>
        </p:nvSpPr>
        <p:spPr>
          <a:xfrm>
            <a:off x="760264" y="6093296"/>
            <a:ext cx="7772400" cy="6409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dirty="0" smtClean="0">
                <a:solidFill>
                  <a:srgbClr val="002060"/>
                </a:solidFill>
              </a:rPr>
              <a:t>Красноярск, 11-12 мая 2017г.</a:t>
            </a:r>
            <a:endParaRPr lang="ru-RU" sz="2000" dirty="0">
              <a:solidFill>
                <a:srgbClr val="002060"/>
              </a:solidFill>
            </a:endParaRPr>
          </a:p>
        </p:txBody>
      </p:sp>
      <p:sp>
        <p:nvSpPr>
          <p:cNvPr id="3" name="Прямоугольник 2"/>
          <p:cNvSpPr/>
          <p:nvPr/>
        </p:nvSpPr>
        <p:spPr>
          <a:xfrm>
            <a:off x="2267744" y="6237312"/>
            <a:ext cx="57606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9" descr="C:\Users\gazenkampfaa\Pictures\Новый рисунок.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41" y="36843"/>
            <a:ext cx="815818" cy="13697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78" y="1811958"/>
            <a:ext cx="3599950"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322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228600" y="548680"/>
            <a:ext cx="8686800" cy="914400"/>
          </a:xfrm>
        </p:spPr>
        <p:txBody>
          <a:bodyPr>
            <a:normAutofit fontScale="90000"/>
          </a:bodyPr>
          <a:lstStyle/>
          <a:p>
            <a:pPr eaLnBrk="1" hangingPunct="1"/>
            <a:r>
              <a:rPr lang="ru-RU" altLang="ru-RU" sz="2800" dirty="0" smtClean="0">
                <a:latin typeface="Verdana" pitchFamily="34" charset="0"/>
              </a:rPr>
              <a:t>Введите иглу под углом </a:t>
            </a:r>
            <a:r>
              <a:rPr lang="en-US" altLang="ru-RU" sz="2800" dirty="0" smtClean="0">
                <a:latin typeface="Verdana" pitchFamily="34" charset="0"/>
              </a:rPr>
              <a:t>90</a:t>
            </a:r>
            <a:r>
              <a:rPr lang="en-US" altLang="ru-RU" sz="2800" baseline="50000" dirty="0" smtClean="0">
                <a:latin typeface="Verdana" pitchFamily="34" charset="0"/>
              </a:rPr>
              <a:t>o</a:t>
            </a:r>
            <a:r>
              <a:rPr lang="en-US" altLang="ru-RU" sz="2800" dirty="0" smtClean="0">
                <a:latin typeface="Verdana" pitchFamily="34" charset="0"/>
              </a:rPr>
              <a:t> </a:t>
            </a:r>
            <a:r>
              <a:rPr lang="ru-RU" altLang="ru-RU" sz="2800" dirty="0" smtClean="0">
                <a:latin typeface="Verdana" pitchFamily="34" charset="0"/>
              </a:rPr>
              <a:t> к </a:t>
            </a:r>
            <a:r>
              <a:rPr lang="ru-RU" altLang="ru-RU" sz="2800" dirty="0" smtClean="0">
                <a:latin typeface="Verdana" pitchFamily="34" charset="0"/>
              </a:rPr>
              <a:t>кости</a:t>
            </a:r>
            <a:br>
              <a:rPr lang="ru-RU" altLang="ru-RU" sz="2800" dirty="0" smtClean="0">
                <a:latin typeface="Verdana" pitchFamily="34" charset="0"/>
              </a:rPr>
            </a:br>
            <a:r>
              <a:rPr lang="ru-RU" altLang="ru-RU" sz="2800" dirty="0" smtClean="0">
                <a:latin typeface="Verdana" pitchFamily="34" charset="0"/>
              </a:rPr>
              <a:t>и </a:t>
            </a:r>
            <a:r>
              <a:rPr lang="ru-RU" altLang="ru-RU" sz="2800" dirty="0" smtClean="0">
                <a:latin typeface="Verdana" pitchFamily="34" charset="0"/>
              </a:rPr>
              <a:t>почувствуете сопротивление</a:t>
            </a:r>
            <a:endParaRPr lang="en-US" altLang="ru-RU" sz="2800" dirty="0" smtClean="0">
              <a:latin typeface="Verdana" pitchFamily="34" charset="0"/>
              <a:cs typeface="Times New Roman" pitchFamily="18" charset="0"/>
            </a:endParaRPr>
          </a:p>
        </p:txBody>
      </p:sp>
      <p:sp>
        <p:nvSpPr>
          <p:cNvPr id="18436" name="TextBox 7"/>
          <p:cNvSpPr txBox="1">
            <a:spLocks noChangeArrowheads="1"/>
          </p:cNvSpPr>
          <p:nvPr/>
        </p:nvSpPr>
        <p:spPr bwMode="auto">
          <a:xfrm>
            <a:off x="4191000" y="63960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ru-RU" altLang="ru-RU">
              <a:solidFill>
                <a:srgbClr val="000000"/>
              </a:solidFill>
              <a:latin typeface="Times New Roman" pitchFamily="18" charset="0"/>
            </a:endParaRPr>
          </a:p>
        </p:txBody>
      </p:sp>
      <p:sp>
        <p:nvSpPr>
          <p:cNvPr id="18437" name="TextBox 8"/>
          <p:cNvSpPr txBox="1">
            <a:spLocks noChangeArrowheads="1"/>
          </p:cNvSpPr>
          <p:nvPr/>
        </p:nvSpPr>
        <p:spPr bwMode="auto">
          <a:xfrm>
            <a:off x="0" y="63246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ru-RU" sz="2000">
                <a:solidFill>
                  <a:schemeClr val="bg1"/>
                </a:solidFill>
                <a:latin typeface="Verdana" pitchFamily="34" charset="0"/>
              </a:rPr>
              <a:t>It’s a matter of RPM not pressure – EZ does IT!</a:t>
            </a: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44824"/>
            <a:ext cx="51054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Users\gazenkampfaa\Pictures\Новый рисунок.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4189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455613" y="332656"/>
            <a:ext cx="8153400" cy="717550"/>
          </a:xfrm>
        </p:spPr>
        <p:txBody>
          <a:bodyPr>
            <a:normAutofit/>
          </a:bodyPr>
          <a:lstStyle/>
          <a:p>
            <a:pPr eaLnBrk="1" hangingPunct="1"/>
            <a:r>
              <a:rPr lang="en-US" altLang="ru-RU" sz="3600" dirty="0" err="1" smtClean="0">
                <a:latin typeface="Verdana" pitchFamily="34" charset="0"/>
              </a:rPr>
              <a:t>Отсоедините</a:t>
            </a:r>
            <a:r>
              <a:rPr lang="en-US" altLang="ru-RU" sz="3600" dirty="0" smtClean="0">
                <a:latin typeface="Verdana" pitchFamily="34" charset="0"/>
              </a:rPr>
              <a:t> </a:t>
            </a:r>
            <a:r>
              <a:rPr lang="en-US" altLang="ru-RU" sz="3600" dirty="0" err="1" smtClean="0">
                <a:latin typeface="Verdana" pitchFamily="34" charset="0"/>
              </a:rPr>
              <a:t>драйвер</a:t>
            </a:r>
            <a:r>
              <a:rPr lang="en-US" altLang="ru-RU" sz="3600" dirty="0" smtClean="0">
                <a:latin typeface="Verdana" pitchFamily="34" charset="0"/>
              </a:rPr>
              <a:t> </a:t>
            </a:r>
            <a:r>
              <a:rPr lang="en-US" altLang="ru-RU" sz="3600" dirty="0" err="1" smtClean="0">
                <a:latin typeface="Verdana" pitchFamily="34" charset="0"/>
              </a:rPr>
              <a:t>от</a:t>
            </a:r>
            <a:r>
              <a:rPr lang="en-US" altLang="ru-RU" sz="3600" dirty="0" smtClean="0">
                <a:latin typeface="Verdana" pitchFamily="34" charset="0"/>
              </a:rPr>
              <a:t> </a:t>
            </a:r>
            <a:r>
              <a:rPr lang="en-US" altLang="ru-RU" sz="3600" dirty="0" err="1" smtClean="0">
                <a:latin typeface="Verdana" pitchFamily="34" charset="0"/>
              </a:rPr>
              <a:t>иглы</a:t>
            </a:r>
            <a:endParaRPr lang="en-US" altLang="ru-RU" sz="3600" dirty="0" smtClean="0">
              <a:latin typeface="Verdana" pitchFamily="34" charset="0"/>
            </a:endParaRP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7165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Users\gazenkampfaa\Pictures\Новый рисунок.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5803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3" y="2963218"/>
            <a:ext cx="4443511" cy="38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859" y="344364"/>
            <a:ext cx="495300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Users\gazenkampfaa\Pictures\Новый рисунок.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646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Объект 3"/>
          <p:cNvGraphicFramePr>
            <a:graphicFrameLocks/>
          </p:cNvGraphicFramePr>
          <p:nvPr>
            <p:extLst>
              <p:ext uri="{D42A27DB-BD31-4B8C-83A1-F6EECF244321}">
                <p14:modId xmlns:p14="http://schemas.microsoft.com/office/powerpoint/2010/main" val="83983251"/>
              </p:ext>
            </p:extLst>
          </p:nvPr>
        </p:nvGraphicFramePr>
        <p:xfrm>
          <a:off x="323528" y="2132856"/>
          <a:ext cx="5328592" cy="3962400"/>
        </p:xfrm>
        <a:graphic>
          <a:graphicData uri="http://schemas.openxmlformats.org/drawingml/2006/table">
            <a:tbl>
              <a:tblPr firstRow="1" bandRow="1">
                <a:tableStyleId>{5C22544A-7EE6-4342-B048-85BDC9FD1C3A}</a:tableStyleId>
              </a:tblPr>
              <a:tblGrid>
                <a:gridCol w="2160240"/>
                <a:gridCol w="3168352"/>
              </a:tblGrid>
              <a:tr h="286370">
                <a:tc>
                  <a:txBody>
                    <a:bodyPr/>
                    <a:lstStyle/>
                    <a:p>
                      <a:r>
                        <a:rPr lang="ru-RU" sz="1600" b="1" i="0" u="none" strike="noStrike" kern="1200" baseline="0" dirty="0" smtClean="0">
                          <a:solidFill>
                            <a:schemeClr val="lt1"/>
                          </a:solidFill>
                          <a:latin typeface="+mn-lt"/>
                          <a:ea typeface="+mn-ea"/>
                          <a:cs typeface="+mn-cs"/>
                        </a:rPr>
                        <a:t>Показания:</a:t>
                      </a:r>
                      <a:endParaRPr lang="ru-RU" sz="1600" dirty="0"/>
                    </a:p>
                  </a:txBody>
                  <a:tcPr/>
                </a:tc>
                <a:tc>
                  <a:txBody>
                    <a:bodyPr/>
                    <a:lstStyle/>
                    <a:p>
                      <a:r>
                        <a:rPr lang="ru-RU" sz="1600" b="1" i="0" u="none" strike="noStrike" kern="1200" baseline="0" dirty="0" smtClean="0">
                          <a:solidFill>
                            <a:schemeClr val="lt1"/>
                          </a:solidFill>
                          <a:latin typeface="+mn-lt"/>
                          <a:ea typeface="+mn-ea"/>
                          <a:cs typeface="+mn-cs"/>
                        </a:rPr>
                        <a:t>Противопоказания</a:t>
                      </a:r>
                      <a:endParaRPr lang="ru-RU" sz="1600" dirty="0"/>
                    </a:p>
                  </a:txBody>
                  <a:tcPr/>
                </a:tc>
              </a:tr>
              <a:tr h="494640">
                <a:tc>
                  <a:txBody>
                    <a:bodyPr/>
                    <a:lstStyle/>
                    <a:p>
                      <a:r>
                        <a:rPr lang="ru-RU" sz="1600" b="0" i="0" u="none" strike="noStrike" kern="1200" baseline="0" dirty="0" smtClean="0">
                          <a:solidFill>
                            <a:schemeClr val="dk1"/>
                          </a:solidFill>
                          <a:latin typeface="+mn-lt"/>
                          <a:ea typeface="+mn-ea"/>
                          <a:cs typeface="+mn-cs"/>
                        </a:rPr>
                        <a:t>Сердечно-легочная реанимация</a:t>
                      </a:r>
                      <a:endParaRPr lang="ru-RU" sz="1600" dirty="0"/>
                    </a:p>
                  </a:txBody>
                  <a:tcPr/>
                </a:tc>
                <a:tc>
                  <a:txBody>
                    <a:bodyPr/>
                    <a:lstStyle/>
                    <a:p>
                      <a:r>
                        <a:rPr lang="ru-RU" sz="1600" b="0" i="0" u="none" strike="noStrike" kern="1200" baseline="0" dirty="0" smtClean="0">
                          <a:solidFill>
                            <a:schemeClr val="dk1"/>
                          </a:solidFill>
                          <a:latin typeface="+mn-lt"/>
                          <a:ea typeface="+mn-ea"/>
                          <a:cs typeface="+mn-cs"/>
                        </a:rPr>
                        <a:t>Переломы</a:t>
                      </a:r>
                      <a:endParaRPr lang="ru-RU" sz="1600" dirty="0"/>
                    </a:p>
                  </a:txBody>
                  <a:tcPr/>
                </a:tc>
              </a:tr>
              <a:tr h="702909">
                <a:tc>
                  <a:txBody>
                    <a:bodyPr/>
                    <a:lstStyle/>
                    <a:p>
                      <a:r>
                        <a:rPr lang="ru-RU" sz="1600" b="0" i="0" u="none" strike="noStrike" kern="1200" baseline="0" dirty="0" smtClean="0">
                          <a:solidFill>
                            <a:schemeClr val="dk1"/>
                          </a:solidFill>
                          <a:latin typeface="+mn-lt"/>
                          <a:ea typeface="+mn-ea"/>
                          <a:cs typeface="+mn-cs"/>
                        </a:rPr>
                        <a:t>Нарушенный уровень сознания</a:t>
                      </a:r>
                      <a:endParaRPr lang="ru-RU" sz="1600" dirty="0"/>
                    </a:p>
                  </a:txBody>
                  <a:tcPr/>
                </a:tc>
                <a:tc>
                  <a:txBody>
                    <a:bodyPr/>
                    <a:lstStyle/>
                    <a:p>
                      <a:r>
                        <a:rPr lang="ru-RU" sz="1600" b="0" i="0" u="none" strike="noStrike" kern="1200" baseline="0" dirty="0" smtClean="0">
                          <a:solidFill>
                            <a:schemeClr val="dk1"/>
                          </a:solidFill>
                          <a:latin typeface="+mn-lt"/>
                          <a:ea typeface="+mn-ea"/>
                          <a:cs typeface="+mn-cs"/>
                        </a:rPr>
                        <a:t>Избыточный подкожно-жировой слой и/или отсутствие явных</a:t>
                      </a:r>
                    </a:p>
                    <a:p>
                      <a:r>
                        <a:rPr lang="ru-RU" sz="1600" b="0" i="0" u="none" strike="noStrike" kern="1200" baseline="0" dirty="0" smtClean="0">
                          <a:solidFill>
                            <a:schemeClr val="dk1"/>
                          </a:solidFill>
                          <a:latin typeface="+mn-lt"/>
                          <a:ea typeface="+mn-ea"/>
                          <a:cs typeface="+mn-cs"/>
                        </a:rPr>
                        <a:t>анатомических ориентиров</a:t>
                      </a:r>
                      <a:endParaRPr lang="ru-RU" sz="1600" dirty="0"/>
                    </a:p>
                  </a:txBody>
                  <a:tcPr/>
                </a:tc>
              </a:tr>
              <a:tr h="494640">
                <a:tc>
                  <a:txBody>
                    <a:bodyPr/>
                    <a:lstStyle/>
                    <a:p>
                      <a:r>
                        <a:rPr lang="ru-RU" sz="1600" b="0" i="0" u="none" strike="noStrike" kern="1200" baseline="0" dirty="0" smtClean="0">
                          <a:solidFill>
                            <a:schemeClr val="dk1"/>
                          </a:solidFill>
                          <a:latin typeface="+mn-lt"/>
                          <a:ea typeface="+mn-ea"/>
                          <a:cs typeface="+mn-cs"/>
                        </a:rPr>
                        <a:t>Дыхательная недостаточность</a:t>
                      </a:r>
                      <a:endParaRPr lang="ru-RU" sz="1600" dirty="0"/>
                    </a:p>
                  </a:txBody>
                  <a:tcPr/>
                </a:tc>
                <a:tc>
                  <a:txBody>
                    <a:bodyPr/>
                    <a:lstStyle/>
                    <a:p>
                      <a:r>
                        <a:rPr lang="ru-RU" sz="1600" b="0" i="0" u="none" strike="noStrike" kern="1200" baseline="0" dirty="0" smtClean="0">
                          <a:solidFill>
                            <a:schemeClr val="dk1"/>
                          </a:solidFill>
                          <a:latin typeface="+mn-lt"/>
                          <a:ea typeface="+mn-ea"/>
                          <a:cs typeface="+mn-cs"/>
                        </a:rPr>
                        <a:t>Инфекция в месте установки</a:t>
                      </a:r>
                      <a:endParaRPr lang="ru-RU" sz="1600" dirty="0"/>
                    </a:p>
                  </a:txBody>
                  <a:tcPr/>
                </a:tc>
              </a:tr>
              <a:tr h="702909">
                <a:tc>
                  <a:txBody>
                    <a:bodyPr/>
                    <a:lstStyle/>
                    <a:p>
                      <a:r>
                        <a:rPr lang="ru-RU" sz="1600" b="0" i="0" u="none" strike="noStrike" kern="1200" baseline="0" dirty="0" smtClean="0">
                          <a:solidFill>
                            <a:schemeClr val="dk1"/>
                          </a:solidFill>
                          <a:latin typeface="+mn-lt"/>
                          <a:ea typeface="+mn-ea"/>
                          <a:cs typeface="+mn-cs"/>
                        </a:rPr>
                        <a:t>Гемодинамическая нестабильность</a:t>
                      </a:r>
                      <a:endParaRPr lang="ru-RU" sz="1600" dirty="0"/>
                    </a:p>
                  </a:txBody>
                  <a:tcPr/>
                </a:tc>
                <a:tc>
                  <a:txBody>
                    <a:bodyPr/>
                    <a:lstStyle/>
                    <a:p>
                      <a:r>
                        <a:rPr lang="ru-RU" sz="1600" b="0" i="0" u="none" strike="noStrike" kern="1200" baseline="0" dirty="0" smtClean="0">
                          <a:solidFill>
                            <a:schemeClr val="dk1"/>
                          </a:solidFill>
                          <a:latin typeface="+mn-lt"/>
                          <a:ea typeface="+mn-ea"/>
                          <a:cs typeface="+mn-cs"/>
                        </a:rPr>
                        <a:t>Значительные ортопедические процедуры в месте установки в</a:t>
                      </a:r>
                    </a:p>
                    <a:p>
                      <a:r>
                        <a:rPr lang="ru-RU" sz="1600" b="0" i="0" u="none" strike="noStrike" kern="1200" baseline="0" dirty="0" smtClean="0">
                          <a:solidFill>
                            <a:schemeClr val="dk1"/>
                          </a:solidFill>
                          <a:latin typeface="+mn-lt"/>
                          <a:ea typeface="+mn-ea"/>
                          <a:cs typeface="+mn-cs"/>
                        </a:rPr>
                        <a:t>анамнезе</a:t>
                      </a:r>
                      <a:endParaRPr lang="ru-RU" sz="1600" dirty="0"/>
                    </a:p>
                  </a:txBody>
                  <a:tcPr/>
                </a:tc>
              </a:tr>
              <a:tr h="702909">
                <a:tc>
                  <a:txBody>
                    <a:bodyPr/>
                    <a:lstStyle/>
                    <a:p>
                      <a:r>
                        <a:rPr lang="ru-RU" sz="1600" b="0" i="0" u="none" strike="noStrike" kern="1200" baseline="0" dirty="0" smtClean="0">
                          <a:solidFill>
                            <a:schemeClr val="dk1"/>
                          </a:solidFill>
                          <a:latin typeface="+mn-lt"/>
                          <a:ea typeface="+mn-ea"/>
                          <a:cs typeface="+mn-cs"/>
                        </a:rPr>
                        <a:t>Трудность при постановке внутри-</a:t>
                      </a:r>
                    </a:p>
                    <a:p>
                      <a:r>
                        <a:rPr lang="ru-RU" sz="1600" b="0" i="0" u="none" strike="noStrike" kern="1200" baseline="0" dirty="0" err="1" smtClean="0">
                          <a:solidFill>
                            <a:schemeClr val="dk1"/>
                          </a:solidFill>
                          <a:latin typeface="+mn-lt"/>
                          <a:ea typeface="+mn-ea"/>
                          <a:cs typeface="+mn-cs"/>
                        </a:rPr>
                        <a:t>венногокатетера</a:t>
                      </a:r>
                      <a:endParaRPr lang="ru-RU" sz="1600" dirty="0"/>
                    </a:p>
                  </a:txBody>
                  <a:tcPr/>
                </a:tc>
                <a:tc>
                  <a:txBody>
                    <a:bodyPr/>
                    <a:lstStyle/>
                    <a:p>
                      <a:endParaRPr lang="ru-RU" sz="1600" dirty="0"/>
                    </a:p>
                  </a:txBody>
                  <a:tcPr/>
                </a:tc>
              </a:tr>
            </a:tbl>
          </a:graphicData>
        </a:graphic>
      </p:graphicFrame>
      <p:pic>
        <p:nvPicPr>
          <p:cNvPr id="1026" name="Picture 2" descr="C:\Users\Андрей\Pictures\Новый рисунок (1).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4603" y="352357"/>
            <a:ext cx="2506134"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ндрей\Pictures\Новый рисунок.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88640"/>
            <a:ext cx="4950225" cy="178389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pic>
        <p:nvPicPr>
          <p:cNvPr id="13" name="Picture 9" descr="C:\Users\gazenkampfaa\Pictures\Новый рисунок.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azenkampfaa\Pictures\Новый рисунок (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5731" y="3450580"/>
            <a:ext cx="2909046" cy="1036204"/>
          </a:xfrm>
          <a:prstGeom prst="rect">
            <a:avLst/>
          </a:prstGeom>
          <a:noFill/>
          <a:ln w="19050">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5004047" y="3736733"/>
            <a:ext cx="3736690" cy="2860619"/>
          </a:xfrm>
          <a:prstGeom prst="round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sz="1400"/>
          </a:p>
        </p:txBody>
      </p:sp>
      <p:sp>
        <p:nvSpPr>
          <p:cNvPr id="10" name="Заголовок 1"/>
          <p:cNvSpPr txBox="1">
            <a:spLocks/>
          </p:cNvSpPr>
          <p:nvPr/>
        </p:nvSpPr>
        <p:spPr>
          <a:xfrm>
            <a:off x="5004047" y="3645024"/>
            <a:ext cx="3736689" cy="2952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dirty="0" smtClean="0">
                <a:solidFill>
                  <a:srgbClr val="002060"/>
                </a:solidFill>
              </a:rPr>
              <a:t>«</a:t>
            </a:r>
            <a:r>
              <a:rPr lang="en-US" sz="2000" dirty="0" smtClean="0">
                <a:solidFill>
                  <a:srgbClr val="002060"/>
                </a:solidFill>
              </a:rPr>
              <a:t>ВКД</a:t>
            </a:r>
            <a:r>
              <a:rPr lang="ru-RU" sz="2000" dirty="0" smtClean="0">
                <a:solidFill>
                  <a:srgbClr val="002060"/>
                </a:solidFill>
              </a:rPr>
              <a:t> </a:t>
            </a:r>
            <a:r>
              <a:rPr lang="en-US" sz="2000" dirty="0" err="1" smtClean="0">
                <a:solidFill>
                  <a:srgbClr val="002060"/>
                </a:solidFill>
              </a:rPr>
              <a:t>является</a:t>
            </a:r>
            <a:r>
              <a:rPr lang="ru-RU" sz="2000" dirty="0" smtClean="0">
                <a:solidFill>
                  <a:srgbClr val="002060"/>
                </a:solidFill>
              </a:rPr>
              <a:t> </a:t>
            </a:r>
            <a:r>
              <a:rPr lang="en-US" sz="2000" dirty="0" err="1" smtClean="0">
                <a:solidFill>
                  <a:srgbClr val="002060"/>
                </a:solidFill>
              </a:rPr>
              <a:t>второй</a:t>
            </a:r>
            <a:r>
              <a:rPr lang="ru-RU" sz="2000" dirty="0" smtClean="0">
                <a:solidFill>
                  <a:srgbClr val="002060"/>
                </a:solidFill>
              </a:rPr>
              <a:t> линией выбора у взрослых – </a:t>
            </a:r>
            <a:r>
              <a:rPr lang="ru-RU" sz="2000" b="1" dirty="0" smtClean="0">
                <a:solidFill>
                  <a:srgbClr val="002060"/>
                </a:solidFill>
              </a:rPr>
              <a:t>после двух неудачных попыток</a:t>
            </a:r>
            <a:r>
              <a:rPr lang="ru-RU" sz="2000" dirty="0" smtClean="0">
                <a:solidFill>
                  <a:srgbClr val="002060"/>
                </a:solidFill>
              </a:rPr>
              <a:t> катетеризации периферических </a:t>
            </a:r>
            <a:r>
              <a:rPr lang="ru-RU" sz="2000" dirty="0" smtClean="0">
                <a:solidFill>
                  <a:srgbClr val="002060"/>
                </a:solidFill>
              </a:rPr>
              <a:t>вен </a:t>
            </a:r>
            <a:r>
              <a:rPr lang="ru-RU" sz="2000" b="1" dirty="0" smtClean="0">
                <a:solidFill>
                  <a:srgbClr val="002060"/>
                </a:solidFill>
              </a:rPr>
              <a:t>в </a:t>
            </a:r>
            <a:r>
              <a:rPr lang="ru-RU" sz="2000" b="1" dirty="0" smtClean="0">
                <a:solidFill>
                  <a:srgbClr val="002060"/>
                </a:solidFill>
              </a:rPr>
              <a:t>течение 60 сек</a:t>
            </a:r>
            <a:r>
              <a:rPr lang="ru-RU" sz="2000" dirty="0" smtClean="0">
                <a:solidFill>
                  <a:srgbClr val="002060"/>
                </a:solidFill>
              </a:rPr>
              <a:t>, и </a:t>
            </a:r>
            <a:r>
              <a:rPr lang="ru-RU" sz="2000" b="1" dirty="0" smtClean="0">
                <a:solidFill>
                  <a:srgbClr val="002060"/>
                </a:solidFill>
              </a:rPr>
              <a:t>первой линией выбора у педиатрических</a:t>
            </a:r>
            <a:r>
              <a:rPr lang="ru-RU" sz="2000" dirty="0" smtClean="0">
                <a:solidFill>
                  <a:srgbClr val="002060"/>
                </a:solidFill>
              </a:rPr>
              <a:t> </a:t>
            </a:r>
            <a:r>
              <a:rPr lang="ru-RU" sz="2000" dirty="0" smtClean="0">
                <a:solidFill>
                  <a:srgbClr val="002060"/>
                </a:solidFill>
              </a:rPr>
              <a:t>пациентов».</a:t>
            </a:r>
            <a:endParaRPr lang="ru-RU" sz="2000" dirty="0">
              <a:solidFill>
                <a:srgbClr val="002060"/>
              </a:solidFill>
            </a:endParaRPr>
          </a:p>
        </p:txBody>
      </p:sp>
    </p:spTree>
    <p:extLst>
      <p:ext uri="{BB962C8B-B14F-4D97-AF65-F5344CB8AC3E}">
        <p14:creationId xmlns:p14="http://schemas.microsoft.com/office/powerpoint/2010/main" val="288150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91174" y="2492896"/>
            <a:ext cx="8085282" cy="1384995"/>
          </a:xfrm>
          <a:prstGeom prst="rect">
            <a:avLst/>
          </a:prstGeom>
        </p:spPr>
        <p:txBody>
          <a:bodyPr wrap="square">
            <a:spAutoFit/>
          </a:bodyPr>
          <a:lstStyle/>
          <a:p>
            <a:pPr algn="just"/>
            <a:r>
              <a:rPr lang="ru-RU" sz="2000" dirty="0">
                <a:solidFill>
                  <a:srgbClr val="002060"/>
                </a:solidFill>
              </a:rPr>
              <a:t>Начало действия и </a:t>
            </a:r>
            <a:r>
              <a:rPr lang="ru-RU" sz="2000" dirty="0" smtClean="0">
                <a:solidFill>
                  <a:srgbClr val="002060"/>
                </a:solidFill>
              </a:rPr>
              <a:t>время достижения </a:t>
            </a:r>
            <a:r>
              <a:rPr lang="ru-RU" sz="2000" dirty="0">
                <a:solidFill>
                  <a:srgbClr val="002060"/>
                </a:solidFill>
              </a:rPr>
              <a:t>адекватных концентраций лекарственных средств в плазме аналогично </a:t>
            </a:r>
            <a:r>
              <a:rPr lang="ru-RU" sz="2000" dirty="0" smtClean="0">
                <a:solidFill>
                  <a:srgbClr val="002060"/>
                </a:solidFill>
              </a:rPr>
              <a:t>показателям при введении вещества через центральный </a:t>
            </a:r>
            <a:r>
              <a:rPr lang="ru-RU" sz="2000" dirty="0">
                <a:solidFill>
                  <a:srgbClr val="002060"/>
                </a:solidFill>
              </a:rPr>
              <a:t>венозный катетер. </a:t>
            </a:r>
          </a:p>
          <a:p>
            <a:pPr algn="r"/>
            <a:endParaRPr lang="ru-RU" sz="800" dirty="0" smtClean="0">
              <a:solidFill>
                <a:srgbClr val="0070C0"/>
              </a:solidFill>
            </a:endParaRPr>
          </a:p>
          <a:p>
            <a:pPr algn="r"/>
            <a:r>
              <a:rPr lang="en-US" sz="1600" dirty="0" smtClean="0">
                <a:solidFill>
                  <a:srgbClr val="0070C0"/>
                </a:solidFill>
              </a:rPr>
              <a:t>Buck </a:t>
            </a:r>
            <a:r>
              <a:rPr lang="en-US" sz="1600" dirty="0">
                <a:solidFill>
                  <a:srgbClr val="0070C0"/>
                </a:solidFill>
              </a:rPr>
              <a:t>ML, </a:t>
            </a:r>
            <a:r>
              <a:rPr lang="en-US" sz="1600" b="1" dirty="0" smtClean="0">
                <a:solidFill>
                  <a:srgbClr val="0070C0"/>
                </a:solidFill>
              </a:rPr>
              <a:t>Ann </a:t>
            </a:r>
            <a:r>
              <a:rPr lang="en-US" sz="1600" b="1" dirty="0">
                <a:solidFill>
                  <a:srgbClr val="0070C0"/>
                </a:solidFill>
              </a:rPr>
              <a:t>Pharmacother2007</a:t>
            </a:r>
            <a:r>
              <a:rPr lang="en-US" sz="1600" dirty="0">
                <a:solidFill>
                  <a:srgbClr val="0070C0"/>
                </a:solidFill>
              </a:rPr>
              <a:t>;41:1679–86.575.</a:t>
            </a:r>
            <a:endParaRPr lang="ru-RU" sz="1600" dirty="0">
              <a:solidFill>
                <a:srgbClr val="0070C0"/>
              </a:solidFill>
            </a:endParaRPr>
          </a:p>
        </p:txBody>
      </p:sp>
      <p:sp>
        <p:nvSpPr>
          <p:cNvPr id="6" name="Прямоугольник 5"/>
          <p:cNvSpPr/>
          <p:nvPr/>
        </p:nvSpPr>
        <p:spPr>
          <a:xfrm>
            <a:off x="438226" y="908720"/>
            <a:ext cx="8289016" cy="1323439"/>
          </a:xfrm>
          <a:prstGeom prst="rect">
            <a:avLst/>
          </a:prstGeom>
        </p:spPr>
        <p:txBody>
          <a:bodyPr wrap="square">
            <a:spAutoFit/>
          </a:bodyPr>
          <a:lstStyle/>
          <a:p>
            <a:pPr algn="just"/>
            <a:r>
              <a:rPr lang="ru-RU" sz="2000" dirty="0">
                <a:solidFill>
                  <a:srgbClr val="002060"/>
                </a:solidFill>
              </a:rPr>
              <a:t>Если внутривенный доступ затруднен или невозможен, </a:t>
            </a:r>
            <a:r>
              <a:rPr lang="ru-RU" sz="2000" dirty="0" smtClean="0">
                <a:solidFill>
                  <a:srgbClr val="002060"/>
                </a:solidFill>
              </a:rPr>
              <a:t>необходимо рассмотреть возможность </a:t>
            </a:r>
            <a:r>
              <a:rPr lang="ru-RU" sz="2000" b="1" dirty="0" smtClean="0">
                <a:solidFill>
                  <a:srgbClr val="002060"/>
                </a:solidFill>
              </a:rPr>
              <a:t>внутрикостного доступа</a:t>
            </a:r>
            <a:r>
              <a:rPr lang="ru-RU" sz="2000" dirty="0" smtClean="0">
                <a:solidFill>
                  <a:srgbClr val="002060"/>
                </a:solidFill>
              </a:rPr>
              <a:t>. </a:t>
            </a:r>
          </a:p>
          <a:p>
            <a:pPr algn="just"/>
            <a:endParaRPr lang="ru-RU" sz="800" dirty="0" smtClean="0">
              <a:solidFill>
                <a:srgbClr val="0070C0"/>
              </a:solidFill>
            </a:endParaRPr>
          </a:p>
          <a:p>
            <a:pPr algn="r"/>
            <a:r>
              <a:rPr lang="en-US" sz="1600" dirty="0" smtClean="0">
                <a:solidFill>
                  <a:srgbClr val="0070C0"/>
                </a:solidFill>
              </a:rPr>
              <a:t>Lee </a:t>
            </a:r>
            <a:r>
              <a:rPr lang="en-US" sz="1600" dirty="0">
                <a:solidFill>
                  <a:srgbClr val="0070C0"/>
                </a:solidFill>
              </a:rPr>
              <a:t>PM, Lee </a:t>
            </a:r>
            <a:r>
              <a:rPr lang="en-US" sz="1600" dirty="0" smtClean="0">
                <a:solidFill>
                  <a:srgbClr val="0070C0"/>
                </a:solidFill>
              </a:rPr>
              <a:t>C. </a:t>
            </a:r>
            <a:r>
              <a:rPr lang="en-US" sz="1600" b="1" dirty="0" err="1">
                <a:solidFill>
                  <a:srgbClr val="0070C0"/>
                </a:solidFill>
              </a:rPr>
              <a:t>Crit</a:t>
            </a:r>
            <a:r>
              <a:rPr lang="en-US" sz="1600" b="1" dirty="0">
                <a:solidFill>
                  <a:srgbClr val="0070C0"/>
                </a:solidFill>
              </a:rPr>
              <a:t> Care Med 2015</a:t>
            </a:r>
            <a:r>
              <a:rPr lang="en-US" sz="1600" dirty="0">
                <a:solidFill>
                  <a:srgbClr val="0070C0"/>
                </a:solidFill>
              </a:rPr>
              <a:t>;43:1233–8.208.</a:t>
            </a:r>
            <a:endParaRPr lang="ru-RU" sz="1600" dirty="0">
              <a:solidFill>
                <a:srgbClr val="0070C0"/>
              </a:solidFill>
            </a:endParaRPr>
          </a:p>
          <a:p>
            <a:pPr algn="r"/>
            <a:r>
              <a:rPr lang="en-US" sz="1600" dirty="0">
                <a:solidFill>
                  <a:srgbClr val="0070C0"/>
                </a:solidFill>
              </a:rPr>
              <a:t>Helm </a:t>
            </a:r>
            <a:r>
              <a:rPr lang="en-US" sz="1600" dirty="0" smtClean="0">
                <a:solidFill>
                  <a:srgbClr val="0070C0"/>
                </a:solidFill>
              </a:rPr>
              <a:t>M. </a:t>
            </a:r>
            <a:r>
              <a:rPr lang="en-US" sz="1600" b="1" dirty="0">
                <a:solidFill>
                  <a:srgbClr val="0070C0"/>
                </a:solidFill>
              </a:rPr>
              <a:t>Resuscitation 2015</a:t>
            </a:r>
            <a:r>
              <a:rPr lang="en-US" sz="1600" dirty="0">
                <a:solidFill>
                  <a:srgbClr val="0070C0"/>
                </a:solidFill>
              </a:rPr>
              <a:t>;88:43–7.</a:t>
            </a:r>
            <a:endParaRPr lang="ru-RU" sz="1600" dirty="0">
              <a:solidFill>
                <a:srgbClr val="0070C0"/>
              </a:solidFill>
            </a:endParaRPr>
          </a:p>
        </p:txBody>
      </p:sp>
      <p:pic>
        <p:nvPicPr>
          <p:cNvPr id="8" name="Picture 9" descr="C:\Users\gazenkampfaa\Pictures\Новый рисунок.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835696" y="188640"/>
            <a:ext cx="7056784" cy="523220"/>
          </a:xfrm>
          <a:prstGeom prst="rect">
            <a:avLst/>
          </a:prstGeom>
        </p:spPr>
        <p:txBody>
          <a:bodyPr wrap="square">
            <a:spAutoFit/>
          </a:bodyPr>
          <a:lstStyle/>
          <a:p>
            <a:pPr algn="r"/>
            <a:r>
              <a:rPr lang="ru-RU" sz="2800" dirty="0" smtClean="0">
                <a:solidFill>
                  <a:srgbClr val="C00000"/>
                </a:solidFill>
              </a:rPr>
              <a:t>Что советуют коллеги?</a:t>
            </a:r>
            <a:endParaRPr lang="ru-RU" sz="2800" dirty="0">
              <a:solidFill>
                <a:srgbClr val="C00000"/>
              </a:solidFill>
            </a:endParaRPr>
          </a:p>
        </p:txBody>
      </p:sp>
      <p:sp>
        <p:nvSpPr>
          <p:cNvPr id="11" name="Прямоугольник 10"/>
          <p:cNvSpPr/>
          <p:nvPr/>
        </p:nvSpPr>
        <p:spPr>
          <a:xfrm>
            <a:off x="591174" y="4077072"/>
            <a:ext cx="8013274" cy="1538883"/>
          </a:xfrm>
          <a:prstGeom prst="rect">
            <a:avLst/>
          </a:prstGeom>
        </p:spPr>
        <p:txBody>
          <a:bodyPr wrap="square">
            <a:spAutoFit/>
          </a:bodyPr>
          <a:lstStyle/>
          <a:p>
            <a:r>
              <a:rPr lang="ru-RU" dirty="0" smtClean="0">
                <a:solidFill>
                  <a:srgbClr val="002060"/>
                </a:solidFill>
              </a:rPr>
              <a:t>Скорость </a:t>
            </a:r>
            <a:r>
              <a:rPr lang="ru-RU" dirty="0" err="1">
                <a:solidFill>
                  <a:srgbClr val="002060"/>
                </a:solidFill>
              </a:rPr>
              <a:t>инфузии</a:t>
            </a:r>
            <a:r>
              <a:rPr lang="ru-RU" dirty="0">
                <a:solidFill>
                  <a:srgbClr val="002060"/>
                </a:solidFill>
              </a:rPr>
              <a:t> без </a:t>
            </a:r>
            <a:r>
              <a:rPr lang="ru-RU" dirty="0" smtClean="0">
                <a:solidFill>
                  <a:srgbClr val="002060"/>
                </a:solidFill>
              </a:rPr>
              <a:t>применения давления </a:t>
            </a:r>
            <a:r>
              <a:rPr lang="ru-RU" b="1" dirty="0" smtClean="0">
                <a:solidFill>
                  <a:srgbClr val="002060"/>
                </a:solidFill>
              </a:rPr>
              <a:t>73 </a:t>
            </a:r>
            <a:r>
              <a:rPr lang="ru-RU" b="1" dirty="0">
                <a:solidFill>
                  <a:srgbClr val="002060"/>
                </a:solidFill>
              </a:rPr>
              <a:t>мл/мин </a:t>
            </a:r>
            <a:r>
              <a:rPr lang="ru-RU" b="1" dirty="0" smtClean="0">
                <a:solidFill>
                  <a:srgbClr val="002060"/>
                </a:solidFill>
              </a:rPr>
              <a:t>- </a:t>
            </a:r>
            <a:r>
              <a:rPr lang="ru-RU" b="1" dirty="0">
                <a:solidFill>
                  <a:srgbClr val="002060"/>
                </a:solidFill>
              </a:rPr>
              <a:t>84 мл/мин</a:t>
            </a:r>
            <a:r>
              <a:rPr lang="ru-RU" dirty="0">
                <a:solidFill>
                  <a:srgbClr val="002060"/>
                </a:solidFill>
              </a:rPr>
              <a:t>; при использовании </a:t>
            </a:r>
            <a:r>
              <a:rPr lang="ru-RU" dirty="0" smtClean="0">
                <a:solidFill>
                  <a:srgbClr val="002060"/>
                </a:solidFill>
              </a:rPr>
              <a:t>устройства </a:t>
            </a:r>
            <a:r>
              <a:rPr lang="ru-RU" dirty="0">
                <a:solidFill>
                  <a:srgbClr val="002060"/>
                </a:solidFill>
              </a:rPr>
              <a:t>переливания под </a:t>
            </a:r>
            <a:r>
              <a:rPr lang="ru-RU" dirty="0" smtClean="0">
                <a:solidFill>
                  <a:srgbClr val="002060"/>
                </a:solidFill>
              </a:rPr>
              <a:t>давлением, </a:t>
            </a:r>
            <a:r>
              <a:rPr lang="ru-RU" dirty="0">
                <a:solidFill>
                  <a:srgbClr val="002060"/>
                </a:solidFill>
              </a:rPr>
              <a:t>скорость </a:t>
            </a:r>
            <a:r>
              <a:rPr lang="ru-RU" dirty="0" err="1">
                <a:solidFill>
                  <a:srgbClr val="002060"/>
                </a:solidFill>
              </a:rPr>
              <a:t>инфузии</a:t>
            </a:r>
            <a:r>
              <a:rPr lang="ru-RU" dirty="0">
                <a:solidFill>
                  <a:srgbClr val="002060"/>
                </a:solidFill>
              </a:rPr>
              <a:t> увеличилась </a:t>
            </a:r>
            <a:r>
              <a:rPr lang="ru-RU" b="1" dirty="0">
                <a:solidFill>
                  <a:srgbClr val="002060"/>
                </a:solidFill>
              </a:rPr>
              <a:t>до 165 </a:t>
            </a:r>
            <a:r>
              <a:rPr lang="ru-RU" b="1" dirty="0" smtClean="0">
                <a:solidFill>
                  <a:srgbClr val="002060"/>
                </a:solidFill>
              </a:rPr>
              <a:t>мл/мин</a:t>
            </a:r>
            <a:r>
              <a:rPr lang="ru-RU" dirty="0" smtClean="0">
                <a:solidFill>
                  <a:srgbClr val="002060"/>
                </a:solidFill>
              </a:rPr>
              <a:t>.</a:t>
            </a:r>
          </a:p>
          <a:p>
            <a:pPr algn="r"/>
            <a:endParaRPr lang="ru-RU" sz="800" dirty="0" smtClean="0">
              <a:solidFill>
                <a:srgbClr val="0070C0"/>
              </a:solidFill>
            </a:endParaRPr>
          </a:p>
          <a:p>
            <a:pPr algn="r"/>
            <a:r>
              <a:rPr lang="en-US" sz="1600" dirty="0" smtClean="0">
                <a:solidFill>
                  <a:srgbClr val="0070C0"/>
                </a:solidFill>
              </a:rPr>
              <a:t>Marcus </a:t>
            </a:r>
            <a:r>
              <a:rPr lang="en-US" sz="1600" dirty="0" err="1">
                <a:solidFill>
                  <a:srgbClr val="0070C0"/>
                </a:solidFill>
              </a:rPr>
              <a:t>Eng</a:t>
            </a:r>
            <a:r>
              <a:rPr lang="en-US" sz="1600" dirty="0">
                <a:solidFill>
                  <a:srgbClr val="0070C0"/>
                </a:solidFill>
              </a:rPr>
              <a:t> Hock Ong M.D</a:t>
            </a:r>
            <a:r>
              <a:rPr lang="en-US" sz="1600" dirty="0" smtClean="0">
                <a:solidFill>
                  <a:srgbClr val="0070C0"/>
                </a:solidFill>
              </a:rPr>
              <a:t>.,</a:t>
            </a:r>
            <a:endParaRPr lang="ru-RU" sz="1600" dirty="0" smtClean="0">
              <a:solidFill>
                <a:srgbClr val="0070C0"/>
              </a:solidFill>
            </a:endParaRPr>
          </a:p>
          <a:p>
            <a:pPr algn="r"/>
            <a:r>
              <a:rPr lang="en-US" sz="1600" b="1" dirty="0" smtClean="0">
                <a:solidFill>
                  <a:srgbClr val="0070C0"/>
                </a:solidFill>
              </a:rPr>
              <a:t>American </a:t>
            </a:r>
            <a:r>
              <a:rPr lang="en-US" sz="1600" b="1" dirty="0">
                <a:solidFill>
                  <a:srgbClr val="0070C0"/>
                </a:solidFill>
              </a:rPr>
              <a:t>Journal of Emergency </a:t>
            </a:r>
            <a:r>
              <a:rPr lang="en-US" sz="1600" b="1" dirty="0" smtClean="0">
                <a:solidFill>
                  <a:srgbClr val="0070C0"/>
                </a:solidFill>
              </a:rPr>
              <a:t>Medicine</a:t>
            </a:r>
            <a:r>
              <a:rPr lang="ru-RU" sz="1600" b="1" dirty="0" smtClean="0">
                <a:solidFill>
                  <a:srgbClr val="0070C0"/>
                </a:solidFill>
              </a:rPr>
              <a:t> </a:t>
            </a:r>
            <a:r>
              <a:rPr lang="en-US" sz="1600" b="1" dirty="0" smtClean="0">
                <a:solidFill>
                  <a:srgbClr val="0070C0"/>
                </a:solidFill>
              </a:rPr>
              <a:t> 2009</a:t>
            </a:r>
            <a:r>
              <a:rPr lang="ru-RU" sz="1600" dirty="0" smtClean="0">
                <a:solidFill>
                  <a:srgbClr val="0070C0"/>
                </a:solidFill>
              </a:rPr>
              <a:t>,</a:t>
            </a:r>
            <a:r>
              <a:rPr lang="en-US" sz="1600" dirty="0" smtClean="0">
                <a:solidFill>
                  <a:srgbClr val="0070C0"/>
                </a:solidFill>
              </a:rPr>
              <a:t> </a:t>
            </a:r>
            <a:r>
              <a:rPr lang="en-US" sz="1600" dirty="0">
                <a:solidFill>
                  <a:srgbClr val="0070C0"/>
                </a:solidFill>
              </a:rPr>
              <a:t>27, 8–15.</a:t>
            </a:r>
            <a:endParaRPr lang="ru-RU" sz="1600" dirty="0">
              <a:solidFill>
                <a:srgbClr val="0070C0"/>
              </a:solidFill>
            </a:endParaRPr>
          </a:p>
        </p:txBody>
      </p:sp>
      <p:sp>
        <p:nvSpPr>
          <p:cNvPr id="12" name="Заголовок 1"/>
          <p:cNvSpPr txBox="1">
            <a:spLocks/>
          </p:cNvSpPr>
          <p:nvPr/>
        </p:nvSpPr>
        <p:spPr>
          <a:xfrm>
            <a:off x="160986" y="5608667"/>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800" dirty="0" smtClean="0">
                <a:solidFill>
                  <a:srgbClr val="C00000"/>
                </a:solidFill>
              </a:rPr>
              <a:t>PS. Катетер для внутривенной </a:t>
            </a:r>
            <a:r>
              <a:rPr lang="ru-RU" sz="1800" dirty="0" err="1" smtClean="0">
                <a:solidFill>
                  <a:srgbClr val="C00000"/>
                </a:solidFill>
              </a:rPr>
              <a:t>инфузии</a:t>
            </a:r>
            <a:r>
              <a:rPr lang="ru-RU" sz="1800" dirty="0" smtClean="0">
                <a:solidFill>
                  <a:srgbClr val="C00000"/>
                </a:solidFill>
              </a:rPr>
              <a:t>:</a:t>
            </a:r>
          </a:p>
          <a:p>
            <a:pPr algn="l"/>
            <a:r>
              <a:rPr lang="ru-RU" sz="1800" dirty="0" smtClean="0">
                <a:solidFill>
                  <a:srgbClr val="C00000"/>
                </a:solidFill>
              </a:rPr>
              <a:t>20 G —64 мл/мин,</a:t>
            </a:r>
          </a:p>
          <a:p>
            <a:pPr algn="l"/>
            <a:r>
              <a:rPr lang="ru-RU" sz="1800" dirty="0" smtClean="0">
                <a:solidFill>
                  <a:srgbClr val="C00000"/>
                </a:solidFill>
              </a:rPr>
              <a:t>18 G —105 мл/мин,</a:t>
            </a:r>
          </a:p>
          <a:p>
            <a:pPr algn="l"/>
            <a:r>
              <a:rPr lang="ru-RU" sz="1800" dirty="0" smtClean="0">
                <a:solidFill>
                  <a:srgbClr val="C00000"/>
                </a:solidFill>
              </a:rPr>
              <a:t>16 G — 208 мл/мин.</a:t>
            </a:r>
            <a:endParaRPr lang="ru-RU" sz="1800" dirty="0">
              <a:solidFill>
                <a:srgbClr val="C00000"/>
              </a:solidFill>
            </a:endParaRPr>
          </a:p>
        </p:txBody>
      </p:sp>
    </p:spTree>
    <p:extLst>
      <p:ext uri="{BB962C8B-B14F-4D97-AF65-F5344CB8AC3E}">
        <p14:creationId xmlns:p14="http://schemas.microsoft.com/office/powerpoint/2010/main" val="237063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11560" y="116632"/>
            <a:ext cx="82296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dirty="0" smtClean="0">
                <a:solidFill>
                  <a:srgbClr val="C00000"/>
                </a:solidFill>
              </a:rPr>
              <a:t>Что еще?</a:t>
            </a:r>
            <a:endParaRPr lang="ru-RU" sz="3200" dirty="0">
              <a:solidFill>
                <a:srgbClr val="C00000"/>
              </a:solidFill>
            </a:endParaRPr>
          </a:p>
        </p:txBody>
      </p:sp>
      <p:sp>
        <p:nvSpPr>
          <p:cNvPr id="6" name="Объект 2"/>
          <p:cNvSpPr>
            <a:spLocks noGrp="1"/>
          </p:cNvSpPr>
          <p:nvPr>
            <p:ph idx="1"/>
          </p:nvPr>
        </p:nvSpPr>
        <p:spPr>
          <a:xfrm>
            <a:off x="179512" y="908720"/>
            <a:ext cx="6912768" cy="5256584"/>
          </a:xfrm>
        </p:spPr>
        <p:txBody>
          <a:bodyPr>
            <a:normAutofit/>
          </a:bodyPr>
          <a:lstStyle/>
          <a:p>
            <a:r>
              <a:rPr lang="ru-RU" sz="2000" dirty="0" smtClean="0">
                <a:solidFill>
                  <a:srgbClr val="002060"/>
                </a:solidFill>
              </a:rPr>
              <a:t>Перекрестное сопоставление </a:t>
            </a:r>
            <a:r>
              <a:rPr lang="ru-RU" sz="2000" dirty="0">
                <a:solidFill>
                  <a:srgbClr val="002060"/>
                </a:solidFill>
              </a:rPr>
              <a:t>для группы крови </a:t>
            </a:r>
            <a:endParaRPr lang="ru-RU" sz="2000" dirty="0" smtClean="0">
              <a:solidFill>
                <a:srgbClr val="002060"/>
              </a:solidFill>
            </a:endParaRPr>
          </a:p>
          <a:p>
            <a:pPr marL="0" indent="0" algn="r">
              <a:buNone/>
            </a:pPr>
            <a:r>
              <a:rPr lang="en-US" sz="1800" dirty="0" smtClean="0">
                <a:solidFill>
                  <a:srgbClr val="0070C0"/>
                </a:solidFill>
              </a:rPr>
              <a:t>Johnson </a:t>
            </a:r>
            <a:r>
              <a:rPr lang="en-US" sz="1800" dirty="0">
                <a:solidFill>
                  <a:srgbClr val="0070C0"/>
                </a:solidFill>
              </a:rPr>
              <a:t>L, </a:t>
            </a:r>
            <a:r>
              <a:rPr lang="en-US" sz="1800" dirty="0" err="1" smtClean="0">
                <a:solidFill>
                  <a:srgbClr val="0070C0"/>
                </a:solidFill>
              </a:rPr>
              <a:t>Crit</a:t>
            </a:r>
            <a:r>
              <a:rPr lang="en-US" sz="1800" dirty="0" smtClean="0">
                <a:solidFill>
                  <a:srgbClr val="0070C0"/>
                </a:solidFill>
              </a:rPr>
              <a:t> </a:t>
            </a:r>
            <a:r>
              <a:rPr lang="en-US" sz="1800" dirty="0">
                <a:solidFill>
                  <a:srgbClr val="0070C0"/>
                </a:solidFill>
              </a:rPr>
              <a:t>Care </a:t>
            </a:r>
            <a:r>
              <a:rPr lang="en-US" sz="1800" dirty="0" smtClean="0">
                <a:solidFill>
                  <a:srgbClr val="0070C0"/>
                </a:solidFill>
              </a:rPr>
              <a:t>Med</a:t>
            </a:r>
            <a:r>
              <a:rPr lang="ru-RU" sz="1800" dirty="0" smtClean="0">
                <a:solidFill>
                  <a:srgbClr val="0070C0"/>
                </a:solidFill>
              </a:rPr>
              <a:t> </a:t>
            </a:r>
            <a:r>
              <a:rPr lang="en-US" sz="1800" dirty="0" smtClean="0">
                <a:solidFill>
                  <a:srgbClr val="0070C0"/>
                </a:solidFill>
              </a:rPr>
              <a:t>1999;27:1147–52.577</a:t>
            </a:r>
            <a:r>
              <a:rPr lang="en-US" sz="1800" dirty="0">
                <a:solidFill>
                  <a:srgbClr val="0070C0"/>
                </a:solidFill>
              </a:rPr>
              <a:t>. </a:t>
            </a:r>
            <a:endParaRPr lang="ru-RU" sz="1800" dirty="0" smtClean="0">
              <a:solidFill>
                <a:srgbClr val="0070C0"/>
              </a:solidFill>
            </a:endParaRPr>
          </a:p>
          <a:p>
            <a:endParaRPr lang="ru-RU" sz="2000" dirty="0" smtClean="0">
              <a:solidFill>
                <a:srgbClr val="002060"/>
              </a:solidFill>
            </a:endParaRPr>
          </a:p>
          <a:p>
            <a:r>
              <a:rPr lang="ru-RU" sz="2000" dirty="0" smtClean="0">
                <a:solidFill>
                  <a:srgbClr val="002060"/>
                </a:solidFill>
              </a:rPr>
              <a:t>Измерение </a:t>
            </a:r>
            <a:r>
              <a:rPr lang="ru-RU" sz="2000" dirty="0">
                <a:solidFill>
                  <a:srgbClr val="002060"/>
                </a:solidFill>
              </a:rPr>
              <a:t>кровяного давления (значения могут быть </a:t>
            </a:r>
            <a:r>
              <a:rPr lang="ru-RU" sz="2000" dirty="0" smtClean="0">
                <a:solidFill>
                  <a:srgbClr val="002060"/>
                </a:solidFill>
              </a:rPr>
              <a:t>сопоставимы с </a:t>
            </a:r>
            <a:r>
              <a:rPr lang="ru-RU" sz="2000" dirty="0">
                <a:solidFill>
                  <a:srgbClr val="002060"/>
                </a:solidFill>
              </a:rPr>
              <a:t>центральными венозным давлением).</a:t>
            </a:r>
          </a:p>
          <a:p>
            <a:pPr marL="0" indent="0" algn="r">
              <a:buNone/>
            </a:pPr>
            <a:r>
              <a:rPr lang="en-US" sz="1800" dirty="0">
                <a:solidFill>
                  <a:srgbClr val="0070C0"/>
                </a:solidFill>
              </a:rPr>
              <a:t>Hoskins SL Resuscitation </a:t>
            </a:r>
            <a:r>
              <a:rPr lang="en-US" sz="1800" dirty="0" smtClean="0">
                <a:solidFill>
                  <a:srgbClr val="0070C0"/>
                </a:solidFill>
              </a:rPr>
              <a:t>2012;83:107–12.213</a:t>
            </a:r>
            <a:endParaRPr lang="ru-RU" sz="2000" dirty="0"/>
          </a:p>
          <a:p>
            <a:endParaRPr lang="ru-RU" sz="2000" dirty="0" smtClean="0">
              <a:solidFill>
                <a:srgbClr val="002060"/>
              </a:solidFill>
            </a:endParaRPr>
          </a:p>
          <a:p>
            <a:r>
              <a:rPr lang="ru-RU" sz="2000" dirty="0" smtClean="0">
                <a:solidFill>
                  <a:srgbClr val="002060"/>
                </a:solidFill>
              </a:rPr>
              <a:t>Использование </a:t>
            </a:r>
            <a:r>
              <a:rPr lang="ru-RU" sz="2000" dirty="0">
                <a:solidFill>
                  <a:srgbClr val="002060"/>
                </a:solidFill>
              </a:rPr>
              <a:t>как альтернатива пупочной </a:t>
            </a:r>
            <a:r>
              <a:rPr lang="ru-RU" sz="2000" dirty="0" smtClean="0">
                <a:solidFill>
                  <a:srgbClr val="002060"/>
                </a:solidFill>
              </a:rPr>
              <a:t>вены</a:t>
            </a:r>
            <a:br>
              <a:rPr lang="ru-RU" sz="2000" dirty="0" smtClean="0">
                <a:solidFill>
                  <a:srgbClr val="002060"/>
                </a:solidFill>
              </a:rPr>
            </a:br>
            <a:r>
              <a:rPr lang="ru-RU" sz="2000" dirty="0" smtClean="0">
                <a:solidFill>
                  <a:srgbClr val="002060"/>
                </a:solidFill>
              </a:rPr>
              <a:t>у </a:t>
            </a:r>
            <a:r>
              <a:rPr lang="ru-RU" sz="2000" dirty="0">
                <a:solidFill>
                  <a:srgbClr val="002060"/>
                </a:solidFill>
              </a:rPr>
              <a:t>новорожденных</a:t>
            </a:r>
          </a:p>
          <a:p>
            <a:pPr marL="0" indent="0" algn="r">
              <a:buNone/>
            </a:pPr>
            <a:r>
              <a:rPr lang="en-US" sz="1800" dirty="0">
                <a:solidFill>
                  <a:srgbClr val="0070C0"/>
                </a:solidFill>
              </a:rPr>
              <a:t>Hansen M, </a:t>
            </a:r>
            <a:r>
              <a:rPr lang="en-US" sz="1800" dirty="0" err="1">
                <a:solidFill>
                  <a:srgbClr val="0070C0"/>
                </a:solidFill>
              </a:rPr>
              <a:t>Pediatr</a:t>
            </a:r>
            <a:r>
              <a:rPr lang="en-US" sz="1800" dirty="0">
                <a:solidFill>
                  <a:srgbClr val="0070C0"/>
                </a:solidFill>
              </a:rPr>
              <a:t> </a:t>
            </a:r>
            <a:r>
              <a:rPr lang="en-US" sz="1800" dirty="0" err="1">
                <a:solidFill>
                  <a:srgbClr val="0070C0"/>
                </a:solidFill>
              </a:rPr>
              <a:t>Emerg</a:t>
            </a:r>
            <a:r>
              <a:rPr lang="en-US" sz="1800" dirty="0">
                <a:solidFill>
                  <a:srgbClr val="0070C0"/>
                </a:solidFill>
              </a:rPr>
              <a:t> Care, 2011. 27(10);928-32</a:t>
            </a:r>
          </a:p>
          <a:p>
            <a:endParaRPr lang="ru-RU" sz="2000" dirty="0" smtClean="0">
              <a:solidFill>
                <a:srgbClr val="002060"/>
              </a:solidFill>
            </a:endParaRPr>
          </a:p>
          <a:p>
            <a:r>
              <a:rPr lang="ru-RU" sz="2000" dirty="0" smtClean="0">
                <a:solidFill>
                  <a:srgbClr val="002060"/>
                </a:solidFill>
              </a:rPr>
              <a:t>Введение контрастных </a:t>
            </a:r>
            <a:r>
              <a:rPr lang="ru-RU" sz="2000" dirty="0">
                <a:solidFill>
                  <a:srgbClr val="002060"/>
                </a:solidFill>
              </a:rPr>
              <a:t>сред в компьютерной томографии </a:t>
            </a:r>
            <a:endParaRPr lang="ru-RU" sz="2000" dirty="0" smtClean="0">
              <a:solidFill>
                <a:srgbClr val="002060"/>
              </a:solidFill>
            </a:endParaRPr>
          </a:p>
          <a:p>
            <a:pPr marL="0" indent="0" algn="r">
              <a:buNone/>
            </a:pPr>
            <a:r>
              <a:rPr lang="en-US" sz="1800" dirty="0" smtClean="0">
                <a:solidFill>
                  <a:srgbClr val="0070C0"/>
                </a:solidFill>
              </a:rPr>
              <a:t>Winkler </a:t>
            </a:r>
            <a:r>
              <a:rPr lang="en-US" sz="1800" dirty="0">
                <a:solidFill>
                  <a:srgbClr val="0070C0"/>
                </a:solidFill>
              </a:rPr>
              <a:t>M, Talley C </a:t>
            </a:r>
            <a:r>
              <a:rPr lang="en-US" sz="1800" dirty="0" err="1">
                <a:solidFill>
                  <a:srgbClr val="0070C0"/>
                </a:solidFill>
              </a:rPr>
              <a:t>Cardiwasc</a:t>
            </a:r>
            <a:r>
              <a:rPr lang="en-US" sz="1800" dirty="0">
                <a:solidFill>
                  <a:srgbClr val="0070C0"/>
                </a:solidFill>
              </a:rPr>
              <a:t> </a:t>
            </a:r>
            <a:r>
              <a:rPr lang="en-US" sz="1800" dirty="0" err="1">
                <a:solidFill>
                  <a:srgbClr val="0070C0"/>
                </a:solidFill>
              </a:rPr>
              <a:t>Comput</a:t>
            </a:r>
            <a:r>
              <a:rPr lang="en-US" sz="1800" dirty="0">
                <a:solidFill>
                  <a:srgbClr val="0070C0"/>
                </a:solidFill>
              </a:rPr>
              <a:t> </a:t>
            </a:r>
            <a:r>
              <a:rPr lang="en-US" sz="1800" dirty="0" err="1">
                <a:solidFill>
                  <a:srgbClr val="0070C0"/>
                </a:solidFill>
              </a:rPr>
              <a:t>Tomogr</a:t>
            </a:r>
            <a:r>
              <a:rPr lang="en-US" sz="1800" dirty="0">
                <a:solidFill>
                  <a:srgbClr val="0070C0"/>
                </a:solidFill>
              </a:rPr>
              <a:t>. 2017 </a:t>
            </a:r>
            <a:endParaRPr lang="ru-RU" sz="1800" dirty="0" smtClean="0">
              <a:solidFill>
                <a:srgbClr val="0070C0"/>
              </a:solidFill>
            </a:endParaRPr>
          </a:p>
          <a:p>
            <a:pPr marL="0" indent="0">
              <a:buNone/>
            </a:pPr>
            <a:endParaRPr lang="ru-RU" sz="2000" dirty="0" smtClean="0">
              <a:solidFill>
                <a:srgbClr val="002060"/>
              </a:solidFill>
            </a:endParaRPr>
          </a:p>
        </p:txBody>
      </p:sp>
      <p:pic>
        <p:nvPicPr>
          <p:cNvPr id="5" name="Picture 2" descr="C:\Users\Андрей\Pictures\hemodynamic-monitoring-ppt-27-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6412" y="1988840"/>
            <a:ext cx="1355614" cy="101777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ндрей\Pictures\av0coliklony5_39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620688"/>
            <a:ext cx="1296144" cy="11552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Андрей\Pictures\stellant sx одношприцевая инъекторная система для внутривенного введения контраста при кт-обследовании_745_745_300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5736" y="4941168"/>
            <a:ext cx="1383407" cy="138340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Андрей\Pictures\pupovina_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54" y="3501008"/>
            <a:ext cx="1629172" cy="11792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Users\gazenkampfaa\Pictures\Новый рисунок.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933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80646" y="5988918"/>
            <a:ext cx="5277272" cy="864096"/>
          </a:xfrm>
        </p:spPr>
        <p:txBody>
          <a:bodyPr>
            <a:noAutofit/>
          </a:bodyPr>
          <a:lstStyle/>
          <a:p>
            <a:r>
              <a:rPr lang="en-US" sz="1600" dirty="0">
                <a:solidFill>
                  <a:srgbClr val="0070C0"/>
                </a:solidFill>
              </a:rPr>
              <a:t>Michael, </a:t>
            </a:r>
            <a:r>
              <a:rPr lang="en-US" sz="1600" dirty="0" smtClean="0">
                <a:solidFill>
                  <a:srgbClr val="0070C0"/>
                </a:solidFill>
              </a:rPr>
              <a:t>W Day. </a:t>
            </a:r>
            <a:r>
              <a:rPr lang="en-US" sz="1600" b="1" dirty="0" smtClean="0">
                <a:solidFill>
                  <a:srgbClr val="0070C0"/>
                </a:solidFill>
              </a:rPr>
              <a:t>Critical </a:t>
            </a:r>
            <a:r>
              <a:rPr lang="en-US" sz="1600" b="1" dirty="0">
                <a:solidFill>
                  <a:srgbClr val="0070C0"/>
                </a:solidFill>
              </a:rPr>
              <a:t>care Nurse</a:t>
            </a:r>
            <a:r>
              <a:rPr lang="en-US" sz="1600" dirty="0">
                <a:solidFill>
                  <a:srgbClr val="0070C0"/>
                </a:solidFill>
              </a:rPr>
              <a:t> vol31 no 2 April </a:t>
            </a:r>
            <a:r>
              <a:rPr lang="en-US" sz="1600" b="1" dirty="0" smtClean="0">
                <a:solidFill>
                  <a:srgbClr val="0070C0"/>
                </a:solidFill>
              </a:rPr>
              <a:t>2011</a:t>
            </a:r>
            <a:r>
              <a:rPr lang="ru-RU" sz="1600" dirty="0" smtClean="0">
                <a:solidFill>
                  <a:srgbClr val="0070C0"/>
                </a:solidFill>
              </a:rPr>
              <a:t/>
            </a:r>
            <a:br>
              <a:rPr lang="ru-RU" sz="1600" dirty="0" smtClean="0">
                <a:solidFill>
                  <a:srgbClr val="0070C0"/>
                </a:solidFill>
              </a:rPr>
            </a:br>
            <a:r>
              <a:rPr lang="en-US" sz="1600" dirty="0" smtClean="0">
                <a:solidFill>
                  <a:srgbClr val="0070C0"/>
                </a:solidFill>
              </a:rPr>
              <a:t>Miller </a:t>
            </a:r>
            <a:r>
              <a:rPr lang="en-US" sz="1600" dirty="0">
                <a:solidFill>
                  <a:srgbClr val="0070C0"/>
                </a:solidFill>
              </a:rPr>
              <a:t>LJ</a:t>
            </a:r>
            <a:r>
              <a:rPr lang="en-US" sz="1600" dirty="0" smtClean="0">
                <a:solidFill>
                  <a:srgbClr val="0070C0"/>
                </a:solidFill>
              </a:rPr>
              <a:t>, </a:t>
            </a:r>
            <a:r>
              <a:rPr lang="en-US" sz="1600" b="1" dirty="0">
                <a:solidFill>
                  <a:srgbClr val="0070C0"/>
                </a:solidFill>
              </a:rPr>
              <a:t>Arch </a:t>
            </a:r>
            <a:r>
              <a:rPr lang="en-US" sz="1600" b="1" dirty="0" err="1">
                <a:solidFill>
                  <a:srgbClr val="0070C0"/>
                </a:solidFill>
              </a:rPr>
              <a:t>Pathol</a:t>
            </a:r>
            <a:r>
              <a:rPr lang="en-US" sz="1600" b="1" dirty="0">
                <a:solidFill>
                  <a:srgbClr val="0070C0"/>
                </a:solidFill>
              </a:rPr>
              <a:t> Lab Med 2010</a:t>
            </a:r>
            <a:r>
              <a:rPr lang="en-US" sz="1600" dirty="0">
                <a:solidFill>
                  <a:srgbClr val="0070C0"/>
                </a:solidFill>
              </a:rPr>
              <a:t>;134(9):1253–60.VS</a:t>
            </a:r>
            <a:endParaRPr lang="ru-RU" sz="1600" dirty="0">
              <a:solidFill>
                <a:srgbClr val="0070C0"/>
              </a:solidFill>
            </a:endParaRPr>
          </a:p>
        </p:txBody>
      </p:sp>
      <p:pic>
        <p:nvPicPr>
          <p:cNvPr id="2050" name="Picture 2" descr="C:\Users\gazenkampfaa\Pictures\Новый рисунок (2).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633636"/>
            <a:ext cx="5085869" cy="4392488"/>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txBox="1">
            <a:spLocks/>
          </p:cNvSpPr>
          <p:nvPr/>
        </p:nvSpPr>
        <p:spPr>
          <a:xfrm>
            <a:off x="611560" y="116632"/>
            <a:ext cx="82296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dirty="0" smtClean="0">
                <a:solidFill>
                  <a:srgbClr val="C00000"/>
                </a:solidFill>
              </a:rPr>
              <a:t>Что еще?</a:t>
            </a:r>
            <a:endParaRPr lang="ru-RU" sz="3200" dirty="0">
              <a:solidFill>
                <a:srgbClr val="C00000"/>
              </a:solidFill>
            </a:endParaRPr>
          </a:p>
        </p:txBody>
      </p:sp>
      <p:pic>
        <p:nvPicPr>
          <p:cNvPr id="5" name="Picture 2" descr="C:\Users\gazenkampfaa\Pictures\Новый рисунок (3).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941168"/>
            <a:ext cx="3701134" cy="13183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C:\Users\gazenkampfaa\Pictures\Новый рисунок.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824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3600" dirty="0" smtClean="0">
                <a:solidFill>
                  <a:srgbClr val="C00000"/>
                </a:solidFill>
              </a:rPr>
              <a:t>Естественно - осложнения</a:t>
            </a:r>
            <a:endParaRPr lang="ru-RU" sz="3600" dirty="0">
              <a:solidFill>
                <a:srgbClr val="C00000"/>
              </a:solidFill>
            </a:endParaRPr>
          </a:p>
        </p:txBody>
      </p:sp>
      <p:sp>
        <p:nvSpPr>
          <p:cNvPr id="3" name="Объект 2"/>
          <p:cNvSpPr>
            <a:spLocks noGrp="1"/>
          </p:cNvSpPr>
          <p:nvPr>
            <p:ph idx="1"/>
          </p:nvPr>
        </p:nvSpPr>
        <p:spPr>
          <a:xfrm>
            <a:off x="467544" y="1268761"/>
            <a:ext cx="8229600" cy="3456384"/>
          </a:xfrm>
        </p:spPr>
        <p:txBody>
          <a:bodyPr>
            <a:normAutofit/>
          </a:bodyPr>
          <a:lstStyle/>
          <a:p>
            <a:pPr marL="514350" indent="-514350">
              <a:buFont typeface="+mj-lt"/>
              <a:buAutoNum type="arabicPeriod"/>
            </a:pPr>
            <a:r>
              <a:rPr lang="ru-RU" sz="2400" dirty="0" err="1" smtClean="0">
                <a:solidFill>
                  <a:srgbClr val="002060"/>
                </a:solidFill>
              </a:rPr>
              <a:t>Экстравазация</a:t>
            </a:r>
            <a:r>
              <a:rPr lang="ru-RU" sz="2400" dirty="0" smtClean="0">
                <a:solidFill>
                  <a:srgbClr val="002060"/>
                </a:solidFill>
              </a:rPr>
              <a:t> </a:t>
            </a:r>
            <a:r>
              <a:rPr lang="ru-RU" sz="2400" dirty="0">
                <a:solidFill>
                  <a:srgbClr val="002060"/>
                </a:solidFill>
              </a:rPr>
              <a:t>жидкости – при </a:t>
            </a:r>
            <a:r>
              <a:rPr lang="ru-RU" sz="2400" dirty="0" smtClean="0">
                <a:solidFill>
                  <a:srgbClr val="002060"/>
                </a:solidFill>
              </a:rPr>
              <a:t>неправильной </a:t>
            </a:r>
            <a:r>
              <a:rPr lang="ru-RU" sz="2400" dirty="0">
                <a:solidFill>
                  <a:srgbClr val="002060"/>
                </a:solidFill>
              </a:rPr>
              <a:t>постановке иглы.</a:t>
            </a:r>
          </a:p>
          <a:p>
            <a:pPr marL="514350" indent="-514350">
              <a:buFont typeface="+mj-lt"/>
              <a:buAutoNum type="arabicPeriod"/>
            </a:pPr>
            <a:r>
              <a:rPr lang="ru-RU" sz="2400" dirty="0" smtClean="0">
                <a:solidFill>
                  <a:srgbClr val="002060"/>
                </a:solidFill>
              </a:rPr>
              <a:t>Смещение </a:t>
            </a:r>
            <a:r>
              <a:rPr lang="ru-RU" sz="2400" dirty="0">
                <a:solidFill>
                  <a:srgbClr val="002060"/>
                </a:solidFill>
              </a:rPr>
              <a:t>– при плохой фиксации </a:t>
            </a:r>
            <a:r>
              <a:rPr lang="ru-RU" sz="2400" dirty="0" smtClean="0">
                <a:solidFill>
                  <a:srgbClr val="002060"/>
                </a:solidFill>
              </a:rPr>
              <a:t>внутрикостного </a:t>
            </a:r>
            <a:r>
              <a:rPr lang="ru-RU" sz="2400" dirty="0">
                <a:solidFill>
                  <a:srgbClr val="002060"/>
                </a:solidFill>
              </a:rPr>
              <a:t>катетера и чрезмерной подвижности пациента.</a:t>
            </a:r>
          </a:p>
          <a:p>
            <a:pPr marL="514350" indent="-514350">
              <a:buFont typeface="+mj-lt"/>
              <a:buAutoNum type="arabicPeriod"/>
            </a:pPr>
            <a:r>
              <a:rPr lang="ru-RU" sz="2400" dirty="0" smtClean="0">
                <a:solidFill>
                  <a:srgbClr val="002060"/>
                </a:solidFill>
              </a:rPr>
              <a:t>Перелом </a:t>
            </a:r>
            <a:r>
              <a:rPr lang="ru-RU" sz="2400" dirty="0">
                <a:solidFill>
                  <a:srgbClr val="002060"/>
                </a:solidFill>
              </a:rPr>
              <a:t>– обычно у детей, при </a:t>
            </a:r>
            <a:r>
              <a:rPr lang="ru-RU" sz="2400" dirty="0" smtClean="0">
                <a:solidFill>
                  <a:srgbClr val="002060"/>
                </a:solidFill>
              </a:rPr>
              <a:t>приложении чрезмерной </a:t>
            </a:r>
            <a:r>
              <a:rPr lang="ru-RU" sz="2400" dirty="0">
                <a:solidFill>
                  <a:srgbClr val="002060"/>
                </a:solidFill>
              </a:rPr>
              <a:t>силы.</a:t>
            </a:r>
          </a:p>
          <a:p>
            <a:pPr marL="514350" indent="-514350">
              <a:buFont typeface="+mj-lt"/>
              <a:buAutoNum type="arabicPeriod"/>
            </a:pPr>
            <a:r>
              <a:rPr lang="ru-RU" sz="2400" dirty="0" smtClean="0">
                <a:solidFill>
                  <a:srgbClr val="002060"/>
                </a:solidFill>
              </a:rPr>
              <a:t>Боль </a:t>
            </a:r>
            <a:r>
              <a:rPr lang="ru-RU" sz="2400" dirty="0">
                <a:solidFill>
                  <a:srgbClr val="002060"/>
                </a:solidFill>
              </a:rPr>
              <a:t>– 1–2 балла по 10-бальной шкале.</a:t>
            </a:r>
          </a:p>
          <a:p>
            <a:pPr marL="514350" indent="-514350">
              <a:buFont typeface="+mj-lt"/>
              <a:buAutoNum type="arabicPeriod"/>
            </a:pPr>
            <a:r>
              <a:rPr lang="ru-RU" sz="2400" dirty="0" smtClean="0">
                <a:solidFill>
                  <a:srgbClr val="002060"/>
                </a:solidFill>
              </a:rPr>
              <a:t>Инфекция</a:t>
            </a:r>
            <a:r>
              <a:rPr lang="ru-RU" sz="2400" dirty="0">
                <a:solidFill>
                  <a:srgbClr val="002060"/>
                </a:solidFill>
              </a:rPr>
              <a:t>.</a:t>
            </a:r>
          </a:p>
        </p:txBody>
      </p:sp>
      <p:pic>
        <p:nvPicPr>
          <p:cNvPr id="4" name="Picture 9" descr="C:\Users\gazenkampfaa\Pictures\Новый рисунок.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71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Кафедра\Лекции\РРМ_картинки\-19-638.jpg"/>
          <p:cNvPicPr>
            <a:picLocks noChangeAspect="1" noChangeArrowheads="1"/>
          </p:cNvPicPr>
          <p:nvPr/>
        </p:nvPicPr>
        <p:blipFill>
          <a:blip r:embed="rId2" cstate="print"/>
          <a:srcRect/>
          <a:stretch>
            <a:fillRect/>
          </a:stretch>
        </p:blipFill>
        <p:spPr bwMode="auto">
          <a:xfrm>
            <a:off x="1857356" y="1785926"/>
            <a:ext cx="5384170" cy="3429024"/>
          </a:xfrm>
          <a:prstGeom prst="rect">
            <a:avLst/>
          </a:prstGeom>
          <a:noFill/>
        </p:spPr>
      </p:pic>
      <p:pic>
        <p:nvPicPr>
          <p:cNvPr id="3" name="Picture 9" descr="C:\Users\gazenkampfaa\Pictures\Новый рисунок.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561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37222" y="3212976"/>
            <a:ext cx="8085282" cy="1569660"/>
          </a:xfrm>
          <a:prstGeom prst="rect">
            <a:avLst/>
          </a:prstGeom>
        </p:spPr>
        <p:txBody>
          <a:bodyPr wrap="square">
            <a:spAutoFit/>
          </a:bodyPr>
          <a:lstStyle/>
          <a:p>
            <a:r>
              <a:rPr lang="ru-RU" sz="2400" dirty="0">
                <a:solidFill>
                  <a:srgbClr val="0070C0"/>
                </a:solidFill>
              </a:rPr>
              <a:t>У 5–10% </a:t>
            </a:r>
            <a:r>
              <a:rPr lang="ru-RU" sz="2400" dirty="0" smtClean="0">
                <a:solidFill>
                  <a:srgbClr val="0070C0"/>
                </a:solidFill>
              </a:rPr>
              <a:t>взрослого контингента </a:t>
            </a:r>
            <a:r>
              <a:rPr lang="ru-RU" sz="2400" dirty="0">
                <a:solidFill>
                  <a:srgbClr val="0070C0"/>
                </a:solidFill>
              </a:rPr>
              <a:t>пациентов (у детей в 25%) </a:t>
            </a:r>
            <a:r>
              <a:rPr lang="ru-RU" sz="2400" dirty="0" err="1" smtClean="0">
                <a:solidFill>
                  <a:srgbClr val="0070C0"/>
                </a:solidFill>
              </a:rPr>
              <a:t>догоспитального</a:t>
            </a:r>
            <a:r>
              <a:rPr lang="ru-RU" sz="2400" dirty="0" smtClean="0">
                <a:solidFill>
                  <a:srgbClr val="0070C0"/>
                </a:solidFill>
              </a:rPr>
              <a:t> </a:t>
            </a:r>
            <a:r>
              <a:rPr lang="ru-RU" sz="2400" dirty="0">
                <a:solidFill>
                  <a:srgbClr val="0070C0"/>
                </a:solidFill>
              </a:rPr>
              <a:t>этапа на установку внутривенного </a:t>
            </a:r>
            <a:r>
              <a:rPr lang="ru-RU" sz="2400" dirty="0" smtClean="0">
                <a:solidFill>
                  <a:srgbClr val="0070C0"/>
                </a:solidFill>
              </a:rPr>
              <a:t>доступа </a:t>
            </a:r>
            <a:r>
              <a:rPr lang="ru-RU" sz="2400" dirty="0">
                <a:solidFill>
                  <a:srgbClr val="0070C0"/>
                </a:solidFill>
              </a:rPr>
              <a:t>уходит более 10 мин. </a:t>
            </a:r>
            <a:r>
              <a:rPr lang="ru-RU" sz="2400" b="1" dirty="0">
                <a:solidFill>
                  <a:srgbClr val="0070C0"/>
                </a:solidFill>
              </a:rPr>
              <a:t>В 6% случаев </a:t>
            </a:r>
            <a:r>
              <a:rPr lang="ru-RU" sz="2400" b="1" dirty="0" smtClean="0">
                <a:solidFill>
                  <a:srgbClr val="0070C0"/>
                </a:solidFill>
              </a:rPr>
              <a:t>обеспечение сосудистого </a:t>
            </a:r>
            <a:r>
              <a:rPr lang="ru-RU" sz="2400" b="1" dirty="0">
                <a:solidFill>
                  <a:srgbClr val="0070C0"/>
                </a:solidFill>
              </a:rPr>
              <a:t>доступа является критической </a:t>
            </a:r>
            <a:r>
              <a:rPr lang="ru-RU" sz="2400" b="1" dirty="0" smtClean="0">
                <a:solidFill>
                  <a:srgbClr val="0070C0"/>
                </a:solidFill>
              </a:rPr>
              <a:t>проблемой.</a:t>
            </a:r>
            <a:endParaRPr lang="ru-RU" sz="2400" b="1" dirty="0">
              <a:solidFill>
                <a:srgbClr val="0070C0"/>
              </a:solidFill>
            </a:endParaRPr>
          </a:p>
        </p:txBody>
      </p:sp>
      <p:sp>
        <p:nvSpPr>
          <p:cNvPr id="5" name="Прямоугольник 4"/>
          <p:cNvSpPr/>
          <p:nvPr/>
        </p:nvSpPr>
        <p:spPr>
          <a:xfrm>
            <a:off x="570309" y="1900448"/>
            <a:ext cx="8085282" cy="1200329"/>
          </a:xfrm>
          <a:prstGeom prst="rect">
            <a:avLst/>
          </a:prstGeom>
        </p:spPr>
        <p:txBody>
          <a:bodyPr wrap="square">
            <a:spAutoFit/>
          </a:bodyPr>
          <a:lstStyle/>
          <a:p>
            <a:r>
              <a:rPr lang="ru-RU" sz="2400" dirty="0" smtClean="0">
                <a:solidFill>
                  <a:srgbClr val="0070C0"/>
                </a:solidFill>
              </a:rPr>
              <a:t>Одна из ведущих причин безуспешных реанимационных мероприятий – потеря времени на получение венозного доступа.</a:t>
            </a:r>
            <a:endParaRPr lang="ru-RU" sz="2400" dirty="0">
              <a:solidFill>
                <a:srgbClr val="0070C0"/>
              </a:solidFill>
            </a:endParaRPr>
          </a:p>
        </p:txBody>
      </p:sp>
      <p:sp>
        <p:nvSpPr>
          <p:cNvPr id="6" name="Прямоугольник 5"/>
          <p:cNvSpPr/>
          <p:nvPr/>
        </p:nvSpPr>
        <p:spPr>
          <a:xfrm>
            <a:off x="570309" y="1033281"/>
            <a:ext cx="8085282" cy="830997"/>
          </a:xfrm>
          <a:prstGeom prst="rect">
            <a:avLst/>
          </a:prstGeom>
        </p:spPr>
        <p:txBody>
          <a:bodyPr wrap="square">
            <a:spAutoFit/>
          </a:bodyPr>
          <a:lstStyle/>
          <a:p>
            <a:r>
              <a:rPr lang="ru-RU" sz="2400" dirty="0" smtClean="0">
                <a:solidFill>
                  <a:srgbClr val="0070C0"/>
                </a:solidFill>
              </a:rPr>
              <a:t>В алгоритмы большинства критических состояний входит «скорейшее начало </a:t>
            </a:r>
            <a:r>
              <a:rPr lang="ru-RU" sz="2400" dirty="0" err="1" smtClean="0">
                <a:solidFill>
                  <a:srgbClr val="0070C0"/>
                </a:solidFill>
              </a:rPr>
              <a:t>инфузионной</a:t>
            </a:r>
            <a:r>
              <a:rPr lang="ru-RU" sz="2400" dirty="0" smtClean="0">
                <a:solidFill>
                  <a:srgbClr val="0070C0"/>
                </a:solidFill>
              </a:rPr>
              <a:t> терапии» </a:t>
            </a:r>
            <a:endParaRPr lang="ru-RU" sz="2400" dirty="0">
              <a:solidFill>
                <a:srgbClr val="0070C0"/>
              </a:solidFill>
            </a:endParaRPr>
          </a:p>
        </p:txBody>
      </p:sp>
      <p:sp>
        <p:nvSpPr>
          <p:cNvPr id="7" name="Прямоугольник 6"/>
          <p:cNvSpPr/>
          <p:nvPr/>
        </p:nvSpPr>
        <p:spPr>
          <a:xfrm>
            <a:off x="1835696" y="188640"/>
            <a:ext cx="7056784" cy="523220"/>
          </a:xfrm>
          <a:prstGeom prst="rect">
            <a:avLst/>
          </a:prstGeom>
        </p:spPr>
        <p:txBody>
          <a:bodyPr wrap="square">
            <a:spAutoFit/>
          </a:bodyPr>
          <a:lstStyle/>
          <a:p>
            <a:pPr algn="r"/>
            <a:r>
              <a:rPr lang="ru-RU" sz="2800" dirty="0" smtClean="0">
                <a:solidFill>
                  <a:srgbClr val="C00000"/>
                </a:solidFill>
              </a:rPr>
              <a:t>Почему мы об этом говорим?</a:t>
            </a:r>
            <a:endParaRPr lang="ru-RU" sz="2800" dirty="0">
              <a:solidFill>
                <a:srgbClr val="C00000"/>
              </a:solidFill>
            </a:endParaRPr>
          </a:p>
        </p:txBody>
      </p:sp>
      <p:pic>
        <p:nvPicPr>
          <p:cNvPr id="8" name="Picture 9" descr="C:\Users\gazenkampfaa\Pictures\Новый рисунок.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slide2 f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6975" y="4786709"/>
            <a:ext cx="27590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24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natomy intraosseo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43" y="188641"/>
            <a:ext cx="6115405" cy="388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ntraosseous-pressure(updated12-0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077072"/>
            <a:ext cx="3186112" cy="2705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9" descr="C:\Users\gazenkampfaa\Pictures\Новый рисунок.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nvPr>
        </p:nvSpPr>
        <p:spPr>
          <a:xfrm>
            <a:off x="5796136" y="4077072"/>
            <a:ext cx="1296144" cy="576064"/>
          </a:xfrm>
          <a:solidFill>
            <a:schemeClr val="bg1"/>
          </a:solidFill>
        </p:spPr>
        <p:txBody>
          <a:bodyPr>
            <a:noAutofit/>
          </a:bodyPr>
          <a:lstStyle/>
          <a:p>
            <a:pPr eaLnBrk="1" hangingPunct="1"/>
            <a:r>
              <a:rPr lang="ru-RU" altLang="ru-RU" sz="1200" dirty="0" smtClean="0">
                <a:solidFill>
                  <a:srgbClr val="0000FF"/>
                </a:solidFill>
                <a:latin typeface="Verdana" pitchFamily="34" charset="0"/>
                <a:cs typeface="Times New Roman" pitchFamily="18" charset="0"/>
              </a:rPr>
              <a:t>Артериальное</a:t>
            </a:r>
            <a:br>
              <a:rPr lang="ru-RU" altLang="ru-RU" sz="1200" dirty="0" smtClean="0">
                <a:solidFill>
                  <a:srgbClr val="0000FF"/>
                </a:solidFill>
                <a:latin typeface="Verdana" pitchFamily="34" charset="0"/>
                <a:cs typeface="Times New Roman" pitchFamily="18" charset="0"/>
              </a:rPr>
            </a:br>
            <a:r>
              <a:rPr lang="ru-RU" altLang="ru-RU" sz="1200" dirty="0" smtClean="0">
                <a:solidFill>
                  <a:srgbClr val="0000FF"/>
                </a:solidFill>
                <a:latin typeface="Verdana" pitchFamily="34" charset="0"/>
                <a:cs typeface="Times New Roman" pitchFamily="18" charset="0"/>
              </a:rPr>
              <a:t>давление</a:t>
            </a:r>
            <a:endParaRPr lang="en-US" altLang="ru-RU" sz="1200" dirty="0" smtClean="0">
              <a:solidFill>
                <a:srgbClr val="0000FF"/>
              </a:solidFill>
              <a:latin typeface="Verdana" pitchFamily="34" charset="0"/>
              <a:cs typeface="Times New Roman" pitchFamily="18" charset="0"/>
            </a:endParaRPr>
          </a:p>
        </p:txBody>
      </p:sp>
      <p:sp>
        <p:nvSpPr>
          <p:cNvPr id="8" name="Title 3"/>
          <p:cNvSpPr txBox="1">
            <a:spLocks/>
          </p:cNvSpPr>
          <p:nvPr/>
        </p:nvSpPr>
        <p:spPr>
          <a:xfrm>
            <a:off x="7812360" y="4077444"/>
            <a:ext cx="1152128" cy="576064"/>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1200" dirty="0" smtClean="0">
                <a:solidFill>
                  <a:srgbClr val="0000FF"/>
                </a:solidFill>
                <a:latin typeface="Verdana" pitchFamily="34" charset="0"/>
                <a:cs typeface="Times New Roman" pitchFamily="18" charset="0"/>
              </a:rPr>
              <a:t>Венозное давление</a:t>
            </a:r>
            <a:endParaRPr lang="en-US" altLang="ru-RU" sz="1200" dirty="0" smtClean="0">
              <a:solidFill>
                <a:srgbClr val="0000FF"/>
              </a:solidFill>
              <a:latin typeface="Verdana" pitchFamily="34" charset="0"/>
              <a:cs typeface="Times New Roman" pitchFamily="18" charset="0"/>
            </a:endParaRPr>
          </a:p>
        </p:txBody>
      </p:sp>
      <p:sp>
        <p:nvSpPr>
          <p:cNvPr id="9" name="Title 3"/>
          <p:cNvSpPr txBox="1">
            <a:spLocks/>
          </p:cNvSpPr>
          <p:nvPr/>
        </p:nvSpPr>
        <p:spPr>
          <a:xfrm>
            <a:off x="6516216" y="6165304"/>
            <a:ext cx="2232248" cy="288032"/>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1200" dirty="0" smtClean="0">
                <a:solidFill>
                  <a:srgbClr val="0000FF"/>
                </a:solidFill>
                <a:latin typeface="Verdana" pitchFamily="34" charset="0"/>
                <a:cs typeface="Times New Roman" pitchFamily="18" charset="0"/>
              </a:rPr>
              <a:t>Внутрикостное давление</a:t>
            </a:r>
            <a:endParaRPr lang="en-US" altLang="ru-RU" sz="1200" dirty="0" smtClean="0">
              <a:solidFill>
                <a:srgbClr val="0000FF"/>
              </a:solidFill>
              <a:latin typeface="Verdana" pitchFamily="34" charset="0"/>
              <a:cs typeface="Times New Roman" pitchFamily="18" charset="0"/>
            </a:endParaRPr>
          </a:p>
        </p:txBody>
      </p:sp>
    </p:spTree>
    <p:extLst>
      <p:ext uri="{BB962C8B-B14F-4D97-AF65-F5344CB8AC3E}">
        <p14:creationId xmlns:p14="http://schemas.microsoft.com/office/powerpoint/2010/main" val="280828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100512" y="260648"/>
            <a:ext cx="4572000" cy="685800"/>
          </a:xfrm>
        </p:spPr>
        <p:txBody>
          <a:bodyPr/>
          <a:lstStyle/>
          <a:p>
            <a:pPr eaLnBrk="1" hangingPunct="1"/>
            <a:r>
              <a:rPr lang="en-US" altLang="ru-RU" sz="2400" dirty="0" err="1" smtClean="0">
                <a:solidFill>
                  <a:srgbClr val="C00000"/>
                </a:solidFill>
                <a:latin typeface="Verdana" pitchFamily="34" charset="0"/>
                <a:cs typeface="Times New Roman" pitchFamily="18" charset="0"/>
              </a:rPr>
              <a:t>Правильная</a:t>
            </a:r>
            <a:r>
              <a:rPr lang="en-US" altLang="ru-RU" sz="2400" dirty="0" smtClean="0">
                <a:solidFill>
                  <a:srgbClr val="C00000"/>
                </a:solidFill>
                <a:latin typeface="Verdana" pitchFamily="34" charset="0"/>
                <a:cs typeface="Times New Roman" pitchFamily="18" charset="0"/>
              </a:rPr>
              <a:t> </a:t>
            </a:r>
            <a:r>
              <a:rPr lang="en-US" altLang="ru-RU" sz="2400" dirty="0" err="1" smtClean="0">
                <a:solidFill>
                  <a:srgbClr val="C00000"/>
                </a:solidFill>
                <a:latin typeface="Verdana" pitchFamily="34" charset="0"/>
                <a:cs typeface="Times New Roman" pitchFamily="18" charset="0"/>
              </a:rPr>
              <a:t>локализация</a:t>
            </a:r>
            <a:endParaRPr lang="en-US" altLang="ru-RU" sz="2400" dirty="0" smtClean="0">
              <a:solidFill>
                <a:srgbClr val="C00000"/>
              </a:solidFill>
              <a:latin typeface="Verdana" pitchFamily="34" charset="0"/>
              <a:cs typeface="Times New Roman" pitchFamily="18" charset="0"/>
            </a:endParaRPr>
          </a:p>
        </p:txBody>
      </p:sp>
      <p:sp>
        <p:nvSpPr>
          <p:cNvPr id="9219" name="Rectangle 5"/>
          <p:cNvSpPr>
            <a:spLocks noGrp="1" noChangeArrowheads="1"/>
          </p:cNvSpPr>
          <p:nvPr>
            <p:ph type="body" idx="4294967295"/>
          </p:nvPr>
        </p:nvSpPr>
        <p:spPr>
          <a:xfrm>
            <a:off x="3733800" y="2133600"/>
            <a:ext cx="5410200" cy="3733800"/>
          </a:xfrm>
        </p:spPr>
        <p:txBody>
          <a:bodyPr/>
          <a:lstStyle/>
          <a:p>
            <a:pPr eaLnBrk="1" hangingPunct="1">
              <a:buFontTx/>
              <a:buNone/>
            </a:pPr>
            <a:r>
              <a:rPr lang="en-US" altLang="ru-RU" sz="2000" smtClean="0">
                <a:solidFill>
                  <a:srgbClr val="333333"/>
                </a:solidFill>
                <a:latin typeface="Verdana" pitchFamily="34" charset="0"/>
                <a:cs typeface="Times New Roman" pitchFamily="18" charset="0"/>
              </a:rPr>
              <a:t>Выбор места вкола зависит от:</a:t>
            </a:r>
          </a:p>
          <a:p>
            <a:pPr eaLnBrk="1" hangingPunct="1">
              <a:buFontTx/>
              <a:buNone/>
            </a:pPr>
            <a:endParaRPr lang="en-US" altLang="ru-RU" sz="2000" smtClean="0">
              <a:solidFill>
                <a:srgbClr val="333333"/>
              </a:solidFill>
              <a:latin typeface="Verdana" pitchFamily="34" charset="0"/>
              <a:cs typeface="Times New Roman" pitchFamily="18" charset="0"/>
            </a:endParaRPr>
          </a:p>
          <a:p>
            <a:pPr eaLnBrk="1" hangingPunct="1"/>
            <a:r>
              <a:rPr lang="en-US" altLang="ru-RU" sz="2000" smtClean="0">
                <a:solidFill>
                  <a:srgbClr val="333333"/>
                </a:solidFill>
                <a:latin typeface="Verdana" pitchFamily="34" charset="0"/>
                <a:cs typeface="Times New Roman" pitchFamily="18" charset="0"/>
              </a:rPr>
              <a:t>Отсутствия противопоказаний</a:t>
            </a:r>
          </a:p>
          <a:p>
            <a:pPr eaLnBrk="1" hangingPunct="1"/>
            <a:r>
              <a:rPr lang="en-US" altLang="ru-RU" sz="2000" smtClean="0">
                <a:solidFill>
                  <a:srgbClr val="333333"/>
                </a:solidFill>
                <a:latin typeface="Verdana" pitchFamily="34" charset="0"/>
                <a:cs typeface="Times New Roman" pitchFamily="18" charset="0"/>
              </a:rPr>
              <a:t>Доступности места</a:t>
            </a:r>
          </a:p>
          <a:p>
            <a:pPr eaLnBrk="1" hangingPunct="1"/>
            <a:r>
              <a:rPr lang="en-US" altLang="ru-RU" sz="2000" smtClean="0">
                <a:solidFill>
                  <a:srgbClr val="333333"/>
                </a:solidFill>
                <a:latin typeface="Verdana" pitchFamily="34" charset="0"/>
                <a:cs typeface="Times New Roman" pitchFamily="18" charset="0"/>
              </a:rPr>
              <a:t>Возможности наблюдения и фиксации</a:t>
            </a:r>
          </a:p>
          <a:p>
            <a:pPr eaLnBrk="1" hangingPunct="1"/>
            <a:r>
              <a:rPr lang="en-US" altLang="ru-RU" sz="2000" smtClean="0">
                <a:solidFill>
                  <a:srgbClr val="333333"/>
                </a:solidFill>
                <a:latin typeface="Verdana" pitchFamily="34" charset="0"/>
                <a:cs typeface="Times New Roman" pitchFamily="18" charset="0"/>
              </a:rPr>
              <a:t>Желаемая скорость инфузии</a:t>
            </a:r>
          </a:p>
          <a:p>
            <a:pPr eaLnBrk="1" hangingPunct="1"/>
            <a:endParaRPr lang="en-US" altLang="ru-RU" smtClean="0">
              <a:solidFill>
                <a:srgbClr val="C00000"/>
              </a:solidFill>
              <a:latin typeface="Verdana" pitchFamily="34" charset="0"/>
              <a:cs typeface="Times New Roman" pitchFamily="18" charset="0"/>
            </a:endParaRPr>
          </a:p>
        </p:txBody>
      </p:sp>
      <p:sp>
        <p:nvSpPr>
          <p:cNvPr id="9220" name="TextBox 4"/>
          <p:cNvSpPr txBox="1">
            <a:spLocks noChangeArrowheads="1"/>
          </p:cNvSpPr>
          <p:nvPr/>
        </p:nvSpPr>
        <p:spPr bwMode="auto">
          <a:xfrm>
            <a:off x="8201025" y="6642100"/>
            <a:ext cx="942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ru-RU" sz="800"/>
              <a:t>T-430 Rev, C</a:t>
            </a:r>
          </a:p>
        </p:txBody>
      </p:sp>
      <p:pic>
        <p:nvPicPr>
          <p:cNvPr id="9221" name="Picture 5" descr="bones"/>
          <p:cNvPicPr>
            <a:picLocks noChangeAspect="1" noChangeArrowheads="1"/>
          </p:cNvPicPr>
          <p:nvPr/>
        </p:nvPicPr>
        <p:blipFill>
          <a:blip r:embed="rId3" cstate="print">
            <a:extLst>
              <a:ext uri="{28A0092B-C50C-407E-A947-70E740481C1C}">
                <a14:useLocalDpi xmlns:a14="http://schemas.microsoft.com/office/drawing/2010/main" val="0"/>
              </a:ext>
            </a:extLst>
          </a:blip>
          <a:srcRect l="13702" t="2367" r="6015" b="2896"/>
          <a:stretch>
            <a:fillRect/>
          </a:stretch>
        </p:blipFill>
        <p:spPr bwMode="auto">
          <a:xfrm>
            <a:off x="306388" y="1020763"/>
            <a:ext cx="333375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Users\gazenkampfaa\Pictures\Новый рисунок.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9858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1388" y="1806575"/>
            <a:ext cx="2286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750" y="1833563"/>
            <a:ext cx="237648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763" y="4002088"/>
            <a:ext cx="24003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8838" y="4292600"/>
            <a:ext cx="23336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9200" y="4343400"/>
            <a:ext cx="23622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9363" y="1981200"/>
            <a:ext cx="23876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ounded Rectangle 8"/>
          <p:cNvSpPr>
            <a:spLocks noChangeArrowheads="1"/>
          </p:cNvSpPr>
          <p:nvPr/>
        </p:nvSpPr>
        <p:spPr bwMode="auto">
          <a:xfrm>
            <a:off x="206375" y="1638300"/>
            <a:ext cx="2717800" cy="4838700"/>
          </a:xfrm>
          <a:prstGeom prst="roundRect">
            <a:avLst>
              <a:gd name="adj" fmla="val 16667"/>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ru-RU" altLang="ru-RU" sz="2400">
              <a:latin typeface="Times New Roman" pitchFamily="18" charset="0"/>
            </a:endParaRPr>
          </a:p>
        </p:txBody>
      </p:sp>
      <p:sp>
        <p:nvSpPr>
          <p:cNvPr id="13322" name="Rounded Rectangle 9"/>
          <p:cNvSpPr>
            <a:spLocks noChangeArrowheads="1"/>
          </p:cNvSpPr>
          <p:nvPr/>
        </p:nvSpPr>
        <p:spPr bwMode="auto">
          <a:xfrm>
            <a:off x="3205163" y="1625600"/>
            <a:ext cx="2705100" cy="4864100"/>
          </a:xfrm>
          <a:prstGeom prst="roundRect">
            <a:avLst>
              <a:gd name="adj" fmla="val 16667"/>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ru-RU" altLang="ru-RU" sz="2400">
              <a:latin typeface="Times New Roman" pitchFamily="18" charset="0"/>
            </a:endParaRPr>
          </a:p>
        </p:txBody>
      </p:sp>
      <p:sp>
        <p:nvSpPr>
          <p:cNvPr id="13323" name="Rounded Rectangle 10"/>
          <p:cNvSpPr>
            <a:spLocks noChangeArrowheads="1"/>
          </p:cNvSpPr>
          <p:nvPr/>
        </p:nvSpPr>
        <p:spPr bwMode="auto">
          <a:xfrm>
            <a:off x="6159500" y="1646238"/>
            <a:ext cx="2743200" cy="4851400"/>
          </a:xfrm>
          <a:prstGeom prst="roundRect">
            <a:avLst>
              <a:gd name="adj" fmla="val 16667"/>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ru-RU" altLang="ru-RU" sz="2400">
              <a:latin typeface="Times New Roman" pitchFamily="18" charset="0"/>
            </a:endParaRPr>
          </a:p>
        </p:txBody>
      </p:sp>
      <p:sp>
        <p:nvSpPr>
          <p:cNvPr id="13324" name="TextBox 11"/>
          <p:cNvSpPr txBox="1">
            <a:spLocks noChangeArrowheads="1"/>
          </p:cNvSpPr>
          <p:nvPr/>
        </p:nvSpPr>
        <p:spPr bwMode="auto">
          <a:xfrm>
            <a:off x="8270875" y="6642100"/>
            <a:ext cx="873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ru-RU" sz="800"/>
              <a:t>T-430 Rev, C</a:t>
            </a:r>
          </a:p>
        </p:txBody>
      </p:sp>
      <p:sp>
        <p:nvSpPr>
          <p:cNvPr id="2" name="Заголовок 1"/>
          <p:cNvSpPr>
            <a:spLocks noGrp="1"/>
          </p:cNvSpPr>
          <p:nvPr>
            <p:ph type="title"/>
          </p:nvPr>
        </p:nvSpPr>
        <p:spPr/>
        <p:txBody>
          <a:bodyPr/>
          <a:lstStyle/>
          <a:p>
            <a:endParaRPr lang="ru-RU"/>
          </a:p>
        </p:txBody>
      </p:sp>
      <p:pic>
        <p:nvPicPr>
          <p:cNvPr id="14" name="Picture 9" descr="C:\Users\gazenkampfaa\Pictures\Новый рисунок.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7680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5"/>
          <p:cNvSpPr>
            <a:spLocks noGrp="1" noChangeArrowheads="1"/>
          </p:cNvSpPr>
          <p:nvPr>
            <p:ph type="title" idx="4294967295"/>
          </p:nvPr>
        </p:nvSpPr>
        <p:spPr>
          <a:xfrm>
            <a:off x="179512" y="260648"/>
            <a:ext cx="8610600" cy="609600"/>
          </a:xfrm>
        </p:spPr>
        <p:txBody>
          <a:bodyPr/>
          <a:lstStyle/>
          <a:p>
            <a:pPr eaLnBrk="1" hangingPunct="1"/>
            <a:r>
              <a:rPr lang="en-US" altLang="ru-RU" sz="2600" dirty="0" err="1" smtClean="0">
                <a:solidFill>
                  <a:srgbClr val="C00000"/>
                </a:solidFill>
                <a:latin typeface="Verdana" pitchFamily="34" charset="0"/>
              </a:rPr>
              <a:t>Использование</a:t>
            </a:r>
            <a:r>
              <a:rPr lang="en-US" altLang="ru-RU" sz="2600" dirty="0" smtClean="0">
                <a:solidFill>
                  <a:srgbClr val="C00000"/>
                </a:solidFill>
                <a:latin typeface="Verdana" pitchFamily="34" charset="0"/>
              </a:rPr>
              <a:t> </a:t>
            </a:r>
            <a:r>
              <a:rPr lang="ru-RU" altLang="ru-RU" sz="2600" dirty="0" smtClean="0">
                <a:solidFill>
                  <a:srgbClr val="C00000"/>
                </a:solidFill>
                <a:latin typeface="Verdana" pitchFamily="34" charset="0"/>
              </a:rPr>
              <a:t>ВКД </a:t>
            </a:r>
            <a:r>
              <a:rPr lang="en-US" altLang="ru-RU" sz="2600" dirty="0" smtClean="0">
                <a:solidFill>
                  <a:srgbClr val="C00000"/>
                </a:solidFill>
                <a:latin typeface="Verdana" pitchFamily="34" charset="0"/>
              </a:rPr>
              <a:t>в </a:t>
            </a:r>
            <a:r>
              <a:rPr lang="en-US" altLang="ru-RU" sz="2600" dirty="0" err="1" smtClean="0">
                <a:solidFill>
                  <a:srgbClr val="C00000"/>
                </a:solidFill>
                <a:latin typeface="Verdana" pitchFamily="34" charset="0"/>
              </a:rPr>
              <a:t>педиатрии</a:t>
            </a:r>
            <a:endParaRPr lang="en-US" altLang="ru-RU" sz="2600" dirty="0" smtClean="0">
              <a:solidFill>
                <a:srgbClr val="C00000"/>
              </a:solidFill>
              <a:latin typeface="Verdana" pitchFamily="34" charset="0"/>
            </a:endParaRPr>
          </a:p>
        </p:txBody>
      </p:sp>
      <p:pic>
        <p:nvPicPr>
          <p:cNvPr id="1434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60" y="1022896"/>
            <a:ext cx="2721572" cy="21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852936"/>
            <a:ext cx="2693610" cy="205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7"/>
          <p:cNvSpPr>
            <a:spLocks noGrp="1" noChangeArrowheads="1"/>
          </p:cNvSpPr>
          <p:nvPr>
            <p:ph type="body" idx="4294967295"/>
          </p:nvPr>
        </p:nvSpPr>
        <p:spPr>
          <a:xfrm>
            <a:off x="5336340" y="980729"/>
            <a:ext cx="3695452" cy="2768600"/>
          </a:xfrm>
        </p:spPr>
        <p:txBody>
          <a:bodyPr/>
          <a:lstStyle/>
          <a:p>
            <a:pPr eaLnBrk="1" hangingPunct="1"/>
            <a:r>
              <a:rPr lang="ru-RU" altLang="ru-RU" sz="2000" dirty="0" smtClean="0">
                <a:solidFill>
                  <a:srgbClr val="002060"/>
                </a:solidFill>
                <a:latin typeface="Verdana" pitchFamily="34" charset="0"/>
              </a:rPr>
              <a:t>Применение ВКД у детей обязывает к более осторожным движениям</a:t>
            </a:r>
            <a:endParaRPr lang="en-US" altLang="ru-RU" sz="2000" dirty="0" smtClean="0">
              <a:solidFill>
                <a:srgbClr val="002060"/>
              </a:solidFill>
              <a:latin typeface="Verdana" pitchFamily="34" charset="0"/>
            </a:endParaRPr>
          </a:p>
          <a:p>
            <a:pPr eaLnBrk="1" hangingPunct="1"/>
            <a:r>
              <a:rPr lang="en-US" altLang="ru-RU" sz="2000" dirty="0" err="1" smtClean="0">
                <a:solidFill>
                  <a:srgbClr val="002060"/>
                </a:solidFill>
                <a:latin typeface="Verdana" pitchFamily="34" charset="0"/>
              </a:rPr>
              <a:t>Тщательно</a:t>
            </a:r>
            <a:r>
              <a:rPr lang="en-US" altLang="ru-RU" sz="2000" dirty="0" smtClean="0">
                <a:solidFill>
                  <a:srgbClr val="002060"/>
                </a:solidFill>
                <a:latin typeface="Verdana" pitchFamily="34" charset="0"/>
              </a:rPr>
              <a:t> </a:t>
            </a:r>
            <a:r>
              <a:rPr lang="en-US" altLang="ru-RU" sz="2000" dirty="0" err="1" smtClean="0">
                <a:solidFill>
                  <a:srgbClr val="002060"/>
                </a:solidFill>
                <a:latin typeface="Verdana" pitchFamily="34" charset="0"/>
              </a:rPr>
              <a:t>выбирайте</a:t>
            </a:r>
            <a:r>
              <a:rPr lang="en-US" altLang="ru-RU" sz="2000" dirty="0" smtClean="0">
                <a:solidFill>
                  <a:srgbClr val="002060"/>
                </a:solidFill>
                <a:latin typeface="Verdana" pitchFamily="34" charset="0"/>
              </a:rPr>
              <a:t> </a:t>
            </a:r>
            <a:r>
              <a:rPr lang="en-US" altLang="ru-RU" sz="2000" dirty="0" err="1" smtClean="0">
                <a:solidFill>
                  <a:srgbClr val="002060"/>
                </a:solidFill>
                <a:latin typeface="Verdana" pitchFamily="34" charset="0"/>
              </a:rPr>
              <a:t>размер</a:t>
            </a:r>
            <a:r>
              <a:rPr lang="en-US" altLang="ru-RU" sz="2000" dirty="0" smtClean="0">
                <a:solidFill>
                  <a:srgbClr val="002060"/>
                </a:solidFill>
                <a:latin typeface="Verdana" pitchFamily="34" charset="0"/>
              </a:rPr>
              <a:t> </a:t>
            </a:r>
            <a:r>
              <a:rPr lang="en-US" altLang="ru-RU" sz="2000" dirty="0" err="1" smtClean="0">
                <a:solidFill>
                  <a:srgbClr val="002060"/>
                </a:solidFill>
                <a:latin typeface="Verdana" pitchFamily="34" charset="0"/>
              </a:rPr>
              <a:t>иглы</a:t>
            </a:r>
            <a:endParaRPr lang="en-US" altLang="ru-RU" sz="2000" dirty="0" smtClean="0">
              <a:solidFill>
                <a:srgbClr val="002060"/>
              </a:solidFill>
              <a:latin typeface="Verdana" pitchFamily="34" charset="0"/>
            </a:endParaRPr>
          </a:p>
          <a:p>
            <a:pPr eaLnBrk="1" hangingPunct="1"/>
            <a:r>
              <a:rPr lang="ru-RU" altLang="ru-RU" sz="2000" dirty="0" smtClean="0">
                <a:solidFill>
                  <a:srgbClr val="002060"/>
                </a:solidFill>
                <a:latin typeface="Verdana" pitchFamily="34" charset="0"/>
              </a:rPr>
              <a:t>Рекомендована </a:t>
            </a:r>
            <a:r>
              <a:rPr lang="ru-RU" altLang="ru-RU" sz="2000" dirty="0" smtClean="0">
                <a:solidFill>
                  <a:srgbClr val="002060"/>
                </a:solidFill>
                <a:latin typeface="Verdana" pitchFamily="34" charset="0"/>
              </a:rPr>
              <a:t>фиксация катетера</a:t>
            </a:r>
            <a:endParaRPr lang="en-US" altLang="ru-RU" sz="2000" dirty="0" smtClean="0">
              <a:solidFill>
                <a:srgbClr val="002060"/>
              </a:solidFill>
              <a:latin typeface="Verdana" pitchFamily="34" charset="0"/>
            </a:endParaRPr>
          </a:p>
          <a:p>
            <a:pPr eaLnBrk="1" hangingPunct="1"/>
            <a:endParaRPr lang="en-US" altLang="ru-RU" sz="2000" dirty="0" smtClean="0">
              <a:solidFill>
                <a:srgbClr val="002060"/>
              </a:solidFill>
              <a:latin typeface="Verdana" pitchFamily="34" charset="0"/>
            </a:endParaRPr>
          </a:p>
        </p:txBody>
      </p:sp>
      <p:pic>
        <p:nvPicPr>
          <p:cNvPr id="13" name="Picture 9" descr="C:\Users\gazenkampfaa\Pictures\Новый рисунок.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4431186"/>
            <a:ext cx="2907981" cy="231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352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p:cNvSpPr>
            <a:spLocks noChangeArrowheads="1"/>
          </p:cNvSpPr>
          <p:nvPr/>
        </p:nvSpPr>
        <p:spPr bwMode="auto">
          <a:xfrm>
            <a:off x="0" y="6248400"/>
            <a:ext cx="9144000" cy="609600"/>
          </a:xfrm>
          <a:prstGeom prst="rect">
            <a:avLst/>
          </a:prstGeom>
          <a:solidFill>
            <a:srgbClr val="CC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ru-RU" altLang="ru-RU"/>
          </a:p>
        </p:txBody>
      </p:sp>
      <p:sp>
        <p:nvSpPr>
          <p:cNvPr id="11267" name="Text Box 8"/>
          <p:cNvSpPr txBox="1">
            <a:spLocks noChangeArrowheads="1"/>
          </p:cNvSpPr>
          <p:nvPr/>
        </p:nvSpPr>
        <p:spPr bwMode="auto">
          <a:xfrm>
            <a:off x="0" y="6324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ru-RU" sz="2000">
                <a:solidFill>
                  <a:schemeClr val="bg1"/>
                </a:solidFill>
                <a:latin typeface="Verdana" pitchFamily="34" charset="0"/>
              </a:rPr>
              <a:t>Длина и цвет единственные различия наборов</a:t>
            </a:r>
          </a:p>
        </p:txBody>
      </p:sp>
      <p:pic>
        <p:nvPicPr>
          <p:cNvPr id="11268" name="Picture 4" descr="NeedleSe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447800"/>
            <a:ext cx="64008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p:cNvSpPr txBox="1">
            <a:spLocks noChangeArrowheads="1"/>
          </p:cNvSpPr>
          <p:nvPr/>
        </p:nvSpPr>
        <p:spPr bwMode="auto">
          <a:xfrm>
            <a:off x="5775325" y="3930650"/>
            <a:ext cx="227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ru-RU" sz="1400" b="1">
                <a:solidFill>
                  <a:srgbClr val="C5100A"/>
                </a:solidFill>
                <a:latin typeface="Verdana" pitchFamily="34" charset="0"/>
              </a:rPr>
              <a:t>EZ-IO AD 25 мм/15г</a:t>
            </a:r>
          </a:p>
        </p:txBody>
      </p:sp>
      <p:sp>
        <p:nvSpPr>
          <p:cNvPr id="11270" name="Text Box 7"/>
          <p:cNvSpPr txBox="1">
            <a:spLocks noChangeArrowheads="1"/>
          </p:cNvSpPr>
          <p:nvPr/>
        </p:nvSpPr>
        <p:spPr bwMode="auto">
          <a:xfrm>
            <a:off x="5726113" y="5181600"/>
            <a:ext cx="224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ru-RU" sz="1400" b="1">
                <a:solidFill>
                  <a:srgbClr val="C5100A"/>
                </a:solidFill>
                <a:latin typeface="Verdana" pitchFamily="34" charset="0"/>
              </a:rPr>
              <a:t>EZ-IO LD 45 мм/15г</a:t>
            </a:r>
            <a:endParaRPr lang="en-US" altLang="ru-RU" sz="1400" b="1">
              <a:solidFill>
                <a:srgbClr val="535151"/>
              </a:solidFill>
              <a:latin typeface="Verdana" pitchFamily="34" charset="0"/>
            </a:endParaRPr>
          </a:p>
        </p:txBody>
      </p:sp>
      <p:sp>
        <p:nvSpPr>
          <p:cNvPr id="11271" name="Text Box 11"/>
          <p:cNvSpPr txBox="1">
            <a:spLocks noChangeArrowheads="1"/>
          </p:cNvSpPr>
          <p:nvPr/>
        </p:nvSpPr>
        <p:spPr bwMode="auto">
          <a:xfrm>
            <a:off x="3429000" y="2959100"/>
            <a:ext cx="592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ru-RU" sz="1200">
                <a:solidFill>
                  <a:srgbClr val="CC0000"/>
                </a:solidFill>
              </a:rPr>
              <a:t>5 мм </a:t>
            </a:r>
          </a:p>
          <a:p>
            <a:pPr algn="ctr" eaLnBrk="1" hangingPunct="1"/>
            <a:r>
              <a:rPr lang="en-US" altLang="ru-RU" sz="1200">
                <a:solidFill>
                  <a:srgbClr val="CC0000"/>
                </a:solidFill>
              </a:rPr>
              <a:t>отметка</a:t>
            </a:r>
          </a:p>
        </p:txBody>
      </p:sp>
      <p:sp>
        <p:nvSpPr>
          <p:cNvPr id="11272" name="Text Box 5"/>
          <p:cNvSpPr txBox="1">
            <a:spLocks noChangeArrowheads="1"/>
          </p:cNvSpPr>
          <p:nvPr/>
        </p:nvSpPr>
        <p:spPr bwMode="auto">
          <a:xfrm>
            <a:off x="5743575" y="2438400"/>
            <a:ext cx="2262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ru-RU" sz="1400" b="1">
                <a:solidFill>
                  <a:srgbClr val="C5100A"/>
                </a:solidFill>
                <a:latin typeface="Verdana" pitchFamily="34" charset="0"/>
              </a:rPr>
              <a:t>EZ-IO PD 15 мм/15г</a:t>
            </a:r>
          </a:p>
        </p:txBody>
      </p:sp>
      <p:pic>
        <p:nvPicPr>
          <p:cNvPr id="11273" name="Picture 15" descr="blue need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43063"/>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Oval 16"/>
          <p:cNvSpPr>
            <a:spLocks noChangeArrowheads="1"/>
          </p:cNvSpPr>
          <p:nvPr/>
        </p:nvSpPr>
        <p:spPr bwMode="auto">
          <a:xfrm>
            <a:off x="5181600" y="1905000"/>
            <a:ext cx="228600" cy="228600"/>
          </a:xfrm>
          <a:prstGeom prst="ellipse">
            <a:avLst/>
          </a:pr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ru-RU" altLang="ru-RU"/>
          </a:p>
        </p:txBody>
      </p:sp>
      <p:sp>
        <p:nvSpPr>
          <p:cNvPr id="11276" name="Oval 17"/>
          <p:cNvSpPr>
            <a:spLocks noChangeArrowheads="1"/>
          </p:cNvSpPr>
          <p:nvPr/>
        </p:nvSpPr>
        <p:spPr bwMode="auto">
          <a:xfrm>
            <a:off x="5105400" y="3302000"/>
            <a:ext cx="228600" cy="228600"/>
          </a:xfrm>
          <a:prstGeom prst="ellipse">
            <a:avLst/>
          </a:pr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ru-RU" altLang="ru-RU"/>
          </a:p>
        </p:txBody>
      </p:sp>
      <p:sp>
        <p:nvSpPr>
          <p:cNvPr id="11277" name="Oval 18"/>
          <p:cNvSpPr>
            <a:spLocks noChangeArrowheads="1"/>
          </p:cNvSpPr>
          <p:nvPr/>
        </p:nvSpPr>
        <p:spPr bwMode="auto">
          <a:xfrm>
            <a:off x="5105400" y="4546600"/>
            <a:ext cx="228600" cy="228600"/>
          </a:xfrm>
          <a:prstGeom prst="ellipse">
            <a:avLst/>
          </a:pr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ru-RU" altLang="ru-RU"/>
          </a:p>
        </p:txBody>
      </p:sp>
      <p:sp>
        <p:nvSpPr>
          <p:cNvPr id="11278" name="Line 21"/>
          <p:cNvSpPr>
            <a:spLocks noChangeShapeType="1"/>
          </p:cNvSpPr>
          <p:nvPr/>
        </p:nvSpPr>
        <p:spPr bwMode="auto">
          <a:xfrm flipV="1">
            <a:off x="3886200" y="2133600"/>
            <a:ext cx="1219200" cy="114300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1279" name="Line 22"/>
          <p:cNvSpPr>
            <a:spLocks noChangeShapeType="1"/>
          </p:cNvSpPr>
          <p:nvPr/>
        </p:nvSpPr>
        <p:spPr bwMode="auto">
          <a:xfrm flipV="1">
            <a:off x="3886200" y="3276600"/>
            <a:ext cx="1219200" cy="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1280" name="Line 23"/>
          <p:cNvSpPr>
            <a:spLocks noChangeShapeType="1"/>
          </p:cNvSpPr>
          <p:nvPr/>
        </p:nvSpPr>
        <p:spPr bwMode="auto">
          <a:xfrm>
            <a:off x="3886200" y="3276600"/>
            <a:ext cx="1219200" cy="121920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1282" name="TextBox 17"/>
          <p:cNvSpPr txBox="1">
            <a:spLocks noChangeArrowheads="1"/>
          </p:cNvSpPr>
          <p:nvPr/>
        </p:nvSpPr>
        <p:spPr bwMode="auto">
          <a:xfrm>
            <a:off x="1916113" y="3125788"/>
            <a:ext cx="1514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ru-RU" sz="1400">
                <a:latin typeface="Verdana" pitchFamily="34" charset="0"/>
              </a:rPr>
              <a:t>15 gauge</a:t>
            </a:r>
          </a:p>
        </p:txBody>
      </p:sp>
      <p:pic>
        <p:nvPicPr>
          <p:cNvPr id="19" name="Picture 9" descr="C:\Users\gazenkampfaa\Pictures\Новый рисунок.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721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0" y="6248400"/>
            <a:ext cx="9144000" cy="609600"/>
          </a:xfrm>
          <a:prstGeom prst="rect">
            <a:avLst/>
          </a:prstGeom>
          <a:solidFill>
            <a:srgbClr val="CC0000"/>
          </a:solidFill>
          <a:ln w="9525">
            <a:solidFill>
              <a:schemeClr val="tx1"/>
            </a:solidFill>
            <a:miter lim="800000"/>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ru-RU" altLang="ru-RU"/>
          </a:p>
        </p:txBody>
      </p:sp>
      <p:sp>
        <p:nvSpPr>
          <p:cNvPr id="19459" name="Text Box 10"/>
          <p:cNvSpPr txBox="1">
            <a:spLocks noChangeArrowheads="1"/>
          </p:cNvSpPr>
          <p:nvPr/>
        </p:nvSpPr>
        <p:spPr bwMode="auto">
          <a:xfrm>
            <a:off x="0" y="6289675"/>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110000"/>
              </a:lnSpc>
            </a:pPr>
            <a:r>
              <a:rPr lang="ru-RU" altLang="ru-RU">
                <a:solidFill>
                  <a:schemeClr val="bg1"/>
                </a:solidFill>
                <a:latin typeface="Verdana" pitchFamily="34" charset="0"/>
              </a:rPr>
              <a:t>Измерьте толщину мышечной либо жировой ткани ДО постановки ВКД</a:t>
            </a:r>
            <a:endParaRPr lang="en-US" altLang="ru-RU">
              <a:solidFill>
                <a:schemeClr val="bg1"/>
              </a:solidFill>
              <a:latin typeface="Verdana" pitchFamily="34" charset="0"/>
            </a:endParaRPr>
          </a:p>
        </p:txBody>
      </p:sp>
      <p:sp>
        <p:nvSpPr>
          <p:cNvPr id="19460" name="Text Box 9"/>
          <p:cNvSpPr txBox="1">
            <a:spLocks noChangeArrowheads="1"/>
          </p:cNvSpPr>
          <p:nvPr/>
        </p:nvSpPr>
        <p:spPr bwMode="auto">
          <a:xfrm>
            <a:off x="758825" y="3302000"/>
            <a:ext cx="1082675" cy="1590675"/>
          </a:xfrm>
          <a:prstGeom prst="rect">
            <a:avLst/>
          </a:prstGeom>
          <a:solidFill>
            <a:schemeClr val="bg1"/>
          </a:solidFill>
          <a:ln w="9525">
            <a:solidFill>
              <a:srgbClr val="C5100A"/>
            </a:solidFill>
            <a:miter lim="800000"/>
            <a:headEnd/>
            <a:tailEnd/>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ru-RU" sz="1400">
                <a:solidFill>
                  <a:srgbClr val="C5100A"/>
                </a:solidFill>
              </a:rPr>
              <a:t>Note that the 5 mm mark is </a:t>
            </a:r>
            <a:r>
              <a:rPr lang="en-US" altLang="ru-RU" sz="1400" b="1">
                <a:solidFill>
                  <a:srgbClr val="C5100A"/>
                </a:solidFill>
              </a:rPr>
              <a:t>NOT </a:t>
            </a:r>
            <a:r>
              <a:rPr lang="en-US" altLang="ru-RU" sz="1400">
                <a:solidFill>
                  <a:srgbClr val="C5100A"/>
                </a:solidFill>
              </a:rPr>
              <a:t>visible above the skin</a:t>
            </a:r>
          </a:p>
        </p:txBody>
      </p:sp>
      <p:pic>
        <p:nvPicPr>
          <p:cNvPr id="194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75" y="1271588"/>
            <a:ext cx="7637463"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9"/>
          <p:cNvSpPr txBox="1">
            <a:spLocks noChangeArrowheads="1"/>
          </p:cNvSpPr>
          <p:nvPr/>
        </p:nvSpPr>
        <p:spPr bwMode="auto">
          <a:xfrm>
            <a:off x="2819400" y="1054100"/>
            <a:ext cx="1168400" cy="1384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ru-RU" altLang="ru-RU" sz="1400">
                <a:solidFill>
                  <a:srgbClr val="C5100A"/>
                </a:solidFill>
                <a:latin typeface="Verdana" pitchFamily="34" charset="0"/>
              </a:rPr>
              <a:t>Обратите внимание, что 5 мм метка НЕ видна над кожей</a:t>
            </a:r>
            <a:endParaRPr lang="en-US" altLang="ru-RU" sz="1400">
              <a:solidFill>
                <a:srgbClr val="C5100A"/>
              </a:solidFill>
              <a:latin typeface="Verdana" pitchFamily="34" charset="0"/>
            </a:endParaRPr>
          </a:p>
        </p:txBody>
      </p:sp>
      <p:pic>
        <p:nvPicPr>
          <p:cNvPr id="9" name="Picture 9" descr="C:\Users\gazenkampfaa\Pictures\Новый рисунок.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1" y="36843"/>
            <a:ext cx="589519" cy="98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1954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203" y="4221088"/>
            <a:ext cx="2826646" cy="224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EZ-IO G3 Driver and AD needle 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06" y="1519687"/>
            <a:ext cx="3177431" cy="205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Pedi-Tibia Red drill"/>
          <p:cNvPicPr>
            <a:picLocks noChangeAspect="1" noChangeArrowheads="1"/>
          </p:cNvPicPr>
          <p:nvPr/>
        </p:nvPicPr>
        <p:blipFill>
          <a:blip r:embed="rId5" cstate="print"/>
          <a:srcRect/>
          <a:stretch>
            <a:fillRect/>
          </a:stretch>
        </p:blipFill>
        <p:spPr bwMode="auto">
          <a:xfrm>
            <a:off x="3275856" y="2353692"/>
            <a:ext cx="2374160" cy="2743200"/>
          </a:xfrm>
          <a:prstGeom prst="round2DiagRect">
            <a:avLst>
              <a:gd name="adj1" fmla="val 16667"/>
              <a:gd name="adj2" fmla="val 0"/>
            </a:avLst>
          </a:prstGeom>
          <a:ln w="25400" cap="sq" cmpd="sng">
            <a:solidFill>
              <a:schemeClr val="bg1">
                <a:lumMod val="65000"/>
              </a:schemeClr>
            </a:solidFill>
            <a:miter lim="800000"/>
          </a:ln>
          <a:effectLst/>
        </p:spPr>
      </p:pic>
      <p:sp>
        <p:nvSpPr>
          <p:cNvPr id="2" name="Прямоугольник с двумя скругленными противолежащими углами 1"/>
          <p:cNvSpPr/>
          <p:nvPr/>
        </p:nvSpPr>
        <p:spPr>
          <a:xfrm>
            <a:off x="724111" y="1332880"/>
            <a:ext cx="2376264" cy="2528168"/>
          </a:xfrm>
          <a:prstGeom prst="round2Diag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9" descr="C:\Users\gazenkampfaa\Pictures\Новый рисунок.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41" y="36843"/>
            <a:ext cx="815818" cy="136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770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1123</Words>
  <Application>Microsoft Office PowerPoint</Application>
  <PresentationFormat>Экран (4:3)</PresentationFormat>
  <Paragraphs>167</Paragraphs>
  <Slides>18</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ФГБОУ ВО Красноярский государственный медицинский университет им. проф. В.Ф. Войно-Ясенецкого  Минздрава России Кафедра анестезиологии и реаниматологии ИПО</vt:lpstr>
      <vt:lpstr>Презентация PowerPoint</vt:lpstr>
      <vt:lpstr>Артериальное давление</vt:lpstr>
      <vt:lpstr>Правильная локализация</vt:lpstr>
      <vt:lpstr>Презентация PowerPoint</vt:lpstr>
      <vt:lpstr>Использование ВКД в педиатрии</vt:lpstr>
      <vt:lpstr>Презентация PowerPoint</vt:lpstr>
      <vt:lpstr>Презентация PowerPoint</vt:lpstr>
      <vt:lpstr>Презентация PowerPoint</vt:lpstr>
      <vt:lpstr>Введите иглу под углом 90o  к кости и почувствуете сопротивление</vt:lpstr>
      <vt:lpstr>Отсоедините драйвер от иглы</vt:lpstr>
      <vt:lpstr>Презентация PowerPoint</vt:lpstr>
      <vt:lpstr>Презентация PowerPoint</vt:lpstr>
      <vt:lpstr>Презентация PowerPoint</vt:lpstr>
      <vt:lpstr>Презентация PowerPoint</vt:lpstr>
      <vt:lpstr>Michael, W Day. Critical care Nurse vol31 no 2 April 2011 Miller LJ, Arch Pathol Lab Med 2010;134(9):1253–60.VS</vt:lpstr>
      <vt:lpstr>Естественно - осложнения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ФГБОУ ВО Красноярский государственный медицинский университет им. проф. В.Ф. Войно-Ясенецкого  Минздрава России Кафедра анестезиологии и реаниматологии ИПО</dc:title>
  <dc:creator>Газенкампф Андрей Александрович</dc:creator>
  <cp:lastModifiedBy>Газенкампф Андрей Александрович</cp:lastModifiedBy>
  <cp:revision>28</cp:revision>
  <dcterms:created xsi:type="dcterms:W3CDTF">2017-05-06T05:44:49Z</dcterms:created>
  <dcterms:modified xsi:type="dcterms:W3CDTF">2017-05-12T02:25:54Z</dcterms:modified>
</cp:coreProperties>
</file>