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646C77-FDCC-46BE-B278-C2DE95444D1A}" v="657" dt="2022-04-12T16:03:47.359"/>
    <p1510:client id="{FC3030D6-9F81-438C-A991-96268097062C}" v="192" dt="2022-04-12T16:34:54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A3C47C2-33A2-44B2-BEAB-FEB679075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324"/>
            <a:ext cx="12192000" cy="6861324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3">
            <a:extLst>
              <a:ext uri="{FF2B5EF4-FFF2-40B4-BE49-F238E27FC236}">
                <a16:creationId xmlns:a16="http://schemas.microsoft.com/office/drawing/2014/main" id="{AD182BA8-54AD-4D9F-8264-B0FA8BB47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46925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16">
            <a:extLst>
              <a:ext uri="{FF2B5EF4-FFF2-40B4-BE49-F238E27FC236}">
                <a16:creationId xmlns:a16="http://schemas.microsoft.com/office/drawing/2014/main" id="{4ED83379-0499-45E1-AB78-6AA230F96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479"/>
            <a:ext cx="9324977" cy="6858479"/>
          </a:xfrm>
          <a:custGeom>
            <a:avLst/>
            <a:gdLst>
              <a:gd name="connsiteX0" fmla="*/ 1246925 w 9324977"/>
              <a:gd name="connsiteY0" fmla="*/ 0 h 6858479"/>
              <a:gd name="connsiteX1" fmla="*/ 5076797 w 9324977"/>
              <a:gd name="connsiteY1" fmla="*/ 0 h 6858479"/>
              <a:gd name="connsiteX2" fmla="*/ 6143025 w 9324977"/>
              <a:gd name="connsiteY2" fmla="*/ 0 h 6858479"/>
              <a:gd name="connsiteX3" fmla="*/ 6148602 w 9324977"/>
              <a:gd name="connsiteY3" fmla="*/ 0 h 6858479"/>
              <a:gd name="connsiteX4" fmla="*/ 9324977 w 9324977"/>
              <a:gd name="connsiteY4" fmla="*/ 6858478 h 6858479"/>
              <a:gd name="connsiteX5" fmla="*/ 3359025 w 9324977"/>
              <a:gd name="connsiteY5" fmla="*/ 6858478 h 6858479"/>
              <a:gd name="connsiteX6" fmla="*/ 3359025 w 9324977"/>
              <a:gd name="connsiteY6" fmla="*/ 6858479 h 6858479"/>
              <a:gd name="connsiteX7" fmla="*/ 0 w 9324977"/>
              <a:gd name="connsiteY7" fmla="*/ 6858479 h 6858479"/>
              <a:gd name="connsiteX8" fmla="*/ 0 w 9324977"/>
              <a:gd name="connsiteY8" fmla="*/ 479 h 6858479"/>
              <a:gd name="connsiteX9" fmla="*/ 1246925 w 9324977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4977" h="6858479">
                <a:moveTo>
                  <a:pt x="1246925" y="0"/>
                </a:moveTo>
                <a:lnTo>
                  <a:pt x="5076797" y="0"/>
                </a:lnTo>
                <a:lnTo>
                  <a:pt x="6143025" y="0"/>
                </a:lnTo>
                <a:lnTo>
                  <a:pt x="6148602" y="0"/>
                </a:lnTo>
                <a:lnTo>
                  <a:pt x="9324977" y="6858478"/>
                </a:lnTo>
                <a:lnTo>
                  <a:pt x="3359025" y="6858478"/>
                </a:lnTo>
                <a:lnTo>
                  <a:pt x="3359025" y="6858479"/>
                </a:lnTo>
                <a:lnTo>
                  <a:pt x="0" y="6858479"/>
                </a:lnTo>
                <a:lnTo>
                  <a:pt x="0" y="479"/>
                </a:lnTo>
                <a:lnTo>
                  <a:pt x="124692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4672" y="962246"/>
            <a:ext cx="6437700" cy="2611967"/>
          </a:xfrm>
        </p:spPr>
        <p:txBody>
          <a:bodyPr anchor="b">
            <a:normAutofit/>
          </a:bodyPr>
          <a:lstStyle/>
          <a:p>
            <a:pPr algn="l"/>
            <a:r>
              <a:rPr lang="ru-RU" sz="5400">
                <a:cs typeface="Calibri Light"/>
              </a:rPr>
              <a:t>Профилактика рака желудка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4672" y="3719618"/>
            <a:ext cx="4167376" cy="1155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ru-RU" sz="2000">
                <a:cs typeface="Calibri"/>
              </a:rPr>
              <a:t>Лушников К.С. 323л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CB59A-D88E-6244-CBD3-43215DE4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ru-RU">
                <a:solidFill>
                  <a:schemeClr val="bg1"/>
                </a:solidFill>
                <a:ea typeface="+mj-lt"/>
                <a:cs typeface="+mj-lt"/>
              </a:rPr>
              <a:t>Болезнь Менетрие</a:t>
            </a:r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E0C971-9DCE-D7CD-86F5-14E11144C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900">
                <a:solidFill>
                  <a:schemeClr val="bg1"/>
                </a:solidFill>
                <a:ea typeface="+mn-lt"/>
                <a:cs typeface="+mn-lt"/>
              </a:rPr>
              <a:t>Поражение, проявляющееся гипертрофированными желудочными складками, большими железами с незначительным их воспалением и кистозным расширением, иногда ширина и высота складок достигает 3,5 см. При данном заболевании характерно повышенное слизеобразование, гипосекреция соляной кислоты и пепсина, уменьшение содержания сывороточных белков, приводящее к появлению гипоальбуминемических отеков. Малигнизация происходит в 5-10 % случаев.</a:t>
            </a:r>
            <a:endParaRPr lang="ru-RU" sz="1900">
              <a:solidFill>
                <a:schemeClr val="bg1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75E72E1-9AF6-9DCE-520B-DC1EABC5C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58" t="4301" b="12186"/>
          <a:stretch/>
        </p:blipFill>
        <p:spPr>
          <a:xfrm>
            <a:off x="7484357" y="281401"/>
            <a:ext cx="2025781" cy="29711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4137B3A-DC90-F783-328D-8FB0595C7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61" y="3848566"/>
            <a:ext cx="3588640" cy="25479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18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291FF-ADE1-B4A9-0EBA-36F0BA37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ru-RU" sz="3700">
                <a:solidFill>
                  <a:schemeClr val="bg1"/>
                </a:solidFill>
                <a:ea typeface="+mj-lt"/>
                <a:cs typeface="+mj-lt"/>
              </a:rPr>
              <a:t>Атрофический гастрит культи желудка</a:t>
            </a:r>
            <a:endParaRPr lang="ru-RU" sz="370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84CD1-3FBB-5069-F77E-23A6F4E66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2400">
                <a:ea typeface="+mn-lt"/>
                <a:cs typeface="+mn-lt"/>
              </a:rPr>
              <a:t>Исходом резекции желудка является развитие в культе желудка хронического гастрита, который сопровождается дисплазией и кишечной метаплазией вследствие снижения кислотности желудочного сока и заброса желчи в культю желудка. Рак культи желудка возникает у 0,4-7,8 % из числа оперированных по поводу неопухолевых заболеваний через 10-20 лет после операции.</a:t>
            </a:r>
          </a:p>
        </p:txBody>
      </p:sp>
    </p:spTree>
    <p:extLst>
      <p:ext uri="{BB962C8B-B14F-4D97-AF65-F5344CB8AC3E}">
        <p14:creationId xmlns:p14="http://schemas.microsoft.com/office/powerpoint/2010/main" val="4254501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67275-A616-A372-DC3E-E36F493E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443" y="4928180"/>
            <a:ext cx="3521122" cy="1286354"/>
          </a:xfrm>
        </p:spPr>
        <p:txBody>
          <a:bodyPr>
            <a:normAutofit/>
          </a:bodyPr>
          <a:lstStyle/>
          <a:p>
            <a:pPr algn="r"/>
            <a:r>
              <a:rPr lang="ru-RU" sz="3800" dirty="0">
                <a:cs typeface="Calibri Light"/>
              </a:rPr>
              <a:t>Этиология, факторы риска</a:t>
            </a:r>
            <a:endParaRPr lang="ru-RU" sz="3800" dirty="0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6BBD0C65-88D7-78FA-406C-834E0487E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85" y="742789"/>
            <a:ext cx="848378" cy="632042"/>
          </a:xfrm>
          <a:prstGeom prst="rect">
            <a:avLst/>
          </a:prstGeom>
        </p:spPr>
      </p:pic>
      <p:sp>
        <p:nvSpPr>
          <p:cNvPr id="16" name="Right Triangle 18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4CA07809-FD84-4293-BEDA-C920BB2A1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6352" y="8853"/>
            <a:ext cx="1576152" cy="14793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68E5A4F6-6419-AF1E-AF09-21552BFF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219" y="278911"/>
            <a:ext cx="1259675" cy="944756"/>
          </a:xfrm>
          <a:prstGeom prst="rect">
            <a:avLst/>
          </a:prstGeom>
        </p:spPr>
      </p:pic>
      <p:sp>
        <p:nvSpPr>
          <p:cNvPr id="20" name="Right Triangle 22">
            <a:extLst>
              <a:ext uri="{FF2B5EF4-FFF2-40B4-BE49-F238E27FC236}">
                <a16:creationId xmlns:a16="http://schemas.microsoft.com/office/drawing/2014/main" id="{A06D4B98-7FBD-4771-9C71-AE026D670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3630" y="-1"/>
            <a:ext cx="1092260" cy="147936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070" y="621519"/>
            <a:ext cx="4032504" cy="2203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07" y="2848090"/>
            <a:ext cx="2339075" cy="3416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8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4116D469-E8C3-74CA-2B5D-75900F88D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463" y="1632106"/>
            <a:ext cx="1538700" cy="1069397"/>
          </a:xfrm>
          <a:prstGeom prst="rect">
            <a:avLst/>
          </a:prstGeom>
        </p:spPr>
      </p:pic>
      <p:sp>
        <p:nvSpPr>
          <p:cNvPr id="30" name="Right Triangle 32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8BA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2" descr="Изображение выглядит как еда, мясо, питание, нарезанный ломтиками&#10;&#10;Автоматически созданное описание">
            <a:extLst>
              <a:ext uri="{FF2B5EF4-FFF2-40B4-BE49-F238E27FC236}">
                <a16:creationId xmlns:a16="http://schemas.microsoft.com/office/drawing/2014/main" id="{6F1DE2AB-11F9-DB8A-7526-EC477BDD2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052" y="793531"/>
            <a:ext cx="2818621" cy="1881430"/>
          </a:xfrm>
          <a:prstGeom prst="rect">
            <a:avLst/>
          </a:prstGeom>
        </p:spPr>
      </p:pic>
      <p:sp>
        <p:nvSpPr>
          <p:cNvPr id="32" name="Right Triangle 34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2567" y="2843319"/>
            <a:ext cx="3474720" cy="1883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8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40">
            <a:extLst>
              <a:ext uri="{FF2B5EF4-FFF2-40B4-BE49-F238E27FC236}">
                <a16:creationId xmlns:a16="http://schemas.microsoft.com/office/drawing/2014/main" id="{03DB71A4-74AA-406D-9553-61C0C6D23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1093" y="1481744"/>
            <a:ext cx="1557796" cy="1362456"/>
          </a:xfrm>
          <a:custGeom>
            <a:avLst/>
            <a:gdLst>
              <a:gd name="connsiteX0" fmla="*/ 0 w 1557796"/>
              <a:gd name="connsiteY0" fmla="*/ 0 h 1362456"/>
              <a:gd name="connsiteX1" fmla="*/ 1557796 w 1557796"/>
              <a:gd name="connsiteY1" fmla="*/ 0 h 1362456"/>
              <a:gd name="connsiteX2" fmla="*/ 1557796 w 1557796"/>
              <a:gd name="connsiteY2" fmla="*/ 1362456 h 1362456"/>
              <a:gd name="connsiteX3" fmla="*/ 1090945 w 1557796"/>
              <a:gd name="connsiteY3" fmla="*/ 1362456 h 136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7796" h="1362456">
                <a:moveTo>
                  <a:pt x="0" y="0"/>
                </a:moveTo>
                <a:lnTo>
                  <a:pt x="1557796" y="0"/>
                </a:lnTo>
                <a:lnTo>
                  <a:pt x="1557796" y="1362456"/>
                </a:lnTo>
                <a:lnTo>
                  <a:pt x="1090945" y="136245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ight Triangle 42">
            <a:extLst>
              <a:ext uri="{FF2B5EF4-FFF2-40B4-BE49-F238E27FC236}">
                <a16:creationId xmlns:a16="http://schemas.microsoft.com/office/drawing/2014/main" id="{DA9994C2-211B-4BF6-B6A0-D6747159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6352" y="148010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EBE7C30A-066E-BA40-DDD3-FD6B7C345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47" y="3131242"/>
            <a:ext cx="2032216" cy="2903166"/>
          </a:xfrm>
          <a:prstGeom prst="rect">
            <a:avLst/>
          </a:prstGeom>
        </p:spPr>
      </p:pic>
      <p:pic>
        <p:nvPicPr>
          <p:cNvPr id="5" name="Рисунок 5" descr="Изображение выглядит как стол, внутренний, контейнер, стекло&#10;&#10;Автоматически созданное описание">
            <a:extLst>
              <a:ext uri="{FF2B5EF4-FFF2-40B4-BE49-F238E27FC236}">
                <a16:creationId xmlns:a16="http://schemas.microsoft.com/office/drawing/2014/main" id="{013DFEBA-53FA-1391-64BE-0E657EB00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350" y="2979485"/>
            <a:ext cx="2413980" cy="1611332"/>
          </a:xfrm>
          <a:prstGeom prst="rect">
            <a:avLst/>
          </a:prstGeom>
        </p:spPr>
      </p:pic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95FB05-90BC-8BDA-7139-AFC68EF0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5222" y="3432769"/>
            <a:ext cx="4603614" cy="303254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100" dirty="0">
                <a:cs typeface="Calibri" panose="020F0502020204030204"/>
              </a:rPr>
              <a:t>генетическая предрасположенность;</a:t>
            </a:r>
          </a:p>
          <a:p>
            <a:r>
              <a:rPr lang="ru-RU" sz="1100" dirty="0">
                <a:ea typeface="+mn-lt"/>
                <a:cs typeface="+mn-lt"/>
              </a:rPr>
              <a:t>возраст (95% рака желудка выявляется в возрасте 55 лет и старше);</a:t>
            </a:r>
          </a:p>
          <a:p>
            <a:r>
              <a:rPr lang="ru-RU" sz="1100" dirty="0">
                <a:ea typeface="+mn-lt"/>
                <a:cs typeface="+mn-lt"/>
              </a:rPr>
              <a:t>мужской пол;</a:t>
            </a:r>
            <a:endParaRPr lang="ru-RU" sz="1100">
              <a:cs typeface="Calibri"/>
            </a:endParaRPr>
          </a:p>
          <a:p>
            <a:r>
              <a:rPr lang="ru-RU" sz="1100" dirty="0">
                <a:ea typeface="+mn-lt"/>
                <a:cs typeface="+mn-lt"/>
              </a:rPr>
              <a:t>воздействие окружающей среды – при миграции населения из зоны с высоким уровнем заболеваемости в зону с низким уровнем частота развития рака снижается, например у эмигрантов из Японии и Китая, проживающих в США, особенно во втором и третьем поколениях;</a:t>
            </a:r>
          </a:p>
          <a:p>
            <a:r>
              <a:rPr lang="ru-RU" sz="1100" dirty="0">
                <a:ea typeface="+mn-lt"/>
                <a:cs typeface="+mn-lt"/>
              </a:rPr>
              <a:t>питание с включением мяса, копченостей, жира, большого содержания соли;</a:t>
            </a:r>
            <a:endParaRPr lang="ru-RU" sz="1100" dirty="0">
              <a:cs typeface="Calibri" panose="020F0502020204030204"/>
            </a:endParaRPr>
          </a:p>
          <a:p>
            <a:r>
              <a:rPr lang="ru-RU" sz="1100" dirty="0">
                <a:cs typeface="Calibri" panose="020F0502020204030204"/>
              </a:rPr>
              <a:t>курение;</a:t>
            </a:r>
          </a:p>
          <a:p>
            <a:r>
              <a:rPr lang="ru-RU" sz="1100" dirty="0">
                <a:cs typeface="Calibri" panose="020F0502020204030204"/>
              </a:rPr>
              <a:t>злоупотребление алкоголем;</a:t>
            </a:r>
          </a:p>
          <a:p>
            <a:r>
              <a:rPr lang="ru-RU" sz="1100" dirty="0" err="1">
                <a:ea typeface="+mn-lt"/>
                <a:cs typeface="+mn-lt"/>
              </a:rPr>
              <a:t>дуоденогастральный</a:t>
            </a:r>
            <a:r>
              <a:rPr lang="ru-RU" sz="1100" dirty="0">
                <a:ea typeface="+mn-lt"/>
                <a:cs typeface="+mn-lt"/>
              </a:rPr>
              <a:t> рефлюкс, приводящий к хроническому рефлюкс-гастриту;</a:t>
            </a:r>
            <a:endParaRPr lang="ru-RU" sz="1100" dirty="0">
              <a:cs typeface="Calibri" panose="020F0502020204030204"/>
            </a:endParaRPr>
          </a:p>
          <a:p>
            <a:r>
              <a:rPr lang="ru-RU" sz="1100" dirty="0" err="1">
                <a:ea typeface="+mn-lt"/>
                <a:cs typeface="+mn-lt"/>
              </a:rPr>
              <a:t>Helicobacter</a:t>
            </a:r>
            <a:r>
              <a:rPr lang="ru-RU" sz="1100" dirty="0">
                <a:ea typeface="+mn-lt"/>
                <a:cs typeface="+mn-lt"/>
              </a:rPr>
              <a:t> </a:t>
            </a:r>
            <a:r>
              <a:rPr lang="ru-RU" sz="1100" dirty="0" err="1">
                <a:ea typeface="+mn-lt"/>
                <a:cs typeface="+mn-lt"/>
              </a:rPr>
              <a:t>pylori</a:t>
            </a:r>
            <a:r>
              <a:rPr lang="ru-RU" sz="1100" dirty="0">
                <a:ea typeface="+mn-lt"/>
                <a:cs typeface="+mn-lt"/>
              </a:rPr>
              <a:t>;</a:t>
            </a:r>
            <a:endParaRPr lang="ru-RU" sz="1100" dirty="0">
              <a:cs typeface="Calibri" panose="020F0502020204030204"/>
            </a:endParaRPr>
          </a:p>
          <a:p>
            <a:r>
              <a:rPr lang="ru-RU" sz="1100" dirty="0">
                <a:cs typeface="Calibri" panose="020F0502020204030204"/>
              </a:rPr>
              <a:t>возможно,</a:t>
            </a:r>
            <a:r>
              <a:rPr lang="ru-RU" sz="1100" dirty="0">
                <a:ea typeface="+mn-lt"/>
                <a:cs typeface="+mn-lt"/>
              </a:rPr>
              <a:t> вирус Эпштейна-Барр – опухоли низкодифференцированные, с выраженной лимфоидной инфильтрацией.</a:t>
            </a:r>
            <a:endParaRPr lang="ru-RU" sz="1100" dirty="0">
              <a:cs typeface="Calibri" panose="020F0502020204030204"/>
            </a:endParaRPr>
          </a:p>
          <a:p>
            <a:endParaRPr lang="ru-RU" sz="11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3350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AB4E3-20AA-3010-4292-61EA4999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u-RU" sz="3600">
                <a:solidFill>
                  <a:schemeClr val="bg1"/>
                </a:solidFill>
                <a:cs typeface="Calibri Light"/>
              </a:rPr>
              <a:t>Роль Helicobacter pylori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56F39F-778B-6BC8-411A-F7AB26AAF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700">
                <a:solidFill>
                  <a:schemeClr val="bg1"/>
                </a:solidFill>
                <a:ea typeface="+mn-lt"/>
                <a:cs typeface="+mn-lt"/>
              </a:rPr>
              <a:t>Механизм канцерогенеза – способность вызывать выраженный инфильтративный гастрит с пролиферацией интерстициальных клеток. </a:t>
            </a:r>
          </a:p>
          <a:p>
            <a:pPr marL="0" indent="0">
              <a:buNone/>
            </a:pPr>
            <a:r>
              <a:rPr lang="ru-RU" sz="1700">
                <a:solidFill>
                  <a:schemeClr val="bg1"/>
                </a:solidFill>
                <a:ea typeface="+mn-lt"/>
                <a:cs typeface="+mn-lt"/>
              </a:rPr>
              <a:t>Результаты исследований, проведенных в Японии и Великобритании, свидетельствуют о том, что среди пациентов моложе 40 лет 45-55 % всех случаев рака желудка ассоциированы с инфицированием Helicobacter pylori.</a:t>
            </a:r>
            <a:endParaRPr lang="ru-RU" sz="1700">
              <a:solidFill>
                <a:schemeClr val="bg1"/>
              </a:solidFill>
              <a:cs typeface="Calibri"/>
            </a:endParaRPr>
          </a:p>
          <a:p>
            <a:endParaRPr lang="ru-RU" sz="1700">
              <a:solidFill>
                <a:schemeClr val="bg1"/>
              </a:solidFill>
              <a:cs typeface="Calibri"/>
            </a:endParaRPr>
          </a:p>
          <a:p>
            <a:endParaRPr lang="ru-RU" sz="17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9C8CB92-5AF3-3D6C-4073-61859985F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75" r="-163"/>
          <a:stretch/>
        </p:blipFill>
        <p:spPr>
          <a:xfrm>
            <a:off x="4734539" y="1490959"/>
            <a:ext cx="7455106" cy="419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23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F4EDC-DCF3-F90E-824F-B8F04110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04" y="315985"/>
            <a:ext cx="4624342" cy="1325563"/>
          </a:xfrm>
        </p:spPr>
        <p:txBody>
          <a:bodyPr>
            <a:normAutofit/>
          </a:bodyPr>
          <a:lstStyle/>
          <a:p>
            <a:r>
              <a:rPr lang="ru-RU" dirty="0">
                <a:cs typeface="Calibri Light"/>
              </a:rPr>
              <a:t>Профилактика</a:t>
            </a:r>
            <a:endParaRPr lang="ru-RU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1FC39A2-6CB0-DD34-A275-8B85C8835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1" r="19993" b="5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D44A488-42F4-9B9A-F106-D744BC221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36" y="1376918"/>
            <a:ext cx="5426409" cy="38086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600" dirty="0">
                <a:ea typeface="+mn-lt"/>
                <a:cs typeface="+mn-lt"/>
              </a:rPr>
              <a:t>Изменение привычек питания – повышение потребления овощей, фруктов, рыбы и других морепродуктов, растительных жиров, витаминов (особенно бета-каротина, витамина С) и снижение потребления колбас, копченых и соленых продуктов, мяса и сливочного масла.</a:t>
            </a:r>
          </a:p>
          <a:p>
            <a:r>
              <a:rPr lang="ru-RU" sz="1600" dirty="0">
                <a:ea typeface="+mn-lt"/>
                <a:cs typeface="+mn-lt"/>
              </a:rPr>
              <a:t>Отказ от курения и уменьшение до умеренного потребления спиртных напитков.</a:t>
            </a:r>
            <a:endParaRPr lang="ru-RU" sz="1600">
              <a:cs typeface="Calibri"/>
            </a:endParaRPr>
          </a:p>
          <a:p>
            <a:r>
              <a:rPr lang="ru-RU" sz="1600" dirty="0">
                <a:ea typeface="+mn-lt"/>
                <a:cs typeface="+mn-lt"/>
              </a:rPr>
              <a:t>Соблюдение соответствующих гигиенических правил, направленных на профилактику инфицирования H. </a:t>
            </a:r>
            <a:r>
              <a:rPr lang="ru-RU" sz="1600" dirty="0" err="1">
                <a:ea typeface="+mn-lt"/>
                <a:cs typeface="+mn-lt"/>
              </a:rPr>
              <a:t>pylori</a:t>
            </a:r>
            <a:r>
              <a:rPr lang="ru-RU" sz="1600" dirty="0">
                <a:ea typeface="+mn-lt"/>
                <a:cs typeface="+mn-lt"/>
              </a:rPr>
              <a:t>. В случае же обнаружения инфекции –проведение соответствующего лечения для эрадикации инфекции.</a:t>
            </a:r>
            <a:endParaRPr lang="ru-RU" sz="1600">
              <a:cs typeface="Calibri"/>
            </a:endParaRPr>
          </a:p>
          <a:p>
            <a:r>
              <a:rPr lang="ru-RU" sz="1600" dirty="0">
                <a:ea typeface="+mn-lt"/>
                <a:cs typeface="+mn-lt"/>
              </a:rPr>
              <a:t>Своевременное выявление и лечение предопухолевых заболеваний. </a:t>
            </a:r>
          </a:p>
          <a:p>
            <a:r>
              <a:rPr lang="ru-RU" sz="1600" dirty="0">
                <a:ea typeface="+mn-lt"/>
                <a:cs typeface="+mn-lt"/>
              </a:rPr>
              <a:t>В настоящее время только </a:t>
            </a:r>
            <a:r>
              <a:rPr lang="ru-RU" sz="1600" err="1">
                <a:ea typeface="+mn-lt"/>
                <a:cs typeface="+mn-lt"/>
              </a:rPr>
              <a:t>фиброгастроскопия</a:t>
            </a:r>
            <a:r>
              <a:rPr lang="ru-RU" sz="1600" dirty="0">
                <a:ea typeface="+mn-lt"/>
                <a:cs typeface="+mn-lt"/>
              </a:rPr>
              <a:t> с биопсией является эффективным методом профилактики и скрининга рака желудка. </a:t>
            </a:r>
            <a:endParaRPr lang="ru-RU" sz="1600">
              <a:cs typeface="Calibri"/>
            </a:endParaRPr>
          </a:p>
          <a:p>
            <a:r>
              <a:rPr lang="ru-RU" sz="1600" dirty="0">
                <a:ea typeface="+mn-lt"/>
                <a:cs typeface="+mn-lt"/>
              </a:rPr>
              <a:t>Реабилитация пролеченных больных, снижение вредных последствий рака желудка, коррекция проявлений </a:t>
            </a:r>
            <a:r>
              <a:rPr lang="ru-RU" sz="1600" err="1">
                <a:ea typeface="+mn-lt"/>
                <a:cs typeface="+mn-lt"/>
              </a:rPr>
              <a:t>агастрального</a:t>
            </a:r>
            <a:r>
              <a:rPr lang="ru-RU" sz="1600" dirty="0">
                <a:ea typeface="+mn-lt"/>
                <a:cs typeface="+mn-lt"/>
              </a:rPr>
              <a:t> синдрома. </a:t>
            </a:r>
            <a:endParaRPr lang="ru-RU" sz="1600" dirty="0">
              <a:cs typeface="Calibri"/>
            </a:endParaRPr>
          </a:p>
          <a:p>
            <a:endParaRPr lang="ru-RU" sz="1000">
              <a:cs typeface="Calibri"/>
            </a:endParaRPr>
          </a:p>
          <a:p>
            <a:endParaRPr lang="ru-RU" sz="1000">
              <a:cs typeface="Calibri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7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482BF26F-3A83-4EC8-AD98-196373A57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4" r="8755" b="-1"/>
          <a:stretch/>
        </p:blipFill>
        <p:spPr>
          <a:xfrm>
            <a:off x="5799669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4" name="Рисунок 4" descr="Изображение выглядит как еда, фрукт, овощ, упорядочено&#10;&#10;Автоматически созданное описание">
            <a:extLst>
              <a:ext uri="{FF2B5EF4-FFF2-40B4-BE49-F238E27FC236}">
                <a16:creationId xmlns:a16="http://schemas.microsoft.com/office/drawing/2014/main" id="{CD9D9E1E-15BD-BC4A-52F0-83E51625E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0" r="14522" b="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0431B5B-AC24-5B2C-21AB-41C123E54E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7" r="4359" b="119"/>
          <a:stretch/>
        </p:blipFill>
        <p:spPr>
          <a:xfrm>
            <a:off x="8893669" y="4092964"/>
            <a:ext cx="3346135" cy="27233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3517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798B0-394E-0051-7A23-CFEFD408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 err="1">
                <a:latin typeface="+mj-lt"/>
                <a:ea typeface="+mj-ea"/>
                <a:cs typeface="+mj-cs"/>
              </a:rPr>
              <a:t>Спасибо</a:t>
            </a:r>
            <a:r>
              <a:rPr lang="en-US" sz="5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800" kern="1200" dirty="0" err="1">
                <a:latin typeface="+mj-lt"/>
                <a:ea typeface="+mj-ea"/>
                <a:cs typeface="+mj-cs"/>
              </a:rPr>
              <a:t>за</a:t>
            </a:r>
            <a:r>
              <a:rPr lang="en-US" sz="5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800" kern="1200" dirty="0" err="1">
                <a:latin typeface="+mj-lt"/>
                <a:ea typeface="+mj-ea"/>
                <a:cs typeface="+mj-cs"/>
              </a:rPr>
              <a:t>внимание</a:t>
            </a:r>
            <a:r>
              <a:rPr lang="en-US" sz="5800" dirty="0"/>
              <a:t>!</a:t>
            </a:r>
            <a:endParaRPr lang="en-US" sz="5800" kern="1200" dirty="0">
              <a:latin typeface="+mj-lt"/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928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блюдо, соус, закрыть, приготовленный&#10;&#10;Автоматически созданное описание">
            <a:extLst>
              <a:ext uri="{FF2B5EF4-FFF2-40B4-BE49-F238E27FC236}">
                <a16:creationId xmlns:a16="http://schemas.microsoft.com/office/drawing/2014/main" id="{244B964B-8795-2BF7-C7B4-2936C4E2D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4" name="Rectangle 2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4D75A-BE5A-7E6D-8986-794A65E96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Рак желудка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3F6277-0E18-3F1C-02A1-3BC881CD5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900"/>
              <a:t>Злокачественная опухоль, происходящая из эпителия слизистой оболочки желудка.</a:t>
            </a:r>
          </a:p>
        </p:txBody>
      </p:sp>
    </p:spTree>
    <p:extLst>
      <p:ext uri="{BB962C8B-B14F-4D97-AF65-F5344CB8AC3E}">
        <p14:creationId xmlns:p14="http://schemas.microsoft.com/office/powerpoint/2010/main" val="552846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B992D-55C6-2FAC-A32B-CC731E06E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pPr algn="r"/>
            <a:r>
              <a:rPr lang="ru-RU" sz="3700">
                <a:cs typeface="Calibri Light"/>
              </a:rPr>
              <a:t>Эпидемиология</a:t>
            </a:r>
            <a:endParaRPr lang="ru-RU" sz="37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6078E-401D-0D6D-0DC2-F4611B6AA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2" y="1366660"/>
            <a:ext cx="6377768" cy="47828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 dirty="0">
                <a:ea typeface="+mn-lt"/>
                <a:cs typeface="+mn-lt"/>
              </a:rPr>
              <a:t>Пятое по частоте рака и третье по причине смерти от рака, составляя 7% случаев и 9% случаев смерти. Чаще рак желудка возникает у мужчин.</a:t>
            </a:r>
            <a:endParaRPr lang="ru-RU" sz="2000" dirty="0">
              <a:cs typeface="Calibri" panose="020F0502020204030204"/>
            </a:endParaRPr>
          </a:p>
          <a:p>
            <a:r>
              <a:rPr lang="ru-RU" sz="2000" dirty="0">
                <a:ea typeface="+mn-lt"/>
                <a:cs typeface="+mn-lt"/>
              </a:rPr>
              <a:t>В России рак желудка стабильно занимает второе место в структуре онкологических заболеваний (15,8 % у мужчин и 12,4 % у женщин), заболевание широко распространено в Корее, Японии, Великобритании, Южной Америке и Исландии. </a:t>
            </a:r>
          </a:p>
          <a:p>
            <a:r>
              <a:rPr lang="ru-RU" sz="2000" dirty="0">
                <a:ea typeface="+mn-lt"/>
                <a:cs typeface="+mn-lt"/>
              </a:rPr>
              <a:t>Метастазы возникают у 80-90 % больных раком желудка, шестимесячная выживаемость составляет 65 % в случае ранней диагностики заболевания и менее 15 % на поздних стадиях процесса. В среднем самая высокая выживаемость при раке желудка отмечается в Японии — 53 %, в других странах она не превышает 15-20 %.</a:t>
            </a:r>
            <a:endParaRPr lang="ru-RU" sz="2000" dirty="0">
              <a:cs typeface="Calibri"/>
            </a:endParaRPr>
          </a:p>
          <a:p>
            <a:endParaRPr lang="ru-RU" sz="2000"/>
          </a:p>
          <a:p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16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0CF83-F697-1908-D8C6-C8F779385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u-RU" sz="3100">
                <a:solidFill>
                  <a:schemeClr val="bg1"/>
                </a:solidFill>
                <a:cs typeface="Calibri Light"/>
              </a:rPr>
              <a:t>Предраковые заболевания желудка</a:t>
            </a:r>
            <a:endParaRPr lang="ru-RU" sz="310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839877-2287-C847-3E91-3B266CC76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000">
                <a:solidFill>
                  <a:schemeClr val="bg1"/>
                </a:solidFill>
                <a:ea typeface="+mn-lt"/>
                <a:cs typeface="+mn-lt"/>
              </a:rPr>
              <a:t>К факультативным предраковым заболеваниям желудка относят хронический атрофический гастрит, болезнь оперированного желудка, пернициозную анемию, болезнь Менетрие; к облигатным — полипы, полипоз желудка, каллезную язву желудка, ригидный антральный гастрит</a:t>
            </a:r>
            <a:endParaRPr lang="ru-RU" sz="200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2D898CA-AE30-DFEA-BF35-EE8D8EDD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16" y="671386"/>
            <a:ext cx="6596652" cy="535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79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14822-5D81-B297-42EC-42108AA71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124"/>
            <a:ext cx="4929556" cy="2057400"/>
          </a:xfrm>
        </p:spPr>
        <p:txBody>
          <a:bodyPr anchor="b">
            <a:normAutofit/>
          </a:bodyPr>
          <a:lstStyle/>
          <a:p>
            <a:r>
              <a:rPr lang="ru-RU" sz="4000">
                <a:ea typeface="+mj-lt"/>
                <a:cs typeface="+mj-lt"/>
              </a:rPr>
              <a:t>Хронический гастрит</a:t>
            </a:r>
            <a:endParaRPr lang="ru-RU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1225EC-DA65-4CDB-9114-A5CC1FEFA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624962"/>
            <a:ext cx="4929556" cy="35380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000">
                <a:ea typeface="+mn-lt"/>
                <a:cs typeface="+mn-lt"/>
              </a:rPr>
              <a:t>При развитии опухоли эпителий слизистой желудка изменяется в определенной последовательности: нормальный эпителий — поверхностный гастрит — атрофический гастрит — тонкокишечная метаплазия — толстокишечная метаплазия — дисплазия — рак.</a:t>
            </a:r>
            <a:endParaRPr lang="ru-RU" sz="2000">
              <a:cs typeface="Calibri" panose="020F0502020204030204"/>
            </a:endParaRP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9E0533F-6ECC-8849-BA86-3B7224F68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755"/>
          <a:stretch/>
        </p:blipFill>
        <p:spPr>
          <a:xfrm>
            <a:off x="6818278" y="343454"/>
            <a:ext cx="4853685" cy="29340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5C3D0A73-CA62-C230-900A-C17055989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" r="-1" b="-1"/>
          <a:stretch/>
        </p:blipFill>
        <p:spPr>
          <a:xfrm>
            <a:off x="6818278" y="3597883"/>
            <a:ext cx="4853685" cy="29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48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5A361-8B05-BC3F-9E3C-EC0A17D7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124"/>
            <a:ext cx="4929556" cy="2057400"/>
          </a:xfrm>
        </p:spPr>
        <p:txBody>
          <a:bodyPr anchor="b">
            <a:normAutofit/>
          </a:bodyPr>
          <a:lstStyle/>
          <a:p>
            <a:r>
              <a:rPr lang="ru-RU" sz="4000">
                <a:ea typeface="+mj-lt"/>
                <a:cs typeface="+mj-lt"/>
              </a:rPr>
              <a:t>Хеликобактерный гастрит</a:t>
            </a:r>
            <a:endParaRPr lang="ru-RU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7F7DF-388D-9AD0-9495-C980D552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54" y="2422405"/>
            <a:ext cx="4929556" cy="35380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000">
                <a:ea typeface="+mn-lt"/>
                <a:cs typeface="+mn-lt"/>
              </a:rPr>
              <a:t>Раку желудка в большинстве случаев предшествует инфицированность слизистой оболочки Helicobacter pylori, которые вырабатывают патогенные ферменты и токсины, и некоторые из них могут быть вовлечены в канцерогенез. Это приводит к кишечной метаплазии, являющейся предраковым состоянием.</a:t>
            </a:r>
          </a:p>
          <a:p>
            <a:pPr marL="0" indent="0">
              <a:buNone/>
            </a:pPr>
            <a:endParaRPr lang="ru-RU" sz="2000">
              <a:ea typeface="+mn-lt"/>
              <a:cs typeface="+mn-lt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102E11B-57C6-DCC1-6305-ABA77AB39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3"/>
          <a:stretch/>
        </p:blipFill>
        <p:spPr>
          <a:xfrm>
            <a:off x="5506481" y="574948"/>
            <a:ext cx="6560860" cy="4927806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утренний, овощ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E1639C8-A6B9-1507-A4FD-A324CD5B3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9" r="-2" b="4416"/>
          <a:stretch/>
        </p:blipFill>
        <p:spPr>
          <a:xfrm>
            <a:off x="953772" y="4697479"/>
            <a:ext cx="3416496" cy="20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23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C2111-B766-B9C5-D140-B67DE7DA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Язвенная болезнь желудка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5F8C7-9951-5E6A-76DF-774F610F4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02709"/>
            <a:ext cx="10923638" cy="52110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Малигнизация рецидивирующих и каллезных язв желудка отмечается у 2-10 % пациентов.</a:t>
            </a:r>
          </a:p>
        </p:txBody>
      </p:sp>
      <p:pic>
        <p:nvPicPr>
          <p:cNvPr id="4" name="Рисунок 4" descr="Изображение выглядит как фрукт, соус, закрыть, крупный план&#10;&#10;Автоматически созданное описание">
            <a:extLst>
              <a:ext uri="{FF2B5EF4-FFF2-40B4-BE49-F238E27FC236}">
                <a16:creationId xmlns:a16="http://schemas.microsoft.com/office/drawing/2014/main" id="{09AE89A7-53F8-0268-CAB2-1C7BC4805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81" b="12555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D60213C-CBFE-5CED-0C1E-719579866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9" r="3" b="12139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81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72FAD0A-3309-5C67-550E-9E6DB9C7B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78" r="6400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BADC0-4766-708D-D367-07DB1BBB8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46" y="2110973"/>
            <a:ext cx="5251316" cy="1627636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ea typeface="+mj-lt"/>
                <a:cs typeface="+mj-lt"/>
              </a:rPr>
              <a:t>Полипы и полипоз желудка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3B2185-10D1-33F0-2795-842CE2EF3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745" y="3984924"/>
            <a:ext cx="4619621" cy="39571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Предраковыми являются железистые (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аденоматозные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) полипы, при которых дисплазия имеет место в 40-60 % случаев, а дисплазия III степени в 5-10 % наблюдений. Гиперпластические полипы перерождаются в рак в 1-2 % случаев, плоская аденома в 6-21 %, </a:t>
            </a:r>
            <a:r>
              <a:rPr lang="ru-RU" sz="1900" dirty="0" err="1">
                <a:solidFill>
                  <a:srgbClr val="FFFFFF"/>
                </a:solidFill>
                <a:ea typeface="+mn-lt"/>
                <a:cs typeface="+mn-lt"/>
              </a:rPr>
              <a:t>папилломавирусная</a:t>
            </a:r>
            <a:r>
              <a:rPr lang="ru-RU" sz="1900" dirty="0">
                <a:solidFill>
                  <a:srgbClr val="FFFFFF"/>
                </a:solidFill>
                <a:ea typeface="+mn-lt"/>
                <a:cs typeface="+mn-lt"/>
              </a:rPr>
              <a:t> аденома — в 20-75 % случаев.</a:t>
            </a:r>
          </a:p>
        </p:txBody>
      </p:sp>
      <p:pic>
        <p:nvPicPr>
          <p:cNvPr id="4" name="Рисунок 4" descr="Изображение выглядит как розовый&#10;&#10;Автоматически созданное описание">
            <a:extLst>
              <a:ext uri="{FF2B5EF4-FFF2-40B4-BE49-F238E27FC236}">
                <a16:creationId xmlns:a16="http://schemas.microsoft.com/office/drawing/2014/main" id="{C91E7DC2-0F9B-E0B1-A9DD-2AC6EB1BF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228" b="2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3816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18F7E-562F-436B-1E56-01AC1B279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bg1"/>
                </a:solidFill>
                <a:ea typeface="+mj-lt"/>
                <a:cs typeface="+mj-lt"/>
              </a:rPr>
              <a:t>Пернициозная анемия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61AEB-EE28-3DED-2222-34C954898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76857"/>
            <a:ext cx="5015484" cy="39001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sz="2200" dirty="0">
                <a:ea typeface="+mn-lt"/>
                <a:cs typeface="+mn-lt"/>
              </a:rPr>
              <a:t>Отсутствие внутреннего фактора </a:t>
            </a:r>
            <a:r>
              <a:rPr lang="ru-RU" sz="2200" dirty="0" err="1">
                <a:ea typeface="+mn-lt"/>
                <a:cs typeface="+mn-lt"/>
              </a:rPr>
              <a:t>Касла</a:t>
            </a:r>
            <a:r>
              <a:rPr lang="ru-RU" sz="2200" dirty="0">
                <a:ea typeface="+mn-lt"/>
                <a:cs typeface="+mn-lt"/>
              </a:rPr>
              <a:t>, связанное с полной атрофией слизистой </a:t>
            </a:r>
            <a:r>
              <a:rPr lang="ru-RU" sz="2200" dirty="0" err="1">
                <a:ea typeface="+mn-lt"/>
                <a:cs typeface="+mn-lt"/>
              </a:rPr>
              <a:t>фундального</a:t>
            </a:r>
            <a:r>
              <a:rPr lang="ru-RU" sz="2200" dirty="0">
                <a:ea typeface="+mn-lt"/>
                <a:cs typeface="+mn-lt"/>
              </a:rPr>
              <a:t> отдела желудка и потерей париетальных клеток. Некоторые данные указывают на иммунологическую и наследственную основу пернициозной анемии. Анемия развивается постепенно, прогрессируя по мере истощения запасов витамина В12 в печени. Рак желудка при пернициозной анемии встречается в 0,5-12,5 % случаев.</a:t>
            </a:r>
            <a:endParaRPr lang="ru-RU" sz="2200" dirty="0"/>
          </a:p>
        </p:txBody>
      </p:sp>
      <p:pic>
        <p:nvPicPr>
          <p:cNvPr id="4" name="Рисунок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F799D4E-B62A-5CDE-2CE2-234DAB905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801"/>
          <a:stretch/>
        </p:blipFill>
        <p:spPr>
          <a:xfrm>
            <a:off x="6335270" y="2276857"/>
            <a:ext cx="5015484" cy="39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57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Профилактика рака желудка</vt:lpstr>
      <vt:lpstr>Рак желудка</vt:lpstr>
      <vt:lpstr>Эпидемиология</vt:lpstr>
      <vt:lpstr>Предраковые заболевания желудка</vt:lpstr>
      <vt:lpstr>Хронический гастрит</vt:lpstr>
      <vt:lpstr>Хеликобактерный гастрит</vt:lpstr>
      <vt:lpstr>Язвенная болезнь желудка</vt:lpstr>
      <vt:lpstr>Полипы и полипоз желудка</vt:lpstr>
      <vt:lpstr>Пернициозная анемия</vt:lpstr>
      <vt:lpstr>Болезнь Менетрие</vt:lpstr>
      <vt:lpstr>Атрофический гастрит культи желудка</vt:lpstr>
      <vt:lpstr>Этиология, факторы риска</vt:lpstr>
      <vt:lpstr>Роль Helicobacter pylori</vt:lpstr>
      <vt:lpstr>Профилактика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342</cp:revision>
  <dcterms:created xsi:type="dcterms:W3CDTF">2022-04-12T13:59:51Z</dcterms:created>
  <dcterms:modified xsi:type="dcterms:W3CDTF">2022-04-12T16:36:00Z</dcterms:modified>
</cp:coreProperties>
</file>