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534C-0B9C-40E9-A410-C085151D65D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1603-DE08-49BC-984E-A35906DED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190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534C-0B9C-40E9-A410-C085151D65D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1603-DE08-49BC-984E-A35906DED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34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534C-0B9C-40E9-A410-C085151D65D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1603-DE08-49BC-984E-A35906DED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543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534C-0B9C-40E9-A410-C085151D65D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1603-DE08-49BC-984E-A35906DED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177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534C-0B9C-40E9-A410-C085151D65D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1603-DE08-49BC-984E-A35906DED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32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534C-0B9C-40E9-A410-C085151D65D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1603-DE08-49BC-984E-A35906DED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353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534C-0B9C-40E9-A410-C085151D65D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1603-DE08-49BC-984E-A35906DED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5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534C-0B9C-40E9-A410-C085151D65D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1603-DE08-49BC-984E-A35906DED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57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534C-0B9C-40E9-A410-C085151D65D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1603-DE08-49BC-984E-A35906DED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50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534C-0B9C-40E9-A410-C085151D65D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1603-DE08-49BC-984E-A35906DED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81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534C-0B9C-40E9-A410-C085151D65D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1603-DE08-49BC-984E-A35906DED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3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F534C-0B9C-40E9-A410-C085151D65D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F1603-DE08-49BC-984E-A35906DED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64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3651"/>
          <a:stretch/>
        </p:blipFill>
        <p:spPr>
          <a:xfrm>
            <a:off x="4770814" y="1248508"/>
            <a:ext cx="2845782" cy="32179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14292" y="-96852"/>
            <a:ext cx="4963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Гирудотерапия</a:t>
            </a:r>
            <a:endParaRPr lang="ru-RU" sz="5400" b="1" i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131" y="1248508"/>
            <a:ext cx="51083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Гирудотерапия- физиотерапевтический метод воздействия на организм человека при помощи медицинских пиявок.</a:t>
            </a:r>
            <a:endParaRPr lang="ru-RU" sz="16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131" y="2257335"/>
            <a:ext cx="51083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Лечебное действие:</a:t>
            </a: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Обусловлено: действием биологически активных веществ слюны пиявки, основным из которых является антикоагулянт - гирудин.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131" y="3539745"/>
            <a:ext cx="6096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Эффекты гирудотерапии: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противотромботический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гипотензивный;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противоотечный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дренирующий;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нервно-мышечной передачи импульсов;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проницаемости сосудистой стенки;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актериостатический;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иммунокорригирующий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анальгизирующий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настроения и сна.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84149" y="1207478"/>
            <a:ext cx="457540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Гирудотерапию применяют при комплексном лечении заболеваний сердечно-сосудистой системы, нервной системы, опорно-двигательного аппарата, легких и верхних дыхательных путей, желудочно-кишечного тракта, урологических, гинекологических, офтальмологических заболеваниях, в хирургии, дерматологии и косметологии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616" y="3421385"/>
            <a:ext cx="3299012" cy="24196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2106492" y="1762146"/>
            <a:ext cx="1585154" cy="8116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9954" y="104900"/>
            <a:ext cx="947599" cy="9815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2342" y="5019088"/>
            <a:ext cx="4022725" cy="18152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1" y="1207478"/>
            <a:ext cx="325877" cy="41777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31" y="2178635"/>
            <a:ext cx="323116" cy="42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31" y="3491789"/>
            <a:ext cx="323116" cy="42066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5181" y="1168744"/>
            <a:ext cx="323116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55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506" y="199056"/>
            <a:ext cx="50292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Times New Roman"/>
                <a:ea typeface="+mn-lt"/>
                <a:cs typeface="+mn-lt"/>
              </a:rPr>
              <a:t>     Перед процедурой:</a:t>
            </a:r>
          </a:p>
          <a:p>
            <a:r>
              <a:rPr lang="ru-RU" sz="1600" b="1" i="0" dirty="0" smtClean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1600" b="1" i="0" dirty="0" smtClean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600" i="1" dirty="0" smtClean="0">
                <a:latin typeface="Times New Roman"/>
                <a:ea typeface="+mn-lt"/>
                <a:cs typeface="+mn-lt"/>
              </a:rPr>
              <a:t>врач должен заказать стерильных пиявок;</a:t>
            </a:r>
          </a:p>
          <a:p>
            <a:r>
              <a:rPr lang="ru-RU" sz="1600" b="1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</a:rPr>
              <a:t>• </a:t>
            </a:r>
            <a:r>
              <a:rPr lang="ru-RU" sz="1600" i="1" dirty="0" smtClean="0">
                <a:latin typeface="Times New Roman"/>
                <a:ea typeface="+mn-lt"/>
                <a:cs typeface="+mn-lt"/>
              </a:rPr>
              <a:t>определить их необходимое количество и область применения;</a:t>
            </a:r>
            <a:endParaRPr lang="ru-RU" sz="1600" i="1" dirty="0" smtClean="0">
              <a:latin typeface="Times New Roman"/>
              <a:cs typeface="Times New Roman"/>
            </a:endParaRPr>
          </a:p>
          <a:p>
            <a:r>
              <a:rPr lang="ru-RU" sz="1600" b="1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</a:rPr>
              <a:t>• </a:t>
            </a:r>
            <a:r>
              <a:rPr lang="ru-RU" sz="1600" i="1" dirty="0" smtClean="0">
                <a:latin typeface="Times New Roman"/>
                <a:ea typeface="+mn-lt"/>
                <a:cs typeface="+mn-lt"/>
              </a:rPr>
              <a:t>дать пациенту направление на исследование гемоглобина и гематокрита;</a:t>
            </a:r>
            <a:endParaRPr lang="ru-RU" sz="1600" i="1" dirty="0" smtClean="0">
              <a:latin typeface="Times New Roman"/>
              <a:cs typeface="Times New Roman"/>
            </a:endParaRPr>
          </a:p>
          <a:p>
            <a:r>
              <a:rPr lang="ru-RU" sz="1600" b="1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</a:rPr>
              <a:t>• </a:t>
            </a:r>
            <a:r>
              <a:rPr lang="ru-RU" sz="1600" i="1" dirty="0" smtClean="0">
                <a:latin typeface="Times New Roman"/>
                <a:ea typeface="+mn-lt"/>
                <a:cs typeface="+mn-lt"/>
              </a:rPr>
              <a:t>дать рекомендации больному о подготовке к процедуре:</a:t>
            </a:r>
          </a:p>
          <a:p>
            <a:r>
              <a:rPr lang="ru-RU" sz="1600" i="1" dirty="0" smtClean="0">
                <a:latin typeface="Times New Roman"/>
                <a:cs typeface="Calibri" panose="020F0502020204030204"/>
              </a:rPr>
              <a:t>(принять душ, кожу вымыть детским или хозяйственным мылом, не пользоваться духами, одеколоном, дезодорантами, не курить, не принимать спиртные напитки, предполагаемое место установки пиявок побрить)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506" y="3635084"/>
            <a:ext cx="502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Times New Roman"/>
                <a:ea typeface="+mn-lt"/>
                <a:cs typeface="+mn-lt"/>
              </a:rPr>
              <a:t>     Во время процедуры:</a:t>
            </a:r>
          </a:p>
          <a:p>
            <a:r>
              <a:rPr lang="ru-RU" sz="1600" b="1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</a:rPr>
              <a:t>• </a:t>
            </a:r>
            <a:r>
              <a:rPr lang="ru-RU" sz="1600" i="1" dirty="0" smtClean="0">
                <a:latin typeface="Times New Roman"/>
                <a:ea typeface="+mn-lt"/>
                <a:cs typeface="+mn-lt"/>
              </a:rPr>
              <a:t>медсестра </a:t>
            </a:r>
            <a:r>
              <a:rPr lang="ru-RU" sz="1600" i="1" dirty="0">
                <a:latin typeface="Times New Roman"/>
                <a:ea typeface="+mn-lt"/>
                <a:cs typeface="+mn-lt"/>
              </a:rPr>
              <a:t>измеряет АД;</a:t>
            </a:r>
            <a:endParaRPr lang="ru-RU" sz="1600" i="1" dirty="0">
              <a:latin typeface="Times New Roman"/>
              <a:cs typeface="Calibri" panose="020F0502020204030204"/>
            </a:endParaRPr>
          </a:p>
          <a:p>
            <a:r>
              <a:rPr lang="ru-RU" sz="1600" b="1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</a:rPr>
              <a:t>• </a:t>
            </a:r>
            <a:r>
              <a:rPr lang="ru-RU" sz="1600" i="1" dirty="0" smtClean="0">
                <a:latin typeface="Times New Roman"/>
                <a:ea typeface="+mn-lt"/>
                <a:cs typeface="+mn-lt"/>
              </a:rPr>
              <a:t>медсестра </a:t>
            </a:r>
            <a:r>
              <a:rPr lang="ru-RU" sz="1600" i="1" dirty="0">
                <a:latin typeface="Times New Roman"/>
                <a:ea typeface="+mn-lt"/>
                <a:cs typeface="+mn-lt"/>
              </a:rPr>
              <a:t>обрабатывает область постановки пиявок;</a:t>
            </a:r>
            <a:endParaRPr lang="ru-RU" sz="1600" i="1" dirty="0">
              <a:latin typeface="Times New Roman"/>
              <a:cs typeface="Times New Roman"/>
            </a:endParaRPr>
          </a:p>
          <a:p>
            <a:r>
              <a:rPr lang="ru-RU" sz="1600" b="1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</a:rPr>
              <a:t>• </a:t>
            </a:r>
            <a:r>
              <a:rPr lang="ru-RU" sz="1600" i="1" dirty="0" smtClean="0">
                <a:latin typeface="Times New Roman"/>
                <a:ea typeface="+mn-lt"/>
                <a:cs typeface="+mn-lt"/>
              </a:rPr>
              <a:t>устанавливает </a:t>
            </a:r>
            <a:r>
              <a:rPr lang="ru-RU" sz="1600" i="1" dirty="0">
                <a:latin typeface="Times New Roman"/>
                <a:ea typeface="+mn-lt"/>
                <a:cs typeface="+mn-lt"/>
              </a:rPr>
              <a:t>пиявки;</a:t>
            </a:r>
            <a:endParaRPr lang="ru-RU" sz="1600" i="1" dirty="0">
              <a:latin typeface="Times New Roman"/>
              <a:cs typeface="Calibri" panose="020F0502020204030204"/>
            </a:endParaRPr>
          </a:p>
          <a:p>
            <a:r>
              <a:rPr lang="ru-RU" sz="1600" b="1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</a:rPr>
              <a:t>• </a:t>
            </a:r>
            <a:r>
              <a:rPr lang="ru-RU" sz="1600" i="1" dirty="0" smtClean="0">
                <a:latin typeface="Times New Roman"/>
                <a:ea typeface="+mn-lt"/>
                <a:cs typeface="+mn-lt"/>
              </a:rPr>
              <a:t>следит</a:t>
            </a:r>
            <a:r>
              <a:rPr lang="ru-RU" sz="1600" i="1" dirty="0">
                <a:latin typeface="Times New Roman"/>
                <a:ea typeface="+mn-lt"/>
                <a:cs typeface="+mn-lt"/>
              </a:rPr>
              <a:t>, чтобы пиявки не заползли в </a:t>
            </a:r>
            <a:r>
              <a:rPr lang="ru-RU" sz="1600" i="1" dirty="0" err="1">
                <a:latin typeface="Times New Roman"/>
                <a:ea typeface="+mn-lt"/>
                <a:cs typeface="+mn-lt"/>
              </a:rPr>
              <a:t>нетерапевтические</a:t>
            </a:r>
            <a:r>
              <a:rPr lang="ru-RU" sz="1600" i="1" dirty="0">
                <a:latin typeface="Times New Roman"/>
                <a:ea typeface="+mn-lt"/>
                <a:cs typeface="+mn-lt"/>
              </a:rPr>
              <a:t> зоны;</a:t>
            </a:r>
            <a:endParaRPr lang="ru-RU" sz="1600" i="1" dirty="0">
              <a:latin typeface="Times New Roman"/>
              <a:cs typeface="Times New Roman"/>
            </a:endParaRPr>
          </a:p>
          <a:p>
            <a:r>
              <a:rPr lang="ru-RU" sz="1600" b="1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</a:rPr>
              <a:t>• </a:t>
            </a:r>
            <a:r>
              <a:rPr lang="ru-RU" sz="1600" i="1" dirty="0" smtClean="0">
                <a:latin typeface="Times New Roman"/>
                <a:ea typeface="+mn-lt"/>
                <a:cs typeface="+mn-lt"/>
              </a:rPr>
              <a:t>оставляет </a:t>
            </a:r>
            <a:r>
              <a:rPr lang="ru-RU" sz="1600" i="1" dirty="0">
                <a:latin typeface="Times New Roman"/>
                <a:ea typeface="+mn-lt"/>
                <a:cs typeface="+mn-lt"/>
              </a:rPr>
              <a:t>пиявки до насыщения (10-15 минут);</a:t>
            </a:r>
            <a:endParaRPr lang="ru-RU" sz="1600" i="1" dirty="0">
              <a:latin typeface="Times New Roman"/>
              <a:cs typeface="Times New Roman"/>
            </a:endParaRPr>
          </a:p>
          <a:p>
            <a:r>
              <a:rPr lang="ru-RU" sz="1600" b="1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</a:rPr>
              <a:t>• </a:t>
            </a:r>
            <a:r>
              <a:rPr lang="ru-RU" sz="1600" i="1" dirty="0" smtClean="0">
                <a:latin typeface="Times New Roman"/>
                <a:ea typeface="+mn-lt"/>
                <a:cs typeface="+mn-lt"/>
              </a:rPr>
              <a:t>снимает </a:t>
            </a:r>
            <a:r>
              <a:rPr lang="ru-RU" sz="1600" i="1" dirty="0">
                <a:latin typeface="Times New Roman"/>
                <a:ea typeface="+mn-lt"/>
                <a:cs typeface="+mn-lt"/>
              </a:rPr>
              <a:t>отпавшие пиявки или при необходимости удаляет их с помощью соли, приложенной к присоске пиявки.</a:t>
            </a:r>
            <a:endParaRPr lang="ru-RU" sz="1600" i="1" dirty="0">
              <a:latin typeface="Times New Roman"/>
              <a:cs typeface="Times New Roman"/>
            </a:endParaRPr>
          </a:p>
          <a:p>
            <a:endParaRPr lang="ru-RU" sz="1600" dirty="0">
              <a:cs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6" y="134811"/>
            <a:ext cx="323116" cy="4206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6" y="3556510"/>
            <a:ext cx="323116" cy="42066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001435" y="199056"/>
            <a:ext cx="51905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Times New Roman"/>
                <a:ea typeface="+mn-lt"/>
                <a:cs typeface="+mn-lt"/>
              </a:rPr>
              <a:t>     После процедуры:</a:t>
            </a:r>
          </a:p>
          <a:p>
            <a:r>
              <a:rPr lang="ru-RU" sz="1600" b="1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</a:rPr>
              <a:t>• </a:t>
            </a:r>
            <a:r>
              <a:rPr lang="ru-RU" sz="1600" i="1" dirty="0" smtClean="0">
                <a:latin typeface="Times New Roman"/>
                <a:ea typeface="+mn-lt"/>
                <a:cs typeface="+mn-lt"/>
              </a:rPr>
              <a:t>медсестра </a:t>
            </a:r>
            <a:r>
              <a:rPr lang="ru-RU" sz="1600" i="1" dirty="0">
                <a:latin typeface="Times New Roman"/>
                <a:ea typeface="+mn-lt"/>
                <a:cs typeface="+mn-lt"/>
              </a:rPr>
              <a:t>складывает пиявок в банку с 70% спиртом и с крышкой;</a:t>
            </a:r>
            <a:endParaRPr lang="ru-RU" sz="1600" i="1" dirty="0">
              <a:latin typeface="Times New Roman"/>
              <a:cs typeface="Calibri" panose="020F0502020204030204"/>
            </a:endParaRPr>
          </a:p>
          <a:p>
            <a:r>
              <a:rPr lang="ru-RU" sz="1600" b="1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</a:rPr>
              <a:t>• </a:t>
            </a:r>
            <a:r>
              <a:rPr lang="ru-RU" sz="1600" i="1" dirty="0" smtClean="0">
                <a:latin typeface="Times New Roman"/>
                <a:ea typeface="+mn-lt"/>
                <a:cs typeface="+mn-lt"/>
              </a:rPr>
              <a:t>пиявок </a:t>
            </a:r>
            <a:r>
              <a:rPr lang="ru-RU" sz="1600" i="1" dirty="0">
                <a:latin typeface="Times New Roman"/>
                <a:ea typeface="+mn-lt"/>
                <a:cs typeface="+mn-lt"/>
              </a:rPr>
              <a:t>уничтожает в соответствии с санитарно-гигиеническими инструкциями;</a:t>
            </a:r>
            <a:endParaRPr lang="ru-RU" sz="1600" i="1" dirty="0">
              <a:latin typeface="Times New Roman"/>
              <a:cs typeface="Times New Roman"/>
            </a:endParaRPr>
          </a:p>
          <a:p>
            <a:r>
              <a:rPr lang="ru-RU" sz="1600" b="1" dirty="0">
                <a:solidFill>
                  <a:srgbClr val="E7E6E6">
                    <a:lumMod val="10000"/>
                  </a:srgbClr>
                </a:solidFill>
                <a:latin typeface="arial" panose="020B0604020202020204" pitchFamily="34" charset="0"/>
              </a:rPr>
              <a:t>• </a:t>
            </a:r>
            <a:r>
              <a:rPr lang="ru-RU" sz="1600" i="1" dirty="0" smtClean="0">
                <a:latin typeface="Times New Roman"/>
                <a:ea typeface="+mn-lt"/>
                <a:cs typeface="+mn-lt"/>
              </a:rPr>
              <a:t>места </a:t>
            </a:r>
            <a:r>
              <a:rPr lang="ru-RU" sz="1600" i="1" dirty="0">
                <a:latin typeface="Times New Roman"/>
                <a:ea typeface="+mn-lt"/>
                <a:cs typeface="+mn-lt"/>
              </a:rPr>
              <a:t>укусов обрабатывает перекисью водорода 3% и накладывает давящую повязку</a:t>
            </a:r>
            <a:r>
              <a:rPr lang="ru-RU" sz="1600" i="1" dirty="0" smtClean="0">
                <a:latin typeface="Times New Roman"/>
                <a:ea typeface="+mn-lt"/>
                <a:cs typeface="+mn-lt"/>
              </a:rPr>
              <a:t>.</a:t>
            </a:r>
            <a:endParaRPr lang="ru-RU" sz="1600" i="1" dirty="0">
              <a:latin typeface="Times New Roman"/>
              <a:cs typeface="Times New Roman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074" y="134811"/>
            <a:ext cx="323116" cy="42066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023074" y="2079183"/>
            <a:ext cx="48549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0" i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Противопоказания: </a:t>
            </a:r>
          </a:p>
          <a:p>
            <a:pPr fontAlgn="base">
              <a:buFont typeface="+mj-lt"/>
              <a:buAutoNum type="arabicPeriod"/>
            </a:pPr>
            <a:r>
              <a:rPr lang="ru-RU" sz="1600" b="0" i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Абсолютные:</a:t>
            </a:r>
          </a:p>
          <a:p>
            <a:pPr fontAlgn="base"/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• </a:t>
            </a:r>
            <a:r>
              <a:rPr lang="ru-RU" sz="1600" b="0" i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гемофилия </a:t>
            </a:r>
          </a:p>
          <a:p>
            <a:pPr fontAlgn="base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• </a:t>
            </a:r>
            <a:r>
              <a:rPr lang="ru-RU" sz="1600" b="0" i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беременность,</a:t>
            </a:r>
          </a:p>
          <a:p>
            <a:pPr fontAlgn="base"/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• </a:t>
            </a:r>
            <a:r>
              <a:rPr lang="ru-RU" sz="1600" b="0" i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злокачественные опухоли любой локализации,</a:t>
            </a:r>
          </a:p>
          <a:p>
            <a:pPr fontAlgn="base"/>
            <a:r>
              <a:rPr lang="ru-RU" sz="1600" b="0" i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тяжелые аллергические реакции;</a:t>
            </a:r>
          </a:p>
          <a:p>
            <a:pPr fontAlgn="base">
              <a:buFont typeface="+mj-lt"/>
              <a:buAutoNum type="arabicPeriod"/>
            </a:pPr>
            <a:r>
              <a:rPr lang="ru-RU" sz="1600" b="0" i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Относительные:</a:t>
            </a:r>
          </a:p>
          <a:p>
            <a:pPr fontAlgn="base"/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• </a:t>
            </a:r>
            <a:r>
              <a:rPr lang="ru-RU" sz="1600" b="0" i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гемоглобина и артериального давления, сопровождающиеся обмороками, слабостью;</a:t>
            </a:r>
            <a:endParaRPr lang="ru-RU" sz="1600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• </a:t>
            </a:r>
            <a:r>
              <a:rPr lang="ru-RU" sz="1600" b="0" i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тяжелые </a:t>
            </a:r>
            <a:r>
              <a:rPr lang="ru-RU" sz="1600" b="0" i="1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иммунодефицитные</a:t>
            </a:r>
            <a:r>
              <a:rPr lang="ru-RU" sz="1600" b="0" i="1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состояния.</a:t>
            </a:r>
            <a:endParaRPr lang="ru-RU" sz="1600" b="0" i="1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074" y="2002003"/>
            <a:ext cx="323116" cy="42066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450" y="155858"/>
            <a:ext cx="1672110" cy="22856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6049" y="5056094"/>
            <a:ext cx="1725951" cy="180190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8450" y="2441460"/>
            <a:ext cx="1555376" cy="210160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7220" y="4727062"/>
            <a:ext cx="1554410" cy="1306973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7030878" y="5187726"/>
            <a:ext cx="31506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Санаторий:</a:t>
            </a: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«Сосновый </a:t>
            </a: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бор»,«Металлург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«Красноярское </a:t>
            </a: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загорье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Красмашевский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Шушенский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«Магистраль».</a:t>
            </a:r>
          </a:p>
          <a:p>
            <a:endParaRPr lang="ru-RU" i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063511" y="5251971"/>
            <a:ext cx="3088580" cy="12384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8755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339</Words>
  <Application>Microsoft Office PowerPoint</Application>
  <PresentationFormat>Широкоэкранный</PresentationFormat>
  <Paragraphs>45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 a</dc:creator>
  <cp:lastModifiedBy>o a</cp:lastModifiedBy>
  <cp:revision>10</cp:revision>
  <dcterms:created xsi:type="dcterms:W3CDTF">2023-05-30T10:36:03Z</dcterms:created>
  <dcterms:modified xsi:type="dcterms:W3CDTF">2023-05-30T12:12:38Z</dcterms:modified>
</cp:coreProperties>
</file>