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03" r:id="rId4"/>
    <p:sldId id="259" r:id="rId5"/>
    <p:sldId id="317" r:id="rId6"/>
    <p:sldId id="304" r:id="rId7"/>
    <p:sldId id="318" r:id="rId8"/>
    <p:sldId id="319" r:id="rId9"/>
    <p:sldId id="320" r:id="rId10"/>
    <p:sldId id="321" r:id="rId11"/>
    <p:sldId id="322" r:id="rId12"/>
    <p:sldId id="323" r:id="rId13"/>
    <p:sldId id="325" r:id="rId14"/>
    <p:sldId id="327" r:id="rId15"/>
    <p:sldId id="324" r:id="rId16"/>
    <p:sldId id="328" r:id="rId17"/>
    <p:sldId id="29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8691" autoAdjust="0"/>
  </p:normalViewPr>
  <p:slideViewPr>
    <p:cSldViewPr snapToGrid="0">
      <p:cViewPr varScale="1">
        <p:scale>
          <a:sx n="127" d="100"/>
          <a:sy n="127" d="100"/>
        </p:scale>
        <p:origin x="168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C3F9A-E1EF-49A8-BFCC-59DA9DFBE8F3}" type="datetimeFigureOut">
              <a:rPr lang="ru-RU" smtClean="0"/>
              <a:pPr/>
              <a:t>11.02.2022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5DA45-E5C6-448D-948F-E83C18C61D2E}" type="slidenum">
              <a:rPr lang="ru-RU" smtClean="0"/>
              <a:pPr/>
              <a:t>‹#›</a:t>
            </a:fld>
            <a:endParaRPr lang="ru-RU"/>
          </a:p>
        </p:txBody>
      </p:sp>
    </p:spTree>
    <p:extLst>
      <p:ext uri="{BB962C8B-B14F-4D97-AF65-F5344CB8AC3E}">
        <p14:creationId xmlns:p14="http://schemas.microsoft.com/office/powerpoint/2010/main" val="391167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a:extLst>
              <a:ext uri="{FF2B5EF4-FFF2-40B4-BE49-F238E27FC236}">
                <a16:creationId xmlns:a16="http://schemas.microsoft.com/office/drawing/2014/main" id="{F79805CF-D861-46BB-A037-051C779D0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a:extLst>
              <a:ext uri="{FF2B5EF4-FFF2-40B4-BE49-F238E27FC236}">
                <a16:creationId xmlns:a16="http://schemas.microsoft.com/office/drawing/2014/main" id="{00561FC9-14C1-4D8A-9C28-34604D676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4100" name="Номер слайда 3">
            <a:extLst>
              <a:ext uri="{FF2B5EF4-FFF2-40B4-BE49-F238E27FC236}">
                <a16:creationId xmlns:a16="http://schemas.microsoft.com/office/drawing/2014/main" id="{12E3A7F8-E7CE-4FA1-A58A-95286EBE0C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15C571-D4EA-42DF-A501-63CF30B18E3D}" type="slidenum">
              <a:rPr lang="ru-RU" altLang="ru-RU" smtClean="0"/>
              <a:pPr/>
              <a:t>1</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id="{DD3C09B9-7E8C-42EE-A288-2C5FB1CA9A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a:extLst>
              <a:ext uri="{FF2B5EF4-FFF2-40B4-BE49-F238E27FC236}">
                <a16:creationId xmlns:a16="http://schemas.microsoft.com/office/drawing/2014/main" id="{B2562FEA-F512-44F3-91E3-33833CA376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6148" name="Номер слайда 3">
            <a:extLst>
              <a:ext uri="{FF2B5EF4-FFF2-40B4-BE49-F238E27FC236}">
                <a16:creationId xmlns:a16="http://schemas.microsoft.com/office/drawing/2014/main" id="{CBBF8997-BDA8-40C5-942D-E6B03C3778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2E37AC-637B-4D30-8BBE-1DC1E8DE4ED8}" type="slidenum">
              <a:rPr lang="ru-RU" altLang="ru-RU" smtClean="0"/>
              <a:pPr/>
              <a:t>2</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5635F87C-3928-4AE1-AC4C-D663D00BED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DAB135D2-84D1-4202-82E5-91B1D72B36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6388" name="Номер слайда 3">
            <a:extLst>
              <a:ext uri="{FF2B5EF4-FFF2-40B4-BE49-F238E27FC236}">
                <a16:creationId xmlns:a16="http://schemas.microsoft.com/office/drawing/2014/main" id="{73C4A38D-BF3B-44B0-88F8-5355D4811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FAC4AB8-D643-4E1D-B745-6147343EACE4}" type="slidenum">
              <a:rPr lang="ru-RU" altLang="ru-RU"/>
              <a:pPr/>
              <a:t>15</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ru-RU" dirty="0"/>
              <a:t>Вставить название статьи, авторов, журнал, год, т, </a:t>
            </a:r>
            <a:r>
              <a:rPr lang="ru-RU" dirty="0" err="1"/>
              <a:t>стр</a:t>
            </a:r>
            <a:endParaRPr lang="ru-RU" dirty="0"/>
          </a:p>
          <a:p>
            <a:pPr marL="228600" indent="-228600">
              <a:buAutoNum type="arabicPeriod"/>
            </a:pPr>
            <a:r>
              <a:rPr lang="ru-RU"/>
              <a:t>Ссылка </a:t>
            </a:r>
            <a:r>
              <a:rPr lang="ru-RU" baseline="0"/>
              <a:t> сайта 24рад</a:t>
            </a:r>
            <a:endParaRPr lang="ru-RU" dirty="0"/>
          </a:p>
        </p:txBody>
      </p:sp>
      <p:sp>
        <p:nvSpPr>
          <p:cNvPr id="4" name="Номер слайда 3"/>
          <p:cNvSpPr>
            <a:spLocks noGrp="1"/>
          </p:cNvSpPr>
          <p:nvPr>
            <p:ph type="sldNum" sz="quarter" idx="10"/>
          </p:nvPr>
        </p:nvSpPr>
        <p:spPr/>
        <p:txBody>
          <a:bodyPr/>
          <a:lstStyle/>
          <a:p>
            <a:fld id="{7955DA45-E5C6-448D-948F-E83C18C61D2E}" type="slidenum">
              <a:rPr lang="ru-RU" smtClean="0"/>
              <a:pPr/>
              <a:t>16</a:t>
            </a:fld>
            <a:endParaRPr lang="ru-RU"/>
          </a:p>
        </p:txBody>
      </p:sp>
    </p:spTree>
    <p:extLst>
      <p:ext uri="{BB962C8B-B14F-4D97-AF65-F5344CB8AC3E}">
        <p14:creationId xmlns:p14="http://schemas.microsoft.com/office/powerpoint/2010/main" val="235708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30C67-79A1-4F64-9842-0E7B402563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7BB1A06-A886-4607-A64D-648C53C08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54335B9-5D66-4E28-98D4-D8DC2FFE27F5}"/>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5" name="Нижний колонтитул 4">
            <a:extLst>
              <a:ext uri="{FF2B5EF4-FFF2-40B4-BE49-F238E27FC236}">
                <a16:creationId xmlns:a16="http://schemas.microsoft.com/office/drawing/2014/main" id="{AD4D13A9-A2EE-4166-AB19-5A6BB33240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629432-082E-4957-B3F8-137748175719}"/>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03121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ED8F8-7CCD-4655-A63D-BBE1F780B3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BC1C637-FA21-48BE-990D-12CC67CC770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7D4BBF-2389-4629-8BC8-AA653D8824E5}"/>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5" name="Нижний колонтитул 4">
            <a:extLst>
              <a:ext uri="{FF2B5EF4-FFF2-40B4-BE49-F238E27FC236}">
                <a16:creationId xmlns:a16="http://schemas.microsoft.com/office/drawing/2014/main" id="{9F847AB6-8914-40CB-BFCB-CDD606B399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6D9472-6913-4B54-9597-A89DC35D5F5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41797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DBE0E68-0023-4DF9-A322-211B7BE7835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208EF07-7594-48B0-BF52-911CA8C7EF3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C68884-211F-4D73-9CD9-AA5B1C6D7574}"/>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5" name="Нижний колонтитул 4">
            <a:extLst>
              <a:ext uri="{FF2B5EF4-FFF2-40B4-BE49-F238E27FC236}">
                <a16:creationId xmlns:a16="http://schemas.microsoft.com/office/drawing/2014/main" id="{DE835D6E-5673-46B2-A0FB-F9DBEB05F8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350C14-8728-4A6A-9238-ACA1CBB38EB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45240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5C4A6D-F60C-4D86-95CC-5694D9C0BF6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148187E-3CE3-45E4-8797-CA04AE87E30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06D21B-56AF-4E7F-8F1E-62233DE0267E}"/>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5" name="Нижний колонтитул 4">
            <a:extLst>
              <a:ext uri="{FF2B5EF4-FFF2-40B4-BE49-F238E27FC236}">
                <a16:creationId xmlns:a16="http://schemas.microsoft.com/office/drawing/2014/main" id="{7FB18E0C-75E7-4643-A57F-620692A941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D6033E-01C5-459F-A241-65887CC9B410}"/>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44044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9649FA-F00B-4A97-B40D-C8E919B184E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C88AD0E-421F-4833-AF71-F06FE446B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F8F0DD8-626F-478E-A0C3-D9CD834E9221}"/>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5" name="Нижний колонтитул 4">
            <a:extLst>
              <a:ext uri="{FF2B5EF4-FFF2-40B4-BE49-F238E27FC236}">
                <a16:creationId xmlns:a16="http://schemas.microsoft.com/office/drawing/2014/main" id="{4FA3A130-EE06-4CCE-9C90-07966AC9F5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0A7EE1-9149-4402-BEF8-B1C24C6B3C29}"/>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6848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6029ED-FD60-4F19-BB92-A72EEA5E35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5B7F1E3-AAA5-4FE9-9500-5714C088A98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D354A68-E881-4F8B-985F-C4338D928A7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50448CE-9CB0-4C8B-8A60-203F670F2795}"/>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6" name="Нижний колонтитул 5">
            <a:extLst>
              <a:ext uri="{FF2B5EF4-FFF2-40B4-BE49-F238E27FC236}">
                <a16:creationId xmlns:a16="http://schemas.microsoft.com/office/drawing/2014/main" id="{B6E99EED-E5D8-459F-8C3B-972D36FBDF5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342549-2437-49C2-BC00-0558DA10B30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289203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265BA9-5AEB-4729-B57E-AC7A7A1F9E8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B1B4887-D21D-46C9-AAE0-7AB2A131B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8955FDC-87CF-4305-BDC6-2CC8EBE7D93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D5B5A6F-3DD4-480F-96D1-3C6A9C0B5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CA4761-DDD6-48E1-BE4B-1643984C271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B31409-C65A-4F9F-B48D-D319A7D871D4}"/>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8" name="Нижний колонтитул 7">
            <a:extLst>
              <a:ext uri="{FF2B5EF4-FFF2-40B4-BE49-F238E27FC236}">
                <a16:creationId xmlns:a16="http://schemas.microsoft.com/office/drawing/2014/main" id="{FE29077D-8C26-4B75-B628-ACA87AE42B0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28AC4C7-F315-4F90-8F3E-142CE91A7B5E}"/>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2951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74402-D5A7-4A07-9F20-77FE00824EC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999159-E7CC-430C-8F99-DFF1F38032BD}"/>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4" name="Нижний колонтитул 3">
            <a:extLst>
              <a:ext uri="{FF2B5EF4-FFF2-40B4-BE49-F238E27FC236}">
                <a16:creationId xmlns:a16="http://schemas.microsoft.com/office/drawing/2014/main" id="{514367CE-4384-4D8E-B257-A1AA25FB47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2AE1D1C-9415-4599-966E-F6A96FFC5B9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72502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25D0B63-A9D5-4821-9F74-584BE27D9BDB}"/>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3" name="Нижний колонтитул 2">
            <a:extLst>
              <a:ext uri="{FF2B5EF4-FFF2-40B4-BE49-F238E27FC236}">
                <a16:creationId xmlns:a16="http://schemas.microsoft.com/office/drawing/2014/main" id="{16EC7A9F-27F6-4E69-9C68-42ACD2C0FB7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089F8A1-E0DB-4D6C-8276-8792071E747E}"/>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31414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EFFF7-CFAD-488A-B930-1798C29FF2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06DF252-955B-4550-BF1F-2D55CC34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BFDB18C-668B-413C-8DBF-166DF4BB1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EF03660-663C-436A-905E-BF94EAB42313}"/>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6" name="Нижний колонтитул 5">
            <a:extLst>
              <a:ext uri="{FF2B5EF4-FFF2-40B4-BE49-F238E27FC236}">
                <a16:creationId xmlns:a16="http://schemas.microsoft.com/office/drawing/2014/main" id="{40E7A003-90A8-4D8C-A551-4AA14A8EF6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D7EFFDA-4224-4E39-9121-2B3609DFFA6E}"/>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254295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8A8C1E-5EA0-41B5-9CB1-6E3F1117DD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AE7A795-78EE-477A-BDB5-24A85EEC4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E1B96ED-1262-4F88-B9B8-049B5D9BC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BF50E7-D218-485F-BE61-861C99B7662E}"/>
              </a:ext>
            </a:extLst>
          </p:cNvPr>
          <p:cNvSpPr>
            <a:spLocks noGrp="1"/>
          </p:cNvSpPr>
          <p:nvPr>
            <p:ph type="dt" sz="half" idx="10"/>
          </p:nvPr>
        </p:nvSpPr>
        <p:spPr/>
        <p:txBody>
          <a:bodyPr/>
          <a:lstStyle/>
          <a:p>
            <a:fld id="{C0198AEB-FBC5-4231-A009-5C18829399B7}" type="datetimeFigureOut">
              <a:rPr lang="ru-RU" smtClean="0"/>
              <a:pPr/>
              <a:t>11.02.2022</a:t>
            </a:fld>
            <a:endParaRPr lang="ru-RU"/>
          </a:p>
        </p:txBody>
      </p:sp>
      <p:sp>
        <p:nvSpPr>
          <p:cNvPr id="6" name="Нижний колонтитул 5">
            <a:extLst>
              <a:ext uri="{FF2B5EF4-FFF2-40B4-BE49-F238E27FC236}">
                <a16:creationId xmlns:a16="http://schemas.microsoft.com/office/drawing/2014/main" id="{B21E9834-4A22-4B87-9074-C938B0DB925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F65ECC1-CA87-4DF5-8EDC-436614834D87}"/>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16677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1F534-4A24-4689-9111-F8BE3921B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82F01D2-75CB-4E0F-83A9-8F95BD304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E268A9-014A-4D48-832B-EA6BBDD85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98AEB-FBC5-4231-A009-5C18829399B7}" type="datetimeFigureOut">
              <a:rPr lang="ru-RU" smtClean="0"/>
              <a:pPr/>
              <a:t>11.02.2022</a:t>
            </a:fld>
            <a:endParaRPr lang="ru-RU"/>
          </a:p>
        </p:txBody>
      </p:sp>
      <p:sp>
        <p:nvSpPr>
          <p:cNvPr id="5" name="Нижний колонтитул 4">
            <a:extLst>
              <a:ext uri="{FF2B5EF4-FFF2-40B4-BE49-F238E27FC236}">
                <a16:creationId xmlns:a16="http://schemas.microsoft.com/office/drawing/2014/main" id="{B844800E-B310-445A-9ED4-05C711834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704A22-E1E4-49FA-AB6E-58A5834B1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ED851-6B05-4450-AD28-C1CAACAC2EA5}" type="slidenum">
              <a:rPr lang="ru-RU" smtClean="0"/>
              <a:pPr/>
              <a:t>‹#›</a:t>
            </a:fld>
            <a:endParaRPr lang="ru-RU"/>
          </a:p>
        </p:txBody>
      </p:sp>
    </p:spTree>
    <p:extLst>
      <p:ext uri="{BB962C8B-B14F-4D97-AF65-F5344CB8AC3E}">
        <p14:creationId xmlns:p14="http://schemas.microsoft.com/office/powerpoint/2010/main" val="185884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24radiology.ru/golova-i-sheya-2/provodyashhie-puti-golovnogo-mozga-i-diffuzionno-tenzornaya-vizualizatsiya-dtv-dt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24radiology.ru/golova-i-sheya-2/provodyashhie-puti-golovnogo-mozga-i-diffuzionno-tenzornaya-vizualizatsiya-dtv-dt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одзаголовок 2">
            <a:extLst>
              <a:ext uri="{FF2B5EF4-FFF2-40B4-BE49-F238E27FC236}">
                <a16:creationId xmlns:a16="http://schemas.microsoft.com/office/drawing/2014/main" id="{00F422B1-306D-4C03-86C9-A0B3AE177D21}"/>
              </a:ext>
            </a:extLst>
          </p:cNvPr>
          <p:cNvSpPr>
            <a:spLocks noGrp="1"/>
          </p:cNvSpPr>
          <p:nvPr>
            <p:ph type="subTitle" idx="1"/>
          </p:nvPr>
        </p:nvSpPr>
        <p:spPr>
          <a:xfrm>
            <a:off x="1066800" y="2043113"/>
            <a:ext cx="10058400" cy="2108200"/>
          </a:xfrm>
        </p:spPr>
        <p:txBody>
          <a:bodyPr>
            <a:normAutofit/>
          </a:bodyPr>
          <a:lstStyle/>
          <a:p>
            <a:pPr eaLnBrk="1" hangingPunct="1"/>
            <a:r>
              <a:rPr lang="ru-RU" sz="4000" dirty="0"/>
              <a:t>Нормальная анатомия проводящих путей головного мозга: что нужно знать </a:t>
            </a:r>
            <a:r>
              <a:rPr lang="ru-RU" sz="4000" dirty="0" err="1"/>
              <a:t>нейрорентгенологу</a:t>
            </a:r>
            <a:endParaRPr lang="ru-RU" altLang="ru-RU" sz="4000" dirty="0"/>
          </a:p>
        </p:txBody>
      </p:sp>
      <p:sp>
        <p:nvSpPr>
          <p:cNvPr id="5" name="Заголовок 4">
            <a:extLst>
              <a:ext uri="{FF2B5EF4-FFF2-40B4-BE49-F238E27FC236}">
                <a16:creationId xmlns:a16="http://schemas.microsoft.com/office/drawing/2014/main" id="{38FF5B63-0907-401F-BABC-CD7E849B9AF8}"/>
              </a:ext>
            </a:extLst>
          </p:cNvPr>
          <p:cNvSpPr txBox="1">
            <a:spLocks noGrp="1"/>
          </p:cNvSpPr>
          <p:nvPr>
            <p:ph type="ctrTitle"/>
          </p:nvPr>
        </p:nvSpPr>
        <p:spPr>
          <a:xfrm>
            <a:off x="1285875" y="0"/>
            <a:ext cx="9839325" cy="1616075"/>
          </a:xfrm>
        </p:spPr>
        <p:txBody>
          <a:bodyPr rtlCol="0">
            <a:spAutoFit/>
          </a:bodyPr>
          <a:lstStyle/>
          <a:p>
            <a:pPr eaLnBrk="1" fontAlgn="auto" hangingPunct="1">
              <a:spcBef>
                <a:spcPts val="0"/>
              </a:spcBef>
              <a:spcAft>
                <a:spcPts val="0"/>
              </a:spcAft>
              <a:defRPr/>
            </a:pPr>
            <a:r>
              <a:rPr lang="ru-RU" sz="2200" dirty="0">
                <a:solidFill>
                  <a:schemeClr val="tx2">
                    <a:lumMod val="50000"/>
                  </a:schemeClr>
                </a:solidFill>
                <a:cs typeface="+mn-cs"/>
              </a:rPr>
              <a:t>Федеральное государственное бюджетное образовательное учреждение</a:t>
            </a:r>
            <a:br>
              <a:rPr lang="ru-RU" sz="2200" dirty="0">
                <a:solidFill>
                  <a:schemeClr val="tx2">
                    <a:lumMod val="50000"/>
                  </a:schemeClr>
                </a:solidFill>
                <a:cs typeface="+mn-cs"/>
              </a:rPr>
            </a:br>
            <a:r>
              <a:rPr lang="ru-RU" sz="2200" dirty="0">
                <a:solidFill>
                  <a:schemeClr val="tx2">
                    <a:lumMod val="50000"/>
                  </a:schemeClr>
                </a:solidFill>
                <a:cs typeface="+mn-cs"/>
              </a:rPr>
              <a:t>высшего образования «Красноярский государственный медицинский</a:t>
            </a:r>
            <a:br>
              <a:rPr lang="ru-RU" sz="2200" dirty="0">
                <a:solidFill>
                  <a:schemeClr val="tx2">
                    <a:lumMod val="50000"/>
                  </a:schemeClr>
                </a:solidFill>
                <a:cs typeface="+mn-cs"/>
              </a:rPr>
            </a:br>
            <a:r>
              <a:rPr lang="ru-RU" sz="2200" dirty="0">
                <a:solidFill>
                  <a:schemeClr val="tx2">
                    <a:lumMod val="50000"/>
                  </a:schemeClr>
                </a:solidFill>
                <a:cs typeface="+mn-cs"/>
              </a:rPr>
              <a:t>университет имени профессора В.Ф. </a:t>
            </a:r>
            <a:r>
              <a:rPr lang="ru-RU" sz="2200" dirty="0" err="1">
                <a:solidFill>
                  <a:schemeClr val="tx2">
                    <a:lumMod val="50000"/>
                  </a:schemeClr>
                </a:solidFill>
                <a:cs typeface="+mn-cs"/>
              </a:rPr>
              <a:t>Войно-Ясенецкого</a:t>
            </a:r>
            <a:r>
              <a:rPr lang="ru-RU" sz="2200" dirty="0">
                <a:solidFill>
                  <a:schemeClr val="tx2">
                    <a:lumMod val="50000"/>
                  </a:schemeClr>
                </a:solidFill>
                <a:cs typeface="+mn-cs"/>
              </a:rPr>
              <a:t>»</a:t>
            </a:r>
            <a:br>
              <a:rPr lang="ru-RU" sz="2200" dirty="0">
                <a:solidFill>
                  <a:schemeClr val="tx2">
                    <a:lumMod val="50000"/>
                  </a:schemeClr>
                </a:solidFill>
                <a:cs typeface="+mn-cs"/>
              </a:rPr>
            </a:br>
            <a:br>
              <a:rPr lang="ru-RU" sz="2200" dirty="0">
                <a:solidFill>
                  <a:schemeClr val="tx2">
                    <a:lumMod val="50000"/>
                  </a:schemeClr>
                </a:solidFill>
                <a:cs typeface="+mn-cs"/>
              </a:rPr>
            </a:br>
            <a:r>
              <a:rPr lang="ru-RU" sz="2200" dirty="0">
                <a:solidFill>
                  <a:schemeClr val="tx2">
                    <a:lumMod val="50000"/>
                  </a:schemeClr>
                </a:solidFill>
                <a:cs typeface="+mn-cs"/>
              </a:rPr>
              <a:t>Кафедра лучевой диагностики ИПО</a:t>
            </a:r>
            <a:endParaRPr lang="ru-RU" sz="2200" dirty="0">
              <a:cs typeface="+mn-cs"/>
            </a:endParaRPr>
          </a:p>
        </p:txBody>
      </p:sp>
      <p:sp>
        <p:nvSpPr>
          <p:cNvPr id="6" name="Прямоугольник 5">
            <a:extLst>
              <a:ext uri="{FF2B5EF4-FFF2-40B4-BE49-F238E27FC236}">
                <a16:creationId xmlns:a16="http://schemas.microsoft.com/office/drawing/2014/main" id="{20F7B04A-B8DD-476A-AC85-4178087A74C4}"/>
              </a:ext>
            </a:extLst>
          </p:cNvPr>
          <p:cNvSpPr/>
          <p:nvPr/>
        </p:nvSpPr>
        <p:spPr>
          <a:xfrm>
            <a:off x="7178675" y="5027613"/>
            <a:ext cx="4627563" cy="830262"/>
          </a:xfrm>
          <a:prstGeom prst="rect">
            <a:avLst/>
          </a:prstGeom>
        </p:spPr>
        <p:txBody>
          <a:bodyPr>
            <a:spAutoFit/>
          </a:bodyPr>
          <a:lstStyle/>
          <a:p>
            <a:pPr algn="r" eaLnBrk="1" fontAlgn="auto" hangingPunct="1">
              <a:spcBef>
                <a:spcPts val="0"/>
              </a:spcBef>
              <a:spcAft>
                <a:spcPts val="0"/>
              </a:spcAft>
              <a:defRPr/>
            </a:pPr>
            <a:r>
              <a:rPr lang="ru-RU" sz="2400" dirty="0">
                <a:latin typeface="+mj-lt"/>
                <a:cs typeface="+mn-cs"/>
              </a:rPr>
              <a:t>Выполнил</a:t>
            </a:r>
            <a:r>
              <a:rPr lang="en-US" sz="2400" dirty="0">
                <a:latin typeface="+mj-lt"/>
                <a:cs typeface="+mn-cs"/>
              </a:rPr>
              <a:t>:</a:t>
            </a:r>
            <a:r>
              <a:rPr lang="ru-RU" sz="2400" dirty="0">
                <a:latin typeface="+mj-lt"/>
                <a:cs typeface="+mn-cs"/>
              </a:rPr>
              <a:t> ординатор 2 года</a:t>
            </a:r>
            <a:endParaRPr lang="en-US" sz="2400" dirty="0">
              <a:latin typeface="+mj-lt"/>
              <a:cs typeface="+mn-cs"/>
            </a:endParaRPr>
          </a:p>
          <a:p>
            <a:pPr algn="r" eaLnBrk="1" fontAlgn="auto" hangingPunct="1">
              <a:spcBef>
                <a:spcPts val="0"/>
              </a:spcBef>
              <a:spcAft>
                <a:spcPts val="0"/>
              </a:spcAft>
              <a:defRPr/>
            </a:pPr>
            <a:r>
              <a:rPr lang="ru-RU" sz="2400" dirty="0">
                <a:latin typeface="+mj-lt"/>
                <a:cs typeface="+mn-cs"/>
              </a:rPr>
              <a:t> Красненко А.А.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304800"/>
            <a:ext cx="10515600" cy="927234"/>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Основные проводящие пути головного мозга</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Ассоциативные ПП</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1181100" y="5557480"/>
            <a:ext cx="10515600" cy="1715530"/>
          </a:xfrm>
        </p:spPr>
        <p:txBody>
          <a:bodyPr>
            <a:normAutofit/>
          </a:bodyPr>
          <a:lstStyle/>
          <a:p>
            <a:pPr marL="0" indent="0">
              <a:buNone/>
            </a:pPr>
            <a:r>
              <a:rPr lang="ru-RU" sz="2000" b="1" dirty="0">
                <a:latin typeface="Times New Roman" panose="02020603050405020304" pitchFamily="18" charset="0"/>
                <a:cs typeface="Times New Roman" panose="02020603050405020304" pitchFamily="18" charset="0"/>
              </a:rPr>
              <a:t>Схематическое изображение ассоциативных проводящих путей на латеральной поверхности полушария большого мозга. Участок верхней височной извилины, обозначенный зеленым цветом, — зона Вернике; участок нижней лобной извилины, обозначенный красным цветом, — зона Брока </a:t>
            </a:r>
            <a:endParaRPr lang="ru-RU" sz="3200" b="1"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pPr marL="0" indent="0">
              <a:buNone/>
            </a:pPr>
            <a:endParaRPr lang="ru-RU"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9E77BEC-0F11-4CCA-98C6-460F079969B8}"/>
              </a:ext>
            </a:extLst>
          </p:cNvPr>
          <p:cNvPicPr>
            <a:picLocks noChangeAspect="1"/>
          </p:cNvPicPr>
          <p:nvPr/>
        </p:nvPicPr>
        <p:blipFill>
          <a:blip r:embed="rId2"/>
          <a:stretch>
            <a:fillRect/>
          </a:stretch>
        </p:blipFill>
        <p:spPr>
          <a:xfrm>
            <a:off x="6502400" y="1533224"/>
            <a:ext cx="4660900" cy="390534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5EA127F-E3B9-4A46-ABD2-C48F9F4B4227}"/>
              </a:ext>
            </a:extLst>
          </p:cNvPr>
          <p:cNvPicPr>
            <a:picLocks noChangeAspect="1"/>
          </p:cNvPicPr>
          <p:nvPr/>
        </p:nvPicPr>
        <p:blipFill>
          <a:blip r:embed="rId3"/>
          <a:stretch>
            <a:fillRect/>
          </a:stretch>
        </p:blipFill>
        <p:spPr>
          <a:xfrm>
            <a:off x="814235" y="2270597"/>
            <a:ext cx="5281765" cy="2228039"/>
          </a:xfrm>
          <a:prstGeom prst="rect">
            <a:avLst/>
          </a:prstGeom>
        </p:spPr>
      </p:pic>
    </p:spTree>
    <p:extLst>
      <p:ext uri="{BB962C8B-B14F-4D97-AF65-F5344CB8AC3E}">
        <p14:creationId xmlns:p14="http://schemas.microsoft.com/office/powerpoint/2010/main" val="49949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304800"/>
            <a:ext cx="10515600" cy="927234"/>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Основные проводящие пути головного мозга</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Комиссуральные ПП</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1270000" y="2469748"/>
            <a:ext cx="4883150" cy="2002418"/>
          </a:xfrm>
        </p:spPr>
        <p:txBody>
          <a:bodyPr>
            <a:normAutofit/>
          </a:bodyPr>
          <a:lstStyle/>
          <a:p>
            <a:pPr>
              <a:buFont typeface="Wingdings" panose="05000000000000000000" pitchFamily="2" charset="2"/>
              <a:buChar char="§"/>
            </a:pPr>
            <a:r>
              <a:rPr lang="ru-RU" sz="3200" dirty="0">
                <a:latin typeface="Times New Roman" panose="02020603050405020304" pitchFamily="18" charset="0"/>
                <a:cs typeface="Times New Roman" panose="02020603050405020304" pitchFamily="18" charset="0"/>
              </a:rPr>
              <a:t>Мозолистое тело</a:t>
            </a:r>
          </a:p>
          <a:p>
            <a:pPr>
              <a:buFont typeface="Wingdings" panose="05000000000000000000" pitchFamily="2" charset="2"/>
              <a:buChar char="§"/>
            </a:pPr>
            <a:r>
              <a:rPr lang="ru-RU" sz="3200" dirty="0">
                <a:latin typeface="Times New Roman" panose="02020603050405020304" pitchFamily="18" charset="0"/>
                <a:cs typeface="Times New Roman" panose="02020603050405020304" pitchFamily="18" charset="0"/>
              </a:rPr>
              <a:t>Передняя спайка</a:t>
            </a:r>
          </a:p>
          <a:p>
            <a:pPr>
              <a:buFont typeface="Wingdings" panose="05000000000000000000" pitchFamily="2" charset="2"/>
              <a:buChar char="§"/>
            </a:pPr>
            <a:r>
              <a:rPr lang="ru-RU" sz="3200" dirty="0">
                <a:latin typeface="Times New Roman" panose="02020603050405020304" pitchFamily="18" charset="0"/>
                <a:cs typeface="Times New Roman" panose="02020603050405020304" pitchFamily="18" charset="0"/>
              </a:rPr>
              <a:t>Задняя спайка</a:t>
            </a:r>
          </a:p>
        </p:txBody>
      </p:sp>
      <p:pic>
        <p:nvPicPr>
          <p:cNvPr id="6" name="Picture 5">
            <a:extLst>
              <a:ext uri="{FF2B5EF4-FFF2-40B4-BE49-F238E27FC236}">
                <a16:creationId xmlns:a16="http://schemas.microsoft.com/office/drawing/2014/main" id="{C8BE86FA-DB7E-4511-963D-96027539D64D}"/>
              </a:ext>
            </a:extLst>
          </p:cNvPr>
          <p:cNvPicPr>
            <a:picLocks noChangeAspect="1"/>
          </p:cNvPicPr>
          <p:nvPr/>
        </p:nvPicPr>
        <p:blipFill>
          <a:blip r:embed="rId2"/>
          <a:stretch>
            <a:fillRect/>
          </a:stretch>
        </p:blipFill>
        <p:spPr>
          <a:xfrm>
            <a:off x="5489659" y="1671456"/>
            <a:ext cx="6162591" cy="3891143"/>
          </a:xfrm>
          <a:prstGeom prst="rect">
            <a:avLst/>
          </a:prstGeom>
        </p:spPr>
      </p:pic>
      <p:sp>
        <p:nvSpPr>
          <p:cNvPr id="8" name="Объект 2">
            <a:extLst>
              <a:ext uri="{FF2B5EF4-FFF2-40B4-BE49-F238E27FC236}">
                <a16:creationId xmlns:a16="http://schemas.microsoft.com/office/drawing/2014/main" id="{F9FF55D5-BA21-4088-9A5A-329FA1EFCF57}"/>
              </a:ext>
            </a:extLst>
          </p:cNvPr>
          <p:cNvSpPr txBox="1">
            <a:spLocks/>
          </p:cNvSpPr>
          <p:nvPr/>
        </p:nvSpPr>
        <p:spPr>
          <a:xfrm>
            <a:off x="1333500" y="5709880"/>
            <a:ext cx="10515600" cy="1715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000" b="1">
                <a:latin typeface="Times New Roman" panose="02020603050405020304" pitchFamily="18" charset="0"/>
                <a:cs typeface="Times New Roman" panose="02020603050405020304" pitchFamily="18" charset="0"/>
              </a:rPr>
              <a:t>МР-томограмма, режим Т1 MPR + цветовая карта фракционной анизотропии, сагиттальная плоскость, срединный срез. Модифицированная схема сегментарного строения мозолистого тела</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99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304800"/>
            <a:ext cx="10515600" cy="927234"/>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Основные проводящие пути головного мозга</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Проекционные ПП</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558800" y="1647624"/>
            <a:ext cx="4883150" cy="3054752"/>
          </a:xfrm>
        </p:spPr>
        <p:txBody>
          <a:bodyPr>
            <a:normAutofit lnSpcReduction="10000"/>
          </a:bodyPr>
          <a:lstStyle/>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длинные кортикофугальные волокна — включают в себя корково-мостовые волокна, кортикоретикулярные, кортикобульбарные и кортикоспинальные тракты,</a:t>
            </a:r>
          </a:p>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кортикоталамические/таламокортикальные волокна (так называемые таламические лучистости) — связывают таламус с обширными областями коры. Выделяют передние, задние, верхние и нижние таламические лучистости.</a:t>
            </a:r>
            <a:endParaRPr lang="ru-RU" sz="3200" dirty="0">
              <a:latin typeface="Times New Roman" panose="02020603050405020304" pitchFamily="18" charset="0"/>
              <a:cs typeface="Times New Roman" panose="02020603050405020304" pitchFamily="18" charset="0"/>
            </a:endParaRPr>
          </a:p>
        </p:txBody>
      </p:sp>
      <p:sp>
        <p:nvSpPr>
          <p:cNvPr id="8" name="Объект 2">
            <a:extLst>
              <a:ext uri="{FF2B5EF4-FFF2-40B4-BE49-F238E27FC236}">
                <a16:creationId xmlns:a16="http://schemas.microsoft.com/office/drawing/2014/main" id="{F9FF55D5-BA21-4088-9A5A-329FA1EFCF57}"/>
              </a:ext>
            </a:extLst>
          </p:cNvPr>
          <p:cNvSpPr txBox="1">
            <a:spLocks/>
          </p:cNvSpPr>
          <p:nvPr/>
        </p:nvSpPr>
        <p:spPr>
          <a:xfrm>
            <a:off x="558985" y="4724858"/>
            <a:ext cx="5283200" cy="1715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000" b="1" dirty="0">
                <a:latin typeface="Times New Roman" panose="02020603050405020304" pitchFamily="18" charset="0"/>
                <a:cs typeface="Times New Roman" panose="02020603050405020304" pitchFamily="18" charset="0"/>
              </a:rPr>
              <a:t>Схематическое изображение ядер таламуса и основных волокон, проходящих через внутреннюю капсулу: Х — головка хвостатого ядра; С — скорлупа; Б — бледный шар; Т — таламус; М — медиальное коленчатое тело; Л — латеральное коленчатое тело </a:t>
            </a:r>
          </a:p>
        </p:txBody>
      </p:sp>
      <p:pic>
        <p:nvPicPr>
          <p:cNvPr id="5" name="Picture 4">
            <a:extLst>
              <a:ext uri="{FF2B5EF4-FFF2-40B4-BE49-F238E27FC236}">
                <a16:creationId xmlns:a16="http://schemas.microsoft.com/office/drawing/2014/main" id="{66FCA3F8-4F3C-4A4E-BC98-503770E445CE}"/>
              </a:ext>
            </a:extLst>
          </p:cNvPr>
          <p:cNvPicPr>
            <a:picLocks noChangeAspect="1"/>
          </p:cNvPicPr>
          <p:nvPr/>
        </p:nvPicPr>
        <p:blipFill>
          <a:blip r:embed="rId2"/>
          <a:stretch>
            <a:fillRect/>
          </a:stretch>
        </p:blipFill>
        <p:spPr>
          <a:xfrm>
            <a:off x="6242420" y="1606447"/>
            <a:ext cx="5276483" cy="2897650"/>
          </a:xfrm>
          <a:prstGeom prst="rect">
            <a:avLst/>
          </a:prstGeom>
        </p:spPr>
      </p:pic>
      <p:pic>
        <p:nvPicPr>
          <p:cNvPr id="9" name="Picture 8">
            <a:extLst>
              <a:ext uri="{FF2B5EF4-FFF2-40B4-BE49-F238E27FC236}">
                <a16:creationId xmlns:a16="http://schemas.microsoft.com/office/drawing/2014/main" id="{F377517E-6E71-467B-B568-4C1A6581C240}"/>
              </a:ext>
            </a:extLst>
          </p:cNvPr>
          <p:cNvPicPr>
            <a:picLocks noChangeAspect="1"/>
          </p:cNvPicPr>
          <p:nvPr/>
        </p:nvPicPr>
        <p:blipFill>
          <a:blip r:embed="rId3"/>
          <a:stretch>
            <a:fillRect/>
          </a:stretch>
        </p:blipFill>
        <p:spPr>
          <a:xfrm>
            <a:off x="6242420" y="4504097"/>
            <a:ext cx="5276483" cy="2157053"/>
          </a:xfrm>
          <a:prstGeom prst="rect">
            <a:avLst/>
          </a:prstGeom>
        </p:spPr>
      </p:pic>
    </p:spTree>
    <p:extLst>
      <p:ext uri="{BB962C8B-B14F-4D97-AF65-F5344CB8AC3E}">
        <p14:creationId xmlns:p14="http://schemas.microsoft.com/office/powerpoint/2010/main" val="346611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A357CE-5E80-4DBF-BCBC-39F3DF78A5EA}"/>
              </a:ext>
            </a:extLst>
          </p:cNvPr>
          <p:cNvSpPr txBox="1"/>
          <p:nvPr/>
        </p:nvSpPr>
        <p:spPr>
          <a:xfrm>
            <a:off x="9528680" y="6081092"/>
            <a:ext cx="2516176" cy="707886"/>
          </a:xfrm>
          <a:prstGeom prst="rect">
            <a:avLst/>
          </a:prstGeom>
          <a:noFill/>
        </p:spPr>
        <p:txBody>
          <a:bodyPr wrap="square" rtlCol="0">
            <a:spAutoFit/>
          </a:bodyPr>
          <a:lstStyle/>
          <a:p>
            <a:r>
              <a:rPr lang="en-US" sz="1000" dirty="0"/>
              <a:t>http://24radiology.ru/golova-i-sheya-2/provodyashhie-puti-golovnogo-mozga-i-diffuzionno-tenzornaya-vizualizatsiya-dtv-dti/</a:t>
            </a:r>
            <a:endParaRPr lang="ru-RU" sz="1000" dirty="0"/>
          </a:p>
        </p:txBody>
      </p:sp>
      <p:sp>
        <p:nvSpPr>
          <p:cNvPr id="3" name="TextBox 2">
            <a:extLst>
              <a:ext uri="{FF2B5EF4-FFF2-40B4-BE49-F238E27FC236}">
                <a16:creationId xmlns:a16="http://schemas.microsoft.com/office/drawing/2014/main" id="{56BF0B4B-5126-4578-8546-6D66EFD01CDB}"/>
              </a:ext>
            </a:extLst>
          </p:cNvPr>
          <p:cNvSpPr txBox="1"/>
          <p:nvPr/>
        </p:nvSpPr>
        <p:spPr>
          <a:xfrm>
            <a:off x="7132319" y="6105362"/>
            <a:ext cx="2453115" cy="553998"/>
          </a:xfrm>
          <a:prstGeom prst="rect">
            <a:avLst/>
          </a:prstGeom>
          <a:noFill/>
        </p:spPr>
        <p:txBody>
          <a:bodyPr wrap="square" rtlCol="0">
            <a:spAutoFit/>
          </a:bodyPr>
          <a:lstStyle/>
          <a:p>
            <a:r>
              <a:rPr lang="ru-RU" sz="1000" dirty="0">
                <a:hlinkClick r:id="rId2"/>
              </a:rPr>
              <a:t>Проводящие пути головного мозга и Диффузионно-тензорная визуализация (ДТВ, DTI). — 24Radiology.ru</a:t>
            </a:r>
            <a:endParaRPr lang="ru-RU" sz="1000" dirty="0"/>
          </a:p>
        </p:txBody>
      </p:sp>
      <p:sp>
        <p:nvSpPr>
          <p:cNvPr id="7" name="TextBox 6">
            <a:extLst>
              <a:ext uri="{FF2B5EF4-FFF2-40B4-BE49-F238E27FC236}">
                <a16:creationId xmlns:a16="http://schemas.microsoft.com/office/drawing/2014/main" id="{40B4AA85-2E10-4FFE-AE2B-2CE478CD0650}"/>
              </a:ext>
            </a:extLst>
          </p:cNvPr>
          <p:cNvSpPr txBox="1"/>
          <p:nvPr/>
        </p:nvSpPr>
        <p:spPr>
          <a:xfrm>
            <a:off x="1027911" y="-108376"/>
            <a:ext cx="10279118" cy="1384995"/>
          </a:xfrm>
          <a:prstGeom prst="rect">
            <a:avLst/>
          </a:prstGeom>
          <a:noFill/>
        </p:spPr>
        <p:txBody>
          <a:bodyPr wrap="square" rtlCol="0">
            <a:spAutoFit/>
          </a:bodyPr>
          <a:lstStyle/>
          <a:p>
            <a:r>
              <a:rPr lang="ru-RU" sz="2800" b="0" i="0" dirty="0">
                <a:effectLst/>
                <a:latin typeface="Times New Roman" panose="02020603050405020304" pitchFamily="18" charset="0"/>
                <a:cs typeface="Times New Roman" panose="02020603050405020304" pitchFamily="18" charset="0"/>
              </a:rPr>
              <a:t>Структурная и функциональная реорганизация у пациента после инсульта. </a:t>
            </a:r>
            <a:r>
              <a:rPr lang="ru-RU" sz="2800" dirty="0">
                <a:latin typeface="Times New Roman" panose="02020603050405020304" pitchFamily="18" charset="0"/>
                <a:cs typeface="Times New Roman" panose="02020603050405020304" pitchFamily="18" charset="0"/>
              </a:rPr>
              <a:t>Р</a:t>
            </a:r>
            <a:r>
              <a:rPr lang="ru-RU" sz="2800" b="0" i="0" dirty="0">
                <a:effectLst/>
                <a:latin typeface="Times New Roman" panose="02020603050405020304" pitchFamily="18" charset="0"/>
                <a:cs typeface="Times New Roman" panose="02020603050405020304" pitchFamily="18" charset="0"/>
              </a:rPr>
              <a:t>еконструкция кортикоспинального пути. Структурная асимметрия</a:t>
            </a:r>
            <a:endParaRPr lang="ru-RU" sz="28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F7D3EBD6-E741-4324-8515-D98C471CE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955" y="1345987"/>
            <a:ext cx="6057143" cy="4304762"/>
          </a:xfrm>
          <a:prstGeom prst="rect">
            <a:avLst/>
          </a:prstGeom>
        </p:spPr>
      </p:pic>
    </p:spTree>
    <p:extLst>
      <p:ext uri="{BB962C8B-B14F-4D97-AF65-F5344CB8AC3E}">
        <p14:creationId xmlns:p14="http://schemas.microsoft.com/office/powerpoint/2010/main" val="320393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C2D5C-C708-4588-B884-2ED6962853FC}"/>
              </a:ext>
            </a:extLst>
          </p:cNvPr>
          <p:cNvSpPr txBox="1"/>
          <p:nvPr/>
        </p:nvSpPr>
        <p:spPr>
          <a:xfrm>
            <a:off x="9816548" y="6110715"/>
            <a:ext cx="2329206" cy="861774"/>
          </a:xfrm>
          <a:prstGeom prst="rect">
            <a:avLst/>
          </a:prstGeom>
          <a:noFill/>
        </p:spPr>
        <p:txBody>
          <a:bodyPr wrap="square" rtlCol="0">
            <a:spAutoFit/>
          </a:bodyPr>
          <a:lstStyle/>
          <a:p>
            <a:r>
              <a:rPr lang="en-US" sz="1000" dirty="0"/>
              <a:t>http://24radiology.ru/golova-i-sheya-2/provodyashhie-puti-golovnogo-mozga-i-diffuzionno-tenzornaya-vizualizatsiya-dtv-dti/</a:t>
            </a:r>
            <a:endParaRPr lang="ru-RU" sz="1000" dirty="0"/>
          </a:p>
          <a:p>
            <a:endParaRPr lang="ru-RU" sz="1000" dirty="0"/>
          </a:p>
        </p:txBody>
      </p:sp>
      <p:sp>
        <p:nvSpPr>
          <p:cNvPr id="3" name="TextBox 2">
            <a:extLst>
              <a:ext uri="{FF2B5EF4-FFF2-40B4-BE49-F238E27FC236}">
                <a16:creationId xmlns:a16="http://schemas.microsoft.com/office/drawing/2014/main" id="{362C07D5-C5AC-41C0-A873-37F22A4B66FD}"/>
              </a:ext>
            </a:extLst>
          </p:cNvPr>
          <p:cNvSpPr txBox="1"/>
          <p:nvPr/>
        </p:nvSpPr>
        <p:spPr>
          <a:xfrm>
            <a:off x="9816548" y="5491729"/>
            <a:ext cx="2329206" cy="707886"/>
          </a:xfrm>
          <a:prstGeom prst="rect">
            <a:avLst/>
          </a:prstGeom>
          <a:noFill/>
        </p:spPr>
        <p:txBody>
          <a:bodyPr wrap="square" rtlCol="0">
            <a:spAutoFit/>
          </a:bodyPr>
          <a:lstStyle/>
          <a:p>
            <a:r>
              <a:rPr lang="ru-RU" sz="1000" dirty="0">
                <a:hlinkClick r:id="rId2"/>
              </a:rPr>
              <a:t>Проводящие пути головного мозга и Диффузионно-тензорная визуализация (ДТВ, DTI). — 24Radiology.ru</a:t>
            </a:r>
            <a:endParaRPr lang="ru-RU" sz="1000" dirty="0"/>
          </a:p>
          <a:p>
            <a:endParaRPr lang="ru-RU" sz="1000" dirty="0"/>
          </a:p>
        </p:txBody>
      </p:sp>
      <p:pic>
        <p:nvPicPr>
          <p:cNvPr id="6" name="Рисунок 5">
            <a:extLst>
              <a:ext uri="{FF2B5EF4-FFF2-40B4-BE49-F238E27FC236}">
                <a16:creationId xmlns:a16="http://schemas.microsoft.com/office/drawing/2014/main" id="{CA2A4EE9-7A79-414C-A744-8C9939720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631" y="937092"/>
            <a:ext cx="6554738" cy="5556001"/>
          </a:xfrm>
          <a:prstGeom prst="rect">
            <a:avLst/>
          </a:prstGeom>
        </p:spPr>
      </p:pic>
      <p:sp>
        <p:nvSpPr>
          <p:cNvPr id="7" name="TextBox 6">
            <a:extLst>
              <a:ext uri="{FF2B5EF4-FFF2-40B4-BE49-F238E27FC236}">
                <a16:creationId xmlns:a16="http://schemas.microsoft.com/office/drawing/2014/main" id="{E3FF9AEA-494D-409D-9B15-9D059E98496A}"/>
              </a:ext>
            </a:extLst>
          </p:cNvPr>
          <p:cNvSpPr txBox="1"/>
          <p:nvPr/>
        </p:nvSpPr>
        <p:spPr>
          <a:xfrm>
            <a:off x="2629688" y="94593"/>
            <a:ext cx="7186860" cy="954107"/>
          </a:xfrm>
          <a:prstGeom prst="rect">
            <a:avLst/>
          </a:prstGeom>
          <a:noFill/>
        </p:spPr>
        <p:txBody>
          <a:bodyPr wrap="square" rtlCol="0">
            <a:spAutoFit/>
          </a:bodyPr>
          <a:lstStyle/>
          <a:p>
            <a:r>
              <a:rPr lang="ru-RU" sz="2800" b="0" i="0" dirty="0">
                <a:effectLst/>
                <a:latin typeface="Times New Roman" panose="02020603050405020304" pitchFamily="18" charset="0"/>
                <a:cs typeface="Times New Roman" panose="02020603050405020304" pitchFamily="18" charset="0"/>
              </a:rPr>
              <a:t>Патологические изменения проводящих путей при опухоли головного мозга.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99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B0245F02-8330-4945-8BCB-42BE4D65F693}"/>
              </a:ext>
            </a:extLst>
          </p:cNvPr>
          <p:cNvSpPr>
            <a:spLocks noGrp="1"/>
          </p:cNvSpPr>
          <p:nvPr>
            <p:ph type="title"/>
          </p:nvPr>
        </p:nvSpPr>
        <p:spPr/>
        <p:txBody>
          <a:bodyPr/>
          <a:lstStyle/>
          <a:p>
            <a:pPr algn="ctr" eaLnBrk="1" hangingPunct="1"/>
            <a:r>
              <a:rPr lang="ru-RU" altLang="ru-RU" dirty="0">
                <a:latin typeface="Times New Roman" panose="02020603050405020304" pitchFamily="18" charset="0"/>
                <a:cs typeface="Times New Roman" panose="02020603050405020304" pitchFamily="18" charset="0"/>
              </a:rPr>
              <a:t>Заключение</a:t>
            </a:r>
          </a:p>
        </p:txBody>
      </p:sp>
      <p:sp>
        <p:nvSpPr>
          <p:cNvPr id="15363" name="Объект 2">
            <a:extLst>
              <a:ext uri="{FF2B5EF4-FFF2-40B4-BE49-F238E27FC236}">
                <a16:creationId xmlns:a16="http://schemas.microsoft.com/office/drawing/2014/main" id="{CCDA3854-AA86-4E22-8383-1C4CFAC90A4A}"/>
              </a:ext>
            </a:extLst>
          </p:cNvPr>
          <p:cNvSpPr>
            <a:spLocks noGrp="1"/>
          </p:cNvSpPr>
          <p:nvPr>
            <p:ph idx="1"/>
          </p:nvPr>
        </p:nvSpPr>
        <p:spPr>
          <a:xfrm>
            <a:off x="838200" y="1289050"/>
            <a:ext cx="10515600" cy="5478463"/>
          </a:xfrm>
        </p:spPr>
        <p:txBody>
          <a:bodyPr>
            <a:normAutofit/>
          </a:bodyPr>
          <a:lstStyle/>
          <a:p>
            <a:pPr eaLnBrk="1" hangingPunct="1">
              <a:buFont typeface="Wingdings" panose="05000000000000000000" pitchFamily="2" charset="2"/>
              <a:buChar char="§"/>
            </a:pPr>
            <a:r>
              <a:rPr lang="ru-RU" altLang="ru-RU" sz="2400" dirty="0">
                <a:latin typeface="Times New Roman" panose="02020603050405020304" pitchFamily="18" charset="0"/>
                <a:cs typeface="Times New Roman" panose="02020603050405020304" pitchFamily="18" charset="0"/>
              </a:rPr>
              <a:t>МР-трактография – позволяет визуализировать большинство проводящих путей головного мозга, количественно оценить их целостность и предположить механизм повреждения</a:t>
            </a:r>
          </a:p>
          <a:p>
            <a:pPr eaLnBrk="1" hangingPunct="1">
              <a:buFont typeface="Wingdings" panose="05000000000000000000" pitchFamily="2" charset="2"/>
              <a:buChar char="§"/>
            </a:pPr>
            <a:r>
              <a:rPr lang="ru-RU" altLang="ru-RU" sz="2400" dirty="0">
                <a:latin typeface="Times New Roman" panose="02020603050405020304" pitchFamily="18" charset="0"/>
                <a:cs typeface="Times New Roman" panose="02020603050405020304" pitchFamily="18" charset="0"/>
              </a:rPr>
              <a:t>Данный метод предпочтителен для изучения крупных однонаправленных трактов</a:t>
            </a:r>
          </a:p>
          <a:p>
            <a:pPr eaLnBrk="1" hangingPunct="1">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Если проводящие пути перекрещиваются под углом, близким к 90°, значения фракционной анизотропии неизбежно снижаются, что может быть неверно интерпретировано, как локальное истончение/ повреждение тракта</a:t>
            </a:r>
          </a:p>
          <a:p>
            <a:pPr eaLnBrk="1" hangingPunct="1">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Ограничения метода</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отложения гемосидерина в результате внутримозговых кровоизлияний и травм, крупные зубные металлоконструкции создают неоднородности магнитного поля, которые в ряде случаев делают невозможным адекватный анализ трактов</a:t>
            </a:r>
            <a:endParaRPr lang="ru-RU" alt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Список литературы</a:t>
            </a:r>
          </a:p>
        </p:txBody>
      </p:sp>
      <p:sp>
        <p:nvSpPr>
          <p:cNvPr id="3" name="TextBox 2"/>
          <p:cNvSpPr txBox="1"/>
          <p:nvPr/>
        </p:nvSpPr>
        <p:spPr>
          <a:xfrm>
            <a:off x="2028824" y="1714483"/>
            <a:ext cx="7613939" cy="3046988"/>
          </a:xfrm>
          <a:prstGeom prst="rect">
            <a:avLst/>
          </a:prstGeom>
          <a:noFill/>
        </p:spPr>
        <p:txBody>
          <a:bodyPr wrap="square" rtlCol="0">
            <a:spAutoFit/>
          </a:bodyPr>
          <a:lstStyle/>
          <a:p>
            <a:r>
              <a:rPr lang="ru-RU" sz="2400" dirty="0"/>
              <a:t>1. Нормальная анатомия проводящих путей головного мозга: что нужно знать </a:t>
            </a:r>
            <a:r>
              <a:rPr lang="ru-RU" sz="2400" dirty="0" err="1"/>
              <a:t>нейрорентгенологу</a:t>
            </a:r>
            <a:r>
              <a:rPr lang="ru-RU" sz="2400" dirty="0"/>
              <a:t> (обзор литературы). Авторы</a:t>
            </a:r>
            <a:r>
              <a:rPr lang="en-US" sz="2400" dirty="0"/>
              <a:t>:</a:t>
            </a:r>
            <a:r>
              <a:rPr lang="ru-RU" sz="2400" dirty="0"/>
              <a:t> А. С. Филатов, Е. И. Кремнева, М. С. Матросова, В. В. Трубицына, Л. А. Добрынина, М. В. </a:t>
            </a:r>
            <a:r>
              <a:rPr lang="ru-RU" sz="2400" dirty="0" err="1"/>
              <a:t>Кротенкова</a:t>
            </a:r>
            <a:r>
              <a:rPr lang="ru-RU" sz="2400" dirty="0"/>
              <a:t>, журнал РАДИОЛОГИЯ — ПРАКТИКА № 4 (88), 2021 год, стр.95-115</a:t>
            </a:r>
          </a:p>
          <a:p>
            <a:r>
              <a:rPr lang="ru-RU" sz="2400" dirty="0"/>
              <a:t>2. </a:t>
            </a:r>
            <a:r>
              <a:rPr lang="en-US" sz="2400" dirty="0"/>
              <a:t>http://24radiology.ru/</a:t>
            </a:r>
            <a:endParaRPr lang="ru-RU" sz="2400" dirty="0"/>
          </a:p>
          <a:p>
            <a:endParaRPr lang="ru-RU" sz="2400" dirty="0"/>
          </a:p>
        </p:txBody>
      </p:sp>
    </p:spTree>
    <p:extLst>
      <p:ext uri="{BB962C8B-B14F-4D97-AF65-F5344CB8AC3E}">
        <p14:creationId xmlns:p14="http://schemas.microsoft.com/office/powerpoint/2010/main" val="123542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Объект 4">
            <a:extLst>
              <a:ext uri="{FF2B5EF4-FFF2-40B4-BE49-F238E27FC236}">
                <a16:creationId xmlns:a16="http://schemas.microsoft.com/office/drawing/2014/main" id="{C0F20F94-EEFB-443F-843A-4200705298F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2046288"/>
            <a:ext cx="10515600" cy="21510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170311A5-D54F-4D86-B503-6ACC6BA4CBFB}"/>
              </a:ext>
            </a:extLst>
          </p:cNvPr>
          <p:cNvSpPr>
            <a:spLocks noGrp="1"/>
          </p:cNvSpPr>
          <p:nvPr>
            <p:ph type="title"/>
          </p:nvPr>
        </p:nvSpPr>
        <p:spPr/>
        <p:txBody>
          <a:bodyPr/>
          <a:lstStyle/>
          <a:p>
            <a:pPr algn="ctr" eaLnBrk="1" hangingPunct="1"/>
            <a:r>
              <a:rPr lang="ru-RU" altLang="ru-RU" dirty="0">
                <a:latin typeface="Times New Roman" panose="02020603050405020304" pitchFamily="18" charset="0"/>
                <a:cs typeface="Times New Roman" panose="02020603050405020304" pitchFamily="18" charset="0"/>
              </a:rPr>
              <a:t>Введение</a:t>
            </a:r>
          </a:p>
        </p:txBody>
      </p:sp>
      <p:sp>
        <p:nvSpPr>
          <p:cNvPr id="3" name="Объект 2">
            <a:extLst>
              <a:ext uri="{FF2B5EF4-FFF2-40B4-BE49-F238E27FC236}">
                <a16:creationId xmlns:a16="http://schemas.microsoft.com/office/drawing/2014/main" id="{37351FC1-ADD6-436D-9234-6B5764621A4F}"/>
              </a:ext>
            </a:extLst>
          </p:cNvPr>
          <p:cNvSpPr>
            <a:spLocks noGrp="1"/>
          </p:cNvSpPr>
          <p:nvPr>
            <p:ph idx="1"/>
          </p:nvPr>
        </p:nvSpPr>
        <p:spPr>
          <a:xfrm>
            <a:off x="838200" y="1219200"/>
            <a:ext cx="10515600" cy="5478162"/>
          </a:xfrm>
        </p:spPr>
        <p:txBody>
          <a:bodyPr rtlCol="0">
            <a:noAutofit/>
          </a:bodyPr>
          <a:lstStyle/>
          <a:p>
            <a:pPr marL="0" indent="0">
              <a:buNone/>
              <a:defRPr/>
            </a:pPr>
            <a:r>
              <a:rPr lang="ru-RU" sz="3200" dirty="0">
                <a:latin typeface="Times New Roman" panose="02020603050405020304" pitchFamily="18" charset="0"/>
                <a:cs typeface="Times New Roman" panose="02020603050405020304" pitchFamily="18" charset="0"/>
              </a:rPr>
              <a:t>С помощью диффузионно-тензорной магнитно-резонансной томографии (ДТ-МРТ) можно визуализировать большинство проводящих путей головного мозга, количественно оценить их целостность и даже предположить ведущий механизм повреждения (демиелинизация или ишемия). </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6C7775-9F6C-417E-B7A0-949C1E3B35B5}"/>
              </a:ext>
            </a:extLst>
          </p:cNvPr>
          <p:cNvSpPr>
            <a:spLocks noGrp="1"/>
          </p:cNvSpPr>
          <p:nvPr>
            <p:ph idx="1"/>
          </p:nvPr>
        </p:nvSpPr>
        <p:spPr>
          <a:xfrm>
            <a:off x="838200" y="1270536"/>
            <a:ext cx="10515600" cy="4932556"/>
          </a:xfrm>
        </p:spPr>
        <p:txBody>
          <a:bodyPr>
            <a:normAutofit/>
          </a:bodyPr>
          <a:lstStyle/>
          <a:p>
            <a:pPr>
              <a:buFont typeface="Wingdings" panose="05000000000000000000" pitchFamily="2" charset="2"/>
              <a:buChar char="§"/>
            </a:pPr>
            <a:r>
              <a:rPr lang="ru-RU" sz="3200" dirty="0">
                <a:latin typeface="Times New Roman" panose="02020603050405020304" pitchFamily="18" charset="0"/>
                <a:cs typeface="Times New Roman" panose="02020603050405020304" pitchFamily="18" charset="0"/>
              </a:rPr>
              <a:t>Представить </a:t>
            </a:r>
            <a:r>
              <a:rPr lang="ru-RU" sz="3200" b="0" i="0" dirty="0">
                <a:solidFill>
                  <a:srgbClr val="000000"/>
                </a:solidFill>
                <a:effectLst/>
                <a:latin typeface="Times New Roman" panose="02020603050405020304" pitchFamily="18" charset="0"/>
                <a:cs typeface="Times New Roman" panose="02020603050405020304" pitchFamily="18" charset="0"/>
              </a:rPr>
              <a:t>метод диффузионно-тензорной МРТ (ДТ-МРТ) для визуализации проводящих путей головного мозга.</a:t>
            </a:r>
          </a:p>
          <a:p>
            <a:pPr>
              <a:buFont typeface="Wingdings" panose="05000000000000000000" pitchFamily="2" charset="2"/>
              <a:buChar char="§"/>
            </a:pPr>
            <a:r>
              <a:rPr lang="ru-RU" sz="3200" dirty="0">
                <a:solidFill>
                  <a:srgbClr val="000000"/>
                </a:solidFill>
                <a:latin typeface="Times New Roman" panose="02020603050405020304" pitchFamily="18" charset="0"/>
                <a:cs typeface="Times New Roman" panose="02020603050405020304" pitchFamily="18" charset="0"/>
              </a:rPr>
              <a:t>Представить краткое современное описание анатомии основных проводящих путей головного мозга.</a:t>
            </a:r>
            <a:endParaRPr lang="ru-RU" sz="3200" dirty="0">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id="{3FB79B1F-B8FB-4CDF-992E-EABE63A396A3}"/>
              </a:ext>
            </a:extLst>
          </p:cNvPr>
          <p:cNvSpPr>
            <a:spLocks noGrp="1"/>
          </p:cNvSpPr>
          <p:nvPr>
            <p:ph type="title"/>
          </p:nvPr>
        </p:nvSpPr>
        <p:spPr>
          <a:xfrm>
            <a:off x="838200" y="365126"/>
            <a:ext cx="10515600" cy="1001662"/>
          </a:xfrm>
        </p:spPr>
        <p:txBody>
          <a:bodyPr/>
          <a:lstStyle/>
          <a:p>
            <a:pPr algn="ctr" eaLnBrk="1" hangingPunct="1"/>
            <a:r>
              <a:rPr lang="ru-RU" altLang="ru-RU" dirty="0">
                <a:latin typeface="Times New Roman" panose="02020603050405020304" pitchFamily="18" charset="0"/>
                <a:cs typeface="Times New Roman" panose="02020603050405020304" pitchFamily="18" charset="0"/>
              </a:rPr>
              <a:t>Цель</a:t>
            </a:r>
          </a:p>
        </p:txBody>
      </p:sp>
    </p:spTree>
    <p:extLst>
      <p:ext uri="{BB962C8B-B14F-4D97-AF65-F5344CB8AC3E}">
        <p14:creationId xmlns:p14="http://schemas.microsoft.com/office/powerpoint/2010/main" val="146530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A9C00272-AC3E-4591-8516-749CEA9B65E3}"/>
              </a:ext>
            </a:extLst>
          </p:cNvPr>
          <p:cNvSpPr>
            <a:spLocks noGrp="1"/>
          </p:cNvSpPr>
          <p:nvPr>
            <p:ph type="title"/>
          </p:nvPr>
        </p:nvSpPr>
        <p:spPr/>
        <p:txBody>
          <a:bodyPr/>
          <a:lstStyle/>
          <a:p>
            <a:pPr algn="ctr" eaLnBrk="1" hangingPunct="1"/>
            <a:r>
              <a:rPr lang="ru-RU" altLang="ru-RU" dirty="0">
                <a:latin typeface="Times New Roman" panose="02020603050405020304" pitchFamily="18" charset="0"/>
                <a:cs typeface="Times New Roman" panose="02020603050405020304" pitchFamily="18" charset="0"/>
              </a:rPr>
              <a:t>Методы лучевой диагностики </a:t>
            </a:r>
          </a:p>
        </p:txBody>
      </p:sp>
      <p:sp>
        <p:nvSpPr>
          <p:cNvPr id="9219" name="Объект 2">
            <a:extLst>
              <a:ext uri="{FF2B5EF4-FFF2-40B4-BE49-F238E27FC236}">
                <a16:creationId xmlns:a16="http://schemas.microsoft.com/office/drawing/2014/main" id="{9AE34832-EF06-4B99-8FB2-079A59B08425}"/>
              </a:ext>
            </a:extLst>
          </p:cNvPr>
          <p:cNvSpPr>
            <a:spLocks noGrp="1"/>
          </p:cNvSpPr>
          <p:nvPr>
            <p:ph idx="1"/>
          </p:nvPr>
        </p:nvSpPr>
        <p:spPr>
          <a:xfrm>
            <a:off x="927012" y="1825625"/>
            <a:ext cx="10426788" cy="4351338"/>
          </a:xfrm>
        </p:spPr>
        <p:txBody>
          <a:bodyPr>
            <a:normAutofit/>
          </a:bodyPr>
          <a:lstStyle/>
          <a:p>
            <a:pPr>
              <a:buFont typeface="Wingdings" panose="05000000000000000000" pitchFamily="2" charset="2"/>
              <a:buChar char="§"/>
            </a:pPr>
            <a:r>
              <a:rPr lang="ru-RU" altLang="ru-RU" sz="3200" dirty="0">
                <a:latin typeface="Times New Roman" panose="02020603050405020304" pitchFamily="18" charset="0"/>
                <a:cs typeface="Times New Roman" panose="02020603050405020304" pitchFamily="18" charset="0"/>
              </a:rPr>
              <a:t>Диффузионно-тензорная МРТ- основной метод визаулизации проводящих путей головного мозга.</a:t>
            </a:r>
            <a:endParaRPr lang="ru-RU"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077575"/>
          </a:xfrm>
        </p:spPr>
        <p:txBody>
          <a:bodyPr/>
          <a:lstStyle/>
          <a:p>
            <a:pPr algn="ctr"/>
            <a:r>
              <a:rPr lang="ru-RU" dirty="0">
                <a:latin typeface="Times New Roman" panose="02020603050405020304" pitchFamily="18" charset="0"/>
                <a:cs typeface="Times New Roman" panose="02020603050405020304" pitchFamily="18" charset="0"/>
              </a:rPr>
              <a:t>МРТ в режиме Т1-ВИ</a:t>
            </a: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642709" y="827436"/>
            <a:ext cx="5354494" cy="5548182"/>
          </a:xfrm>
        </p:spPr>
        <p:txBody>
          <a:bodyPr>
            <a:normAutofit/>
          </a:bodyPr>
          <a:lstStyle/>
          <a:p>
            <a:pPr>
              <a:buFont typeface="Wingdings" panose="05000000000000000000" pitchFamily="2" charset="2"/>
              <a:buChar char="§"/>
            </a:pPr>
            <a:endParaRPr lang="ru-RU"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u-RU"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u-RU" sz="3200" dirty="0">
                <a:latin typeface="Times New Roman" panose="02020603050405020304" pitchFamily="18" charset="0"/>
                <a:cs typeface="Times New Roman" panose="02020603050405020304" pitchFamily="18" charset="0"/>
              </a:rPr>
              <a:t>На срединных срезах в сагиттальной плоскости лучше всего визуализируется мозолистое тело, передняя и задняя спайки, тело и ножки свода мозга. </a:t>
            </a:r>
            <a:endParaRPr lang="ru-RU"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A4A326A-2AC7-4628-BB02-BE74E0C18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203" y="1856541"/>
            <a:ext cx="5915025" cy="3371850"/>
          </a:xfrm>
          <a:prstGeom prst="rect">
            <a:avLst/>
          </a:prstGeom>
        </p:spPr>
      </p:pic>
    </p:spTree>
    <p:extLst>
      <p:ext uri="{BB962C8B-B14F-4D97-AF65-F5344CB8AC3E}">
        <p14:creationId xmlns:p14="http://schemas.microsoft.com/office/powerpoint/2010/main" val="387307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536229"/>
          </a:xfrm>
        </p:spPr>
        <p:txBody>
          <a:bodyPr/>
          <a:lstStyle/>
          <a:p>
            <a:pPr algn="ctr"/>
            <a:r>
              <a:rPr lang="ru-RU" dirty="0">
                <a:latin typeface="Times New Roman" panose="02020603050405020304" pitchFamily="18" charset="0"/>
                <a:cs typeface="Times New Roman" panose="02020603050405020304" pitchFamily="18" charset="0"/>
              </a:rPr>
              <a:t>Диффузно-тензорная МРТ</a:t>
            </a: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838200" y="1482812"/>
            <a:ext cx="10515600" cy="6122772"/>
          </a:xfrm>
        </p:spPr>
        <p:txBody>
          <a:bodyPr>
            <a:normAutofit/>
          </a:bodyPr>
          <a:lstStyle/>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Данный метод основан на определении направления и выраженности диффузии воды в каждом вокселе изображения. Поскольку белое вещество головного мозга состоит из миллиардов вытянутых аксонов, покрытых миелиновой оболочкой, молекулам воды легче диффундировать вдоль хода волокон проводящих путей, так как миелиновые оболочки препятствуют ее движению в других направлениях. </a:t>
            </a:r>
          </a:p>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Визуализация проводящих путей проводится путем построения цветовых двумерных карт фракционной анизотропии (ФА) или трехмерных изображений самих трактов на основании этих карт.</a:t>
            </a:r>
          </a:p>
        </p:txBody>
      </p:sp>
    </p:spTree>
    <p:extLst>
      <p:ext uri="{BB962C8B-B14F-4D97-AF65-F5344CB8AC3E}">
        <p14:creationId xmlns:p14="http://schemas.microsoft.com/office/powerpoint/2010/main" val="172520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536229"/>
          </a:xfrm>
        </p:spPr>
        <p:txBody>
          <a:bodyPr/>
          <a:lstStyle/>
          <a:p>
            <a:pPr algn="ctr"/>
            <a:r>
              <a:rPr lang="ru-RU" dirty="0">
                <a:latin typeface="Times New Roman" panose="02020603050405020304" pitchFamily="18" charset="0"/>
                <a:cs typeface="Times New Roman" panose="02020603050405020304" pitchFamily="18" charset="0"/>
              </a:rPr>
              <a:t>Диффузно-тензорная МРТ </a:t>
            </a:r>
          </a:p>
        </p:txBody>
      </p:sp>
      <p:pic>
        <p:nvPicPr>
          <p:cNvPr id="4" name="Рисунок 3">
            <a:extLst>
              <a:ext uri="{FF2B5EF4-FFF2-40B4-BE49-F238E27FC236}">
                <a16:creationId xmlns:a16="http://schemas.microsoft.com/office/drawing/2014/main" id="{98B9DA48-2E2C-4CDF-BAC2-DD016D645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025" y="1391413"/>
            <a:ext cx="8476190" cy="4857143"/>
          </a:xfrm>
          <a:prstGeom prst="rect">
            <a:avLst/>
          </a:prstGeom>
        </p:spPr>
      </p:pic>
    </p:spTree>
    <p:extLst>
      <p:ext uri="{BB962C8B-B14F-4D97-AF65-F5344CB8AC3E}">
        <p14:creationId xmlns:p14="http://schemas.microsoft.com/office/powerpoint/2010/main" val="321130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536229"/>
          </a:xfrm>
        </p:spPr>
        <p:txBody>
          <a:bodyPr/>
          <a:lstStyle/>
          <a:p>
            <a:pPr algn="ctr"/>
            <a:r>
              <a:rPr lang="ru-RU" dirty="0">
                <a:latin typeface="Times New Roman" panose="02020603050405020304" pitchFamily="18" charset="0"/>
                <a:cs typeface="Times New Roman" panose="02020603050405020304" pitchFamily="18" charset="0"/>
              </a:rPr>
              <a:t>Диффузно-тензорная МРТ </a:t>
            </a:r>
          </a:p>
        </p:txBody>
      </p:sp>
      <p:sp>
        <p:nvSpPr>
          <p:cNvPr id="4" name="Объект 2">
            <a:extLst>
              <a:ext uri="{FF2B5EF4-FFF2-40B4-BE49-F238E27FC236}">
                <a16:creationId xmlns:a16="http://schemas.microsoft.com/office/drawing/2014/main" id="{9829AB45-DF0C-46E1-87CC-119CF58BDA01}"/>
              </a:ext>
            </a:extLst>
          </p:cNvPr>
          <p:cNvSpPr>
            <a:spLocks noGrp="1"/>
          </p:cNvSpPr>
          <p:nvPr>
            <p:ph idx="1"/>
          </p:nvPr>
        </p:nvSpPr>
        <p:spPr>
          <a:xfrm>
            <a:off x="838200" y="1482812"/>
            <a:ext cx="10515600" cy="6122772"/>
          </a:xfrm>
        </p:spPr>
        <p:txBody>
          <a:bodyPr>
            <a:normAutofit/>
          </a:bodyPr>
          <a:lstStyle/>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ФА - скалярная величина со значениями от нуля до единицы, которой описывают степень анизотропии диффузии, т.е. выраженность ее распространения в каком-то одном направлении. </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ФА = 0 — диффузия изотропна, т.е. не ограничена (или одинаково ограничена) во всех направлениях</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 ФА = 1 — диффузия происходит только вдоль одной оси и полностью ограничена во всех других направлениях. </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Метод позволяет закодировать цветом воксели с преимущественным направлением диффузии по 3 направлениям: красным — «вправо-влево», зеленым — «вперед-назад», синим — «вверх-вниз». </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На основании карт ФА моделируют проводящие пути в трехмерном пространстве, а метод их построения – МР-</a:t>
            </a:r>
            <a:r>
              <a:rPr lang="ru-RU" sz="2400" dirty="0" err="1">
                <a:latin typeface="Times New Roman" panose="02020603050405020304" pitchFamily="18" charset="0"/>
                <a:cs typeface="Times New Roman" panose="02020603050405020304" pitchFamily="18" charset="0"/>
              </a:rPr>
              <a:t>трактография</a:t>
            </a:r>
            <a:endParaRPr lang="ru-RU"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8374C89-B146-4159-88DF-3B43F432955D}"/>
              </a:ext>
            </a:extLst>
          </p:cNvPr>
          <p:cNvPicPr>
            <a:picLocks noChangeAspect="1"/>
          </p:cNvPicPr>
          <p:nvPr/>
        </p:nvPicPr>
        <p:blipFill>
          <a:blip r:embed="rId2"/>
          <a:stretch>
            <a:fillRect/>
          </a:stretch>
        </p:blipFill>
        <p:spPr>
          <a:xfrm>
            <a:off x="8331690" y="4850836"/>
            <a:ext cx="454569" cy="434805"/>
          </a:xfrm>
          <a:prstGeom prst="rect">
            <a:avLst/>
          </a:prstGeom>
        </p:spPr>
      </p:pic>
      <p:pic>
        <p:nvPicPr>
          <p:cNvPr id="8" name="Picture 7">
            <a:extLst>
              <a:ext uri="{FF2B5EF4-FFF2-40B4-BE49-F238E27FC236}">
                <a16:creationId xmlns:a16="http://schemas.microsoft.com/office/drawing/2014/main" id="{DF20F401-CF90-49CA-B6D0-EB67BB5662CE}"/>
              </a:ext>
            </a:extLst>
          </p:cNvPr>
          <p:cNvPicPr>
            <a:picLocks noChangeAspect="1"/>
          </p:cNvPicPr>
          <p:nvPr/>
        </p:nvPicPr>
        <p:blipFill>
          <a:blip r:embed="rId3"/>
          <a:stretch>
            <a:fillRect/>
          </a:stretch>
        </p:blipFill>
        <p:spPr>
          <a:xfrm>
            <a:off x="8786259" y="4850835"/>
            <a:ext cx="427110" cy="434805"/>
          </a:xfrm>
          <a:prstGeom prst="rect">
            <a:avLst/>
          </a:prstGeom>
        </p:spPr>
      </p:pic>
      <p:pic>
        <p:nvPicPr>
          <p:cNvPr id="10" name="Picture 9">
            <a:extLst>
              <a:ext uri="{FF2B5EF4-FFF2-40B4-BE49-F238E27FC236}">
                <a16:creationId xmlns:a16="http://schemas.microsoft.com/office/drawing/2014/main" id="{89B8FAE5-8ABE-460B-B7DD-2AF1A30FC61D}"/>
              </a:ext>
            </a:extLst>
          </p:cNvPr>
          <p:cNvPicPr>
            <a:picLocks noChangeAspect="1"/>
          </p:cNvPicPr>
          <p:nvPr/>
        </p:nvPicPr>
        <p:blipFill>
          <a:blip r:embed="rId4"/>
          <a:stretch>
            <a:fillRect/>
          </a:stretch>
        </p:blipFill>
        <p:spPr>
          <a:xfrm>
            <a:off x="9206326" y="4850835"/>
            <a:ext cx="444361" cy="434805"/>
          </a:xfrm>
          <a:prstGeom prst="rect">
            <a:avLst/>
          </a:prstGeom>
        </p:spPr>
      </p:pic>
    </p:spTree>
    <p:extLst>
      <p:ext uri="{BB962C8B-B14F-4D97-AF65-F5344CB8AC3E}">
        <p14:creationId xmlns:p14="http://schemas.microsoft.com/office/powerpoint/2010/main" val="62230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077575"/>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Основные проводящие пути головного мозга</a:t>
            </a: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838200" y="1022927"/>
            <a:ext cx="10515600" cy="6122772"/>
          </a:xfrm>
        </p:spPr>
        <p:txBody>
          <a:bodyPr>
            <a:normAutofit/>
          </a:bodyPr>
          <a:lstStyle/>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Проводящие пути (ПП) центральной нервной системы (ЦНС) — это группы нервных волокон, связывающие различные отделы головного и спинного мозга и характеризующиеся общностью строения и функций. </a:t>
            </a:r>
          </a:p>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В зависимости от величины, формы и направления совокупности нервных волокон, формирующих проводящие пути, называют путями или трактами (tractus), пучками (fasciculi), волокнами (fibrae), спайками (commissurae), петлями (ansae, lemnisci) или лучистостями (radiationes).</a:t>
            </a:r>
          </a:p>
          <a:p>
            <a:pPr marL="0" indent="0">
              <a:buNone/>
            </a:pPr>
            <a:r>
              <a:rPr lang="ru-RU" dirty="0">
                <a:latin typeface="Times New Roman" panose="02020603050405020304" pitchFamily="18" charset="0"/>
                <a:cs typeface="Times New Roman" panose="02020603050405020304" pitchFamily="18" charset="0"/>
              </a:rPr>
              <a:t>Выделяют три группы проводящих пучков</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Ассоциативные</a:t>
            </a:r>
          </a:p>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Комиссуральные</a:t>
            </a:r>
          </a:p>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Проекционные</a:t>
            </a:r>
          </a:p>
          <a:p>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9857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877</Words>
  <Application>Microsoft Office PowerPoint</Application>
  <PresentationFormat>Широкоэкранный</PresentationFormat>
  <Paragraphs>63</Paragraphs>
  <Slides>17</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Times New Roman</vt:lpstr>
      <vt:lpstr>Wingdings</vt: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Кафедра лучевой диагностики ИПО</vt:lpstr>
      <vt:lpstr>Введение</vt:lpstr>
      <vt:lpstr>Цель</vt:lpstr>
      <vt:lpstr>Методы лучевой диагностики </vt:lpstr>
      <vt:lpstr>МРТ в режиме Т1-ВИ</vt:lpstr>
      <vt:lpstr>Диффузно-тензорная МРТ</vt:lpstr>
      <vt:lpstr>Диффузно-тензорная МРТ </vt:lpstr>
      <vt:lpstr>Диффузно-тензорная МРТ </vt:lpstr>
      <vt:lpstr>Основные проводящие пути головного мозга</vt:lpstr>
      <vt:lpstr>Основные проводящие пути головного мозга, Ассоциативные ПП </vt:lpstr>
      <vt:lpstr>Основные проводящие пути головного мозга, Комиссуральные ПП </vt:lpstr>
      <vt:lpstr>Основные проводящие пути головного мозга, Проекционные ПП </vt:lpstr>
      <vt:lpstr>Презентация PowerPoint</vt:lpstr>
      <vt:lpstr>Презентация PowerPoint</vt:lpstr>
      <vt:lpstr>Заключение</vt:lpstr>
      <vt:lpstr>Список литературы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Кафедра лучевой диагностики ИПО</dc:title>
  <dc:creator>Андрей Красненко</dc:creator>
  <cp:lastModifiedBy>Андрей Красненко</cp:lastModifiedBy>
  <cp:revision>379</cp:revision>
  <dcterms:created xsi:type="dcterms:W3CDTF">2021-05-03T13:47:32Z</dcterms:created>
  <dcterms:modified xsi:type="dcterms:W3CDTF">2022-02-11T13:07:03Z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1377317</vt:lpwstr>
  </property>
  <property fmtid="{D5CDD505-2E9C-101B-9397-08002B2CF9AE}" pid="3" name="NXPowerLiteSettings">
    <vt:lpwstr>C700052003A000</vt:lpwstr>
  </property>
  <property fmtid="{D5CDD505-2E9C-101B-9397-08002B2CF9AE}" pid="4" name="NXPowerLiteVersion">
    <vt:lpwstr>D9.0.3</vt:lpwstr>
  </property>
</Properties>
</file>