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337" r:id="rId5"/>
    <p:sldId id="336" r:id="rId6"/>
    <p:sldId id="334" r:id="rId7"/>
    <p:sldId id="335" r:id="rId8"/>
    <p:sldId id="268" r:id="rId9"/>
    <p:sldId id="269" r:id="rId10"/>
    <p:sldId id="324" r:id="rId11"/>
    <p:sldId id="345" r:id="rId12"/>
    <p:sldId id="326" r:id="rId13"/>
    <p:sldId id="312" r:id="rId14"/>
    <p:sldId id="275" r:id="rId15"/>
    <p:sldId id="346" r:id="rId16"/>
    <p:sldId id="347" r:id="rId17"/>
    <p:sldId id="348" r:id="rId18"/>
    <p:sldId id="339" r:id="rId19"/>
    <p:sldId id="340" r:id="rId20"/>
    <p:sldId id="341" r:id="rId21"/>
    <p:sldId id="342" r:id="rId22"/>
    <p:sldId id="281" r:id="rId23"/>
    <p:sldId id="343" r:id="rId24"/>
    <p:sldId id="327" r:id="rId25"/>
    <p:sldId id="284" r:id="rId26"/>
    <p:sldId id="286" r:id="rId27"/>
    <p:sldId id="349" r:id="rId28"/>
    <p:sldId id="289" r:id="rId29"/>
    <p:sldId id="331" r:id="rId30"/>
    <p:sldId id="330" r:id="rId31"/>
    <p:sldId id="333" r:id="rId32"/>
    <p:sldId id="328" r:id="rId33"/>
    <p:sldId id="350" r:id="rId34"/>
    <p:sldId id="329" r:id="rId35"/>
    <p:sldId id="319" r:id="rId36"/>
    <p:sldId id="321" r:id="rId37"/>
    <p:sldId id="320" r:id="rId38"/>
    <p:sldId id="317" r:id="rId39"/>
    <p:sldId id="344" r:id="rId40"/>
    <p:sldId id="309" r:id="rId41"/>
    <p:sldId id="318" r:id="rId42"/>
    <p:sldId id="298" r:id="rId43"/>
    <p:sldId id="314" r:id="rId44"/>
    <p:sldId id="315" r:id="rId45"/>
    <p:sldId id="316" r:id="rId46"/>
    <p:sldId id="305" r:id="rId47"/>
    <p:sldId id="306" r:id="rId48"/>
    <p:sldId id="307" r:id="rId49"/>
    <p:sldId id="308" r:id="rId50"/>
  </p:sldIdLst>
  <p:sldSz cx="9144000" cy="6858000" type="screen4x3"/>
  <p:notesSz cx="9942513" cy="6761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88631" autoAdjust="0"/>
  </p:normalViewPr>
  <p:slideViewPr>
    <p:cSldViewPr>
      <p:cViewPr varScale="1">
        <p:scale>
          <a:sx n="102" d="100"/>
          <a:sy n="102" d="100"/>
        </p:scale>
        <p:origin x="150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79;&#1076;&#1085;&#1103;&#1082;&#1086;&#1074;&#1072;\Desktop\&#1044;&#1086;&#1082;&#1091;&#1084;&#1077;&#1085;&#1090;&#1099;%202016-2017%20&#1091;&#1095;.&#1075;&#1086;&#1076;&#1072;\&#1086;&#1090;&#1095;&#1077;&#1090;&#1099;%20&#1044;&#1083;&#1103;%20&#1043;&#1072;&#1083;&#1080;&#1085;&#1099;%20&#1042;&#1072;&#1089;&#1080;&#1083;&#1100;&#1077;&#1074;&#1085;&#1099;\&#1082;&#1086;&#1085;&#1090;&#1080;&#1085;&#1075;&#1077;&#1085;&#109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79;&#1076;&#1085;&#1103;&#1082;&#1086;&#1074;&#1072;\Desktop\&#1044;&#1086;&#1082;&#1091;&#1084;&#1077;&#1085;&#1090;&#1099;%202016-2017%20&#1091;&#1095;.&#1075;&#1086;&#1076;&#1072;\&#1086;&#1090;&#1095;&#1077;&#1090;&#1099;%20&#1044;&#1083;&#1103;%20&#1043;&#1072;&#1083;&#1080;&#1085;&#1099;%20&#1042;&#1072;&#1089;&#1080;&#1083;&#1100;&#1077;&#1074;&#1085;&#1099;\&#1082;&#1086;&#1085;&#1090;&#1080;&#1085;&#1075;&#1077;&#1085;&#109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79;&#1076;&#1085;&#1103;&#1082;&#1086;&#1074;&#1072;\Desktop\&#1044;&#1086;&#1082;&#1091;&#1084;&#1077;&#1085;&#1090;&#1099;%202016-2017%20&#1091;&#1095;.&#1075;&#1086;&#1076;&#1072;\&#1086;&#1090;&#1095;&#1077;&#1090;&#1099;%20&#1044;&#1083;&#1103;%20&#1043;&#1072;&#1083;&#1080;&#1085;&#1099;%20&#1042;&#1072;&#1089;&#1080;&#1083;&#1100;&#1077;&#1074;&#1085;&#1099;\&#1082;&#1086;&#1085;&#1090;&#1080;&#1085;&#1075;&#1077;&#1085;&#1090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230412138114921E-2"/>
          <c:y val="2.7718781607238441E-2"/>
          <c:w val="0.8659562251703834"/>
          <c:h val="0.87174296651021455"/>
        </c:manualLayout>
      </c:layout>
      <c:bar3DChart>
        <c:barDir val="col"/>
        <c:grouping val="standar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1928923606189354E-2"/>
                  <c:y val="-3.6648164633943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BC6-45C8-BB9A-A29D20BF215B}"/>
                </c:ext>
              </c:extLst>
            </c:dLbl>
            <c:dLbl>
              <c:idx val="1"/>
              <c:layout>
                <c:manualLayout>
                  <c:x val="3.0408498672561287E-2"/>
                  <c:y val="-3.8938674923565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BC6-45C8-BB9A-A29D20BF215B}"/>
                </c:ext>
              </c:extLst>
            </c:dLbl>
            <c:dLbl>
              <c:idx val="2"/>
              <c:layout>
                <c:manualLayout>
                  <c:x val="1.824509920353666E-2"/>
                  <c:y val="-4.122918521318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BC6-45C8-BB9A-A29D20BF21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Лист1!$O$3:$Q$3</c:f>
              <c:strCache>
                <c:ptCount val="3"/>
                <c:pt idx="0">
                  <c:v>2015-16 уч.год</c:v>
                </c:pt>
                <c:pt idx="1">
                  <c:v>2016-17 уч.год</c:v>
                </c:pt>
                <c:pt idx="2">
                  <c:v>2017-18 уч.год</c:v>
                </c:pt>
              </c:strCache>
            </c:strRef>
          </c:cat>
          <c:val>
            <c:numRef>
              <c:f>Лист1!$O$4:$Q$4</c:f>
              <c:numCache>
                <c:formatCode>General</c:formatCode>
                <c:ptCount val="3"/>
                <c:pt idx="0">
                  <c:v>961</c:v>
                </c:pt>
                <c:pt idx="1">
                  <c:v>933</c:v>
                </c:pt>
                <c:pt idx="2">
                  <c:v>993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4BC6-45C8-BB9A-A29D20BF2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3591008"/>
        <c:axId val="413593752"/>
        <c:axId val="282221536"/>
      </c:bar3DChart>
      <c:catAx>
        <c:axId val="41359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13593752"/>
        <c:crosses val="autoZero"/>
        <c:auto val="1"/>
        <c:lblAlgn val="ctr"/>
        <c:lblOffset val="100"/>
        <c:noMultiLvlLbl val="0"/>
      </c:catAx>
      <c:valAx>
        <c:axId val="413593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3591008"/>
        <c:crosses val="autoZero"/>
        <c:crossBetween val="between"/>
      </c:valAx>
      <c:serAx>
        <c:axId val="282221536"/>
        <c:scaling>
          <c:orientation val="minMax"/>
        </c:scaling>
        <c:delete val="1"/>
        <c:axPos val="b"/>
        <c:majorTickMark val="none"/>
        <c:minorTickMark val="none"/>
        <c:tickLblPos val="nextTo"/>
        <c:crossAx val="41359375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ru-RU" sz="24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pPr>
            <a:r>
              <a:rPr lang="ru-RU" sz="24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Бюджет -56%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Лист3!$B$37</c:f>
              <c:strCache>
                <c:ptCount val="1"/>
                <c:pt idx="0">
                  <c:v>Контингент студентов бюджет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2.5000000000000001E-2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FCF-48DB-8D03-21E04BB63695}"/>
                </c:ext>
              </c:extLst>
            </c:dLbl>
            <c:dLbl>
              <c:idx val="1"/>
              <c:layout>
                <c:manualLayout>
                  <c:x val="2.4999999999999897E-2"/>
                  <c:y val="-2.7777777777777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FCF-48DB-8D03-21E04BB63695}"/>
                </c:ext>
              </c:extLst>
            </c:dLbl>
            <c:dLbl>
              <c:idx val="2"/>
              <c:layout>
                <c:manualLayout>
                  <c:x val="4.0277777777777773E-2"/>
                  <c:y val="-1.2534811091818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88888888888889"/>
                      <c:h val="0.104318808082357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FCF-48DB-8D03-21E04BB636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Лист3!$B$38:$D$38</c:f>
              <c:strCache>
                <c:ptCount val="3"/>
                <c:pt idx="0">
                  <c:v>2015-16 уч.год</c:v>
                </c:pt>
                <c:pt idx="1">
                  <c:v>2016-17 уч.год</c:v>
                </c:pt>
                <c:pt idx="2">
                  <c:v>2017-18 уч.год</c:v>
                </c:pt>
              </c:strCache>
            </c:strRef>
          </c:cat>
          <c:val>
            <c:numRef>
              <c:f>Лист3!$B$39:$D$39</c:f>
              <c:numCache>
                <c:formatCode>General</c:formatCode>
                <c:ptCount val="3"/>
                <c:pt idx="0">
                  <c:v>655</c:v>
                </c:pt>
                <c:pt idx="1">
                  <c:v>601</c:v>
                </c:pt>
                <c:pt idx="2">
                  <c:v>585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8FCF-48DB-8D03-21E04BB636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8397304"/>
        <c:axId val="338398480"/>
        <c:axId val="0"/>
      </c:bar3DChart>
      <c:catAx>
        <c:axId val="338397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ru-RU"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38398480"/>
        <c:crosses val="autoZero"/>
        <c:auto val="1"/>
        <c:lblAlgn val="ctr"/>
        <c:lblOffset val="100"/>
        <c:noMultiLvlLbl val="0"/>
      </c:catAx>
      <c:valAx>
        <c:axId val="338398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8397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ru-RU" sz="24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pPr>
            <a:r>
              <a:rPr lang="ru-RU" sz="24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Внебюджет-44%</a:t>
            </a:r>
            <a:endParaRPr lang="ru-RU" sz="2400" b="0" i="0" u="none" strike="noStrike" kern="1200" baseline="0" dirty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Лист3!$L$37</c:f>
              <c:strCache>
                <c:ptCount val="1"/>
                <c:pt idx="0">
                  <c:v>Контингент студентов внебюджет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2.5000000000000001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0F2-4661-9D95-93C7ED4EAD8A}"/>
                </c:ext>
              </c:extLst>
            </c:dLbl>
            <c:dLbl>
              <c:idx val="1"/>
              <c:layout>
                <c:manualLayout>
                  <c:x val="3.0555555555555555E-2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0F2-4661-9D95-93C7ED4EAD8A}"/>
                </c:ext>
              </c:extLst>
            </c:dLbl>
            <c:dLbl>
              <c:idx val="2"/>
              <c:layout>
                <c:manualLayout>
                  <c:x val="3.0555555555555555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0F2-4661-9D95-93C7ED4EAD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Лист3!$L$38:$N$38</c:f>
              <c:strCache>
                <c:ptCount val="3"/>
                <c:pt idx="0">
                  <c:v>2015-16 уч.год</c:v>
                </c:pt>
                <c:pt idx="1">
                  <c:v>2016-17 уч.год</c:v>
                </c:pt>
                <c:pt idx="2">
                  <c:v>2017-18 уч.год</c:v>
                </c:pt>
              </c:strCache>
            </c:strRef>
          </c:cat>
          <c:val>
            <c:numRef>
              <c:f>Лист3!$L$39:$N$39</c:f>
              <c:numCache>
                <c:formatCode>General</c:formatCode>
                <c:ptCount val="3"/>
                <c:pt idx="0">
                  <c:v>306</c:v>
                </c:pt>
                <c:pt idx="1">
                  <c:v>332</c:v>
                </c:pt>
                <c:pt idx="2">
                  <c:v>408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80F2-4661-9D95-93C7ED4EA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6814848"/>
        <c:axId val="336815240"/>
        <c:axId val="0"/>
      </c:bar3DChart>
      <c:catAx>
        <c:axId val="336814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ru-RU"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36815240"/>
        <c:crosses val="autoZero"/>
        <c:auto val="1"/>
        <c:lblAlgn val="ctr"/>
        <c:lblOffset val="100"/>
        <c:noMultiLvlLbl val="0"/>
      </c:catAx>
      <c:valAx>
        <c:axId val="336815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6814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94,7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B42-419E-97F5-0D4F2BCC3C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  <c:pt idx="3">
                  <c:v>2016-2017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94</c:v>
                </c:pt>
                <c:pt idx="1">
                  <c:v>97.4</c:v>
                </c:pt>
                <c:pt idx="2">
                  <c:v>95</c:v>
                </c:pt>
                <c:pt idx="3">
                  <c:v>94.7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42-419E-97F5-0D4F2BCC3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699712"/>
        <c:axId val="73701248"/>
      </c:barChart>
      <c:catAx>
        <c:axId val="73699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3701248"/>
        <c:crosses val="autoZero"/>
        <c:auto val="1"/>
        <c:lblAlgn val="ctr"/>
        <c:lblOffset val="100"/>
        <c:noMultiLvlLbl val="0"/>
      </c:catAx>
      <c:valAx>
        <c:axId val="73701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3699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2012-2013 уч.г.</c:v>
                </c:pt>
                <c:pt idx="1">
                  <c:v>2013-2014 уч.г.</c:v>
                </c:pt>
                <c:pt idx="2">
                  <c:v>2014-2015 уч.г.</c:v>
                </c:pt>
                <c:pt idx="3">
                  <c:v>2015-2016 уч.г.</c:v>
                </c:pt>
                <c:pt idx="4">
                  <c:v>2016-2017 уч.г.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78.900000000000006</c:v>
                </c:pt>
                <c:pt idx="1">
                  <c:v>82.8</c:v>
                </c:pt>
                <c:pt idx="2">
                  <c:v>80.3</c:v>
                </c:pt>
                <c:pt idx="3">
                  <c:v>86.6</c:v>
                </c:pt>
                <c:pt idx="4">
                  <c:v>83.5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AC-464F-B77A-BF42DF47F0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666624"/>
        <c:axId val="64672512"/>
      </c:barChart>
      <c:catAx>
        <c:axId val="64666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4672512"/>
        <c:crosses val="autoZero"/>
        <c:auto val="1"/>
        <c:lblAlgn val="ctr"/>
        <c:lblOffset val="100"/>
        <c:noMultiLvlLbl val="0"/>
      </c:catAx>
      <c:valAx>
        <c:axId val="64672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4666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049236900942939E-2"/>
          <c:y val="3.0831228624714786E-2"/>
          <c:w val="0.90497545445708172"/>
          <c:h val="0.87901580282472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00206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82</c:v>
                </c:pt>
                <c:pt idx="1">
                  <c:v>86</c:v>
                </c:pt>
                <c:pt idx="2">
                  <c:v>85</c:v>
                </c:pt>
                <c:pt idx="3">
                  <c:v>87.6</c:v>
                </c:pt>
                <c:pt idx="4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39-49B7-86E1-2657DC3E76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70240"/>
        <c:axId val="27371776"/>
      </c:barChart>
      <c:catAx>
        <c:axId val="2737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371776"/>
        <c:crosses val="autoZero"/>
        <c:auto val="1"/>
        <c:lblAlgn val="ctr"/>
        <c:lblOffset val="100"/>
        <c:noMultiLvlLbl val="0"/>
      </c:catAx>
      <c:valAx>
        <c:axId val="273717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7370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Количество</a:t>
            </a:r>
            <a:r>
              <a:rPr lang="ru-RU" baseline="0" dirty="0" smtClean="0"/>
              <a:t> выпускников ФК КрасГМУ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Продолжают учиться в ВУЗ (очно+ заочно)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0070C0"/>
              </a:solidFill>
            </a:ln>
          </c:spPr>
          <c:invertIfNegative val="0"/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672920514565305E-2"/>
                      <c:h val="0.11100768749003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764-4137-B0DA-711A1FE451E6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672920514565305E-2"/>
                      <c:h val="0.122700387677459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764-4137-B0DA-711A1FE451E6}"/>
                </c:ext>
              </c:extLst>
            </c:dLbl>
            <c:dLbl>
              <c:idx val="2"/>
              <c:layout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672920514565305E-2"/>
                      <c:h val="0.1139308625368878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764-4137-B0DA-711A1FE451E6}"/>
                </c:ext>
              </c:extLst>
            </c:dLbl>
            <c:dLbl>
              <c:idx val="3"/>
              <c:layout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672920514565305E-2"/>
                      <c:h val="0.13146991281803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C764-4137-B0DA-711A1FE451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2013-14 уч.год</c:v>
                </c:pt>
                <c:pt idx="1">
                  <c:v>2014-15 уч.год</c:v>
                </c:pt>
                <c:pt idx="2">
                  <c:v>2015-16 уч. Год</c:v>
                </c:pt>
                <c:pt idx="3">
                  <c:v>2016-17 уч.год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220</c:v>
                </c:pt>
                <c:pt idx="1">
                  <c:v>290</c:v>
                </c:pt>
                <c:pt idx="2" formatCode="General">
                  <c:v>285</c:v>
                </c:pt>
                <c:pt idx="3" formatCode="General">
                  <c:v>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AD-4447-BFC3-E3F35D2B4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19637504"/>
        <c:axId val="119639040"/>
        <c:axId val="0"/>
      </c:bar3DChart>
      <c:catAx>
        <c:axId val="11963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19639040"/>
        <c:crosses val="autoZero"/>
        <c:auto val="1"/>
        <c:lblAlgn val="ctr"/>
        <c:lblOffset val="100"/>
        <c:noMultiLvlLbl val="0"/>
      </c:catAx>
      <c:valAx>
        <c:axId val="119639040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spPr>
          <a:ln w="6350">
            <a:noFill/>
          </a:ln>
        </c:spPr>
        <c:crossAx val="119637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0070C0"/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28/12,8%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D68-418A-AF1A-15F665B7E3E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44/15,2%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D68-418A-AF1A-15F665B7E3E9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35/12,3%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D68-418A-AF1A-15F665B7E3E9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34/16,3%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D68-418A-AF1A-15F665B7E3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2013-2014 уч.г.</c:v>
                </c:pt>
                <c:pt idx="1">
                  <c:v>2014-2015 уч.г.</c:v>
                </c:pt>
                <c:pt idx="2">
                  <c:v>2015-2016 уч.г.</c:v>
                </c:pt>
                <c:pt idx="3">
                  <c:v>2016-2017 уч.г.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</c:v>
                </c:pt>
                <c:pt idx="1">
                  <c:v>44</c:v>
                </c:pt>
                <c:pt idx="2">
                  <c:v>35</c:v>
                </c:pt>
                <c:pt idx="3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68-418A-AF1A-15F665B7E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329408"/>
        <c:axId val="63330944"/>
      </c:barChart>
      <c:catAx>
        <c:axId val="63329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3330944"/>
        <c:crosses val="autoZero"/>
        <c:auto val="1"/>
        <c:lblAlgn val="ctr"/>
        <c:lblOffset val="100"/>
        <c:noMultiLvlLbl val="0"/>
      </c:catAx>
      <c:valAx>
        <c:axId val="63330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3329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365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4BD53-3DF0-4346-913B-C9E23024259D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06413"/>
            <a:ext cx="3382963" cy="2536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52" y="3211553"/>
            <a:ext cx="7954010" cy="304252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2154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365" y="642154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3DB4D-FAB4-43BB-929A-1913A15F5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960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106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241C9-8173-473C-B972-D492E5EC6E5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274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164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1D6F7-3889-4B3D-B2F2-4CD3A45B5872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847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1D6F7-3889-4B3D-B2F2-4CD3A45B5872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929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C795D-43B5-4813-9E1D-69462FC0CA4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003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3DB4D-FAB4-43BB-929A-1913A15F55C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077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19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797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E5BFC-C826-41B7-BA16-0BE6B165CB1E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A1BE2-280F-4A35-8D88-746A3EBBE6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258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5965" y="240538"/>
            <a:ext cx="8272068" cy="163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7542" y="1220486"/>
            <a:ext cx="7728915" cy="4171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67.pn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880" y="5278628"/>
            <a:ext cx="8926920" cy="793877"/>
          </a:xfrm>
          <a:custGeom>
            <a:avLst/>
            <a:gdLst/>
            <a:ahLst/>
            <a:cxnLst/>
            <a:rect l="l" t="t" r="r" b="b"/>
            <a:pathLst>
              <a:path w="8644255" h="929004">
                <a:moveTo>
                  <a:pt x="0" y="928700"/>
                </a:moveTo>
                <a:lnTo>
                  <a:pt x="8644001" y="928700"/>
                </a:lnTo>
                <a:lnTo>
                  <a:pt x="8644001" y="0"/>
                </a:lnTo>
                <a:lnTo>
                  <a:pt x="0" y="0"/>
                </a:lnTo>
                <a:lnTo>
                  <a:pt x="0" y="9287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0881" y="5278628"/>
            <a:ext cx="869832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33370" marR="5080" indent="-2821305" algn="ctr">
              <a:lnSpc>
                <a:spcPct val="100000"/>
              </a:lnSpc>
            </a:pPr>
            <a:r>
              <a:rPr sz="2800" b="1" spc="-75" dirty="0" smtClean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800" b="1" dirty="0" smtClean="0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sz="2800" b="1" spc="-15" dirty="0" smtClean="0">
                <a:solidFill>
                  <a:srgbClr val="C00000"/>
                </a:solidFill>
                <a:latin typeface="Calibri"/>
                <a:cs typeface="Calibri"/>
              </a:rPr>
              <a:t>ЧЕТ </a:t>
            </a:r>
            <a:r>
              <a:rPr sz="2800" b="1" spc="-20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800" b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ru-RU" sz="2800" b="1" spc="-20" dirty="0" smtClean="0">
                <a:solidFill>
                  <a:srgbClr val="C00000"/>
                </a:solidFill>
                <a:latin typeface="Calibri"/>
                <a:cs typeface="Calibri"/>
              </a:rPr>
              <a:t>РАБОТЕ</a:t>
            </a:r>
            <a:r>
              <a:rPr sz="2800" b="1" spc="5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b="1" spc="-145" dirty="0">
                <a:solidFill>
                  <a:srgbClr val="C00000"/>
                </a:solidFill>
                <a:latin typeface="Calibri"/>
                <a:cs typeface="Calibri"/>
              </a:rPr>
              <a:t>Ф</a:t>
            </a:r>
            <a:r>
              <a:rPr sz="2800" b="1" spc="-20" dirty="0">
                <a:solidFill>
                  <a:srgbClr val="C00000"/>
                </a:solidFill>
                <a:latin typeface="Calibri"/>
                <a:cs typeface="Calibri"/>
              </a:rPr>
              <a:t>АРМАЦЕ</a:t>
            </a:r>
            <a:r>
              <a:rPr sz="2800" b="1" spc="-80" dirty="0">
                <a:solidFill>
                  <a:srgbClr val="C00000"/>
                </a:solidFill>
                <a:latin typeface="Calibri"/>
                <a:cs typeface="Calibri"/>
              </a:rPr>
              <a:t>В</a:t>
            </a:r>
            <a:r>
              <a:rPr sz="2800" b="1" spc="-20" dirty="0">
                <a:solidFill>
                  <a:srgbClr val="C00000"/>
                </a:solidFill>
                <a:latin typeface="Calibri"/>
                <a:cs typeface="Calibri"/>
              </a:rPr>
              <a:t>ТИЧ</a:t>
            </a:r>
            <a:r>
              <a:rPr sz="2800" b="1" spc="-70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2800" b="1" spc="-15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800" b="1" spc="-100" dirty="0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sz="2800" b="1" spc="-20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800" b="1" spc="-90" dirty="0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sz="2800" b="1" spc="-20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80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b="1" spc="-100" dirty="0" smtClean="0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sz="2800" b="1" spc="-90" dirty="0" smtClean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800" b="1" spc="-20" dirty="0" smtClean="0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sz="2800" b="1" spc="-15" dirty="0" smtClean="0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sz="2800" b="1" spc="-25" dirty="0" smtClean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2800" b="1" spc="-20" dirty="0" smtClean="0">
                <a:solidFill>
                  <a:srgbClr val="C00000"/>
                </a:solidFill>
                <a:latin typeface="Calibri"/>
                <a:cs typeface="Calibri"/>
              </a:rPr>
              <a:t>ДЖА</a:t>
            </a:r>
            <a:r>
              <a:rPr lang="ru-RU" sz="2800" b="1" spc="-2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0880" y="5900878"/>
            <a:ext cx="8926920" cy="742835"/>
          </a:xfrm>
          <a:custGeom>
            <a:avLst/>
            <a:gdLst/>
            <a:ahLst/>
            <a:cxnLst/>
            <a:rect l="l" t="t" r="r" b="b"/>
            <a:pathLst>
              <a:path w="8572500" h="571500">
                <a:moveTo>
                  <a:pt x="0" y="571499"/>
                </a:moveTo>
                <a:lnTo>
                  <a:pt x="8572500" y="571499"/>
                </a:lnTo>
                <a:lnTo>
                  <a:pt x="8572500" y="0"/>
                </a:lnTo>
                <a:lnTo>
                  <a:pt x="0" y="0"/>
                </a:lnTo>
                <a:lnTo>
                  <a:pt x="0" y="57149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24000" y="5867400"/>
            <a:ext cx="63246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С</a:t>
            </a:r>
            <a:r>
              <a:rPr sz="1800" b="1" spc="-20" dirty="0">
                <a:latin typeface="Calibri"/>
                <a:cs typeface="Calibri"/>
              </a:rPr>
              <a:t>е</a:t>
            </a:r>
            <a:r>
              <a:rPr sz="1800" b="1" dirty="0">
                <a:latin typeface="Calibri"/>
                <a:cs typeface="Calibri"/>
              </a:rPr>
              <a:t>л</a:t>
            </a:r>
            <a:r>
              <a:rPr sz="1800" b="1" spc="-15" dirty="0">
                <a:latin typeface="Calibri"/>
                <a:cs typeface="Calibri"/>
              </a:rPr>
              <a:t>ю</a:t>
            </a:r>
            <a:r>
              <a:rPr sz="1800" b="1" spc="-10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ина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130" dirty="0">
                <a:latin typeface="Calibri"/>
                <a:cs typeface="Calibri"/>
              </a:rPr>
              <a:t>Г</a:t>
            </a:r>
            <a:r>
              <a:rPr sz="1800" b="1" dirty="0">
                <a:latin typeface="Calibri"/>
                <a:cs typeface="Calibri"/>
              </a:rPr>
              <a:t>.В.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lang="ru-RU" b="1" dirty="0" err="1">
                <a:latin typeface="Calibri"/>
                <a:cs typeface="Calibri"/>
              </a:rPr>
              <a:t>р</a:t>
            </a:r>
            <a:r>
              <a:rPr sz="1800" b="1" dirty="0" err="1" smtClean="0">
                <a:latin typeface="Calibri"/>
                <a:cs typeface="Calibri"/>
              </a:rPr>
              <a:t>у</a:t>
            </a:r>
            <a:r>
              <a:rPr sz="1800" b="1" spc="-45" dirty="0" err="1" smtClean="0">
                <a:latin typeface="Calibri"/>
                <a:cs typeface="Calibri"/>
              </a:rPr>
              <a:t>к</a:t>
            </a:r>
            <a:r>
              <a:rPr sz="1800" b="1" dirty="0" err="1" smtClean="0">
                <a:latin typeface="Calibri"/>
                <a:cs typeface="Calibri"/>
              </a:rPr>
              <a:t>ов</a:t>
            </a:r>
            <a:r>
              <a:rPr sz="1800" b="1" spc="-50" dirty="0" err="1" smtClean="0">
                <a:latin typeface="Calibri"/>
                <a:cs typeface="Calibri"/>
              </a:rPr>
              <a:t>о</a:t>
            </a:r>
            <a:r>
              <a:rPr sz="1800" b="1" dirty="0" err="1" smtClean="0">
                <a:latin typeface="Calibri"/>
                <a:cs typeface="Calibri"/>
              </a:rPr>
              <a:t>ди</a:t>
            </a:r>
            <a:r>
              <a:rPr sz="1800" b="1" spc="-20" dirty="0" err="1" smtClean="0">
                <a:latin typeface="Calibri"/>
                <a:cs typeface="Calibri"/>
              </a:rPr>
              <a:t>те</a:t>
            </a:r>
            <a:r>
              <a:rPr sz="1800" b="1" dirty="0" err="1" smtClean="0">
                <a:latin typeface="Calibri"/>
                <a:cs typeface="Calibri"/>
              </a:rPr>
              <a:t>ль</a:t>
            </a:r>
            <a:r>
              <a:rPr sz="1800" b="1" spc="-30" dirty="0" smtClean="0">
                <a:latin typeface="Calibri"/>
                <a:cs typeface="Calibri"/>
              </a:rPr>
              <a:t> </a:t>
            </a:r>
            <a:r>
              <a:rPr sz="1800" b="1" spc="-40" dirty="0" err="1" smtClean="0">
                <a:latin typeface="Calibri"/>
                <a:cs typeface="Calibri"/>
              </a:rPr>
              <a:t>к</a:t>
            </a:r>
            <a:r>
              <a:rPr sz="1800" b="1" spc="-35" dirty="0" err="1" smtClean="0">
                <a:latin typeface="Calibri"/>
                <a:cs typeface="Calibri"/>
              </a:rPr>
              <a:t>о</a:t>
            </a:r>
            <a:r>
              <a:rPr sz="1800" b="1" dirty="0" err="1" smtClean="0">
                <a:latin typeface="Calibri"/>
                <a:cs typeface="Calibri"/>
              </a:rPr>
              <a:t>лл</a:t>
            </a:r>
            <a:r>
              <a:rPr sz="1800" b="1" spc="-20" dirty="0" err="1" smtClean="0">
                <a:latin typeface="Calibri"/>
                <a:cs typeface="Calibri"/>
              </a:rPr>
              <a:t>е</a:t>
            </a:r>
            <a:r>
              <a:rPr sz="1800" b="1" dirty="0" err="1" smtClean="0">
                <a:latin typeface="Calibri"/>
                <a:cs typeface="Calibri"/>
              </a:rPr>
              <a:t>д</a:t>
            </a:r>
            <a:r>
              <a:rPr sz="1800" b="1" spc="-30" dirty="0" err="1" smtClean="0">
                <a:latin typeface="Calibri"/>
                <a:cs typeface="Calibri"/>
              </a:rPr>
              <a:t>ж</a:t>
            </a:r>
            <a:r>
              <a:rPr sz="1800" b="1" dirty="0" err="1" smtClean="0">
                <a:latin typeface="Calibri"/>
                <a:cs typeface="Calibri"/>
              </a:rPr>
              <a:t>а</a:t>
            </a:r>
            <a:r>
              <a:rPr lang="ru-RU" sz="1800" b="1" dirty="0" smtClean="0">
                <a:latin typeface="Calibri"/>
                <a:cs typeface="Calibri"/>
              </a:rPr>
              <a:t>  </a:t>
            </a:r>
          </a:p>
          <a:p>
            <a:pPr marL="12700" algn="ctr">
              <a:lnSpc>
                <a:spcPct val="100000"/>
              </a:lnSpc>
            </a:pPr>
            <a:r>
              <a:rPr lang="ru-RU" sz="1800" b="1" dirty="0" smtClean="0">
                <a:latin typeface="Calibri"/>
                <a:cs typeface="Calibri"/>
              </a:rPr>
              <a:t>2017 год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10" name="Picture 2" descr="https://pp.userapi.com/c840522/v840522569/6dae/fEH0eio65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80" y="76199"/>
            <a:ext cx="8774519" cy="516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725" y="3438196"/>
            <a:ext cx="2202115" cy="33031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1555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состав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44798459"/>
              </p:ext>
            </p:extLst>
          </p:nvPr>
        </p:nvGraphicFramePr>
        <p:xfrm>
          <a:off x="323529" y="990600"/>
          <a:ext cx="8463311" cy="23172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92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7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4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8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4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96541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Высшая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Первая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Без категории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Почетные звания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Ученая степень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684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27/42%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19/29%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19/29%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13/21%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3/5%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3528" y="3962400"/>
            <a:ext cx="6120680" cy="10668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Отличники здравоохранения </a:t>
            </a:r>
          </a:p>
          <a:p>
            <a:pPr algn="ctr"/>
            <a:r>
              <a:rPr lang="ru-RU" sz="2400" b="1" dirty="0" err="1" smtClean="0"/>
              <a:t>Фукалова</a:t>
            </a:r>
            <a:r>
              <a:rPr lang="ru-RU" sz="2400" b="1" dirty="0" smtClean="0"/>
              <a:t> Н.В. Гапонова Т.Э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5895" r="13053"/>
          <a:stretch/>
        </p:blipFill>
        <p:spPr>
          <a:xfrm>
            <a:off x="8138768" y="3438197"/>
            <a:ext cx="648072" cy="6515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5213242"/>
            <a:ext cx="6120680" cy="133995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Почетные работники СПО </a:t>
            </a:r>
          </a:p>
          <a:p>
            <a:pPr algn="ctr"/>
            <a:r>
              <a:rPr lang="ru-RU" sz="2400" b="1" dirty="0" smtClean="0"/>
              <a:t>Жукова М.В., Ростовцева Л.В.</a:t>
            </a:r>
          </a:p>
          <a:p>
            <a:pPr algn="ctr"/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5800" y="3225167"/>
            <a:ext cx="2590800" cy="5333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71%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1000" y="4343400"/>
            <a:ext cx="762000" cy="4191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2017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7200" y="5562600"/>
            <a:ext cx="8382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2017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3733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40538"/>
            <a:ext cx="8403233" cy="123110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преподавателями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1600200"/>
            <a:ext cx="8610600" cy="3124200"/>
          </a:xfrm>
        </p:spPr>
        <p:txBody>
          <a:bodyPr/>
          <a:lstStyle/>
          <a:p>
            <a:endParaRPr lang="ru-RU" dirty="0" smtClean="0"/>
          </a:p>
          <a:p>
            <a:r>
              <a:rPr lang="ru-RU" sz="2400" dirty="0" smtClean="0"/>
              <a:t>По преподаваемым дисциплинам – 12 преподавателей;</a:t>
            </a:r>
          </a:p>
          <a:p>
            <a:r>
              <a:rPr lang="ru-RU" sz="2400" dirty="0" smtClean="0"/>
              <a:t>По педагогике  -  30 преподавателей;</a:t>
            </a:r>
          </a:p>
          <a:p>
            <a:r>
              <a:rPr lang="ru-RU" sz="2400" dirty="0" smtClean="0"/>
              <a:t>По СМК – 6 преподавателей;</a:t>
            </a:r>
          </a:p>
          <a:p>
            <a:r>
              <a:rPr lang="ru-RU" sz="2400" dirty="0" smtClean="0"/>
              <a:t>По созданию доступной среды для инвалидов – 3 преподавателя;</a:t>
            </a:r>
          </a:p>
          <a:p>
            <a:r>
              <a:rPr lang="ru-RU" sz="2400" dirty="0" smtClean="0"/>
              <a:t>По организации и проведению практического обучения с использованием стандартов </a:t>
            </a:r>
            <a:r>
              <a:rPr lang="en-US" sz="2400" dirty="0"/>
              <a:t>World Skills Russia</a:t>
            </a:r>
            <a:r>
              <a:rPr lang="ru-RU" sz="2400" dirty="0"/>
              <a:t> </a:t>
            </a:r>
          </a:p>
        </p:txBody>
      </p:sp>
      <p:sp>
        <p:nvSpPr>
          <p:cNvPr id="4" name="Овал 3"/>
          <p:cNvSpPr/>
          <p:nvPr/>
        </p:nvSpPr>
        <p:spPr>
          <a:xfrm>
            <a:off x="1752600" y="4495800"/>
            <a:ext cx="5486400" cy="1905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55 </a:t>
            </a:r>
            <a:r>
              <a:rPr lang="ru-RU" sz="3200" b="1" dirty="0" err="1" smtClean="0">
                <a:solidFill>
                  <a:schemeClr val="bg1"/>
                </a:solidFill>
              </a:rPr>
              <a:t>абс.ч</a:t>
            </a:r>
            <a:r>
              <a:rPr lang="ru-RU" sz="3200" b="1" dirty="0" smtClean="0">
                <a:solidFill>
                  <a:schemeClr val="bg1"/>
                </a:solidFill>
              </a:rPr>
              <a:t>.- 85% преподавателей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09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40538"/>
            <a:ext cx="8686799" cy="59766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учебной литературой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542" y="1295400"/>
            <a:ext cx="7728915" cy="502920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335795"/>
              </p:ext>
            </p:extLst>
          </p:nvPr>
        </p:nvGraphicFramePr>
        <p:xfrm>
          <a:off x="228601" y="1600201"/>
          <a:ext cx="8762999" cy="46481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25696">
                  <a:extLst>
                    <a:ext uri="{9D8B030D-6E8A-4147-A177-3AD203B41FA5}">
                      <a16:colId xmlns:a16="http://schemas.microsoft.com/office/drawing/2014/main" val="1543092639"/>
                    </a:ext>
                  </a:extLst>
                </a:gridCol>
                <a:gridCol w="2579503">
                  <a:extLst>
                    <a:ext uri="{9D8B030D-6E8A-4147-A177-3AD203B41FA5}">
                      <a16:colId xmlns:a16="http://schemas.microsoft.com/office/drawing/2014/main" val="106965061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85691547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15610209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748886172"/>
                    </a:ext>
                  </a:extLst>
                </a:gridCol>
              </a:tblGrid>
              <a:tr h="988478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№п/п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Наименование</a:t>
                      </a:r>
                    </a:p>
                    <a:p>
                      <a:r>
                        <a:rPr lang="ru-RU" sz="2800" dirty="0" smtClean="0"/>
                        <a:t>показателя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2015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2016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2017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608904"/>
                  </a:ext>
                </a:extLst>
              </a:tr>
              <a:tr h="1835744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Фонд сектора учебной литературы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7012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10994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11557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693453"/>
                  </a:ext>
                </a:extLst>
              </a:tr>
              <a:tr h="911988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Прирост фонда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12,8 %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57%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5,1%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51059"/>
                  </a:ext>
                </a:extLst>
              </a:tr>
              <a:tr h="911988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УБИЦ экз.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26995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34959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35544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091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663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57201"/>
            <a:ext cx="8763000" cy="1066799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етодического обеспечения ФГОС СПО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61322074"/>
              </p:ext>
            </p:extLst>
          </p:nvPr>
        </p:nvGraphicFramePr>
        <p:xfrm>
          <a:off x="0" y="1295402"/>
          <a:ext cx="9144000" cy="578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7159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Специальности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Рабочие программы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Программы практики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Программы</a:t>
                      </a:r>
                      <a:r>
                        <a:rPr lang="ru-RU" sz="2400" baseline="0" dirty="0" smtClean="0"/>
                        <a:t> промежуточной аттестации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УМКД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0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Фармация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100%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100 %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98%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26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Лабораторная диагностика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100%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100 %</a:t>
                      </a:r>
                    </a:p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95%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26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Сестринское дело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100%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100 %</a:t>
                      </a:r>
                    </a:p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96%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22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Итого</a:t>
                      </a:r>
                      <a:endParaRPr lang="ru-RU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224</a:t>
                      </a:r>
                      <a:endParaRPr lang="ru-RU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85</a:t>
                      </a:r>
                      <a:endParaRPr lang="ru-RU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448</a:t>
                      </a:r>
                      <a:endParaRPr lang="ru-RU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896</a:t>
                      </a:r>
                      <a:endParaRPr lang="ru-RU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170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4972" y="495957"/>
            <a:ext cx="857948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О</a:t>
            </a:r>
            <a:r>
              <a:rPr sz="36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б</a:t>
            </a:r>
            <a:r>
              <a:rPr sz="3600" b="1" spc="40" dirty="0">
                <a:solidFill>
                  <a:srgbClr val="C00000"/>
                </a:solidFill>
                <a:latin typeface="Times New Roman"/>
                <a:cs typeface="Times New Roman"/>
              </a:rPr>
              <a:t>е</a:t>
            </a: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сп</a:t>
            </a:r>
            <a:r>
              <a:rPr sz="3600" b="1" spc="-90" dirty="0">
                <a:solidFill>
                  <a:srgbClr val="C00000"/>
                </a:solidFill>
                <a:latin typeface="Times New Roman"/>
                <a:cs typeface="Times New Roman"/>
              </a:rPr>
              <a:t>е</a:t>
            </a: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ченность</a:t>
            </a:r>
            <a:r>
              <a:rPr sz="36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36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к</a:t>
            </a:r>
            <a:r>
              <a:rPr sz="3600" b="1" spc="-75" dirty="0">
                <a:solidFill>
                  <a:srgbClr val="C00000"/>
                </a:solidFill>
                <a:latin typeface="Times New Roman"/>
                <a:cs typeface="Times New Roman"/>
              </a:rPr>
              <a:t>о</a:t>
            </a: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мпь</a:t>
            </a:r>
            <a:r>
              <a:rPr sz="36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ю</a:t>
            </a: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терной т</a:t>
            </a:r>
            <a:r>
              <a:rPr sz="3600" b="1" spc="-80" dirty="0">
                <a:solidFill>
                  <a:srgbClr val="C00000"/>
                </a:solidFill>
                <a:latin typeface="Times New Roman"/>
                <a:cs typeface="Times New Roman"/>
              </a:rPr>
              <a:t>е</a:t>
            </a: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хни</a:t>
            </a:r>
            <a:r>
              <a:rPr sz="36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к</a:t>
            </a:r>
            <a:r>
              <a:rPr sz="3600" b="1" dirty="0">
                <a:solidFill>
                  <a:srgbClr val="C00000"/>
                </a:solidFill>
                <a:latin typeface="Times New Roman"/>
                <a:cs typeface="Times New Roman"/>
              </a:rPr>
              <a:t>ой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91200" y="4495800"/>
            <a:ext cx="3209925" cy="2080862"/>
          </a:xfrm>
          <a:custGeom>
            <a:avLst/>
            <a:gdLst/>
            <a:ahLst/>
            <a:cxnLst/>
            <a:rect l="l" t="t" r="r" b="b"/>
            <a:pathLst>
              <a:path w="2428875" h="2193925">
                <a:moveTo>
                  <a:pt x="0" y="2193925"/>
                </a:moveTo>
                <a:lnTo>
                  <a:pt x="2428875" y="2193925"/>
                </a:lnTo>
                <a:lnTo>
                  <a:pt x="2428875" y="0"/>
                </a:lnTo>
                <a:lnTo>
                  <a:pt x="0" y="0"/>
                </a:lnTo>
                <a:lnTo>
                  <a:pt x="0" y="2193925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38800" y="4495800"/>
            <a:ext cx="3362325" cy="2080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168217"/>
              </p:ext>
            </p:extLst>
          </p:nvPr>
        </p:nvGraphicFramePr>
        <p:xfrm>
          <a:off x="136485" y="1214375"/>
          <a:ext cx="8864639" cy="53622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3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0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26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800" b="1" dirty="0">
                          <a:latin typeface="Times New Roman"/>
                          <a:cs typeface="Times New Roman"/>
                        </a:rPr>
                        <a:t>Наимен</a:t>
                      </a:r>
                      <a:r>
                        <a:rPr sz="2800" b="1" spc="-7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2800" b="1" dirty="0">
                          <a:latin typeface="Times New Roman"/>
                          <a:cs typeface="Times New Roman"/>
                        </a:rPr>
                        <a:t>вание</a:t>
                      </a:r>
                      <a:endParaRPr sz="2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800" b="1" spc="-145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2800" b="1" spc="-3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2800" b="1" dirty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2800" b="1" spc="5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2800" b="1" spc="-2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2800" b="1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28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800" b="1" dirty="0">
                          <a:latin typeface="Times New Roman"/>
                          <a:cs typeface="Times New Roman"/>
                        </a:rPr>
                        <a:t>ш</a:t>
                      </a:r>
                      <a:r>
                        <a:rPr sz="2800" b="1" spc="-21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2800" b="1" dirty="0">
                          <a:latin typeface="Times New Roman"/>
                          <a:cs typeface="Times New Roman"/>
                        </a:rPr>
                        <a:t>.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800" b="1" dirty="0">
                          <a:latin typeface="Times New Roman"/>
                          <a:cs typeface="Times New Roman"/>
                        </a:rPr>
                        <a:t>Прио</a:t>
                      </a:r>
                      <a:r>
                        <a:rPr sz="2800" b="1" spc="5" dirty="0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2800" b="1" dirty="0">
                          <a:latin typeface="Times New Roman"/>
                          <a:cs typeface="Times New Roman"/>
                        </a:rPr>
                        <a:t>рет</a:t>
                      </a:r>
                      <a:r>
                        <a:rPr sz="2800" b="1" spc="-1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2800" b="1" dirty="0">
                          <a:latin typeface="Times New Roman"/>
                          <a:cs typeface="Times New Roman"/>
                        </a:rPr>
                        <a:t>но</a:t>
                      </a:r>
                      <a:endParaRPr sz="2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391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3200" b="1" spc="-155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3200" b="1" spc="-5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мпь</a:t>
                      </a:r>
                      <a:r>
                        <a:rPr sz="3200" b="1" spc="-40" dirty="0"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тер</a:t>
                      </a:r>
                      <a:r>
                        <a:rPr sz="3200" b="1" spc="-8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в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200" b="1" spc="5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ru-RU" sz="3200" b="1" spc="5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3200" b="1" spc="5" dirty="0" smtClean="0">
                          <a:latin typeface="Times New Roman"/>
                          <a:cs typeface="Times New Roman"/>
                        </a:rPr>
                        <a:t>4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541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3200" b="1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3200" b="1" spc="-114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ут</a:t>
                      </a:r>
                      <a:r>
                        <a:rPr sz="3200" b="1" spc="-114" dirty="0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3200" b="1" spc="-45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3200" b="1" spc="-8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в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dirty="0" smtClean="0">
                          <a:latin typeface="Times New Roman"/>
                          <a:cs typeface="Times New Roman"/>
                        </a:rPr>
                        <a:t>44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4376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3200" b="1" spc="-155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оп</a:t>
                      </a:r>
                      <a:r>
                        <a:rPr sz="3200" b="1" spc="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3200" b="1" spc="-8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3200" b="1" spc="2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льная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3200" b="1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3200" b="1" spc="-6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хни</a:t>
                      </a:r>
                      <a:r>
                        <a:rPr sz="3200" b="1" spc="-40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а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spc="5" dirty="0" smtClean="0">
                          <a:latin typeface="Times New Roman"/>
                          <a:cs typeface="Times New Roman"/>
                        </a:rPr>
                        <a:t>48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3200" b="1" dirty="0">
                          <a:latin typeface="Times New Roman"/>
                          <a:cs typeface="Times New Roman"/>
                        </a:rPr>
                        <a:t>Интерактивные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3200" b="1" dirty="0"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sz="3200" b="1" spc="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ки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200" b="1" dirty="0">
                          <a:latin typeface="Times New Roman"/>
                          <a:cs typeface="Times New Roman"/>
                        </a:rPr>
                        <a:t>4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4351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3200" b="1" spc="-4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3200" b="1" spc="-85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лтим</a:t>
                      </a:r>
                      <a:r>
                        <a:rPr sz="3200" b="1" spc="-3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дийные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3200" b="1" spc="-9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3200" b="1" spc="3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ройства</a:t>
                      </a:r>
                      <a:r>
                        <a:rPr sz="32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b="1" dirty="0">
                          <a:latin typeface="Times New Roman"/>
                          <a:cs typeface="Times New Roman"/>
                        </a:rPr>
                        <a:t>ТВ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200" b="1" dirty="0" smtClean="0">
                          <a:latin typeface="Times New Roman"/>
                          <a:cs typeface="Times New Roman"/>
                        </a:rPr>
                        <a:t>31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965" y="240538"/>
            <a:ext cx="8272068" cy="615553"/>
          </a:xfrm>
        </p:spPr>
        <p:txBody>
          <a:bodyPr/>
          <a:lstStyle/>
          <a:p>
            <a:r>
              <a:rPr lang="ru-RU" dirty="0" smtClean="0"/>
              <a:t>Аудиторный фонд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542" y="5029200"/>
            <a:ext cx="7728915" cy="160020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050607"/>
              </p:ext>
            </p:extLst>
          </p:nvPr>
        </p:nvGraphicFramePr>
        <p:xfrm>
          <a:off x="609600" y="1397000"/>
          <a:ext cx="79248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1634442332"/>
                    </a:ext>
                  </a:extLst>
                </a:gridCol>
                <a:gridCol w="4292600">
                  <a:extLst>
                    <a:ext uri="{9D8B030D-6E8A-4147-A177-3AD203B41FA5}">
                      <a16:colId xmlns:a16="http://schemas.microsoft.com/office/drawing/2014/main" val="4094624591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685127764"/>
                    </a:ext>
                  </a:extLst>
                </a:gridCol>
              </a:tblGrid>
              <a:tr h="511175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№п/п</a:t>
                      </a:r>
                      <a:endParaRPr lang="ru-RU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Наименование цикла дисциплин</a:t>
                      </a:r>
                      <a:endParaRPr lang="ru-RU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Кол-во кабинетов</a:t>
                      </a:r>
                      <a:endParaRPr lang="ru-RU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589467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1.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Общепрофессиональный цикл дисциплин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018997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Цикл специальных</a:t>
                      </a:r>
                      <a:r>
                        <a:rPr lang="ru-RU" sz="2800" b="1" baseline="0" dirty="0" smtClean="0">
                          <a:solidFill>
                            <a:schemeClr val="bg1"/>
                          </a:solidFill>
                        </a:rPr>
                        <a:t> дисциплин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24 в </a:t>
                      </a:r>
                      <a:r>
                        <a:rPr lang="ru-RU" sz="2800" b="1" dirty="0" err="1" smtClean="0">
                          <a:solidFill>
                            <a:schemeClr val="bg1"/>
                          </a:solidFill>
                        </a:rPr>
                        <a:t>т.ч</a:t>
                      </a: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. на клинических базах -6 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456476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Лекционные</a:t>
                      </a:r>
                      <a:r>
                        <a:rPr lang="ru-RU" sz="2800" b="1" baseline="0" dirty="0" smtClean="0">
                          <a:solidFill>
                            <a:schemeClr val="bg1"/>
                          </a:solidFill>
                        </a:rPr>
                        <a:t> аудитории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46894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Спортивный зал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328287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ИТОГО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48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249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774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965" y="240538"/>
            <a:ext cx="8272068" cy="1231106"/>
          </a:xfrm>
        </p:spPr>
        <p:txBody>
          <a:bodyPr/>
          <a:lstStyle/>
          <a:p>
            <a:r>
              <a:rPr lang="ru-RU" dirty="0" smtClean="0"/>
              <a:t>Материальная база учебных кабинетов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542" y="1676400"/>
            <a:ext cx="7728915" cy="37160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71644"/>
            <a:ext cx="4876800" cy="2795556"/>
          </a:xfrm>
          <a:prstGeom prst="rect">
            <a:avLst/>
          </a:prstGeom>
        </p:spPr>
      </p:pic>
      <p:pic>
        <p:nvPicPr>
          <p:cNvPr id="6" name="Picture 2" descr="C:\Documents and Settings\svetlana\Рабочий стол\Вставка\реаниматология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7714"/>
            <a:ext cx="5557964" cy="2570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svetlana\Рабочий стол\Вставка\реаниматология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4" y="990600"/>
            <a:ext cx="4048124" cy="264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svetlana\Рабочий стол\Вставка\акушерство-3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20928" y="3022946"/>
            <a:ext cx="3769416" cy="3971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34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965" y="240538"/>
            <a:ext cx="8272068" cy="615553"/>
          </a:xfrm>
        </p:spPr>
        <p:txBody>
          <a:bodyPr/>
          <a:lstStyle/>
          <a:p>
            <a:r>
              <a:rPr lang="ru-RU" dirty="0" smtClean="0"/>
              <a:t>Материальная база кабинетов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542" y="1295400"/>
            <a:ext cx="7728915" cy="409703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392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Для повышения качества образования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772816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Интегрируется ВО и  СПО в проведении учебных и </a:t>
            </a:r>
            <a:r>
              <a:rPr lang="ru-RU" dirty="0" err="1" smtClean="0"/>
              <a:t>внеучебных</a:t>
            </a:r>
            <a:r>
              <a:rPr lang="ru-RU" dirty="0" smtClean="0"/>
              <a:t> мероприятий, в </a:t>
            </a:r>
            <a:r>
              <a:rPr lang="ru-RU" dirty="0" err="1" smtClean="0"/>
              <a:t>т.ч</a:t>
            </a:r>
            <a:r>
              <a:rPr lang="ru-RU" dirty="0" smtClean="0"/>
              <a:t> на кафедре </a:t>
            </a:r>
            <a:r>
              <a:rPr lang="ru-RU" dirty="0" err="1" smtClean="0"/>
              <a:t>симуляционных</a:t>
            </a:r>
            <a:r>
              <a:rPr lang="ru-RU" dirty="0" smtClean="0"/>
              <a:t> технологий (командные тренинги, мастер- классы, конкурсы), медико-социально-фармацевтическом факультете, </a:t>
            </a:r>
          </a:p>
          <a:p>
            <a:pPr lvl="0"/>
            <a:r>
              <a:rPr lang="ru-RU" dirty="0" smtClean="0"/>
              <a:t>Развитие </a:t>
            </a:r>
            <a:r>
              <a:rPr lang="ru-RU" dirty="0" smtClean="0"/>
              <a:t>видео-технологий;</a:t>
            </a:r>
          </a:p>
          <a:p>
            <a:r>
              <a:rPr lang="ru-RU" dirty="0" smtClean="0"/>
              <a:t>Внедрение дистанционных технологий, в том числе организация Всероссийских дистанционных конкурсов и олимпиад;</a:t>
            </a:r>
          </a:p>
          <a:p>
            <a:pPr lvl="0"/>
            <a:r>
              <a:rPr lang="ru-RU" dirty="0" smtClean="0"/>
              <a:t>Дипломное проектирование;</a:t>
            </a:r>
          </a:p>
          <a:p>
            <a:pPr lvl="0"/>
            <a:r>
              <a:rPr lang="ru-RU" dirty="0" smtClean="0"/>
              <a:t>Участие в работе НОЦ «Педагогика</a:t>
            </a:r>
            <a:r>
              <a:rPr lang="ru-RU" dirty="0" smtClean="0"/>
              <a:t>».</a:t>
            </a:r>
          </a:p>
          <a:p>
            <a:pPr lvl="0"/>
            <a:r>
              <a:rPr lang="ru-RU" dirty="0" smtClean="0"/>
              <a:t>Интеграция в деятельности по реализации ВО И СПО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92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60648"/>
            <a:ext cx="8229600" cy="490066"/>
          </a:xfrm>
        </p:spPr>
        <p:txBody>
          <a:bodyPr>
            <a:noAutofit/>
          </a:bodyPr>
          <a:lstStyle/>
          <a:p>
            <a:r>
              <a:rPr lang="ru-RU" sz="4000" dirty="0" smtClean="0"/>
              <a:t>Открытые занятия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43040" y="783912"/>
            <a:ext cx="8229600" cy="2260447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C00000"/>
                </a:solidFill>
              </a:rPr>
              <a:t>Дударь В.Л.-  </a:t>
            </a:r>
            <a:r>
              <a:rPr lang="ru-RU" sz="2000" dirty="0" smtClean="0"/>
              <a:t>открытое практическое занятие по дисциплине «Акушерство и гинекология» по теме "Физиология и патология беременности", педагогическая технология – </a:t>
            </a:r>
            <a:r>
              <a:rPr lang="ru-RU" sz="2000" dirty="0" smtClean="0">
                <a:solidFill>
                  <a:srgbClr val="C00000"/>
                </a:solidFill>
              </a:rPr>
              <a:t>ролевая игра.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C00000"/>
                </a:solidFill>
              </a:rPr>
              <a:t>Терентьева О.В. </a:t>
            </a:r>
            <a:r>
              <a:rPr lang="ru-RU" sz="2000" dirty="0" smtClean="0"/>
              <a:t>- открытое практическое занятие по МДК 02.01 по теме «Сестринский уход за лицами пожилого с старческого возраста с заболеваниями опорно-двигательной системы», педагогическая технология – </a:t>
            </a:r>
            <a:r>
              <a:rPr lang="ru-RU" sz="2000" dirty="0" smtClean="0">
                <a:solidFill>
                  <a:srgbClr val="C00000"/>
                </a:solidFill>
              </a:rPr>
              <a:t>ролевая игра</a:t>
            </a:r>
            <a:r>
              <a:rPr lang="ru-RU" sz="2000" dirty="0" smtClean="0"/>
              <a:t>.</a:t>
            </a:r>
            <a:r>
              <a:rPr lang="ru-RU" sz="2800" dirty="0" smtClean="0"/>
              <a:t>     </a:t>
            </a:r>
            <a:endParaRPr lang="ru-RU" sz="2800" dirty="0"/>
          </a:p>
        </p:txBody>
      </p:sp>
      <p:pic>
        <p:nvPicPr>
          <p:cNvPr id="4" name="Рисунок 3" descr="http://krasgmu.ru/sys/files/attach/0e/0ee98755f4f60ec67b51b93c598293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3357586" cy="30003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62" y="3789040"/>
            <a:ext cx="2250297" cy="300039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83" y="3789040"/>
            <a:ext cx="2247714" cy="299695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718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2400" y="1143001"/>
            <a:ext cx="8839200" cy="5616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rial"/>
                <a:cs typeface="Arial"/>
              </a:rPr>
              <a:t>Создание условий для реализации образовательных программ; </a:t>
            </a: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rial"/>
                <a:cs typeface="Arial"/>
              </a:rPr>
              <a:t>Непрерывная профессиональная подготовка </a:t>
            </a:r>
            <a:r>
              <a:rPr lang="ru-RU" sz="2400" b="1" dirty="0">
                <a:latin typeface="Arial"/>
                <a:cs typeface="Arial"/>
              </a:rPr>
              <a:t>педагогических кадров</a:t>
            </a:r>
            <a:r>
              <a:rPr lang="ru-RU" sz="2400" b="1" dirty="0" smtClean="0">
                <a:latin typeface="Arial"/>
                <a:cs typeface="Arial"/>
              </a:rPr>
              <a:t>;</a:t>
            </a:r>
          </a:p>
          <a:p>
            <a:pPr marL="3556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rial"/>
                <a:cs typeface="Arial"/>
              </a:rPr>
              <a:t>Социальное партнерство по направлениям деятельности; </a:t>
            </a:r>
          </a:p>
          <a:p>
            <a:pPr marL="3556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rial"/>
                <a:cs typeface="Arial"/>
              </a:rPr>
              <a:t>Развитие международного сотрудничества;</a:t>
            </a:r>
          </a:p>
          <a:p>
            <a:pPr marL="3556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rial"/>
                <a:cs typeface="Arial"/>
              </a:rPr>
              <a:t>Мониторинг эффективности деятельности.</a:t>
            </a:r>
          </a:p>
          <a:p>
            <a:pPr marL="3556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"/>
                <a:cs typeface="Arial"/>
              </a:rPr>
              <a:t>Участие в разработке </a:t>
            </a:r>
            <a:r>
              <a:rPr lang="ru-RU" sz="2400" b="1" dirty="0" smtClean="0">
                <a:latin typeface="Arial"/>
                <a:cs typeface="Arial"/>
              </a:rPr>
              <a:t>новых</a:t>
            </a:r>
          </a:p>
          <a:p>
            <a:pPr marL="12700"/>
            <a:r>
              <a:rPr lang="ru-RU" sz="2400" b="1" dirty="0">
                <a:latin typeface="Arial"/>
                <a:cs typeface="Arial"/>
              </a:rPr>
              <a:t> </a:t>
            </a:r>
            <a:r>
              <a:rPr lang="ru-RU" sz="2400" b="1" dirty="0" smtClean="0">
                <a:latin typeface="Arial"/>
                <a:cs typeface="Arial"/>
              </a:rPr>
              <a:t>   </a:t>
            </a:r>
            <a:r>
              <a:rPr lang="ru-RU" sz="2400" b="1" dirty="0">
                <a:latin typeface="Arial"/>
                <a:cs typeface="Arial"/>
              </a:rPr>
              <a:t>ФГОС СПО и ФОС для </a:t>
            </a:r>
            <a:endParaRPr lang="ru-RU" sz="2400" b="1" dirty="0" smtClean="0">
              <a:latin typeface="Arial"/>
              <a:cs typeface="Arial"/>
            </a:endParaRPr>
          </a:p>
          <a:p>
            <a:pPr marL="12700"/>
            <a:r>
              <a:rPr lang="ru-RU" sz="2400" b="1" dirty="0" smtClean="0">
                <a:latin typeface="Arial"/>
                <a:cs typeface="Arial"/>
              </a:rPr>
              <a:t>первичной </a:t>
            </a:r>
            <a:r>
              <a:rPr lang="ru-RU" sz="2400" b="1" dirty="0">
                <a:latin typeface="Arial"/>
                <a:cs typeface="Arial"/>
              </a:rPr>
              <a:t>аккредитации по </a:t>
            </a:r>
          </a:p>
          <a:p>
            <a:pPr marL="12700"/>
            <a:r>
              <a:rPr lang="ru-RU" sz="2400" b="1" dirty="0">
                <a:latin typeface="Arial"/>
                <a:cs typeface="Arial"/>
              </a:rPr>
              <a:t>    программам СПО;</a:t>
            </a:r>
          </a:p>
          <a:p>
            <a:pPr marL="355600" indent="-342900">
              <a:buFont typeface="Arial" panose="020B0604020202020204" pitchFamily="34" charset="0"/>
              <a:buChar char="•"/>
            </a:pPr>
            <a:endParaRPr lang="ru-RU" sz="2400" b="1" dirty="0" smtClean="0">
              <a:latin typeface="Arial"/>
              <a:cs typeface="Arial"/>
            </a:endParaRPr>
          </a:p>
          <a:p>
            <a:pPr marL="355600" indent="-342900">
              <a:buFont typeface="Arial" panose="020B0604020202020204" pitchFamily="34" charset="0"/>
              <a:buChar char="•"/>
            </a:pPr>
            <a:endParaRPr sz="2400" b="1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2286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Направления организационной работы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4953000"/>
            <a:ext cx="83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Качество образования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Картинки по запросу картинка качество образова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14800"/>
            <a:ext cx="3752850" cy="235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7" r="8000" b="3335"/>
          <a:stretch/>
        </p:blipFill>
        <p:spPr>
          <a:xfrm>
            <a:off x="6660232" y="3674487"/>
            <a:ext cx="2419242" cy="263582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dirty="0" smtClean="0"/>
              <a:t>Открытые занятия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17879" y="1149266"/>
            <a:ext cx="8508241" cy="2328865"/>
          </a:xfrm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</a:rPr>
              <a:t>Агафонова Н.В.</a:t>
            </a:r>
            <a:r>
              <a:rPr lang="ru-RU" sz="2000" dirty="0" smtClean="0"/>
              <a:t> - открытое практическое занятие по Химии по теме «Металлы» - </a:t>
            </a:r>
            <a:r>
              <a:rPr lang="ru-RU" sz="2000" dirty="0" smtClean="0">
                <a:solidFill>
                  <a:srgbClr val="C00000"/>
                </a:solidFill>
              </a:rPr>
              <a:t>проблемный метод обучения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err="1" smtClean="0">
                <a:solidFill>
                  <a:srgbClr val="C00000"/>
                </a:solidFill>
              </a:rPr>
              <a:t>Анишева</a:t>
            </a:r>
            <a:r>
              <a:rPr lang="ru-RU" sz="2000" dirty="0" smtClean="0">
                <a:solidFill>
                  <a:srgbClr val="C00000"/>
                </a:solidFill>
              </a:rPr>
              <a:t> Л.В., Анисимова М.В. </a:t>
            </a:r>
            <a:r>
              <a:rPr lang="ru-RU" sz="2000" dirty="0" smtClean="0"/>
              <a:t>- открытое практическое интегрированное занятие по МДК «Организация деятельности аптеки и ее структурных подразделений» и МДК «Лекарствоведение» - </a:t>
            </a:r>
            <a:r>
              <a:rPr lang="ru-RU" sz="2000" dirty="0" smtClean="0">
                <a:solidFill>
                  <a:srgbClr val="C00000"/>
                </a:solidFill>
              </a:rPr>
              <a:t>междисциплинарная интеграция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/>
          <a:stretch/>
        </p:blipFill>
        <p:spPr>
          <a:xfrm>
            <a:off x="60276" y="3691574"/>
            <a:ext cx="2952190" cy="260488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68" y="3702306"/>
            <a:ext cx="3464161" cy="259812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3129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rmAutofit/>
          </a:bodyPr>
          <a:lstStyle/>
          <a:p>
            <a:r>
              <a:rPr lang="ru-RU" dirty="0" smtClean="0"/>
              <a:t>Мастер-классы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988654"/>
            <a:ext cx="8435280" cy="19831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3 мастер-класса  с использованием метода </a:t>
            </a:r>
            <a:r>
              <a:rPr lang="ru-RU" dirty="0"/>
              <a:t>командного тренинга во врачебно-сестринских бригадах  студентов университета и </a:t>
            </a:r>
            <a:r>
              <a:rPr lang="ru-RU" dirty="0" smtClean="0"/>
              <a:t>колледжа. </a:t>
            </a: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Организаторы и участники: кафедра </a:t>
            </a:r>
            <a:r>
              <a:rPr lang="ru-RU" dirty="0" err="1" smtClean="0"/>
              <a:t>симуляционных</a:t>
            </a:r>
            <a:r>
              <a:rPr lang="ru-RU" dirty="0" smtClean="0"/>
              <a:t> технологий, факультеты, отделения колледжа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5482057"/>
            <a:ext cx="8507288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«Использование </a:t>
            </a:r>
            <a:r>
              <a:rPr lang="ru-RU" sz="2400" b="1" dirty="0" err="1">
                <a:solidFill>
                  <a:srgbClr val="C00000"/>
                </a:solidFill>
              </a:rPr>
              <a:t>симуляционных</a:t>
            </a:r>
            <a:r>
              <a:rPr lang="ru-RU" sz="2400" b="1" dirty="0">
                <a:solidFill>
                  <a:srgbClr val="C00000"/>
                </a:solidFill>
              </a:rPr>
              <a:t> технологий в обучении при неотложных состояниях в </a:t>
            </a:r>
            <a:r>
              <a:rPr lang="ru-RU" sz="2400" b="1" dirty="0" smtClean="0">
                <a:solidFill>
                  <a:srgbClr val="C00000"/>
                </a:solidFill>
              </a:rPr>
              <a:t>акушерстве» 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3" y="2438400"/>
            <a:ext cx="3004783" cy="28194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438399"/>
            <a:ext cx="3048000" cy="274320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819400"/>
            <a:ext cx="2666567" cy="2514599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1668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5965" y="240538"/>
            <a:ext cx="3686810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800" spc="-20" dirty="0"/>
              <a:t>Ин</a:t>
            </a:r>
            <a:r>
              <a:rPr sz="2800" spc="-25" dirty="0"/>
              <a:t>т</a:t>
            </a:r>
            <a:r>
              <a:rPr sz="2800" spc="-15" dirty="0"/>
              <a:t>еграция</a:t>
            </a:r>
            <a:r>
              <a:rPr sz="2800" spc="-5" dirty="0"/>
              <a:t> </a:t>
            </a:r>
            <a:r>
              <a:rPr sz="2800" spc="-15" dirty="0"/>
              <a:t>с</a:t>
            </a:r>
            <a:r>
              <a:rPr sz="2800" spc="-10" dirty="0"/>
              <a:t> </a:t>
            </a:r>
            <a:r>
              <a:rPr lang="ru-RU" sz="2800" spc="-10" dirty="0" smtClean="0"/>
              <a:t/>
            </a:r>
            <a:br>
              <a:rPr lang="ru-RU" sz="2800" spc="-10" dirty="0" smtClean="0"/>
            </a:br>
            <a:r>
              <a:rPr sz="2800" spc="-35" dirty="0" err="1" smtClean="0"/>
              <a:t>К</a:t>
            </a:r>
            <a:r>
              <a:rPr sz="2800" spc="-20" dirty="0" err="1" smtClean="0"/>
              <a:t>аф</a:t>
            </a:r>
            <a:r>
              <a:rPr sz="2800" spc="-60" dirty="0" err="1" smtClean="0"/>
              <a:t>е</a:t>
            </a:r>
            <a:r>
              <a:rPr sz="2800" spc="-20" dirty="0" err="1" smtClean="0"/>
              <a:t>дрой</a:t>
            </a:r>
            <a:r>
              <a:rPr sz="2800" spc="-10" dirty="0" smtClean="0"/>
              <a:t> </a:t>
            </a:r>
            <a:r>
              <a:rPr sz="2800" spc="-10" dirty="0"/>
              <a:t>с</a:t>
            </a:r>
            <a:r>
              <a:rPr sz="2800" spc="-15" dirty="0"/>
              <a:t>и</a:t>
            </a:r>
            <a:r>
              <a:rPr sz="2800" spc="-50" dirty="0"/>
              <a:t>м</a:t>
            </a:r>
            <a:r>
              <a:rPr sz="2800" spc="-120" dirty="0"/>
              <a:t>у</a:t>
            </a:r>
            <a:r>
              <a:rPr sz="2800" spc="-20" dirty="0"/>
              <a:t>ляционных</a:t>
            </a:r>
            <a:r>
              <a:rPr sz="2800" spc="-10" dirty="0"/>
              <a:t> </a:t>
            </a:r>
            <a:r>
              <a:rPr sz="2800" spc="-30" dirty="0"/>
              <a:t>т</a:t>
            </a:r>
            <a:r>
              <a:rPr sz="2800" spc="-45" dirty="0"/>
              <a:t>е</a:t>
            </a:r>
            <a:r>
              <a:rPr sz="2800" spc="-15" dirty="0"/>
              <a:t>хн</a:t>
            </a:r>
            <a:r>
              <a:rPr sz="2800" spc="-75" dirty="0"/>
              <a:t>о</a:t>
            </a:r>
            <a:r>
              <a:rPr sz="2800" spc="-15" dirty="0"/>
              <a:t>логий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435965" y="1928748"/>
            <a:ext cx="3686810" cy="1169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Ст</a:t>
            </a:r>
            <a:r>
              <a:rPr sz="2000" b="1" spc="-85" dirty="0">
                <a:latin typeface="Calibri"/>
                <a:cs typeface="Calibri"/>
              </a:rPr>
              <a:t>у</a:t>
            </a:r>
            <a:r>
              <a:rPr sz="2000" b="1" spc="-15" dirty="0">
                <a:latin typeface="Calibri"/>
                <a:cs typeface="Calibri"/>
              </a:rPr>
              <a:t>д</a:t>
            </a:r>
            <a:r>
              <a:rPr sz="2000" b="1" dirty="0">
                <a:latin typeface="Calibri"/>
                <a:cs typeface="Calibri"/>
              </a:rPr>
              <a:t>енты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о</a:t>
            </a:r>
            <a:r>
              <a:rPr sz="2000" b="1" spc="-90" dirty="0">
                <a:latin typeface="Calibri"/>
                <a:cs typeface="Calibri"/>
              </a:rPr>
              <a:t>т</a:t>
            </a:r>
            <a:r>
              <a:rPr sz="2000" b="1" spc="-15" dirty="0">
                <a:latin typeface="Calibri"/>
                <a:cs typeface="Calibri"/>
              </a:rPr>
              <a:t>д</a:t>
            </a:r>
            <a:r>
              <a:rPr sz="2000" b="1" spc="-40" dirty="0">
                <a:latin typeface="Calibri"/>
                <a:cs typeface="Calibri"/>
              </a:rPr>
              <a:t>е</a:t>
            </a:r>
            <a:r>
              <a:rPr sz="2000" b="1" dirty="0">
                <a:latin typeface="Calibri"/>
                <a:cs typeface="Calibri"/>
              </a:rPr>
              <a:t>ления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сестринс</a:t>
            </a:r>
            <a:r>
              <a:rPr sz="2000" b="1" spc="-30" dirty="0">
                <a:latin typeface="Calibri"/>
                <a:cs typeface="Calibri"/>
              </a:rPr>
              <a:t>к</a:t>
            </a:r>
            <a:r>
              <a:rPr sz="2000" b="1" dirty="0">
                <a:latin typeface="Calibri"/>
                <a:cs typeface="Calibri"/>
              </a:rPr>
              <a:t>ое </a:t>
            </a:r>
            <a:r>
              <a:rPr sz="2000" b="1" spc="-15" dirty="0">
                <a:latin typeface="Calibri"/>
                <a:cs typeface="Calibri"/>
              </a:rPr>
              <a:t>д</a:t>
            </a:r>
            <a:r>
              <a:rPr sz="2000" b="1" spc="-40" dirty="0">
                <a:latin typeface="Calibri"/>
                <a:cs typeface="Calibri"/>
              </a:rPr>
              <a:t>е</a:t>
            </a:r>
            <a:r>
              <a:rPr sz="2000" b="1" dirty="0">
                <a:latin typeface="Calibri"/>
                <a:cs typeface="Calibri"/>
              </a:rPr>
              <a:t>ло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участники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«</a:t>
            </a:r>
            <a:r>
              <a:rPr sz="2000" b="1" spc="-25" dirty="0">
                <a:latin typeface="Calibri"/>
                <a:cs typeface="Calibri"/>
              </a:rPr>
              <a:t>К</a:t>
            </a:r>
            <a:r>
              <a:rPr sz="2000" b="1" dirty="0">
                <a:latin typeface="Calibri"/>
                <a:cs typeface="Calibri"/>
              </a:rPr>
              <a:t>оман</a:t>
            </a:r>
            <a:r>
              <a:rPr sz="2000" b="1" spc="-10" dirty="0">
                <a:latin typeface="Calibri"/>
                <a:cs typeface="Calibri"/>
              </a:rPr>
              <a:t>д</a:t>
            </a:r>
            <a:r>
              <a:rPr sz="2000" b="1" dirty="0">
                <a:latin typeface="Calibri"/>
                <a:cs typeface="Calibri"/>
              </a:rPr>
              <a:t>ных тренин</a:t>
            </a:r>
            <a:r>
              <a:rPr sz="2000" b="1" spc="-15" dirty="0">
                <a:latin typeface="Calibri"/>
                <a:cs typeface="Calibri"/>
              </a:rPr>
              <a:t>г</a:t>
            </a:r>
            <a:r>
              <a:rPr sz="2000" b="1" dirty="0">
                <a:latin typeface="Calibri"/>
                <a:cs typeface="Calibri"/>
              </a:rPr>
              <a:t>ов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во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в</a:t>
            </a:r>
            <a:r>
              <a:rPr sz="2000" b="1" spc="5" dirty="0">
                <a:latin typeface="Calibri"/>
                <a:cs typeface="Calibri"/>
              </a:rPr>
              <a:t>р</a:t>
            </a:r>
            <a:r>
              <a:rPr sz="2000" b="1" dirty="0">
                <a:latin typeface="Calibri"/>
                <a:cs typeface="Calibri"/>
              </a:rPr>
              <a:t>ачебн</a:t>
            </a:r>
            <a:r>
              <a:rPr sz="2000" b="1" spc="5" dirty="0">
                <a:latin typeface="Calibri"/>
                <a:cs typeface="Calibri"/>
              </a:rPr>
              <a:t>о</a:t>
            </a:r>
            <a:r>
              <a:rPr sz="2000" b="1" dirty="0">
                <a:latin typeface="Calibri"/>
                <a:cs typeface="Calibri"/>
              </a:rPr>
              <a:t>- сестринских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бри</a:t>
            </a:r>
            <a:r>
              <a:rPr sz="2000" b="1" spc="-10" dirty="0">
                <a:latin typeface="Calibri"/>
                <a:cs typeface="Calibri"/>
              </a:rPr>
              <a:t>г</a:t>
            </a:r>
            <a:r>
              <a:rPr sz="2000" b="1" dirty="0">
                <a:latin typeface="Calibri"/>
                <a:cs typeface="Calibri"/>
              </a:rPr>
              <a:t>а</a:t>
            </a:r>
            <a:r>
              <a:rPr sz="2000" b="1" spc="-10" dirty="0">
                <a:latin typeface="Calibri"/>
                <a:cs typeface="Calibri"/>
              </a:rPr>
              <a:t>д</a:t>
            </a:r>
            <a:r>
              <a:rPr sz="2000" b="1" spc="-20" dirty="0">
                <a:latin typeface="Calibri"/>
                <a:cs typeface="Calibri"/>
              </a:rPr>
              <a:t>а</a:t>
            </a:r>
            <a:r>
              <a:rPr sz="2000" b="1" dirty="0">
                <a:latin typeface="Calibri"/>
                <a:cs typeface="Calibri"/>
              </a:rPr>
              <a:t>х»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14748" y="214249"/>
            <a:ext cx="4714875" cy="3071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86376" y="3357588"/>
            <a:ext cx="4143375" cy="3286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28875" y="3286150"/>
            <a:ext cx="2286000" cy="3429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5724" y="3286150"/>
            <a:ext cx="2286000" cy="3429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965" y="240538"/>
            <a:ext cx="8272068" cy="1846659"/>
          </a:xfrm>
        </p:spPr>
        <p:txBody>
          <a:bodyPr/>
          <a:lstStyle/>
          <a:p>
            <a:r>
              <a:rPr lang="ru-RU" dirty="0" smtClean="0"/>
              <a:t>Участие интегрированной команды ВО и СПО в профессиональных олимпиадах и конкурсах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09800"/>
            <a:ext cx="3733800" cy="2667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2000" y="5105400"/>
            <a:ext cx="7946033" cy="1524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Победители в номинации лучшая сборная команда </a:t>
            </a:r>
          </a:p>
          <a:p>
            <a:pPr algn="ctr"/>
            <a:r>
              <a:rPr lang="ru-RU" b="1" dirty="0" smtClean="0"/>
              <a:t>2 место в олимпиаде с международным участием по инфекционной безопасности в </a:t>
            </a:r>
            <a:r>
              <a:rPr lang="ru-RU" b="1" dirty="0" err="1" smtClean="0"/>
              <a:t>г.Омске</a:t>
            </a:r>
            <a:r>
              <a:rPr lang="ru-RU" b="1" dirty="0" smtClean="0"/>
              <a:t>  ОГМУ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09800"/>
            <a:ext cx="4191000" cy="265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28601"/>
            <a:ext cx="7886700" cy="457200"/>
          </a:xfrm>
        </p:spPr>
        <p:txBody>
          <a:bodyPr>
            <a:normAutofit/>
          </a:bodyPr>
          <a:lstStyle/>
          <a:p>
            <a:pPr algn="ctr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ФАКУЛЬТЕТОМ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28600" y="685801"/>
            <a:ext cx="6477000" cy="3048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+mn-lt"/>
                <a:cs typeface="Times New Roman" panose="02020603050405020304" pitchFamily="18" charset="0"/>
              </a:rPr>
              <a:t>Организация теоретических и практических занятий;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Участие </a:t>
            </a:r>
            <a:r>
              <a:rPr lang="ru-RU" sz="1800" dirty="0">
                <a:latin typeface="+mn-lt"/>
                <a:cs typeface="Times New Roman" panose="02020603050405020304" pitchFamily="18" charset="0"/>
              </a:rPr>
              <a:t>в работе ученого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совета факультета;</a:t>
            </a:r>
            <a:endParaRPr lang="ru-RU" sz="1800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+mn-lt"/>
                <a:cs typeface="Times New Roman" panose="02020603050405020304" pitchFamily="18" charset="0"/>
              </a:rPr>
              <a:t>Участие в методической комиссии по специальности Фармация;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+mn-lt"/>
                <a:cs typeface="Times New Roman" panose="02020603050405020304" pitchFamily="18" charset="0"/>
              </a:rPr>
              <a:t>Экспертиза образовательных программ;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+mn-lt"/>
                <a:cs typeface="Times New Roman" panose="02020603050405020304" pitchFamily="18" charset="0"/>
              </a:rPr>
              <a:t>Совместная организация и проведение экзамена по допуску лиц,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не </a:t>
            </a:r>
            <a:r>
              <a:rPr lang="ru-RU" sz="1800" dirty="0">
                <a:latin typeface="+mn-lt"/>
                <a:cs typeface="Times New Roman" panose="02020603050405020304" pitchFamily="18" charset="0"/>
              </a:rPr>
              <a:t>завершивших освоение образовательных программ высшего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 образования  </a:t>
            </a:r>
            <a:r>
              <a:rPr lang="ru-RU" sz="1800" dirty="0">
                <a:latin typeface="+mn-lt"/>
                <a:cs typeface="Times New Roman" panose="02020603050405020304" pitchFamily="18" charset="0"/>
              </a:rPr>
              <a:t>к осуществлению фармацевтической деятельности на должностях среднего фармацевтического персонала;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+mn-lt"/>
                <a:cs typeface="Times New Roman" panose="02020603050405020304" pitchFamily="18" charset="0"/>
              </a:rPr>
              <a:t>Совместная организация первичной аккредитации.</a:t>
            </a:r>
          </a:p>
          <a:p>
            <a:endParaRPr lang="ru-RU" dirty="0"/>
          </a:p>
        </p:txBody>
      </p:sp>
      <p:pic>
        <p:nvPicPr>
          <p:cNvPr id="4" name="Picture 1" descr="G:\январь_2017\WIN_20170118_13_11_07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50" y="4163531"/>
            <a:ext cx="2839364" cy="2237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 descr="F:\Новая папка (2)\WIN_20170131_13_42_38_Pro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93" y="609601"/>
            <a:ext cx="2214507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G:\январь_2017\WIN_20170118_13_03_51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3540" y="4163531"/>
            <a:ext cx="3329862" cy="2237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G:\январь_2017\WIN_20170118_13_18_18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9743" y="4163531"/>
            <a:ext cx="2597405" cy="2237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5686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1154" y="601218"/>
            <a:ext cx="5353685" cy="1294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000"/>
              </a:lnSpc>
            </a:pPr>
            <a:r>
              <a:rPr sz="2800" b="1" spc="-20" dirty="0">
                <a:solidFill>
                  <a:srgbClr val="C00000"/>
                </a:solidFill>
                <a:latin typeface="Calibri"/>
                <a:cs typeface="Calibri"/>
              </a:rPr>
              <a:t>Ин</a:t>
            </a:r>
            <a:r>
              <a:rPr sz="2800" b="1" spc="-25" dirty="0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sz="2800" b="1" spc="-15" dirty="0">
                <a:solidFill>
                  <a:srgbClr val="C00000"/>
                </a:solidFill>
                <a:latin typeface="Calibri"/>
                <a:cs typeface="Calibri"/>
              </a:rPr>
              <a:t>еграция</a:t>
            </a:r>
            <a:r>
              <a:rPr sz="280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800" b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b="1" spc="-55" dirty="0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sz="2800" b="1" spc="-20" dirty="0">
                <a:solidFill>
                  <a:srgbClr val="C00000"/>
                </a:solidFill>
                <a:latin typeface="Calibri"/>
                <a:cs typeface="Calibri"/>
              </a:rPr>
              <a:t>аф</a:t>
            </a:r>
            <a:r>
              <a:rPr sz="2800" b="1" spc="-60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2800" b="1" spc="-20" dirty="0">
                <a:solidFill>
                  <a:srgbClr val="C00000"/>
                </a:solidFill>
                <a:latin typeface="Calibri"/>
                <a:cs typeface="Calibri"/>
              </a:rPr>
              <a:t>дрой</a:t>
            </a:r>
            <a:r>
              <a:rPr sz="2800" b="1" spc="-15" dirty="0">
                <a:solidFill>
                  <a:srgbClr val="C00000"/>
                </a:solidFill>
                <a:latin typeface="Calibri"/>
                <a:cs typeface="Calibri"/>
              </a:rPr>
              <a:t> се</a:t>
            </a:r>
            <a:r>
              <a:rPr sz="2800" b="1" spc="-10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800" b="1" spc="-15" dirty="0">
                <a:solidFill>
                  <a:srgbClr val="C00000"/>
                </a:solidFill>
                <a:latin typeface="Calibri"/>
                <a:cs typeface="Calibri"/>
              </a:rPr>
              <a:t>трин</a:t>
            </a:r>
            <a:r>
              <a:rPr sz="2800" b="1" spc="-10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800" b="1" spc="-70" dirty="0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sz="2800" b="1" spc="-15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800" b="1" spc="-40" dirty="0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sz="2800" b="1" spc="-15" dirty="0">
                <a:solidFill>
                  <a:srgbClr val="C00000"/>
                </a:solidFill>
                <a:latin typeface="Calibri"/>
                <a:cs typeface="Calibri"/>
              </a:rPr>
              <a:t>о </a:t>
            </a:r>
            <a:r>
              <a:rPr sz="2800" b="1" spc="-40" dirty="0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sz="2800" b="1" spc="-70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2800" b="1" spc="-15" dirty="0">
                <a:solidFill>
                  <a:srgbClr val="C00000"/>
                </a:solidFill>
                <a:latin typeface="Calibri"/>
                <a:cs typeface="Calibri"/>
              </a:rPr>
              <a:t>ла</a:t>
            </a:r>
            <a:r>
              <a:rPr sz="2800" b="1" spc="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sz="280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C00000"/>
                </a:solidFill>
                <a:latin typeface="Calibri"/>
                <a:cs typeface="Calibri"/>
              </a:rPr>
              <a:t>клиниче</a:t>
            </a:r>
            <a:r>
              <a:rPr sz="2800" b="1" spc="-10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800" b="1" spc="-70" dirty="0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sz="2800" b="1" spc="-15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800" b="1" spc="-40" dirty="0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sz="2800" b="1" spc="-15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800" b="1" spc="-10" dirty="0">
                <a:solidFill>
                  <a:srgbClr val="C00000"/>
                </a:solidFill>
                <a:latin typeface="Calibri"/>
                <a:cs typeface="Calibri"/>
              </a:rPr>
              <a:t> у</a:t>
            </a:r>
            <a:r>
              <a:rPr sz="2800" b="1" spc="-70" dirty="0">
                <a:solidFill>
                  <a:srgbClr val="C00000"/>
                </a:solidFill>
                <a:latin typeface="Calibri"/>
                <a:cs typeface="Calibri"/>
              </a:rPr>
              <a:t>х</a:t>
            </a:r>
            <a:r>
              <a:rPr sz="2800" b="1" spc="-95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800" b="1" spc="-15" dirty="0">
                <a:solidFill>
                  <a:srgbClr val="C00000"/>
                </a:solidFill>
                <a:latin typeface="Calibri"/>
                <a:cs typeface="Calibri"/>
              </a:rPr>
              <a:t>да: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2260274"/>
            <a:ext cx="4193183" cy="42811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sz="2000" b="1" spc="-25" dirty="0">
                <a:latin typeface="Times New Roman"/>
                <a:cs typeface="Times New Roman"/>
              </a:rPr>
              <a:t>Р</a:t>
            </a:r>
            <a:r>
              <a:rPr sz="2000" b="1" dirty="0">
                <a:latin typeface="Times New Roman"/>
                <a:cs typeface="Times New Roman"/>
              </a:rPr>
              <a:t>еце</a:t>
            </a:r>
            <a:r>
              <a:rPr sz="2000" b="1" spc="-10" dirty="0">
                <a:latin typeface="Times New Roman"/>
                <a:cs typeface="Times New Roman"/>
              </a:rPr>
              <a:t>н</a:t>
            </a:r>
            <a:r>
              <a:rPr sz="2000" b="1" dirty="0">
                <a:latin typeface="Times New Roman"/>
                <a:cs typeface="Times New Roman"/>
              </a:rPr>
              <a:t>зир</a:t>
            </a:r>
            <a:r>
              <a:rPr sz="2000" b="1" spc="-45" dirty="0">
                <a:latin typeface="Times New Roman"/>
                <a:cs typeface="Times New Roman"/>
              </a:rPr>
              <a:t>о</a:t>
            </a:r>
            <a:r>
              <a:rPr sz="2000" b="1" dirty="0">
                <a:latin typeface="Times New Roman"/>
                <a:cs typeface="Times New Roman"/>
              </a:rPr>
              <a:t>ван</a:t>
            </a:r>
            <a:r>
              <a:rPr sz="2000" b="1" spc="-15" dirty="0">
                <a:latin typeface="Times New Roman"/>
                <a:cs typeface="Times New Roman"/>
              </a:rPr>
              <a:t>и</a:t>
            </a:r>
            <a:r>
              <a:rPr sz="2000" b="1" dirty="0">
                <a:latin typeface="Times New Roman"/>
                <a:cs typeface="Times New Roman"/>
              </a:rPr>
              <a:t>е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spc="25" dirty="0">
                <a:latin typeface="Times New Roman"/>
                <a:cs typeface="Times New Roman"/>
              </a:rPr>
              <a:t>у</a:t>
            </a:r>
            <a:r>
              <a:rPr sz="2000" b="1" dirty="0">
                <a:latin typeface="Times New Roman"/>
                <a:cs typeface="Times New Roman"/>
              </a:rPr>
              <a:t>чебных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пос</a:t>
            </a:r>
            <a:r>
              <a:rPr sz="2000" b="1" spc="5" dirty="0">
                <a:latin typeface="Times New Roman"/>
                <a:cs typeface="Times New Roman"/>
              </a:rPr>
              <a:t>о</a:t>
            </a:r>
            <a:r>
              <a:rPr sz="2000" b="1" dirty="0">
                <a:latin typeface="Times New Roman"/>
                <a:cs typeface="Times New Roman"/>
              </a:rPr>
              <a:t>бий; Пр</a:t>
            </a:r>
            <a:r>
              <a:rPr sz="2000" b="1" spc="-40" dirty="0">
                <a:latin typeface="Times New Roman"/>
                <a:cs typeface="Times New Roman"/>
              </a:rPr>
              <a:t>о</a:t>
            </a:r>
            <a:r>
              <a:rPr sz="2000" b="1" dirty="0">
                <a:latin typeface="Times New Roman"/>
                <a:cs typeface="Times New Roman"/>
              </a:rPr>
              <a:t>в</a:t>
            </a:r>
            <a:r>
              <a:rPr sz="2000" b="1" spc="-30" dirty="0">
                <a:latin typeface="Times New Roman"/>
                <a:cs typeface="Times New Roman"/>
              </a:rPr>
              <a:t>е</a:t>
            </a:r>
            <a:r>
              <a:rPr sz="2000" b="1" spc="-10" dirty="0">
                <a:latin typeface="Times New Roman"/>
                <a:cs typeface="Times New Roman"/>
              </a:rPr>
              <a:t>д</a:t>
            </a:r>
            <a:r>
              <a:rPr sz="2000" b="1" dirty="0">
                <a:latin typeface="Times New Roman"/>
                <a:cs typeface="Times New Roman"/>
              </a:rPr>
              <a:t>ен</a:t>
            </a:r>
            <a:r>
              <a:rPr sz="2000" b="1" spc="-10" dirty="0">
                <a:latin typeface="Times New Roman"/>
                <a:cs typeface="Times New Roman"/>
              </a:rPr>
              <a:t>и</a:t>
            </a:r>
            <a:r>
              <a:rPr sz="2000" b="1" dirty="0">
                <a:latin typeface="Times New Roman"/>
                <a:cs typeface="Times New Roman"/>
              </a:rPr>
              <a:t>е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с</a:t>
            </a:r>
            <a:r>
              <a:rPr sz="2000" b="1" spc="-40" dirty="0">
                <a:latin typeface="Times New Roman"/>
                <a:cs typeface="Times New Roman"/>
              </a:rPr>
              <a:t>т</a:t>
            </a:r>
            <a:r>
              <a:rPr sz="2000" b="1" spc="-95" dirty="0">
                <a:latin typeface="Times New Roman"/>
                <a:cs typeface="Times New Roman"/>
              </a:rPr>
              <a:t>у</a:t>
            </a:r>
            <a:r>
              <a:rPr sz="2000" b="1" spc="-10" dirty="0">
                <a:latin typeface="Times New Roman"/>
                <a:cs typeface="Times New Roman"/>
              </a:rPr>
              <a:t>д</a:t>
            </a:r>
            <a:r>
              <a:rPr sz="2000" b="1" dirty="0">
                <a:latin typeface="Times New Roman"/>
                <a:cs typeface="Times New Roman"/>
              </a:rPr>
              <a:t>ен</a:t>
            </a:r>
            <a:r>
              <a:rPr sz="2000" b="1" spc="-10" dirty="0">
                <a:latin typeface="Times New Roman"/>
                <a:cs typeface="Times New Roman"/>
              </a:rPr>
              <a:t>ч</a:t>
            </a:r>
            <a:r>
              <a:rPr sz="2000" b="1" spc="20" dirty="0">
                <a:latin typeface="Times New Roman"/>
                <a:cs typeface="Times New Roman"/>
              </a:rPr>
              <a:t>е</a:t>
            </a:r>
            <a:r>
              <a:rPr sz="2000" b="1" dirty="0">
                <a:latin typeface="Times New Roman"/>
                <a:cs typeface="Times New Roman"/>
              </a:rPr>
              <a:t>ск</a:t>
            </a:r>
            <a:r>
              <a:rPr sz="2000" b="1" spc="-10" dirty="0">
                <a:latin typeface="Times New Roman"/>
                <a:cs typeface="Times New Roman"/>
              </a:rPr>
              <a:t>и</a:t>
            </a:r>
            <a:r>
              <a:rPr sz="2000" b="1" dirty="0">
                <a:latin typeface="Times New Roman"/>
                <a:cs typeface="Times New Roman"/>
              </a:rPr>
              <a:t>х </a:t>
            </a:r>
            <a:r>
              <a:rPr sz="2000" b="1" spc="-30" dirty="0">
                <a:latin typeface="Times New Roman"/>
                <a:cs typeface="Times New Roman"/>
              </a:rPr>
              <a:t>к</a:t>
            </a:r>
            <a:r>
              <a:rPr sz="2000" b="1" dirty="0">
                <a:latin typeface="Times New Roman"/>
                <a:cs typeface="Times New Roman"/>
              </a:rPr>
              <a:t>он</a:t>
            </a:r>
            <a:r>
              <a:rPr sz="2000" b="1" spc="-20" dirty="0">
                <a:latin typeface="Times New Roman"/>
                <a:cs typeface="Times New Roman"/>
              </a:rPr>
              <a:t>ф</a:t>
            </a:r>
            <a:r>
              <a:rPr sz="2000" b="1" dirty="0">
                <a:latin typeface="Times New Roman"/>
                <a:cs typeface="Times New Roman"/>
              </a:rPr>
              <a:t>ере</a:t>
            </a:r>
            <a:r>
              <a:rPr sz="2000" b="1" spc="-10" dirty="0">
                <a:latin typeface="Times New Roman"/>
                <a:cs typeface="Times New Roman"/>
              </a:rPr>
              <a:t>н</a:t>
            </a:r>
            <a:r>
              <a:rPr sz="2000" b="1" dirty="0">
                <a:latin typeface="Times New Roman"/>
                <a:cs typeface="Times New Roman"/>
              </a:rPr>
              <a:t>ц</a:t>
            </a:r>
            <a:r>
              <a:rPr sz="2000" b="1" spc="-10" dirty="0">
                <a:latin typeface="Times New Roman"/>
                <a:cs typeface="Times New Roman"/>
              </a:rPr>
              <a:t>и</a:t>
            </a:r>
            <a:r>
              <a:rPr sz="2000" b="1" dirty="0">
                <a:latin typeface="Times New Roman"/>
                <a:cs typeface="Times New Roman"/>
              </a:rPr>
              <a:t>и;</a:t>
            </a:r>
            <a:endParaRPr sz="2000" dirty="0">
              <a:latin typeface="Times New Roman"/>
              <a:cs typeface="Times New Roman"/>
            </a:endParaRPr>
          </a:p>
          <a:p>
            <a:pPr marL="355600" marR="147066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sz="2000" b="1" dirty="0">
                <a:latin typeface="Times New Roman"/>
                <a:cs typeface="Times New Roman"/>
              </a:rPr>
              <a:t>С</a:t>
            </a:r>
            <a:r>
              <a:rPr sz="2000" b="1" spc="10" dirty="0">
                <a:latin typeface="Times New Roman"/>
                <a:cs typeface="Times New Roman"/>
              </a:rPr>
              <a:t>о</a:t>
            </a:r>
            <a:r>
              <a:rPr sz="2000" b="1" spc="-40" dirty="0">
                <a:latin typeface="Times New Roman"/>
                <a:cs typeface="Times New Roman"/>
              </a:rPr>
              <a:t>з</a:t>
            </a:r>
            <a:r>
              <a:rPr sz="2000" b="1" spc="-10" dirty="0">
                <a:latin typeface="Times New Roman"/>
                <a:cs typeface="Times New Roman"/>
              </a:rPr>
              <a:t>д</a:t>
            </a:r>
            <a:r>
              <a:rPr sz="2000" b="1" dirty="0">
                <a:latin typeface="Times New Roman"/>
                <a:cs typeface="Times New Roman"/>
              </a:rPr>
              <a:t>ание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spc="25" dirty="0">
                <a:latin typeface="Times New Roman"/>
                <a:cs typeface="Times New Roman"/>
              </a:rPr>
              <a:t>у</a:t>
            </a:r>
            <a:r>
              <a:rPr sz="2000" b="1" dirty="0">
                <a:latin typeface="Times New Roman"/>
                <a:cs typeface="Times New Roman"/>
              </a:rPr>
              <a:t>чебных ви</a:t>
            </a:r>
            <a:r>
              <a:rPr sz="2000" b="1" spc="-10" dirty="0">
                <a:latin typeface="Times New Roman"/>
                <a:cs typeface="Times New Roman"/>
              </a:rPr>
              <a:t>д</a:t>
            </a:r>
            <a:r>
              <a:rPr sz="2000" b="1" dirty="0">
                <a:latin typeface="Times New Roman"/>
                <a:cs typeface="Times New Roman"/>
              </a:rPr>
              <a:t>ео-</a:t>
            </a:r>
            <a:r>
              <a:rPr sz="2000" b="1" spc="-30" dirty="0">
                <a:latin typeface="Times New Roman"/>
                <a:cs typeface="Times New Roman"/>
              </a:rPr>
              <a:t> </a:t>
            </a:r>
            <a:r>
              <a:rPr sz="2000" b="1" spc="-95" dirty="0">
                <a:latin typeface="Times New Roman"/>
                <a:cs typeface="Times New Roman"/>
              </a:rPr>
              <a:t>ау</a:t>
            </a:r>
            <a:r>
              <a:rPr sz="2000" b="1" spc="-10" dirty="0">
                <a:latin typeface="Times New Roman"/>
                <a:cs typeface="Times New Roman"/>
              </a:rPr>
              <a:t>д</a:t>
            </a:r>
            <a:r>
              <a:rPr sz="2000" b="1" dirty="0">
                <a:latin typeface="Times New Roman"/>
                <a:cs typeface="Times New Roman"/>
              </a:rPr>
              <a:t>ио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пос</a:t>
            </a:r>
            <a:r>
              <a:rPr sz="2000" b="1" spc="5" dirty="0">
                <a:latin typeface="Times New Roman"/>
                <a:cs typeface="Times New Roman"/>
              </a:rPr>
              <a:t>о</a:t>
            </a:r>
            <a:r>
              <a:rPr sz="2000" b="1" dirty="0">
                <a:latin typeface="Times New Roman"/>
                <a:cs typeface="Times New Roman"/>
              </a:rPr>
              <a:t>бий;</a:t>
            </a:r>
            <a:endParaRPr sz="2000" dirty="0">
              <a:latin typeface="Times New Roman"/>
              <a:cs typeface="Times New Roman"/>
            </a:endParaRPr>
          </a:p>
          <a:p>
            <a:pPr marL="355600" marR="23495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sz="2000" b="1" dirty="0">
                <a:latin typeface="Times New Roman"/>
                <a:cs typeface="Times New Roman"/>
              </a:rPr>
              <a:t>Пр</a:t>
            </a:r>
            <a:r>
              <a:rPr sz="2000" b="1" spc="-40" dirty="0">
                <a:latin typeface="Times New Roman"/>
                <a:cs typeface="Times New Roman"/>
              </a:rPr>
              <a:t>о</a:t>
            </a:r>
            <a:r>
              <a:rPr sz="2000" b="1" dirty="0">
                <a:latin typeface="Times New Roman"/>
                <a:cs typeface="Times New Roman"/>
              </a:rPr>
              <a:t>в</a:t>
            </a:r>
            <a:r>
              <a:rPr sz="2000" b="1" spc="-30" dirty="0">
                <a:latin typeface="Times New Roman"/>
                <a:cs typeface="Times New Roman"/>
              </a:rPr>
              <a:t>е</a:t>
            </a:r>
            <a:r>
              <a:rPr sz="2000" b="1" spc="-10" dirty="0">
                <a:latin typeface="Times New Roman"/>
                <a:cs typeface="Times New Roman"/>
              </a:rPr>
              <a:t>д</a:t>
            </a:r>
            <a:r>
              <a:rPr sz="2000" b="1" dirty="0">
                <a:latin typeface="Times New Roman"/>
                <a:cs typeface="Times New Roman"/>
              </a:rPr>
              <a:t>ен</a:t>
            </a:r>
            <a:r>
              <a:rPr sz="2000" b="1" spc="-10" dirty="0">
                <a:latin typeface="Times New Roman"/>
                <a:cs typeface="Times New Roman"/>
              </a:rPr>
              <a:t>и</a:t>
            </a:r>
            <a:r>
              <a:rPr sz="2000" b="1" dirty="0">
                <a:latin typeface="Times New Roman"/>
                <a:cs typeface="Times New Roman"/>
              </a:rPr>
              <a:t>е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кв</a:t>
            </a:r>
            <a:r>
              <a:rPr sz="2000" b="1" spc="10" dirty="0">
                <a:latin typeface="Times New Roman"/>
                <a:cs typeface="Times New Roman"/>
              </a:rPr>
              <a:t>а</a:t>
            </a:r>
            <a:r>
              <a:rPr sz="2000" b="1" dirty="0">
                <a:latin typeface="Times New Roman"/>
                <a:cs typeface="Times New Roman"/>
              </a:rPr>
              <a:t>ли</a:t>
            </a:r>
            <a:r>
              <a:rPr sz="2000" b="1" spc="-20" dirty="0">
                <a:latin typeface="Times New Roman"/>
                <a:cs typeface="Times New Roman"/>
              </a:rPr>
              <a:t>ф</a:t>
            </a:r>
            <a:r>
              <a:rPr sz="2000" b="1" dirty="0">
                <a:latin typeface="Times New Roman"/>
                <a:cs typeface="Times New Roman"/>
              </a:rPr>
              <a:t>и</a:t>
            </a:r>
            <a:r>
              <a:rPr sz="2000" b="1" spc="-40" dirty="0">
                <a:latin typeface="Times New Roman"/>
                <a:cs typeface="Times New Roman"/>
              </a:rPr>
              <a:t>к</a:t>
            </a:r>
            <a:r>
              <a:rPr sz="2000" b="1" dirty="0">
                <a:latin typeface="Times New Roman"/>
                <a:cs typeface="Times New Roman"/>
              </a:rPr>
              <a:t>аци</a:t>
            </a:r>
            <a:r>
              <a:rPr sz="2000" b="1" spc="5" dirty="0">
                <a:latin typeface="Times New Roman"/>
                <a:cs typeface="Times New Roman"/>
              </a:rPr>
              <a:t>о</a:t>
            </a:r>
            <a:r>
              <a:rPr sz="2000" b="1" dirty="0">
                <a:latin typeface="Times New Roman"/>
                <a:cs typeface="Times New Roman"/>
              </a:rPr>
              <a:t>нн</a:t>
            </a:r>
            <a:r>
              <a:rPr sz="2000" b="1" spc="-10" dirty="0">
                <a:latin typeface="Times New Roman"/>
                <a:cs typeface="Times New Roman"/>
              </a:rPr>
              <a:t>ы</a:t>
            </a:r>
            <a:r>
              <a:rPr sz="2000" b="1" dirty="0">
                <a:latin typeface="Times New Roman"/>
                <a:cs typeface="Times New Roman"/>
              </a:rPr>
              <a:t>х э</a:t>
            </a:r>
            <a:r>
              <a:rPr sz="2000" b="1" spc="-30" dirty="0">
                <a:latin typeface="Times New Roman"/>
                <a:cs typeface="Times New Roman"/>
              </a:rPr>
              <a:t>к</a:t>
            </a:r>
            <a:r>
              <a:rPr sz="2000" b="1" dirty="0">
                <a:latin typeface="Times New Roman"/>
                <a:cs typeface="Times New Roman"/>
              </a:rPr>
              <a:t>за</a:t>
            </a:r>
            <a:r>
              <a:rPr sz="2000" b="1" spc="5" dirty="0">
                <a:latin typeface="Times New Roman"/>
                <a:cs typeface="Times New Roman"/>
              </a:rPr>
              <a:t>м</a:t>
            </a:r>
            <a:r>
              <a:rPr sz="2000" b="1" dirty="0">
                <a:latin typeface="Times New Roman"/>
                <a:cs typeface="Times New Roman"/>
              </a:rPr>
              <a:t>ен</a:t>
            </a:r>
            <a:r>
              <a:rPr sz="2000" b="1" spc="-50" dirty="0">
                <a:latin typeface="Times New Roman"/>
                <a:cs typeface="Times New Roman"/>
              </a:rPr>
              <a:t>о</a:t>
            </a:r>
            <a:r>
              <a:rPr sz="2000" b="1" dirty="0">
                <a:latin typeface="Times New Roman"/>
                <a:cs typeface="Times New Roman"/>
              </a:rPr>
              <a:t>в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и ГИА</a:t>
            </a:r>
            <a:r>
              <a:rPr sz="2000" b="1" dirty="0" smtClean="0">
                <a:latin typeface="Times New Roman"/>
                <a:cs typeface="Times New Roman"/>
              </a:rPr>
              <a:t>;</a:t>
            </a:r>
            <a:endParaRPr lang="ru-RU" sz="2000" b="1" dirty="0" smtClean="0">
              <a:latin typeface="Times New Roman"/>
              <a:cs typeface="Times New Roman"/>
            </a:endParaRPr>
          </a:p>
          <a:p>
            <a:pPr marL="355600" marR="23495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/>
                <a:cs typeface="Times New Roman"/>
              </a:rPr>
              <a:t>Проведение экзамена по допуску лиц не завершивших  ВО к работе на должностях среднего медицинского звена 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29251" y="3571887"/>
            <a:ext cx="4072001" cy="2571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34684" y="0"/>
            <a:ext cx="2909316" cy="39227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29375" y="142875"/>
            <a:ext cx="2500376" cy="33867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000625" y="2714561"/>
            <a:ext cx="4000500" cy="786130"/>
          </a:xfrm>
          <a:prstGeom prst="rect">
            <a:avLst/>
          </a:prstGeom>
          <a:solidFill>
            <a:srgbClr val="FBD4B5"/>
          </a:solidFill>
          <a:ln w="25400">
            <a:solidFill>
              <a:srgbClr val="94373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91135" marR="149860" indent="-33655">
              <a:lnSpc>
                <a:spcPct val="100000"/>
              </a:lnSpc>
            </a:pPr>
            <a:r>
              <a:rPr sz="1600" spc="-35" dirty="0">
                <a:latin typeface="Times New Roman"/>
                <a:cs typeface="Times New Roman"/>
              </a:rPr>
              <a:t>Р</a:t>
            </a:r>
            <a:r>
              <a:rPr sz="1600" spc="-10" dirty="0">
                <a:latin typeface="Times New Roman"/>
                <a:cs typeface="Times New Roman"/>
              </a:rPr>
              <a:t>еце</a:t>
            </a:r>
            <a:r>
              <a:rPr sz="1600" spc="-15" dirty="0">
                <a:latin typeface="Times New Roman"/>
                <a:cs typeface="Times New Roman"/>
              </a:rPr>
              <a:t>н</a:t>
            </a:r>
            <a:r>
              <a:rPr sz="1600" spc="-10" dirty="0">
                <a:latin typeface="Times New Roman"/>
                <a:cs typeface="Times New Roman"/>
              </a:rPr>
              <a:t>зент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–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зав.</a:t>
            </a:r>
            <a:r>
              <a:rPr sz="1600" spc="-35" dirty="0">
                <a:latin typeface="Times New Roman"/>
                <a:cs typeface="Times New Roman"/>
              </a:rPr>
              <a:t>к</a:t>
            </a:r>
            <a:r>
              <a:rPr sz="1600" spc="-10" dirty="0">
                <a:latin typeface="Times New Roman"/>
                <a:cs typeface="Times New Roman"/>
              </a:rPr>
              <a:t>аф.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С</a:t>
            </a:r>
            <a:r>
              <a:rPr sz="1600" spc="20" dirty="0">
                <a:latin typeface="Times New Roman"/>
                <a:cs typeface="Times New Roman"/>
              </a:rPr>
              <a:t>е</a:t>
            </a:r>
            <a:r>
              <a:rPr sz="1600" spc="-10" dirty="0">
                <a:latin typeface="Times New Roman"/>
                <a:cs typeface="Times New Roman"/>
              </a:rPr>
              <a:t>с</a:t>
            </a:r>
            <a:r>
              <a:rPr sz="1600" spc="5" dirty="0">
                <a:latin typeface="Times New Roman"/>
                <a:cs typeface="Times New Roman"/>
              </a:rPr>
              <a:t>т</a:t>
            </a:r>
            <a:r>
              <a:rPr sz="1600" spc="-10" dirty="0">
                <a:latin typeface="Times New Roman"/>
                <a:cs typeface="Times New Roman"/>
              </a:rPr>
              <a:t>ринс</a:t>
            </a:r>
            <a:r>
              <a:rPr sz="1600" spc="-95" dirty="0">
                <a:latin typeface="Times New Roman"/>
                <a:cs typeface="Times New Roman"/>
              </a:rPr>
              <a:t>к</a:t>
            </a:r>
            <a:r>
              <a:rPr sz="1600" spc="-10" dirty="0">
                <a:latin typeface="Times New Roman"/>
                <a:cs typeface="Times New Roman"/>
              </a:rPr>
              <a:t>о</a:t>
            </a:r>
            <a:r>
              <a:rPr sz="1600" spc="-45" dirty="0">
                <a:latin typeface="Times New Roman"/>
                <a:cs typeface="Times New Roman"/>
              </a:rPr>
              <a:t>г</a:t>
            </a:r>
            <a:r>
              <a:rPr sz="1600" spc="-10" dirty="0">
                <a:latin typeface="Times New Roman"/>
                <a:cs typeface="Times New Roman"/>
              </a:rPr>
              <a:t>о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дела</a:t>
            </a:r>
            <a:r>
              <a:rPr sz="1600" dirty="0">
                <a:latin typeface="Times New Roman"/>
                <a:cs typeface="Times New Roman"/>
              </a:rPr>
              <a:t>  </a:t>
            </a:r>
            <a:r>
              <a:rPr sz="1600" spc="-10" dirty="0">
                <a:latin typeface="Times New Roman"/>
                <a:cs typeface="Times New Roman"/>
              </a:rPr>
              <a:t>и клин</a:t>
            </a:r>
            <a:r>
              <a:rPr sz="1600" spc="-20" dirty="0">
                <a:latin typeface="Times New Roman"/>
                <a:cs typeface="Times New Roman"/>
              </a:rPr>
              <a:t>и</a:t>
            </a:r>
            <a:r>
              <a:rPr sz="1600" spc="-10" dirty="0">
                <a:latin typeface="Times New Roman"/>
                <a:cs typeface="Times New Roman"/>
              </a:rPr>
              <a:t>ч</a:t>
            </a:r>
            <a:r>
              <a:rPr sz="1600" spc="25" dirty="0">
                <a:latin typeface="Times New Roman"/>
                <a:cs typeface="Times New Roman"/>
              </a:rPr>
              <a:t>е</a:t>
            </a:r>
            <a:r>
              <a:rPr sz="1600" spc="-10" dirty="0">
                <a:latin typeface="Times New Roman"/>
                <a:cs typeface="Times New Roman"/>
              </a:rPr>
              <a:t>с</a:t>
            </a:r>
            <a:r>
              <a:rPr sz="1600" spc="-90" dirty="0">
                <a:latin typeface="Times New Roman"/>
                <a:cs typeface="Times New Roman"/>
              </a:rPr>
              <a:t>к</a:t>
            </a:r>
            <a:r>
              <a:rPr sz="1600" spc="-10" dirty="0">
                <a:latin typeface="Times New Roman"/>
                <a:cs typeface="Times New Roman"/>
              </a:rPr>
              <a:t>о</a:t>
            </a:r>
            <a:r>
              <a:rPr sz="1600" spc="-45" dirty="0">
                <a:latin typeface="Times New Roman"/>
                <a:cs typeface="Times New Roman"/>
              </a:rPr>
              <a:t>г</a:t>
            </a:r>
            <a:r>
              <a:rPr sz="1600" spc="-10" dirty="0">
                <a:latin typeface="Times New Roman"/>
                <a:cs typeface="Times New Roman"/>
              </a:rPr>
              <a:t>о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Times New Roman"/>
                <a:cs typeface="Times New Roman"/>
              </a:rPr>
              <a:t>у</a:t>
            </a:r>
            <a:r>
              <a:rPr sz="1600" spc="-65" dirty="0">
                <a:latin typeface="Times New Roman"/>
                <a:cs typeface="Times New Roman"/>
              </a:rPr>
              <a:t>х</a:t>
            </a:r>
            <a:r>
              <a:rPr sz="1600" spc="-55" dirty="0">
                <a:latin typeface="Times New Roman"/>
                <a:cs typeface="Times New Roman"/>
              </a:rPr>
              <a:t>о</a:t>
            </a:r>
            <a:r>
              <a:rPr sz="1600" spc="-10" dirty="0">
                <a:latin typeface="Times New Roman"/>
                <a:cs typeface="Times New Roman"/>
              </a:rPr>
              <a:t>да</a:t>
            </a:r>
            <a:r>
              <a:rPr sz="1600" spc="-5" dirty="0">
                <a:latin typeface="Times New Roman"/>
                <a:cs typeface="Times New Roman"/>
              </a:rPr>
              <a:t> ,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к.м.</a:t>
            </a:r>
            <a:r>
              <a:rPr sz="1600" spc="-20" dirty="0">
                <a:latin typeface="Times New Roman"/>
                <a:cs typeface="Times New Roman"/>
              </a:rPr>
              <a:t>н</a:t>
            </a:r>
            <a:r>
              <a:rPr sz="1600" spc="-5" dirty="0">
                <a:latin typeface="Times New Roman"/>
                <a:cs typeface="Times New Roman"/>
              </a:rPr>
              <a:t>.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00" dirty="0">
                <a:latin typeface="Times New Roman"/>
                <a:cs typeface="Times New Roman"/>
              </a:rPr>
              <a:t>Т</a:t>
            </a:r>
            <a:r>
              <a:rPr sz="1600" spc="-20" dirty="0">
                <a:latin typeface="Times New Roman"/>
                <a:cs typeface="Times New Roman"/>
              </a:rPr>
              <a:t>у</a:t>
            </a:r>
            <a:r>
              <a:rPr sz="1600" spc="-45" dirty="0">
                <a:latin typeface="Times New Roman"/>
                <a:cs typeface="Times New Roman"/>
              </a:rPr>
              <a:t>р</a:t>
            </a:r>
            <a:r>
              <a:rPr sz="1600" spc="-10" dirty="0">
                <a:latin typeface="Times New Roman"/>
                <a:cs typeface="Times New Roman"/>
              </a:rPr>
              <a:t>чина</a:t>
            </a:r>
            <a:r>
              <a:rPr sz="1600" spc="3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Ж</a:t>
            </a:r>
            <a:r>
              <a:rPr sz="1600" spc="-10" dirty="0">
                <a:latin typeface="Times New Roman"/>
                <a:cs typeface="Times New Roman"/>
              </a:rPr>
              <a:t>.Е.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29251" y="6215087"/>
            <a:ext cx="4072254" cy="643255"/>
          </a:xfrm>
          <a:custGeom>
            <a:avLst/>
            <a:gdLst/>
            <a:ahLst/>
            <a:cxnLst/>
            <a:rect l="l" t="t" r="r" b="b"/>
            <a:pathLst>
              <a:path w="4072254" h="643254">
                <a:moveTo>
                  <a:pt x="0" y="642912"/>
                </a:moveTo>
                <a:lnTo>
                  <a:pt x="4072001" y="642912"/>
                </a:lnTo>
                <a:lnTo>
                  <a:pt x="4072001" y="0"/>
                </a:lnTo>
                <a:lnTo>
                  <a:pt x="0" y="0"/>
                </a:lnTo>
                <a:lnTo>
                  <a:pt x="0" y="642912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29251" y="6215087"/>
            <a:ext cx="4072254" cy="643255"/>
          </a:xfrm>
          <a:custGeom>
            <a:avLst/>
            <a:gdLst/>
            <a:ahLst/>
            <a:cxnLst/>
            <a:rect l="l" t="t" r="r" b="b"/>
            <a:pathLst>
              <a:path w="4072254" h="643254">
                <a:moveTo>
                  <a:pt x="4072001" y="642910"/>
                </a:moveTo>
                <a:lnTo>
                  <a:pt x="4072001" y="0"/>
                </a:lnTo>
                <a:lnTo>
                  <a:pt x="0" y="0"/>
                </a:lnTo>
                <a:lnTo>
                  <a:pt x="0" y="642910"/>
                </a:lnTo>
              </a:path>
            </a:pathLst>
          </a:custGeom>
          <a:ln w="25400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29251" y="6215087"/>
            <a:ext cx="4072254" cy="643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3204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Н</a:t>
            </a:r>
            <a:r>
              <a:rPr sz="1800" dirty="0">
                <a:latin typeface="Calibri"/>
                <a:cs typeface="Calibri"/>
              </a:rPr>
              <a:t>а за</a:t>
            </a:r>
            <a:r>
              <a:rPr sz="1800" spc="-15" dirty="0">
                <a:latin typeface="Calibri"/>
                <a:cs typeface="Calibri"/>
              </a:rPr>
              <a:t>щ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-20" dirty="0">
                <a:latin typeface="Calibri"/>
                <a:cs typeface="Calibri"/>
              </a:rPr>
              <a:t>т</a:t>
            </a:r>
            <a:r>
              <a:rPr sz="1800" dirty="0">
                <a:latin typeface="Calibri"/>
                <a:cs typeface="Calibri"/>
              </a:rPr>
              <a:t>е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дипло</a:t>
            </a:r>
            <a:r>
              <a:rPr sz="1800" spc="-10" dirty="0">
                <a:latin typeface="Calibri"/>
                <a:cs typeface="Calibri"/>
              </a:rPr>
              <a:t>м</a:t>
            </a:r>
            <a:r>
              <a:rPr sz="1800" dirty="0">
                <a:latin typeface="Calibri"/>
                <a:cs typeface="Calibri"/>
              </a:rPr>
              <a:t>ов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преп</a:t>
            </a:r>
            <a:r>
              <a:rPr sz="1800" spc="-55" dirty="0">
                <a:latin typeface="Calibri"/>
                <a:cs typeface="Calibri"/>
              </a:rPr>
              <a:t>о</a:t>
            </a:r>
            <a:r>
              <a:rPr sz="1800" dirty="0">
                <a:latin typeface="Calibri"/>
                <a:cs typeface="Calibri"/>
              </a:rPr>
              <a:t>дава</a:t>
            </a:r>
            <a:r>
              <a:rPr sz="1800" spc="-10" dirty="0">
                <a:latin typeface="Calibri"/>
                <a:cs typeface="Calibri"/>
              </a:rPr>
              <a:t>т</a:t>
            </a:r>
            <a:r>
              <a:rPr sz="1800" spc="-25" dirty="0">
                <a:latin typeface="Calibri"/>
                <a:cs typeface="Calibri"/>
              </a:rPr>
              <a:t>е</a:t>
            </a:r>
            <a:r>
              <a:rPr sz="1800" dirty="0">
                <a:latin typeface="Calibri"/>
                <a:cs typeface="Calibri"/>
              </a:rPr>
              <a:t>ли</a:t>
            </a:r>
            <a:endParaRPr sz="1800">
              <a:latin typeface="Calibri"/>
              <a:cs typeface="Calibri"/>
            </a:endParaRPr>
          </a:p>
          <a:p>
            <a:pPr marL="290195">
              <a:lnSpc>
                <a:spcPct val="100000"/>
              </a:lnSpc>
            </a:pPr>
            <a:r>
              <a:rPr sz="1800" spc="-20" dirty="0">
                <a:latin typeface="Calibri"/>
                <a:cs typeface="Calibri"/>
              </a:rPr>
              <a:t>к</a:t>
            </a:r>
            <a:r>
              <a:rPr sz="1800" dirty="0">
                <a:latin typeface="Calibri"/>
                <a:cs typeface="Calibri"/>
              </a:rPr>
              <a:t>а</a:t>
            </a:r>
            <a:r>
              <a:rPr sz="1800" spc="5" dirty="0">
                <a:latin typeface="Calibri"/>
                <a:cs typeface="Calibri"/>
              </a:rPr>
              <a:t>ф</a:t>
            </a:r>
            <a:r>
              <a:rPr sz="1800" spc="-20" dirty="0">
                <a:latin typeface="Calibri"/>
                <a:cs typeface="Calibri"/>
              </a:rPr>
              <a:t>е</a:t>
            </a:r>
            <a:r>
              <a:rPr sz="1800" dirty="0">
                <a:latin typeface="Calibri"/>
                <a:cs typeface="Calibri"/>
              </a:rPr>
              <a:t>д</a:t>
            </a:r>
            <a:r>
              <a:rPr sz="1800" spc="5" dirty="0">
                <a:latin typeface="Calibri"/>
                <a:cs typeface="Calibri"/>
              </a:rPr>
              <a:t>р</a:t>
            </a:r>
            <a:r>
              <a:rPr sz="1800" dirty="0">
                <a:latin typeface="Calibri"/>
                <a:cs typeface="Calibri"/>
              </a:rPr>
              <a:t>ы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М</a:t>
            </a:r>
            <a:r>
              <a:rPr sz="1800" spc="-75" dirty="0">
                <a:latin typeface="Calibri"/>
                <a:cs typeface="Calibri"/>
              </a:rPr>
              <a:t>у</a:t>
            </a:r>
            <a:r>
              <a:rPr sz="1800" dirty="0">
                <a:latin typeface="Calibri"/>
                <a:cs typeface="Calibri"/>
              </a:rPr>
              <a:t>д</a:t>
            </a:r>
            <a:r>
              <a:rPr sz="1800" spc="5" dirty="0">
                <a:latin typeface="Calibri"/>
                <a:cs typeface="Calibri"/>
              </a:rPr>
              <a:t>р</a:t>
            </a:r>
            <a:r>
              <a:rPr sz="1800" dirty="0">
                <a:latin typeface="Calibri"/>
                <a:cs typeface="Calibri"/>
              </a:rPr>
              <a:t>ова Л</a:t>
            </a:r>
            <a:r>
              <a:rPr sz="1800" spc="5" dirty="0">
                <a:latin typeface="Calibri"/>
                <a:cs typeface="Calibri"/>
              </a:rPr>
              <a:t>.</a:t>
            </a:r>
            <a:r>
              <a:rPr sz="1800" spc="10" dirty="0">
                <a:latin typeface="Calibri"/>
                <a:cs typeface="Calibri"/>
              </a:rPr>
              <a:t>А</a:t>
            </a:r>
            <a:r>
              <a:rPr sz="1800" dirty="0">
                <a:latin typeface="Calibri"/>
                <a:cs typeface="Calibri"/>
              </a:rPr>
              <a:t>.,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Иванов В</a:t>
            </a:r>
            <a:r>
              <a:rPr sz="1800" spc="5" dirty="0">
                <a:latin typeface="Calibri"/>
                <a:cs typeface="Calibri"/>
              </a:rPr>
              <a:t>.</a:t>
            </a:r>
            <a:r>
              <a:rPr sz="1800" spc="-140" dirty="0">
                <a:latin typeface="Calibri"/>
                <a:cs typeface="Calibri"/>
              </a:rPr>
              <a:t>Г</a:t>
            </a:r>
            <a:r>
              <a:rPr sz="1800" dirty="0">
                <a:latin typeface="Calibri"/>
                <a:cs typeface="Calibri"/>
              </a:rPr>
              <a:t>.,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209" y="76200"/>
            <a:ext cx="8716454" cy="760875"/>
          </a:xfrm>
          <a:prstGeom prst="rect">
            <a:avLst/>
          </a:prstGeom>
        </p:spPr>
        <p:txBody>
          <a:bodyPr vert="horz" wrap="square" lIns="0" tIns="143916" rIns="0" bIns="0" rtlCol="0">
            <a:spAutoFit/>
          </a:bodyPr>
          <a:lstStyle/>
          <a:p>
            <a:pPr marL="1020444">
              <a:lnSpc>
                <a:spcPct val="100000"/>
              </a:lnSpc>
            </a:pPr>
            <a:r>
              <a:rPr spc="-25" dirty="0"/>
              <a:t>Пу</a:t>
            </a:r>
            <a:r>
              <a:rPr spc="-100" dirty="0"/>
              <a:t>б</a:t>
            </a:r>
            <a:r>
              <a:rPr spc="-25" dirty="0"/>
              <a:t>ли</a:t>
            </a:r>
            <a:r>
              <a:rPr spc="-80" dirty="0"/>
              <a:t>к</a:t>
            </a:r>
            <a:r>
              <a:rPr spc="-25" dirty="0"/>
              <a:t>ац</a:t>
            </a:r>
            <a:r>
              <a:rPr spc="-45" dirty="0"/>
              <a:t>и</a:t>
            </a:r>
            <a:r>
              <a:rPr spc="-25" dirty="0"/>
              <a:t>и</a:t>
            </a:r>
            <a:r>
              <a:rPr spc="5" dirty="0"/>
              <a:t> </a:t>
            </a:r>
            <a:r>
              <a:rPr spc="-25" dirty="0"/>
              <a:t>преп</a:t>
            </a:r>
            <a:r>
              <a:rPr spc="-120" dirty="0"/>
              <a:t>о</a:t>
            </a:r>
            <a:r>
              <a:rPr spc="-25" dirty="0"/>
              <a:t>дав</a:t>
            </a:r>
            <a:r>
              <a:rPr spc="-45" dirty="0"/>
              <a:t>ат</a:t>
            </a:r>
            <a:r>
              <a:rPr spc="-85" dirty="0"/>
              <a:t>е</a:t>
            </a:r>
            <a:r>
              <a:rPr spc="-25" dirty="0"/>
              <a:t>лей</a:t>
            </a:r>
          </a:p>
        </p:txBody>
      </p:sp>
      <p:sp>
        <p:nvSpPr>
          <p:cNvPr id="9" name="object 9"/>
          <p:cNvSpPr/>
          <p:nvPr/>
        </p:nvSpPr>
        <p:spPr>
          <a:xfrm>
            <a:off x="251523" y="3356102"/>
            <a:ext cx="3818254" cy="944880"/>
          </a:xfrm>
          <a:custGeom>
            <a:avLst/>
            <a:gdLst/>
            <a:ahLst/>
            <a:cxnLst/>
            <a:rect l="l" t="t" r="r" b="b"/>
            <a:pathLst>
              <a:path w="3818254" h="944879">
                <a:moveTo>
                  <a:pt x="0" y="944880"/>
                </a:moveTo>
                <a:lnTo>
                  <a:pt x="3817874" y="944880"/>
                </a:lnTo>
                <a:lnTo>
                  <a:pt x="3817874" y="0"/>
                </a:lnTo>
                <a:lnTo>
                  <a:pt x="0" y="0"/>
                </a:lnTo>
                <a:lnTo>
                  <a:pt x="0" y="94488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69460" y="3356102"/>
            <a:ext cx="4789170" cy="944880"/>
          </a:xfrm>
          <a:custGeom>
            <a:avLst/>
            <a:gdLst/>
            <a:ahLst/>
            <a:cxnLst/>
            <a:rect l="l" t="t" r="r" b="b"/>
            <a:pathLst>
              <a:path w="4789170" h="944879">
                <a:moveTo>
                  <a:pt x="0" y="944880"/>
                </a:moveTo>
                <a:lnTo>
                  <a:pt x="4788916" y="944880"/>
                </a:lnTo>
                <a:lnTo>
                  <a:pt x="4788916" y="0"/>
                </a:lnTo>
                <a:lnTo>
                  <a:pt x="0" y="0"/>
                </a:lnTo>
                <a:lnTo>
                  <a:pt x="0" y="94488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69460" y="1208024"/>
            <a:ext cx="0" cy="3099435"/>
          </a:xfrm>
          <a:custGeom>
            <a:avLst/>
            <a:gdLst/>
            <a:ahLst/>
            <a:cxnLst/>
            <a:rect l="l" t="t" r="r" b="b"/>
            <a:pathLst>
              <a:path h="3099435">
                <a:moveTo>
                  <a:pt x="0" y="0"/>
                </a:moveTo>
                <a:lnTo>
                  <a:pt x="0" y="309930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5173" y="2095373"/>
            <a:ext cx="8619490" cy="0"/>
          </a:xfrm>
          <a:custGeom>
            <a:avLst/>
            <a:gdLst/>
            <a:ahLst/>
            <a:cxnLst/>
            <a:rect l="l" t="t" r="r" b="b"/>
            <a:pathLst>
              <a:path w="8619490">
                <a:moveTo>
                  <a:pt x="0" y="0"/>
                </a:moveTo>
                <a:lnTo>
                  <a:pt x="86194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5173" y="2613532"/>
            <a:ext cx="8619490" cy="0"/>
          </a:xfrm>
          <a:custGeom>
            <a:avLst/>
            <a:gdLst/>
            <a:ahLst/>
            <a:cxnLst/>
            <a:rect l="l" t="t" r="r" b="b"/>
            <a:pathLst>
              <a:path w="8619490">
                <a:moveTo>
                  <a:pt x="0" y="0"/>
                </a:moveTo>
                <a:lnTo>
                  <a:pt x="86194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5173" y="3356102"/>
            <a:ext cx="8619490" cy="0"/>
          </a:xfrm>
          <a:custGeom>
            <a:avLst/>
            <a:gdLst/>
            <a:ahLst/>
            <a:cxnLst/>
            <a:rect l="l" t="t" r="r" b="b"/>
            <a:pathLst>
              <a:path w="8619490">
                <a:moveTo>
                  <a:pt x="0" y="0"/>
                </a:moveTo>
                <a:lnTo>
                  <a:pt x="86194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1523" y="1208024"/>
            <a:ext cx="0" cy="3099435"/>
          </a:xfrm>
          <a:custGeom>
            <a:avLst/>
            <a:gdLst/>
            <a:ahLst/>
            <a:cxnLst/>
            <a:rect l="l" t="t" r="r" b="b"/>
            <a:pathLst>
              <a:path h="3099435">
                <a:moveTo>
                  <a:pt x="0" y="0"/>
                </a:moveTo>
                <a:lnTo>
                  <a:pt x="0" y="309930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58250" y="1208024"/>
            <a:ext cx="0" cy="3099435"/>
          </a:xfrm>
          <a:custGeom>
            <a:avLst/>
            <a:gdLst/>
            <a:ahLst/>
            <a:cxnLst/>
            <a:rect l="l" t="t" r="r" b="b"/>
            <a:pathLst>
              <a:path h="3099435">
                <a:moveTo>
                  <a:pt x="0" y="0"/>
                </a:moveTo>
                <a:lnTo>
                  <a:pt x="0" y="309930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8209" y="1208024"/>
            <a:ext cx="8619490" cy="0"/>
          </a:xfrm>
          <a:custGeom>
            <a:avLst/>
            <a:gdLst/>
            <a:ahLst/>
            <a:cxnLst/>
            <a:rect l="l" t="t" r="r" b="b"/>
            <a:pathLst>
              <a:path w="8619490">
                <a:moveTo>
                  <a:pt x="0" y="0"/>
                </a:moveTo>
                <a:lnTo>
                  <a:pt x="86194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5173" y="4300982"/>
            <a:ext cx="8619490" cy="0"/>
          </a:xfrm>
          <a:custGeom>
            <a:avLst/>
            <a:gdLst/>
            <a:ahLst/>
            <a:cxnLst/>
            <a:rect l="l" t="t" r="r" b="b"/>
            <a:pathLst>
              <a:path w="8619490">
                <a:moveTo>
                  <a:pt x="0" y="0"/>
                </a:moveTo>
                <a:lnTo>
                  <a:pt x="86194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30200" y="3446923"/>
            <a:ext cx="141160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15" dirty="0" smtClean="0">
                <a:latin typeface="Times New Roman"/>
                <a:cs typeface="Times New Roman"/>
              </a:rPr>
              <a:t>2</a:t>
            </a:r>
            <a:r>
              <a:rPr sz="2800" b="1" spc="-10" dirty="0" smtClean="0">
                <a:latin typeface="Times New Roman"/>
                <a:cs typeface="Times New Roman"/>
              </a:rPr>
              <a:t>0</a:t>
            </a:r>
            <a:r>
              <a:rPr sz="2800" b="1" spc="-15" dirty="0" smtClean="0">
                <a:latin typeface="Times New Roman"/>
                <a:cs typeface="Times New Roman"/>
              </a:rPr>
              <a:t>1</a:t>
            </a:r>
            <a:r>
              <a:rPr lang="ru-RU" sz="2800" b="1" spc="-15" dirty="0" smtClean="0">
                <a:latin typeface="Times New Roman"/>
                <a:cs typeface="Times New Roman"/>
              </a:rPr>
              <a:t>7</a:t>
            </a:r>
            <a:r>
              <a:rPr sz="2800" b="1" spc="-25" dirty="0" smtClean="0">
                <a:latin typeface="Times New Roman"/>
                <a:cs typeface="Times New Roman"/>
              </a:rPr>
              <a:t> </a:t>
            </a:r>
            <a:r>
              <a:rPr sz="2800" b="1" spc="-85" dirty="0">
                <a:latin typeface="Times New Roman"/>
                <a:cs typeface="Times New Roman"/>
              </a:rPr>
              <a:t>г</a:t>
            </a:r>
            <a:r>
              <a:rPr sz="2800" b="1" spc="-95" dirty="0">
                <a:latin typeface="Times New Roman"/>
                <a:cs typeface="Times New Roman"/>
              </a:rPr>
              <a:t>о</a:t>
            </a:r>
            <a:r>
              <a:rPr sz="2800" b="1" spc="-15" dirty="0">
                <a:latin typeface="Times New Roman"/>
                <a:cs typeface="Times New Roman"/>
              </a:rPr>
              <a:t>д.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05121" y="3446923"/>
            <a:ext cx="411734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ct val="100000"/>
              </a:lnSpc>
            </a:pPr>
            <a:r>
              <a:rPr lang="ru-RU" sz="2800" b="1" spc="-10" dirty="0" smtClean="0">
                <a:latin typeface="Times New Roman"/>
                <a:cs typeface="Times New Roman"/>
              </a:rPr>
              <a:t>25</a:t>
            </a: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800" b="1" spc="-5" dirty="0">
                <a:latin typeface="Times New Roman"/>
                <a:cs typeface="Times New Roman"/>
              </a:rPr>
              <a:t>(</a:t>
            </a:r>
            <a:r>
              <a:rPr sz="2000" b="1" dirty="0">
                <a:latin typeface="Times New Roman"/>
                <a:cs typeface="Times New Roman"/>
              </a:rPr>
              <a:t>19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с</a:t>
            </a:r>
            <a:r>
              <a:rPr sz="2000" b="1" spc="5" dirty="0">
                <a:latin typeface="Times New Roman"/>
                <a:cs typeface="Times New Roman"/>
              </a:rPr>
              <a:t>т</a:t>
            </a:r>
            <a:r>
              <a:rPr sz="2000" b="1" spc="-45" dirty="0">
                <a:latin typeface="Times New Roman"/>
                <a:cs typeface="Times New Roman"/>
              </a:rPr>
              <a:t>а</a:t>
            </a:r>
            <a:r>
              <a:rPr sz="2000" b="1" spc="-15" dirty="0">
                <a:latin typeface="Times New Roman"/>
                <a:cs typeface="Times New Roman"/>
              </a:rPr>
              <a:t>т</a:t>
            </a:r>
            <a:r>
              <a:rPr sz="2000" b="1" dirty="0">
                <a:latin typeface="Times New Roman"/>
                <a:cs typeface="Times New Roman"/>
              </a:rPr>
              <a:t>ей</a:t>
            </a:r>
            <a:r>
              <a:rPr sz="2000" b="1" spc="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в</a:t>
            </a:r>
            <a:r>
              <a:rPr sz="2000" b="1" spc="1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ж</a:t>
            </a:r>
            <a:r>
              <a:rPr sz="2000" b="1" spc="25" dirty="0">
                <a:latin typeface="Times New Roman"/>
                <a:cs typeface="Times New Roman"/>
              </a:rPr>
              <a:t>у</a:t>
            </a:r>
            <a:r>
              <a:rPr sz="2000" b="1" dirty="0">
                <a:latin typeface="Times New Roman"/>
                <a:cs typeface="Times New Roman"/>
              </a:rPr>
              <a:t>рн</a:t>
            </a:r>
            <a:r>
              <a:rPr sz="2000" b="1" spc="15" dirty="0">
                <a:latin typeface="Times New Roman"/>
                <a:cs typeface="Times New Roman"/>
              </a:rPr>
              <a:t>а</a:t>
            </a:r>
            <a:r>
              <a:rPr sz="2000" b="1" dirty="0">
                <a:latin typeface="Times New Roman"/>
                <a:cs typeface="Times New Roman"/>
              </a:rPr>
              <a:t>лах</a:t>
            </a:r>
            <a:r>
              <a:rPr sz="2000" b="1" spc="-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с</a:t>
            </a:r>
            <a:r>
              <a:rPr sz="2000" b="1" spc="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импакт</a:t>
            </a:r>
            <a:r>
              <a:rPr sz="2000" b="1" spc="-20" dirty="0">
                <a:latin typeface="Times New Roman"/>
                <a:cs typeface="Times New Roman"/>
              </a:rPr>
              <a:t> ф</a:t>
            </a:r>
            <a:r>
              <a:rPr sz="2000" b="1" dirty="0">
                <a:latin typeface="Times New Roman"/>
                <a:cs typeface="Times New Roman"/>
              </a:rPr>
              <a:t>.</a:t>
            </a:r>
            <a:r>
              <a:rPr sz="2800" b="1" spc="-10" dirty="0">
                <a:latin typeface="Times New Roman"/>
                <a:cs typeface="Times New Roman"/>
              </a:rPr>
              <a:t>)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45111" y="916732"/>
            <a:ext cx="1711688" cy="2451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56799" y="939245"/>
            <a:ext cx="1643126" cy="2428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57181" y="927895"/>
            <a:ext cx="1571625" cy="2286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51275" y="4279925"/>
            <a:ext cx="1584325" cy="2298700"/>
          </a:xfrm>
          <a:custGeom>
            <a:avLst/>
            <a:gdLst/>
            <a:ahLst/>
            <a:cxnLst/>
            <a:rect l="l" t="t" r="r" b="b"/>
            <a:pathLst>
              <a:path w="1584325" h="2298700">
                <a:moveTo>
                  <a:pt x="0" y="2298700"/>
                </a:moveTo>
                <a:lnTo>
                  <a:pt x="1584325" y="2298700"/>
                </a:lnTo>
                <a:lnTo>
                  <a:pt x="1584325" y="0"/>
                </a:lnTo>
                <a:lnTo>
                  <a:pt x="0" y="0"/>
                </a:lnTo>
                <a:lnTo>
                  <a:pt x="0" y="2298700"/>
                </a:lnTo>
                <a:close/>
              </a:path>
            </a:pathLst>
          </a:custGeom>
          <a:ln w="12700">
            <a:solidFill>
              <a:srgbClr val="6224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905944" y="4643374"/>
            <a:ext cx="1500251" cy="22146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99248" y="4424596"/>
            <a:ext cx="1338199" cy="21431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0611" rIns="0" bIns="0" rtlCol="0">
            <a:spAutoFit/>
          </a:bodyPr>
          <a:lstStyle/>
          <a:p>
            <a:pPr marL="785495">
              <a:lnSpc>
                <a:spcPct val="100000"/>
              </a:lnSpc>
            </a:pPr>
            <a:r>
              <a:rPr sz="3600" dirty="0"/>
              <a:t>М</a:t>
            </a:r>
            <a:r>
              <a:rPr sz="3600" spc="-20" dirty="0"/>
              <a:t>о</a:t>
            </a:r>
            <a:r>
              <a:rPr sz="3600" dirty="0"/>
              <a:t>тивация</a:t>
            </a:r>
            <a:r>
              <a:rPr sz="3600" spc="-35" dirty="0"/>
              <a:t> </a:t>
            </a:r>
            <a:r>
              <a:rPr sz="3600" spc="-55" dirty="0"/>
              <a:t>к</a:t>
            </a:r>
            <a:r>
              <a:rPr sz="3600" dirty="0"/>
              <a:t>ачества образ</a:t>
            </a:r>
            <a:r>
              <a:rPr sz="3600" spc="-15" dirty="0"/>
              <a:t>о</a:t>
            </a:r>
            <a:r>
              <a:rPr sz="3600" dirty="0"/>
              <a:t>вания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64642" y="1161975"/>
            <a:ext cx="4632325" cy="2681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b="1" spc="-60" dirty="0">
                <a:latin typeface="Calibri"/>
                <a:cs typeface="Calibri"/>
              </a:rPr>
              <a:t>К</a:t>
            </a:r>
            <a:r>
              <a:rPr sz="2800" b="1" spc="-20" dirty="0">
                <a:latin typeface="Calibri"/>
                <a:cs typeface="Calibri"/>
              </a:rPr>
              <a:t>он</a:t>
            </a:r>
            <a:r>
              <a:rPr sz="2800" b="1" spc="-30" dirty="0">
                <a:latin typeface="Calibri"/>
                <a:cs typeface="Calibri"/>
              </a:rPr>
              <a:t>к</a:t>
            </a:r>
            <a:r>
              <a:rPr sz="2800" b="1" spc="-15" dirty="0">
                <a:latin typeface="Calibri"/>
                <a:cs typeface="Calibri"/>
              </a:rPr>
              <a:t>у</a:t>
            </a:r>
            <a:r>
              <a:rPr sz="2800" b="1" spc="-25" dirty="0">
                <a:latin typeface="Calibri"/>
                <a:cs typeface="Calibri"/>
              </a:rPr>
              <a:t>р</a:t>
            </a:r>
            <a:r>
              <a:rPr sz="2800" b="1" spc="-15" dirty="0">
                <a:latin typeface="Calibri"/>
                <a:cs typeface="Calibri"/>
              </a:rPr>
              <a:t>с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«Л</a:t>
            </a:r>
            <a:r>
              <a:rPr sz="2800" b="1" spc="-30" dirty="0">
                <a:latin typeface="Calibri"/>
                <a:cs typeface="Calibri"/>
              </a:rPr>
              <a:t>у</a:t>
            </a:r>
            <a:r>
              <a:rPr sz="2800" b="1" spc="-20" dirty="0">
                <a:latin typeface="Calibri"/>
                <a:cs typeface="Calibri"/>
              </a:rPr>
              <a:t>чшее</a:t>
            </a:r>
            <a:r>
              <a:rPr sz="2800" b="1" spc="30" dirty="0">
                <a:latin typeface="Calibri"/>
                <a:cs typeface="Calibri"/>
              </a:rPr>
              <a:t> </a:t>
            </a:r>
            <a:r>
              <a:rPr sz="2800" b="1" spc="-35" dirty="0">
                <a:latin typeface="Calibri"/>
                <a:cs typeface="Calibri"/>
              </a:rPr>
              <a:t>о</a:t>
            </a:r>
            <a:r>
              <a:rPr sz="2800" b="1" spc="-15" dirty="0">
                <a:latin typeface="Calibri"/>
                <a:cs typeface="Calibri"/>
              </a:rPr>
              <a:t>ткры</a:t>
            </a:r>
            <a:r>
              <a:rPr sz="2800" b="1" spc="-50" dirty="0">
                <a:latin typeface="Calibri"/>
                <a:cs typeface="Calibri"/>
              </a:rPr>
              <a:t>т</a:t>
            </a:r>
            <a:r>
              <a:rPr sz="2800" b="1" spc="-15" dirty="0">
                <a:latin typeface="Calibri"/>
                <a:cs typeface="Calibri"/>
              </a:rPr>
              <a:t>ое</a:t>
            </a:r>
            <a:endParaRPr sz="2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800" b="1" spc="-15" dirty="0">
                <a:latin typeface="Calibri"/>
                <a:cs typeface="Calibri"/>
              </a:rPr>
              <a:t>занятие»</a:t>
            </a:r>
            <a:endParaRPr sz="2800">
              <a:latin typeface="Calibri"/>
              <a:cs typeface="Calibri"/>
            </a:endParaRPr>
          </a:p>
          <a:p>
            <a:pPr marL="355600" marR="40767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b="1" spc="-60" dirty="0">
                <a:latin typeface="Calibri"/>
                <a:cs typeface="Calibri"/>
              </a:rPr>
              <a:t>К</a:t>
            </a:r>
            <a:r>
              <a:rPr sz="2800" b="1" spc="-15" dirty="0">
                <a:latin typeface="Calibri"/>
                <a:cs typeface="Calibri"/>
              </a:rPr>
              <a:t>онк</a:t>
            </a:r>
            <a:r>
              <a:rPr sz="2800" b="1" spc="-30" dirty="0">
                <a:latin typeface="Calibri"/>
                <a:cs typeface="Calibri"/>
              </a:rPr>
              <a:t>у</a:t>
            </a:r>
            <a:r>
              <a:rPr sz="2800" b="1" spc="-15" dirty="0">
                <a:latin typeface="Calibri"/>
                <a:cs typeface="Calibri"/>
              </a:rPr>
              <a:t>рс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инновационных</a:t>
            </a:r>
            <a:r>
              <a:rPr sz="2800" b="1" spc="-15" dirty="0">
                <a:latin typeface="Calibri"/>
                <a:cs typeface="Calibri"/>
              </a:rPr>
              <a:t> пр</a:t>
            </a:r>
            <a:r>
              <a:rPr sz="2800" b="1" spc="-30" dirty="0">
                <a:latin typeface="Calibri"/>
                <a:cs typeface="Calibri"/>
              </a:rPr>
              <a:t>о</a:t>
            </a:r>
            <a:r>
              <a:rPr sz="2800" b="1" spc="-15" dirty="0">
                <a:latin typeface="Calibri"/>
                <a:cs typeface="Calibri"/>
              </a:rPr>
              <a:t>ек</a:t>
            </a:r>
            <a:r>
              <a:rPr sz="2800" b="1" spc="-45" dirty="0">
                <a:latin typeface="Calibri"/>
                <a:cs typeface="Calibri"/>
              </a:rPr>
              <a:t>т</a:t>
            </a:r>
            <a:r>
              <a:rPr sz="2800" b="1" spc="-15" dirty="0">
                <a:latin typeface="Calibri"/>
                <a:cs typeface="Calibri"/>
              </a:rPr>
              <a:t>ов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b="1" spc="-60" dirty="0">
                <a:latin typeface="Calibri"/>
                <a:cs typeface="Calibri"/>
              </a:rPr>
              <a:t>К</a:t>
            </a:r>
            <a:r>
              <a:rPr sz="2800" b="1" spc="-20" dirty="0">
                <a:latin typeface="Calibri"/>
                <a:cs typeface="Calibri"/>
              </a:rPr>
              <a:t>он</a:t>
            </a:r>
            <a:r>
              <a:rPr sz="2800" b="1" spc="-30" dirty="0">
                <a:latin typeface="Calibri"/>
                <a:cs typeface="Calibri"/>
              </a:rPr>
              <a:t>к</a:t>
            </a:r>
            <a:r>
              <a:rPr sz="2800" b="1" spc="-15" dirty="0">
                <a:latin typeface="Calibri"/>
                <a:cs typeface="Calibri"/>
              </a:rPr>
              <a:t>у</a:t>
            </a:r>
            <a:r>
              <a:rPr sz="2800" b="1" spc="-25" dirty="0">
                <a:latin typeface="Calibri"/>
                <a:cs typeface="Calibri"/>
              </a:rPr>
              <a:t>р</a:t>
            </a:r>
            <a:r>
              <a:rPr sz="2800" b="1" spc="-15" dirty="0">
                <a:latin typeface="Calibri"/>
                <a:cs typeface="Calibri"/>
              </a:rPr>
              <a:t>с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м</a:t>
            </a:r>
            <a:r>
              <a:rPr sz="2800" b="1" spc="-35" dirty="0">
                <a:latin typeface="Calibri"/>
                <a:cs typeface="Calibri"/>
              </a:rPr>
              <a:t>е</a:t>
            </a:r>
            <a:r>
              <a:rPr sz="2800" b="1" spc="-40" dirty="0">
                <a:latin typeface="Calibri"/>
                <a:cs typeface="Calibri"/>
              </a:rPr>
              <a:t>т</a:t>
            </a:r>
            <a:r>
              <a:rPr sz="2800" b="1" spc="-95" dirty="0">
                <a:latin typeface="Calibri"/>
                <a:cs typeface="Calibri"/>
              </a:rPr>
              <a:t>о</a:t>
            </a:r>
            <a:r>
              <a:rPr sz="2800" b="1" spc="-15" dirty="0">
                <a:latin typeface="Calibri"/>
                <a:cs typeface="Calibri"/>
              </a:rPr>
              <a:t>диче</a:t>
            </a:r>
            <a:r>
              <a:rPr sz="2800" b="1" spc="-10" dirty="0">
                <a:latin typeface="Calibri"/>
                <a:cs typeface="Calibri"/>
              </a:rPr>
              <a:t>с</a:t>
            </a:r>
            <a:r>
              <a:rPr sz="2800" b="1" spc="-15" dirty="0">
                <a:latin typeface="Calibri"/>
                <a:cs typeface="Calibri"/>
              </a:rPr>
              <a:t>ких</a:t>
            </a:r>
            <a:endParaRPr sz="2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800" b="1" spc="-15" dirty="0">
                <a:latin typeface="Calibri"/>
                <a:cs typeface="Calibri"/>
              </a:rPr>
              <a:t>п</a:t>
            </a:r>
            <a:r>
              <a:rPr sz="2800" b="1" spc="-25" dirty="0">
                <a:latin typeface="Calibri"/>
                <a:cs typeface="Calibri"/>
              </a:rPr>
              <a:t>о</a:t>
            </a:r>
            <a:r>
              <a:rPr sz="2800" b="1" spc="-15" dirty="0">
                <a:latin typeface="Calibri"/>
                <a:cs typeface="Calibri"/>
              </a:rPr>
              <a:t>собий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13376" y="6347458"/>
            <a:ext cx="3960876" cy="5105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29123" y="3643376"/>
            <a:ext cx="3929379" cy="2714625"/>
          </a:xfrm>
          <a:custGeom>
            <a:avLst/>
            <a:gdLst/>
            <a:ahLst/>
            <a:cxnLst/>
            <a:rect l="l" t="t" r="r" b="b"/>
            <a:pathLst>
              <a:path w="3929379" h="2714625">
                <a:moveTo>
                  <a:pt x="3695827" y="0"/>
                </a:moveTo>
                <a:lnTo>
                  <a:pt x="233299" y="0"/>
                </a:lnTo>
                <a:lnTo>
                  <a:pt x="214174" y="772"/>
                </a:lnTo>
                <a:lnTo>
                  <a:pt x="159585" y="11887"/>
                </a:lnTo>
                <a:lnTo>
                  <a:pt x="110437" y="34934"/>
                </a:lnTo>
                <a:lnTo>
                  <a:pt x="68357" y="68294"/>
                </a:lnTo>
                <a:lnTo>
                  <a:pt x="34970" y="110346"/>
                </a:lnTo>
                <a:lnTo>
                  <a:pt x="11900" y="159471"/>
                </a:lnTo>
                <a:lnTo>
                  <a:pt x="773" y="214048"/>
                </a:lnTo>
                <a:lnTo>
                  <a:pt x="0" y="233172"/>
                </a:lnTo>
                <a:lnTo>
                  <a:pt x="0" y="2481287"/>
                </a:lnTo>
                <a:lnTo>
                  <a:pt x="6784" y="2537350"/>
                </a:lnTo>
                <a:lnTo>
                  <a:pt x="26053" y="2588499"/>
                </a:lnTo>
                <a:lnTo>
                  <a:pt x="56182" y="2633113"/>
                </a:lnTo>
                <a:lnTo>
                  <a:pt x="95545" y="2669572"/>
                </a:lnTo>
                <a:lnTo>
                  <a:pt x="142517" y="2696252"/>
                </a:lnTo>
                <a:lnTo>
                  <a:pt x="195473" y="2711533"/>
                </a:lnTo>
                <a:lnTo>
                  <a:pt x="233299" y="2714586"/>
                </a:lnTo>
                <a:lnTo>
                  <a:pt x="3695827" y="2714586"/>
                </a:lnTo>
                <a:lnTo>
                  <a:pt x="3751910" y="2707806"/>
                </a:lnTo>
                <a:lnTo>
                  <a:pt x="3803066" y="2688545"/>
                </a:lnTo>
                <a:lnTo>
                  <a:pt x="3847678" y="2658425"/>
                </a:lnTo>
                <a:lnTo>
                  <a:pt x="3884129" y="2619068"/>
                </a:lnTo>
                <a:lnTo>
                  <a:pt x="3910800" y="2572095"/>
                </a:lnTo>
                <a:lnTo>
                  <a:pt x="3926074" y="2519128"/>
                </a:lnTo>
                <a:lnTo>
                  <a:pt x="3929126" y="2481287"/>
                </a:lnTo>
                <a:lnTo>
                  <a:pt x="3929126" y="233172"/>
                </a:lnTo>
                <a:lnTo>
                  <a:pt x="3922349" y="177137"/>
                </a:lnTo>
                <a:lnTo>
                  <a:pt x="3903096" y="126015"/>
                </a:lnTo>
                <a:lnTo>
                  <a:pt x="3872985" y="81425"/>
                </a:lnTo>
                <a:lnTo>
                  <a:pt x="3833635" y="44988"/>
                </a:lnTo>
                <a:lnTo>
                  <a:pt x="3786661" y="18323"/>
                </a:lnTo>
                <a:lnTo>
                  <a:pt x="3733683" y="3051"/>
                </a:lnTo>
                <a:lnTo>
                  <a:pt x="369582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29123" y="3643376"/>
            <a:ext cx="3929126" cy="27145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9888" y="3214116"/>
            <a:ext cx="3744467" cy="23271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15001" y="928624"/>
            <a:ext cx="3714750" cy="2296160"/>
          </a:xfrm>
          <a:custGeom>
            <a:avLst/>
            <a:gdLst/>
            <a:ahLst/>
            <a:cxnLst/>
            <a:rect l="l" t="t" r="r" b="b"/>
            <a:pathLst>
              <a:path w="3714750" h="2296160">
                <a:moveTo>
                  <a:pt x="3517392" y="0"/>
                </a:moveTo>
                <a:lnTo>
                  <a:pt x="197231" y="0"/>
                </a:lnTo>
                <a:lnTo>
                  <a:pt x="181049" y="654"/>
                </a:lnTo>
                <a:lnTo>
                  <a:pt x="134876" y="10064"/>
                </a:lnTo>
                <a:lnTo>
                  <a:pt x="93321" y="29576"/>
                </a:lnTo>
                <a:lnTo>
                  <a:pt x="57753" y="57816"/>
                </a:lnTo>
                <a:lnTo>
                  <a:pt x="29540" y="93412"/>
                </a:lnTo>
                <a:lnTo>
                  <a:pt x="10051" y="134989"/>
                </a:lnTo>
                <a:lnTo>
                  <a:pt x="653" y="181175"/>
                </a:lnTo>
                <a:lnTo>
                  <a:pt x="0" y="197358"/>
                </a:lnTo>
                <a:lnTo>
                  <a:pt x="0" y="2098548"/>
                </a:lnTo>
                <a:lnTo>
                  <a:pt x="5729" y="2145965"/>
                </a:lnTo>
                <a:lnTo>
                  <a:pt x="22007" y="2189231"/>
                </a:lnTo>
                <a:lnTo>
                  <a:pt x="47464" y="2226973"/>
                </a:lnTo>
                <a:lnTo>
                  <a:pt x="80732" y="2257818"/>
                </a:lnTo>
                <a:lnTo>
                  <a:pt x="120443" y="2280392"/>
                </a:lnTo>
                <a:lnTo>
                  <a:pt x="165229" y="2293322"/>
                </a:lnTo>
                <a:lnTo>
                  <a:pt x="197231" y="2295905"/>
                </a:lnTo>
                <a:lnTo>
                  <a:pt x="3517392" y="2295905"/>
                </a:lnTo>
                <a:lnTo>
                  <a:pt x="3564809" y="2290168"/>
                </a:lnTo>
                <a:lnTo>
                  <a:pt x="3608075" y="2273871"/>
                </a:lnTo>
                <a:lnTo>
                  <a:pt x="3645817" y="2248387"/>
                </a:lnTo>
                <a:lnTo>
                  <a:pt x="3676662" y="2215091"/>
                </a:lnTo>
                <a:lnTo>
                  <a:pt x="3699236" y="2175355"/>
                </a:lnTo>
                <a:lnTo>
                  <a:pt x="3712166" y="2130552"/>
                </a:lnTo>
                <a:lnTo>
                  <a:pt x="3714750" y="2098548"/>
                </a:lnTo>
                <a:lnTo>
                  <a:pt x="3714750" y="197358"/>
                </a:lnTo>
                <a:lnTo>
                  <a:pt x="3709012" y="149940"/>
                </a:lnTo>
                <a:lnTo>
                  <a:pt x="3692715" y="106674"/>
                </a:lnTo>
                <a:lnTo>
                  <a:pt x="3667231" y="68932"/>
                </a:lnTo>
                <a:lnTo>
                  <a:pt x="3633935" y="38087"/>
                </a:lnTo>
                <a:lnTo>
                  <a:pt x="3594199" y="15513"/>
                </a:lnTo>
                <a:lnTo>
                  <a:pt x="3549396" y="2583"/>
                </a:lnTo>
                <a:lnTo>
                  <a:pt x="351739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15001" y="928624"/>
            <a:ext cx="3714750" cy="22959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1247" y="6705598"/>
            <a:ext cx="3674364" cy="1524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7224" y="3929126"/>
            <a:ext cx="3643629" cy="2786380"/>
          </a:xfrm>
          <a:custGeom>
            <a:avLst/>
            <a:gdLst/>
            <a:ahLst/>
            <a:cxnLst/>
            <a:rect l="l" t="t" r="r" b="b"/>
            <a:pathLst>
              <a:path w="3643629" h="2786379">
                <a:moveTo>
                  <a:pt x="3403879" y="0"/>
                </a:moveTo>
                <a:lnTo>
                  <a:pt x="239433" y="0"/>
                </a:lnTo>
                <a:lnTo>
                  <a:pt x="219796" y="793"/>
                </a:lnTo>
                <a:lnTo>
                  <a:pt x="181895" y="6957"/>
                </a:lnTo>
                <a:lnTo>
                  <a:pt x="129401" y="26722"/>
                </a:lnTo>
                <a:lnTo>
                  <a:pt x="83613" y="57629"/>
                </a:lnTo>
                <a:lnTo>
                  <a:pt x="46197" y="98014"/>
                </a:lnTo>
                <a:lnTo>
                  <a:pt x="18816" y="146214"/>
                </a:lnTo>
                <a:lnTo>
                  <a:pt x="3133" y="200565"/>
                </a:lnTo>
                <a:lnTo>
                  <a:pt x="0" y="239394"/>
                </a:lnTo>
                <a:lnTo>
                  <a:pt x="0" y="2546591"/>
                </a:lnTo>
                <a:lnTo>
                  <a:pt x="3133" y="2585427"/>
                </a:lnTo>
                <a:lnTo>
                  <a:pt x="18816" y="2639788"/>
                </a:lnTo>
                <a:lnTo>
                  <a:pt x="46197" y="2687996"/>
                </a:lnTo>
                <a:lnTo>
                  <a:pt x="83613" y="2728387"/>
                </a:lnTo>
                <a:lnTo>
                  <a:pt x="129401" y="2759298"/>
                </a:lnTo>
                <a:lnTo>
                  <a:pt x="181895" y="2779065"/>
                </a:lnTo>
                <a:lnTo>
                  <a:pt x="219796" y="2785230"/>
                </a:lnTo>
                <a:lnTo>
                  <a:pt x="239433" y="2786024"/>
                </a:lnTo>
                <a:lnTo>
                  <a:pt x="3403879" y="2786024"/>
                </a:lnTo>
                <a:lnTo>
                  <a:pt x="3442708" y="2782890"/>
                </a:lnTo>
                <a:lnTo>
                  <a:pt x="3497059" y="2767208"/>
                </a:lnTo>
                <a:lnTo>
                  <a:pt x="3545259" y="2739826"/>
                </a:lnTo>
                <a:lnTo>
                  <a:pt x="3585645" y="2702410"/>
                </a:lnTo>
                <a:lnTo>
                  <a:pt x="3616552" y="2656623"/>
                </a:lnTo>
                <a:lnTo>
                  <a:pt x="3636316" y="2604128"/>
                </a:lnTo>
                <a:lnTo>
                  <a:pt x="3642480" y="2566228"/>
                </a:lnTo>
                <a:lnTo>
                  <a:pt x="3643274" y="2546591"/>
                </a:lnTo>
                <a:lnTo>
                  <a:pt x="3643274" y="239394"/>
                </a:lnTo>
                <a:lnTo>
                  <a:pt x="3640140" y="200565"/>
                </a:lnTo>
                <a:lnTo>
                  <a:pt x="3624460" y="146214"/>
                </a:lnTo>
                <a:lnTo>
                  <a:pt x="3597082" y="98014"/>
                </a:lnTo>
                <a:lnTo>
                  <a:pt x="3559672" y="57629"/>
                </a:lnTo>
                <a:lnTo>
                  <a:pt x="3513892" y="26722"/>
                </a:lnTo>
                <a:lnTo>
                  <a:pt x="3461406" y="6957"/>
                </a:lnTo>
                <a:lnTo>
                  <a:pt x="3423512" y="793"/>
                </a:lnTo>
                <a:lnTo>
                  <a:pt x="340387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57224" y="3929126"/>
            <a:ext cx="3643274" cy="27860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830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4351" y="2923539"/>
            <a:ext cx="757110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65" dirty="0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sz="4000" b="1" spc="-25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4000" b="1" spc="-40" dirty="0">
                <a:solidFill>
                  <a:srgbClr val="C00000"/>
                </a:solidFill>
                <a:latin typeface="Calibri"/>
                <a:cs typeface="Calibri"/>
              </a:rPr>
              <a:t>з</a:t>
            </a:r>
            <a:r>
              <a:rPr sz="4000" b="1" spc="-165" dirty="0">
                <a:solidFill>
                  <a:srgbClr val="C00000"/>
                </a:solidFill>
                <a:latin typeface="Calibri"/>
                <a:cs typeface="Calibri"/>
              </a:rPr>
              <a:t>у</a:t>
            </a:r>
            <a:r>
              <a:rPr sz="4000" b="1" spc="-25" dirty="0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sz="4000" b="1" spc="-155" dirty="0">
                <a:solidFill>
                  <a:srgbClr val="C00000"/>
                </a:solidFill>
                <a:latin typeface="Calibri"/>
                <a:cs typeface="Calibri"/>
              </a:rPr>
              <a:t>ь</a:t>
            </a:r>
            <a:r>
              <a:rPr sz="4000" b="1" spc="-20" dirty="0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sz="4000" b="1" spc="-40" dirty="0">
                <a:solidFill>
                  <a:srgbClr val="C00000"/>
                </a:solidFill>
                <a:latin typeface="Calibri"/>
                <a:cs typeface="Calibri"/>
              </a:rPr>
              <a:t>а</a:t>
            </a:r>
            <a:r>
              <a:rPr sz="4000" b="1" spc="-25" dirty="0">
                <a:solidFill>
                  <a:srgbClr val="C00000"/>
                </a:solidFill>
                <a:latin typeface="Calibri"/>
                <a:cs typeface="Calibri"/>
              </a:rPr>
              <a:t>ты</a:t>
            </a:r>
            <a:r>
              <a:rPr sz="4000" b="1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C00000"/>
                </a:solidFill>
                <a:latin typeface="Calibri"/>
                <a:cs typeface="Calibri"/>
              </a:rPr>
              <a:t>уче</a:t>
            </a:r>
            <a:r>
              <a:rPr sz="4000" b="1" spc="-25" dirty="0">
                <a:solidFill>
                  <a:srgbClr val="C00000"/>
                </a:solidFill>
                <a:latin typeface="Calibri"/>
                <a:cs typeface="Calibri"/>
              </a:rPr>
              <a:t>бной</a:t>
            </a:r>
            <a:r>
              <a:rPr sz="400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000" b="1" spc="-65" dirty="0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sz="4000" b="1" spc="-20" dirty="0">
                <a:solidFill>
                  <a:srgbClr val="C00000"/>
                </a:solidFill>
                <a:latin typeface="Calibri"/>
                <a:cs typeface="Calibri"/>
              </a:rPr>
              <a:t>ея</a:t>
            </a:r>
            <a:r>
              <a:rPr sz="4000" b="1" spc="-40" dirty="0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sz="4000" b="1" spc="-85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4000" b="1" spc="-20" dirty="0">
                <a:solidFill>
                  <a:srgbClr val="C00000"/>
                </a:solidFill>
                <a:latin typeface="Calibri"/>
                <a:cs typeface="Calibri"/>
              </a:rPr>
              <a:t>льности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1"/>
            <a:ext cx="8229600" cy="106679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Успеваемость обучающихся по результатам промежуточной аттестации,%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6204767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1295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4000" cy="1066798"/>
          </a:xfrm>
          <a:custGeom>
            <a:avLst/>
            <a:gdLst/>
            <a:ahLst/>
            <a:cxnLst/>
            <a:rect l="l" t="t" r="r" b="b"/>
            <a:pathLst>
              <a:path w="9144000" h="1214755">
                <a:moveTo>
                  <a:pt x="0" y="1214424"/>
                </a:moveTo>
                <a:lnTo>
                  <a:pt x="9144000" y="1214424"/>
                </a:lnTo>
                <a:lnTo>
                  <a:pt x="9144000" y="50"/>
                </a:lnTo>
                <a:lnTo>
                  <a:pt x="0" y="50"/>
                </a:lnTo>
                <a:lnTo>
                  <a:pt x="0" y="1214424"/>
                </a:lnTo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" y="240538"/>
            <a:ext cx="8762999" cy="720607"/>
          </a:xfrm>
          <a:prstGeom prst="rect">
            <a:avLst/>
          </a:prstGeom>
        </p:spPr>
        <p:txBody>
          <a:bodyPr vert="horz" wrap="square" lIns="0" tIns="164998" rIns="0" bIns="0" rtlCol="0">
            <a:spAutoFit/>
          </a:bodyPr>
          <a:lstStyle/>
          <a:p>
            <a:pPr marL="1964689">
              <a:lnSpc>
                <a:spcPct val="100000"/>
              </a:lnSpc>
            </a:pPr>
            <a:r>
              <a:rPr sz="3600" dirty="0"/>
              <a:t>Ст</a:t>
            </a:r>
            <a:r>
              <a:rPr sz="3600" spc="-40" dirty="0"/>
              <a:t>р</a:t>
            </a:r>
            <a:r>
              <a:rPr sz="3600" dirty="0"/>
              <a:t>ук</a:t>
            </a:r>
            <a:r>
              <a:rPr sz="3600" spc="-15" dirty="0"/>
              <a:t>т</a:t>
            </a:r>
            <a:r>
              <a:rPr sz="3600" dirty="0"/>
              <a:t>ура</a:t>
            </a:r>
            <a:r>
              <a:rPr sz="3600" spc="-45" dirty="0"/>
              <a:t> </a:t>
            </a:r>
            <a:r>
              <a:rPr sz="3600" dirty="0"/>
              <a:t>п</a:t>
            </a:r>
            <a:r>
              <a:rPr sz="3600" spc="-95" dirty="0"/>
              <a:t>о</a:t>
            </a:r>
            <a:r>
              <a:rPr sz="3600" dirty="0"/>
              <a:t>д</a:t>
            </a:r>
            <a:r>
              <a:rPr sz="3600" spc="-40" dirty="0"/>
              <a:t>г</a:t>
            </a:r>
            <a:r>
              <a:rPr sz="3600" spc="-20" dirty="0"/>
              <a:t>о</a:t>
            </a:r>
            <a:r>
              <a:rPr sz="3600" spc="-30" dirty="0"/>
              <a:t>т</a:t>
            </a:r>
            <a:r>
              <a:rPr sz="3600" dirty="0"/>
              <a:t>о</a:t>
            </a:r>
            <a:r>
              <a:rPr sz="3600" spc="-15" dirty="0"/>
              <a:t>в</a:t>
            </a:r>
            <a:r>
              <a:rPr sz="3600" dirty="0"/>
              <a:t>ки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955930"/>
              </p:ext>
            </p:extLst>
          </p:nvPr>
        </p:nvGraphicFramePr>
        <p:xfrm>
          <a:off x="-3175" y="1066799"/>
          <a:ext cx="9137648" cy="563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8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0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0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0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398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38164">
                <a:tc>
                  <a:txBody>
                    <a:bodyPr/>
                    <a:lstStyle/>
                    <a:p>
                      <a:pPr marL="81915" marR="196850" algn="just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№ </a:t>
                      </a:r>
                      <a:r>
                        <a:rPr sz="2000" b="1" spc="-5" dirty="0">
                          <a:latin typeface="Calibri"/>
                          <a:cs typeface="Calibri"/>
                        </a:rPr>
                        <a:t>П/ 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П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ециальность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000" b="1" spc="-5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д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203200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Ф</a:t>
                      </a:r>
                      <a:r>
                        <a:rPr sz="2000" b="1" spc="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рма о</a:t>
                      </a:r>
                      <a:r>
                        <a:rPr sz="2000" b="1" spc="-2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учения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752475">
                        <a:lnSpc>
                          <a:spcPct val="100000"/>
                        </a:lnSpc>
                      </a:pPr>
                      <a:r>
                        <a:rPr sz="2000" b="1" spc="-8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ро</a:t>
                      </a:r>
                      <a:r>
                        <a:rPr sz="2000" b="1" spc="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ень о</a:t>
                      </a:r>
                      <a:r>
                        <a:rPr sz="2000" b="1" spc="-2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учения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20764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Сроки реализ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ции прогр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мм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2580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2400" b="1" spc="-5" dirty="0">
                          <a:latin typeface="Calibri"/>
                          <a:cs typeface="Calibri"/>
                        </a:rPr>
                        <a:t>1.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Фармац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400" b="1" spc="-5" dirty="0">
                          <a:latin typeface="Calibri"/>
                          <a:cs typeface="Calibri"/>
                        </a:rPr>
                        <a:t>33.02.01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очная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Базовый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  <a:p>
                      <a:pPr marL="85725" marR="36258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(Р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еали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1600" b="1" spc="-1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ся Сокра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щ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600" b="1" spc="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ная </a:t>
                      </a:r>
                      <a:r>
                        <a:rPr sz="1600" b="1" spc="-1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600" b="1" spc="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ная 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ОП)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400" b="1" spc="-114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0м.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10" dirty="0">
                          <a:latin typeface="Calibri"/>
                          <a:cs typeface="Calibri"/>
                        </a:rPr>
                        <a:t>г.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2581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2400" b="1" spc="-5" dirty="0">
                          <a:latin typeface="Calibri"/>
                          <a:cs typeface="Calibri"/>
                        </a:rPr>
                        <a:t>2.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54229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Сестринс</a:t>
                      </a:r>
                      <a:r>
                        <a:rPr sz="2400" b="1" spc="-4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ое </a:t>
                      </a:r>
                      <a:r>
                        <a:rPr sz="2400" b="1" spc="-3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2400" b="1" spc="-3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ло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400" b="1" spc="-5" dirty="0">
                          <a:latin typeface="Calibri"/>
                          <a:cs typeface="Calibri"/>
                        </a:rPr>
                        <a:t>34.02.01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очная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ба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овый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400" b="1" spc="-114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0м.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2400" b="1" spc="-114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0м.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5475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2400" b="1" spc="-5" dirty="0">
                          <a:latin typeface="Calibri"/>
                          <a:cs typeface="Calibri"/>
                        </a:rPr>
                        <a:t>3.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30099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Лабор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2400" b="1" spc="-2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орная д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агно</a:t>
                      </a:r>
                      <a:r>
                        <a:rPr sz="2400" b="1" spc="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ти</a:t>
                      </a:r>
                      <a:r>
                        <a:rPr sz="2400" b="1" spc="-4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400" b="1" spc="-5" dirty="0">
                          <a:latin typeface="Calibri"/>
                          <a:cs typeface="Calibri"/>
                        </a:rPr>
                        <a:t>31.02.03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очная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51130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ба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з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овый у</a:t>
                      </a:r>
                      <a:r>
                        <a:rPr sz="2400" b="1" spc="-95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лу</a:t>
                      </a:r>
                      <a:r>
                        <a:rPr sz="2400" b="1" spc="-45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ленная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2400" b="1" spc="-114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0м.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2400" b="1" spc="-114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2400" b="1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400" b="1" dirty="0">
                          <a:latin typeface="Calibri"/>
                          <a:cs typeface="Calibri"/>
                        </a:rPr>
                        <a:t>0м.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подготовки по результатам промежуточной аттестации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75249234"/>
              </p:ext>
            </p:extLst>
          </p:nvPr>
        </p:nvGraphicFramePr>
        <p:xfrm>
          <a:off x="457200" y="1773238"/>
          <a:ext cx="8229600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8045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8601"/>
            <a:ext cx="7772400" cy="122609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Отчислено студентов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2016-2017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50142973"/>
              </p:ext>
            </p:extLst>
          </p:nvPr>
        </p:nvGraphicFramePr>
        <p:xfrm>
          <a:off x="107504" y="1700808"/>
          <a:ext cx="6192690" cy="2032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873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 обучения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13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бюджету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13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внебюджету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728267"/>
              </p:ext>
            </p:extLst>
          </p:nvPr>
        </p:nvGraphicFramePr>
        <p:xfrm>
          <a:off x="6588224" y="1454696"/>
          <a:ext cx="2160240" cy="48546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54623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отчислений по собственному желанию: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тяжелое материальное положение в семье;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адаптации студентов поступивших на базе 9 класса;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поступление в ВУЗ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07504" y="4005064"/>
          <a:ext cx="6192690" cy="216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35754">
                <a:tc>
                  <a:txBody>
                    <a:bodyPr/>
                    <a:lstStyle/>
                    <a:p>
                      <a:r>
                        <a:rPr lang="ru-RU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Академ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Собственное </a:t>
                      </a:r>
                    </a:p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желание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Др. причины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4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697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61555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Динамика показателей ГИА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5695293"/>
              </p:ext>
            </p:extLst>
          </p:nvPr>
        </p:nvGraphicFramePr>
        <p:xfrm>
          <a:off x="457200" y="1524000"/>
          <a:ext cx="8229600" cy="4602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6756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25416332"/>
              </p:ext>
            </p:extLst>
          </p:nvPr>
        </p:nvGraphicFramePr>
        <p:xfrm>
          <a:off x="1485900" y="1107281"/>
          <a:ext cx="6172200" cy="4344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948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8382000" cy="12954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Количество дипломов с отличием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1562981"/>
              </p:ext>
            </p:extLst>
          </p:nvPr>
        </p:nvGraphicFramePr>
        <p:xfrm>
          <a:off x="457200" y="1219200"/>
          <a:ext cx="8229600" cy="4906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4521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719070" y="1340768"/>
            <a:ext cx="7704856" cy="240030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Организована секция СПО – </a:t>
            </a:r>
            <a:r>
              <a:rPr lang="ru-RU" sz="2800" dirty="0" smtClean="0">
                <a:solidFill>
                  <a:srgbClr val="C00000"/>
                </a:solidFill>
              </a:rPr>
              <a:t>27</a:t>
            </a:r>
            <a:r>
              <a:rPr lang="ru-RU" sz="2800" dirty="0" smtClean="0"/>
              <a:t> участников (Томск, Омск, Красноярский край), </a:t>
            </a:r>
            <a:r>
              <a:rPr lang="ru-RU" sz="2800" dirty="0" smtClean="0">
                <a:solidFill>
                  <a:srgbClr val="C00000"/>
                </a:solidFill>
              </a:rPr>
              <a:t>7</a:t>
            </a:r>
            <a:r>
              <a:rPr lang="ru-RU" sz="2800" dirty="0" smtClean="0"/>
              <a:t> докладов.</a:t>
            </a:r>
          </a:p>
          <a:p>
            <a:r>
              <a:rPr lang="ru-RU" sz="2800" dirty="0" smtClean="0"/>
              <a:t>Участие в работе секции «Актуальные вопросы фармацевтического образования».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5</a:t>
            </a:r>
            <a:r>
              <a:rPr lang="ru-RU" sz="2800" dirty="0" smtClean="0"/>
              <a:t> опубликованных статей с сборнике.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8" y="4143431"/>
            <a:ext cx="3143410" cy="235755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150880"/>
            <a:ext cx="3103015" cy="232726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173728"/>
            <a:ext cx="1745446" cy="232726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99"/>
            <a:ext cx="9142997" cy="112054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4959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dirty="0" smtClean="0"/>
              <a:t>Публикации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1520" y="2026906"/>
            <a:ext cx="8768630" cy="4525963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Журналы: «Медицинская сестра», «Современные наукоемкие технологии», «Среднее профессиональное образование», «Врач», «Спортивная медицина: наука и практика», «Международный журнал прикладных и фундаментальных исследований» (</a:t>
            </a:r>
            <a:r>
              <a:rPr lang="ru-RU" sz="2400" dirty="0" err="1" smtClean="0">
                <a:solidFill>
                  <a:srgbClr val="C00000"/>
                </a:solidFill>
              </a:rPr>
              <a:t>импакт</a:t>
            </a:r>
            <a:r>
              <a:rPr lang="ru-RU" sz="2400" dirty="0" smtClean="0">
                <a:solidFill>
                  <a:srgbClr val="C00000"/>
                </a:solidFill>
              </a:rPr>
              <a:t>-фактор от 0.106 до 0.817</a:t>
            </a:r>
            <a:r>
              <a:rPr lang="ru-RU" sz="2400" dirty="0" smtClean="0"/>
              <a:t>); </a:t>
            </a:r>
          </a:p>
          <a:p>
            <a:pPr algn="just"/>
            <a:r>
              <a:rPr lang="ru-RU" sz="2400" dirty="0" smtClean="0"/>
              <a:t>сборники различных Всероссийских и международных конференций.</a:t>
            </a:r>
          </a:p>
          <a:p>
            <a:pPr algn="just">
              <a:buNone/>
            </a:pPr>
            <a:r>
              <a:rPr lang="ru-RU" sz="2800" dirty="0" smtClean="0"/>
              <a:t>Активные авторы:</a:t>
            </a:r>
          </a:p>
          <a:p>
            <a:pPr algn="just">
              <a:buNone/>
            </a:pPr>
            <a:r>
              <a:rPr lang="ru-RU" sz="2800" dirty="0" err="1" smtClean="0"/>
              <a:t>Коновец</a:t>
            </a:r>
            <a:r>
              <a:rPr lang="ru-RU" sz="2800" dirty="0" smtClean="0"/>
              <a:t> Л.Н., Лопатина Т.Н., </a:t>
            </a:r>
            <a:r>
              <a:rPr lang="ru-RU" sz="2800" dirty="0" err="1" smtClean="0"/>
              <a:t>Потупчик</a:t>
            </a:r>
            <a:r>
              <a:rPr lang="ru-RU" sz="2800" dirty="0" smtClean="0"/>
              <a:t> Т.В., </a:t>
            </a:r>
          </a:p>
          <a:p>
            <a:pPr algn="just">
              <a:buNone/>
            </a:pPr>
            <a:r>
              <a:rPr lang="ru-RU" sz="2800" dirty="0" smtClean="0"/>
              <a:t>Агафонова И.П., Соколовская М.В., Лозовая М.В. </a:t>
            </a:r>
          </a:p>
          <a:p>
            <a:pPr algn="just">
              <a:buNone/>
            </a:pP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0515" y="1092961"/>
            <a:ext cx="2016224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3200" dirty="0" smtClean="0"/>
              <a:t>25 </a:t>
            </a:r>
            <a:r>
              <a:rPr lang="ru-RU" sz="3200" dirty="0"/>
              <a:t>статей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230949"/>
            <a:ext cx="2647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0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33315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Фестиваль «Молодежная наука»</a:t>
            </a:r>
            <a:br>
              <a:rPr lang="ru-RU" dirty="0" smtClean="0"/>
            </a:br>
            <a:r>
              <a:rPr lang="ru-RU" dirty="0" smtClean="0"/>
              <a:t>Секция СПО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23528" y="1540301"/>
            <a:ext cx="8557520" cy="21744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52</a:t>
            </a:r>
            <a:r>
              <a:rPr lang="ru-RU" sz="2000" dirty="0" smtClean="0"/>
              <a:t> студентов, входящие в состав НОЦ «Молодежная наука»;</a:t>
            </a:r>
            <a:r>
              <a:rPr lang="ru-RU" sz="2000" b="1" dirty="0" smtClean="0"/>
              <a:t> 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18</a:t>
            </a:r>
            <a:r>
              <a:rPr lang="ru-RU" sz="2000" b="1" dirty="0" smtClean="0"/>
              <a:t> </a:t>
            </a:r>
            <a:r>
              <a:rPr lang="ru-RU" sz="2000" dirty="0" smtClean="0"/>
              <a:t>научных проектов</a:t>
            </a:r>
            <a:r>
              <a:rPr lang="ru-RU" sz="2000" b="1" dirty="0"/>
              <a:t>;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3</a:t>
            </a:r>
            <a:r>
              <a:rPr lang="ru-RU" sz="2000" dirty="0" smtClean="0"/>
              <a:t>  научно-практических конференции (КрасГМУ, Омск, Екатеринбург);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15 </a:t>
            </a:r>
            <a:r>
              <a:rPr lang="ru-RU" sz="2000" dirty="0" smtClean="0"/>
              <a:t>печатных студенческих работ в различных сборниках; 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3 </a:t>
            </a:r>
            <a:r>
              <a:rPr lang="ru-RU" sz="2000" dirty="0" smtClean="0"/>
              <a:t>призовых места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178" y="3829233"/>
            <a:ext cx="4572000" cy="257175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 r="21241"/>
          <a:stretch/>
        </p:blipFill>
        <p:spPr>
          <a:xfrm>
            <a:off x="7080848" y="3819298"/>
            <a:ext cx="2016224" cy="257175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5"/>
          <a:stretch/>
        </p:blipFill>
        <p:spPr>
          <a:xfrm>
            <a:off x="84791" y="3829233"/>
            <a:ext cx="2316717" cy="256181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5663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33315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Фестиваль «Молодежная наука»</a:t>
            </a:r>
            <a:br>
              <a:rPr lang="ru-RU" dirty="0" smtClean="0"/>
            </a:br>
            <a:r>
              <a:rPr lang="ru-RU" dirty="0" smtClean="0"/>
              <a:t>Секция СПО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23528" y="1540301"/>
            <a:ext cx="8557520" cy="21744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52</a:t>
            </a:r>
            <a:r>
              <a:rPr lang="ru-RU" sz="2000" dirty="0" smtClean="0"/>
              <a:t> студентов, входящие в состав НОЦ «Молодежная наука»;</a:t>
            </a:r>
            <a:r>
              <a:rPr lang="ru-RU" sz="2000" b="1" dirty="0" smtClean="0"/>
              <a:t> 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18</a:t>
            </a:r>
            <a:r>
              <a:rPr lang="ru-RU" sz="2000" b="1" dirty="0" smtClean="0"/>
              <a:t> </a:t>
            </a:r>
            <a:r>
              <a:rPr lang="ru-RU" sz="2000" dirty="0" smtClean="0"/>
              <a:t>научных проектов</a:t>
            </a:r>
            <a:r>
              <a:rPr lang="ru-RU" sz="2000" b="1" dirty="0"/>
              <a:t>;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3</a:t>
            </a:r>
            <a:r>
              <a:rPr lang="ru-RU" sz="2000" dirty="0" smtClean="0"/>
              <a:t>  научно-практических конференции (КрасГМУ, Омск, Екатеринбург);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15 </a:t>
            </a:r>
            <a:r>
              <a:rPr lang="ru-RU" sz="2000" dirty="0" smtClean="0"/>
              <a:t>печатных студенческих работ в различных сборниках; 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3 </a:t>
            </a:r>
            <a:r>
              <a:rPr lang="ru-RU" sz="2000" dirty="0" smtClean="0"/>
              <a:t>призовых места</a:t>
            </a:r>
            <a:endParaRPr lang="ru-RU" sz="2000" dirty="0"/>
          </a:p>
        </p:txBody>
      </p:sp>
      <p:pic>
        <p:nvPicPr>
          <p:cNvPr id="4" name="Picture 2" descr="http://krasgmu.ru/sys/files/content_attach/1429283477_1410888441_emblema_no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8" y="233315"/>
            <a:ext cx="16509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178" y="3829233"/>
            <a:ext cx="4572000" cy="257175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 r="21241"/>
          <a:stretch/>
        </p:blipFill>
        <p:spPr>
          <a:xfrm>
            <a:off x="7080848" y="3819298"/>
            <a:ext cx="2016224" cy="257175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5"/>
          <a:stretch/>
        </p:blipFill>
        <p:spPr>
          <a:xfrm>
            <a:off x="84791" y="3829233"/>
            <a:ext cx="2316717" cy="256181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8877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965" y="240538"/>
            <a:ext cx="8272068" cy="61555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5966" y="1219200"/>
            <a:ext cx="6193434" cy="1538883"/>
          </a:xfrm>
        </p:spPr>
        <p:txBody>
          <a:bodyPr/>
          <a:lstStyle/>
          <a:p>
            <a:r>
              <a:rPr lang="ru-RU" b="0" dirty="0" smtClean="0"/>
              <a:t>1 место </a:t>
            </a:r>
            <a:r>
              <a:rPr lang="ru-RU" b="0" dirty="0" smtClean="0"/>
              <a:t>на </a:t>
            </a:r>
            <a:r>
              <a:rPr lang="ru-RU" b="0" dirty="0"/>
              <a:t>7 </a:t>
            </a:r>
            <a:r>
              <a:rPr lang="ru-RU" b="0" dirty="0" smtClean="0"/>
              <a:t>Международном молодежном конгрессе </a:t>
            </a:r>
            <a:r>
              <a:rPr lang="ru-RU" b="0" dirty="0"/>
              <a:t>студентов медиков и молодых ученых" в г. Санкт-Петербурге</a:t>
            </a:r>
            <a:r>
              <a:rPr lang="ru-RU" b="0" dirty="0" smtClean="0"/>
              <a:t> студенты </a:t>
            </a:r>
            <a:r>
              <a:rPr lang="ru-RU" b="0" dirty="0"/>
              <a:t>фармацевтического колледжа отделения Сестринское дело - Крашенинников К.В. и Крашенинникова Н.В.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885399"/>
            <a:ext cx="207863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66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1001"/>
            <a:ext cx="7772400" cy="1066800"/>
          </a:xfrm>
        </p:spPr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Региональная потребность в специалистах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среднего медицинского звена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25747481"/>
              </p:ext>
            </p:extLst>
          </p:nvPr>
        </p:nvGraphicFramePr>
        <p:xfrm>
          <a:off x="533400" y="1447801"/>
          <a:ext cx="7924799" cy="350520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99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7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99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4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323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Год выпуска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выпускников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 заявок от работодателей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Трудоустройство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 специальности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(% 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Занятость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выпускников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(% 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28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2015 г.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579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94 %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28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2016 г.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91%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428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94%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123837"/>
              </p:ext>
            </p:extLst>
          </p:nvPr>
        </p:nvGraphicFramePr>
        <p:xfrm>
          <a:off x="228600" y="5791200"/>
          <a:ext cx="4876800" cy="982980"/>
        </p:xfrm>
        <a:graphic>
          <a:graphicData uri="http://schemas.openxmlformats.org/drawingml/2006/table">
            <a:tbl>
              <a:tblPr/>
              <a:tblGrid>
                <a:gridCol w="487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2980"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 учете в службе занятости  выпускники колледжа не состоят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56002" name="Picture 2" descr="http://www.krasczn.ru/i/sz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800600"/>
            <a:ext cx="3492780" cy="1219202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5257800" y="5105400"/>
            <a:ext cx="3657600" cy="16002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 Красноярском крае не занято 10 700 (28%) должностей средних медицинских работников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521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60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9747" y="355727"/>
            <a:ext cx="4445635" cy="920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Спортивные</a:t>
            </a:r>
            <a:r>
              <a:rPr sz="32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spc="-45" dirty="0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ост</a:t>
            </a:r>
            <a:r>
              <a:rPr sz="3200" b="1" spc="5" dirty="0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sz="3200" b="1" spc="-45" dirty="0">
                <a:solidFill>
                  <a:srgbClr val="C00000"/>
                </a:solidFill>
                <a:latin typeface="Calibri"/>
                <a:cs typeface="Calibri"/>
              </a:rPr>
              <a:t>ж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ения</a:t>
            </a:r>
            <a:endParaRPr sz="32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ст</a:t>
            </a:r>
            <a:r>
              <a:rPr sz="3200" b="1" spc="-125" dirty="0">
                <a:solidFill>
                  <a:srgbClr val="C00000"/>
                </a:solidFill>
                <a:latin typeface="Calibri"/>
                <a:cs typeface="Calibri"/>
              </a:rPr>
              <a:t>у</a:t>
            </a:r>
            <a:r>
              <a:rPr sz="3200" b="1" spc="-30" dirty="0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ен</a:t>
            </a:r>
            <a:r>
              <a:rPr sz="3200" b="1" spc="-30" dirty="0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ов</a:t>
            </a:r>
            <a:r>
              <a:rPr sz="32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spc="-65" dirty="0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sz="3200" b="1" spc="-60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sz="3200" b="1" spc="-15" dirty="0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sz="3200" b="1" spc="-55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sz="3200" b="1" spc="-45" dirty="0">
                <a:solidFill>
                  <a:srgbClr val="C00000"/>
                </a:solidFill>
                <a:latin typeface="Calibri"/>
                <a:cs typeface="Calibri"/>
              </a:rPr>
              <a:t>ж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а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1474" y="1428622"/>
            <a:ext cx="4857750" cy="1477328"/>
          </a:xfrm>
          <a:prstGeom prst="rect">
            <a:avLst/>
          </a:prstGeom>
          <a:solidFill>
            <a:srgbClr val="FCEADA"/>
          </a:solidFill>
          <a:ln w="25399">
            <a:solidFill>
              <a:srgbClr val="94373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1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dirty="0" err="1">
                <a:latin typeface="Calibri"/>
                <a:cs typeface="Calibri"/>
              </a:rPr>
              <a:t>м</a:t>
            </a:r>
            <a:r>
              <a:rPr sz="2400" b="1" spc="5" dirty="0" err="1">
                <a:latin typeface="Calibri"/>
                <a:cs typeface="Calibri"/>
              </a:rPr>
              <a:t>е</a:t>
            </a:r>
            <a:r>
              <a:rPr sz="2400" b="1" dirty="0" err="1">
                <a:latin typeface="Calibri"/>
                <a:cs typeface="Calibri"/>
              </a:rPr>
              <a:t>с</a:t>
            </a:r>
            <a:r>
              <a:rPr sz="2400" b="1" spc="-20" dirty="0" err="1">
                <a:latin typeface="Calibri"/>
                <a:cs typeface="Calibri"/>
              </a:rPr>
              <a:t>т</a:t>
            </a:r>
            <a:r>
              <a:rPr sz="2400" b="1" dirty="0" err="1">
                <a:latin typeface="Calibri"/>
                <a:cs typeface="Calibri"/>
              </a:rPr>
              <a:t>о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dirty="0" smtClean="0">
                <a:latin typeface="Calibri"/>
                <a:cs typeface="Calibri"/>
              </a:rPr>
              <a:t>в</a:t>
            </a:r>
            <a:r>
              <a:rPr lang="ru-RU" sz="2400" b="1" dirty="0" smtClean="0">
                <a:latin typeface="Calibri"/>
                <a:cs typeface="Calibri"/>
              </a:rPr>
              <a:t>о 2</a:t>
            </a:r>
            <a:r>
              <a:rPr sz="2400" b="1" spc="-10" dirty="0" smtClean="0">
                <a:latin typeface="Calibri"/>
                <a:cs typeface="Calibri"/>
              </a:rPr>
              <a:t> </a:t>
            </a:r>
            <a:r>
              <a:rPr sz="2400" b="1" dirty="0" smtClean="0">
                <a:latin typeface="Calibri"/>
                <a:cs typeface="Calibri"/>
              </a:rPr>
              <a:t>спартак</a:t>
            </a:r>
            <a:r>
              <a:rPr sz="2400" b="1" spc="-10" dirty="0" smtClean="0">
                <a:latin typeface="Calibri"/>
                <a:cs typeface="Calibri"/>
              </a:rPr>
              <a:t>и</a:t>
            </a:r>
            <a:r>
              <a:rPr sz="2400" b="1" dirty="0" smtClean="0">
                <a:latin typeface="Calibri"/>
                <a:cs typeface="Calibri"/>
              </a:rPr>
              <a:t>а</a:t>
            </a:r>
            <a:r>
              <a:rPr sz="2400" b="1" spc="-30" dirty="0" smtClean="0">
                <a:latin typeface="Calibri"/>
                <a:cs typeface="Calibri"/>
              </a:rPr>
              <a:t>д</a:t>
            </a:r>
            <a:r>
              <a:rPr sz="2400" b="1" spc="10" dirty="0" smtClean="0">
                <a:latin typeface="Calibri"/>
                <a:cs typeface="Calibri"/>
              </a:rPr>
              <a:t>е</a:t>
            </a:r>
            <a:r>
              <a:rPr sz="2400" b="1" spc="-5" dirty="0" smtClean="0">
                <a:latin typeface="Calibri"/>
                <a:cs typeface="Calibri"/>
              </a:rPr>
              <a:t>-</a:t>
            </a:r>
            <a:r>
              <a:rPr sz="2400" b="1" dirty="0" smtClean="0">
                <a:latin typeface="Calibri"/>
                <a:cs typeface="Calibri"/>
              </a:rPr>
              <a:t>2</a:t>
            </a:r>
            <a:r>
              <a:rPr sz="2400" b="1" spc="-10" dirty="0" smtClean="0">
                <a:latin typeface="Calibri"/>
                <a:cs typeface="Calibri"/>
              </a:rPr>
              <a:t>0</a:t>
            </a:r>
            <a:r>
              <a:rPr sz="2400" b="1" dirty="0" smtClean="0">
                <a:latin typeface="Calibri"/>
                <a:cs typeface="Calibri"/>
              </a:rPr>
              <a:t>1</a:t>
            </a:r>
            <a:r>
              <a:rPr lang="ru-RU" sz="2400" b="1" spc="-10" dirty="0">
                <a:latin typeface="Calibri"/>
                <a:cs typeface="Calibri"/>
              </a:rPr>
              <a:t>7</a:t>
            </a:r>
            <a:r>
              <a:rPr sz="2400" b="1" spc="-110" dirty="0" smtClean="0">
                <a:latin typeface="Calibri"/>
                <a:cs typeface="Calibri"/>
              </a:rPr>
              <a:t>г</a:t>
            </a:r>
            <a:r>
              <a:rPr sz="2400" b="1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222250" marR="215265" algn="ctr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Ср</a:t>
            </a:r>
            <a:r>
              <a:rPr sz="2400" b="1" spc="-35" dirty="0">
                <a:latin typeface="Calibri"/>
                <a:cs typeface="Calibri"/>
              </a:rPr>
              <a:t>е</a:t>
            </a:r>
            <a:r>
              <a:rPr sz="2400" b="1" dirty="0">
                <a:latin typeface="Calibri"/>
                <a:cs typeface="Calibri"/>
              </a:rPr>
              <a:t>ди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ср</a:t>
            </a:r>
            <a:r>
              <a:rPr sz="2400" b="1" spc="-35" dirty="0">
                <a:latin typeface="Calibri"/>
                <a:cs typeface="Calibri"/>
              </a:rPr>
              <a:t>е</a:t>
            </a:r>
            <a:r>
              <a:rPr sz="2400" b="1" dirty="0">
                <a:latin typeface="Calibri"/>
                <a:cs typeface="Calibri"/>
              </a:rPr>
              <a:t>дн</a:t>
            </a:r>
            <a:r>
              <a:rPr sz="2400" b="1" spc="-10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х обра</a:t>
            </a:r>
            <a:r>
              <a:rPr sz="2400" b="1" spc="-10" dirty="0">
                <a:latin typeface="Calibri"/>
                <a:cs typeface="Calibri"/>
              </a:rPr>
              <a:t>з</a:t>
            </a:r>
            <a:r>
              <a:rPr sz="2400" b="1" dirty="0">
                <a:latin typeface="Calibri"/>
                <a:cs typeface="Calibri"/>
              </a:rPr>
              <a:t>ова</a:t>
            </a:r>
            <a:r>
              <a:rPr sz="2400" b="1" spc="-20" dirty="0">
                <a:latin typeface="Calibri"/>
                <a:cs typeface="Calibri"/>
              </a:rPr>
              <a:t>т</a:t>
            </a:r>
            <a:r>
              <a:rPr sz="2400" b="1" spc="-35" dirty="0">
                <a:latin typeface="Calibri"/>
                <a:cs typeface="Calibri"/>
              </a:rPr>
              <a:t>е</a:t>
            </a:r>
            <a:r>
              <a:rPr sz="2400" b="1" dirty="0">
                <a:latin typeface="Calibri"/>
                <a:cs typeface="Calibri"/>
              </a:rPr>
              <a:t>льных учр</a:t>
            </a:r>
            <a:r>
              <a:rPr sz="2400" b="1" spc="-40" dirty="0">
                <a:latin typeface="Calibri"/>
                <a:cs typeface="Calibri"/>
              </a:rPr>
              <a:t>е</a:t>
            </a:r>
            <a:r>
              <a:rPr sz="2400" b="1" dirty="0">
                <a:latin typeface="Calibri"/>
                <a:cs typeface="Calibri"/>
              </a:rPr>
              <a:t>ж</a:t>
            </a:r>
            <a:r>
              <a:rPr sz="2400" b="1" spc="-35" dirty="0">
                <a:latin typeface="Calibri"/>
                <a:cs typeface="Calibri"/>
              </a:rPr>
              <a:t>д</a:t>
            </a:r>
            <a:r>
              <a:rPr sz="2400" b="1" dirty="0">
                <a:latin typeface="Calibri"/>
                <a:cs typeface="Calibri"/>
              </a:rPr>
              <a:t>ений СПО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м</a:t>
            </a:r>
            <a:r>
              <a:rPr sz="2400" b="1" spc="-30" dirty="0">
                <a:latin typeface="Calibri"/>
                <a:cs typeface="Calibri"/>
              </a:rPr>
              <a:t>е</a:t>
            </a:r>
            <a:r>
              <a:rPr sz="2400" b="1" dirty="0">
                <a:latin typeface="Calibri"/>
                <a:cs typeface="Calibri"/>
              </a:rPr>
              <a:t>д</a:t>
            </a:r>
            <a:r>
              <a:rPr sz="2400" b="1" spc="-10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ц</a:t>
            </a:r>
            <a:r>
              <a:rPr sz="2400" b="1" spc="-10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нс</a:t>
            </a:r>
            <a:r>
              <a:rPr sz="2400" b="1" spc="-35" dirty="0">
                <a:latin typeface="Calibri"/>
                <a:cs typeface="Calibri"/>
              </a:rPr>
              <a:t>к</a:t>
            </a: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-20" dirty="0">
                <a:latin typeface="Calibri"/>
                <a:cs typeface="Calibri"/>
              </a:rPr>
              <a:t>г</a:t>
            </a:r>
            <a:r>
              <a:rPr sz="2400" b="1" dirty="0">
                <a:latin typeface="Calibri"/>
                <a:cs typeface="Calibri"/>
              </a:rPr>
              <a:t>о проф</a:t>
            </a:r>
            <a:r>
              <a:rPr sz="2400" b="1" spc="-10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ля Красноярс</a:t>
            </a:r>
            <a:r>
              <a:rPr sz="2400" b="1" spc="-35" dirty="0">
                <a:latin typeface="Calibri"/>
                <a:cs typeface="Calibri"/>
              </a:rPr>
              <a:t>к</a:t>
            </a: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-25" dirty="0">
                <a:latin typeface="Calibri"/>
                <a:cs typeface="Calibri"/>
              </a:rPr>
              <a:t>г</a:t>
            </a: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к</a:t>
            </a:r>
            <a:r>
              <a:rPr sz="2400" b="1" spc="-10" dirty="0">
                <a:latin typeface="Calibri"/>
                <a:cs typeface="Calibri"/>
              </a:rPr>
              <a:t>р</a:t>
            </a:r>
            <a:r>
              <a:rPr sz="2400" b="1" dirty="0">
                <a:latin typeface="Calibri"/>
                <a:cs typeface="Calibri"/>
              </a:rPr>
              <a:t>ая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1474" y="3643274"/>
            <a:ext cx="3286125" cy="2786380"/>
          </a:xfrm>
          <a:prstGeom prst="rect">
            <a:avLst/>
          </a:prstGeom>
          <a:solidFill>
            <a:srgbClr val="FCEADA"/>
          </a:solidFill>
          <a:ln w="25400">
            <a:solidFill>
              <a:srgbClr val="385D8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780" marR="137795" indent="3175" algn="ctr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Ст</a:t>
            </a:r>
            <a:r>
              <a:rPr sz="2000" b="1" spc="-80" dirty="0">
                <a:latin typeface="Calibri"/>
                <a:cs typeface="Calibri"/>
              </a:rPr>
              <a:t>у</a:t>
            </a:r>
            <a:r>
              <a:rPr sz="2000" b="1" spc="-15" dirty="0">
                <a:latin typeface="Calibri"/>
                <a:cs typeface="Calibri"/>
              </a:rPr>
              <a:t>д</a:t>
            </a:r>
            <a:r>
              <a:rPr sz="2000" b="1" dirty="0">
                <a:latin typeface="Calibri"/>
                <a:cs typeface="Calibri"/>
              </a:rPr>
              <a:t>ент</a:t>
            </a:r>
            <a:r>
              <a:rPr sz="2000" b="1" spc="-20" dirty="0">
                <a:latin typeface="Calibri"/>
                <a:cs typeface="Calibri"/>
              </a:rPr>
              <a:t>к</a:t>
            </a:r>
            <a:r>
              <a:rPr sz="2000" b="1" dirty="0">
                <a:latin typeface="Calibri"/>
                <a:cs typeface="Calibri"/>
              </a:rPr>
              <a:t>а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о</a:t>
            </a:r>
            <a:r>
              <a:rPr sz="2000" b="1" spc="-90" dirty="0">
                <a:latin typeface="Calibri"/>
                <a:cs typeface="Calibri"/>
              </a:rPr>
              <a:t>т</a:t>
            </a:r>
            <a:r>
              <a:rPr sz="2000" b="1" spc="-15" dirty="0">
                <a:latin typeface="Calibri"/>
                <a:cs typeface="Calibri"/>
              </a:rPr>
              <a:t>д</a:t>
            </a:r>
            <a:r>
              <a:rPr sz="2000" b="1" spc="-40" dirty="0">
                <a:latin typeface="Calibri"/>
                <a:cs typeface="Calibri"/>
              </a:rPr>
              <a:t>е</a:t>
            </a:r>
            <a:r>
              <a:rPr sz="2000" b="1" dirty="0">
                <a:latin typeface="Calibri"/>
                <a:cs typeface="Calibri"/>
              </a:rPr>
              <a:t>ления Сест</a:t>
            </a:r>
            <a:r>
              <a:rPr sz="2000" b="1" spc="5" dirty="0">
                <a:latin typeface="Calibri"/>
                <a:cs typeface="Calibri"/>
              </a:rPr>
              <a:t>р</a:t>
            </a:r>
            <a:r>
              <a:rPr sz="2000" b="1" dirty="0">
                <a:latin typeface="Calibri"/>
                <a:cs typeface="Calibri"/>
              </a:rPr>
              <a:t>инс</a:t>
            </a:r>
            <a:r>
              <a:rPr sz="2000" b="1" spc="-35" dirty="0">
                <a:latin typeface="Calibri"/>
                <a:cs typeface="Calibri"/>
              </a:rPr>
              <a:t>к</a:t>
            </a:r>
            <a:r>
              <a:rPr sz="2000" b="1" dirty="0">
                <a:latin typeface="Calibri"/>
                <a:cs typeface="Calibri"/>
              </a:rPr>
              <a:t>ое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д</a:t>
            </a:r>
            <a:r>
              <a:rPr sz="2000" b="1" spc="-40" dirty="0">
                <a:latin typeface="Calibri"/>
                <a:cs typeface="Calibri"/>
              </a:rPr>
              <a:t>е</a:t>
            </a:r>
            <a:r>
              <a:rPr sz="2000" b="1" dirty="0">
                <a:latin typeface="Calibri"/>
                <a:cs typeface="Calibri"/>
              </a:rPr>
              <a:t>ло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К</a:t>
            </a:r>
            <a:r>
              <a:rPr sz="2000" b="1" dirty="0">
                <a:latin typeface="Calibri"/>
                <a:cs typeface="Calibri"/>
              </a:rPr>
              <a:t>ей</a:t>
            </a:r>
            <a:r>
              <a:rPr sz="2000" b="1" spc="-20" dirty="0">
                <a:latin typeface="Calibri"/>
                <a:cs typeface="Calibri"/>
              </a:rPr>
              <a:t>д</a:t>
            </a:r>
            <a:r>
              <a:rPr sz="2000" b="1" dirty="0">
                <a:latin typeface="Calibri"/>
                <a:cs typeface="Calibri"/>
              </a:rPr>
              <a:t>ун Анна 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1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мес</a:t>
            </a:r>
            <a:r>
              <a:rPr sz="2000" b="1" spc="-15" dirty="0">
                <a:latin typeface="Calibri"/>
                <a:cs typeface="Calibri"/>
              </a:rPr>
              <a:t>т</a:t>
            </a:r>
            <a:r>
              <a:rPr sz="2000" b="1" dirty="0">
                <a:latin typeface="Calibri"/>
                <a:cs typeface="Calibri"/>
              </a:rPr>
              <a:t>о 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в Ч</a:t>
            </a:r>
            <a:r>
              <a:rPr sz="2000" b="1" spc="-10" dirty="0">
                <a:latin typeface="Calibri"/>
                <a:cs typeface="Calibri"/>
              </a:rPr>
              <a:t>е</a:t>
            </a:r>
            <a:r>
              <a:rPr sz="2000" b="1" dirty="0">
                <a:latin typeface="Calibri"/>
                <a:cs typeface="Calibri"/>
              </a:rPr>
              <a:t>мпи</a:t>
            </a:r>
            <a:r>
              <a:rPr sz="2000" b="1" spc="5" dirty="0">
                <a:latin typeface="Calibri"/>
                <a:cs typeface="Calibri"/>
              </a:rPr>
              <a:t>о</a:t>
            </a:r>
            <a:r>
              <a:rPr sz="2000" b="1" dirty="0">
                <a:latin typeface="Calibri"/>
                <a:cs typeface="Calibri"/>
              </a:rPr>
              <a:t>н</a:t>
            </a:r>
            <a:r>
              <a:rPr sz="2000" b="1" spc="-20" dirty="0">
                <a:latin typeface="Calibri"/>
                <a:cs typeface="Calibri"/>
              </a:rPr>
              <a:t>а</a:t>
            </a:r>
            <a:r>
              <a:rPr sz="2000" b="1" spc="-15" dirty="0">
                <a:latin typeface="Calibri"/>
                <a:cs typeface="Calibri"/>
              </a:rPr>
              <a:t>т</a:t>
            </a:r>
            <a:r>
              <a:rPr sz="2000" b="1" dirty="0">
                <a:latin typeface="Calibri"/>
                <a:cs typeface="Calibri"/>
              </a:rPr>
              <a:t>е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Сибирс</a:t>
            </a:r>
            <a:r>
              <a:rPr sz="2000" b="1" spc="-30" dirty="0">
                <a:latin typeface="Calibri"/>
                <a:cs typeface="Calibri"/>
              </a:rPr>
              <a:t>к</a:t>
            </a:r>
            <a:r>
              <a:rPr sz="2000" b="1" dirty="0">
                <a:latin typeface="Calibri"/>
                <a:cs typeface="Calibri"/>
              </a:rPr>
              <a:t>о</a:t>
            </a:r>
            <a:r>
              <a:rPr sz="2000" b="1" spc="-15" dirty="0">
                <a:latin typeface="Calibri"/>
                <a:cs typeface="Calibri"/>
              </a:rPr>
              <a:t>г</a:t>
            </a:r>
            <a:r>
              <a:rPr sz="2000" b="1" dirty="0">
                <a:latin typeface="Calibri"/>
                <a:cs typeface="Calibri"/>
              </a:rPr>
              <a:t>о Ф</a:t>
            </a:r>
            <a:r>
              <a:rPr sz="2000" b="1" spc="-20" dirty="0">
                <a:latin typeface="Calibri"/>
                <a:cs typeface="Calibri"/>
              </a:rPr>
              <a:t>е</a:t>
            </a:r>
            <a:r>
              <a:rPr sz="2000" b="1" spc="-15" dirty="0">
                <a:latin typeface="Calibri"/>
                <a:cs typeface="Calibri"/>
              </a:rPr>
              <a:t>д</a:t>
            </a:r>
            <a:r>
              <a:rPr sz="2000" b="1" dirty="0">
                <a:latin typeface="Calibri"/>
                <a:cs typeface="Calibri"/>
              </a:rPr>
              <a:t>е</a:t>
            </a:r>
            <a:r>
              <a:rPr sz="2000" b="1" spc="5" dirty="0">
                <a:latin typeface="Calibri"/>
                <a:cs typeface="Calibri"/>
              </a:rPr>
              <a:t>р</a:t>
            </a:r>
            <a:r>
              <a:rPr sz="2000" b="1" dirty="0">
                <a:latin typeface="Calibri"/>
                <a:cs typeface="Calibri"/>
              </a:rPr>
              <a:t>ально</a:t>
            </a:r>
            <a:r>
              <a:rPr sz="2000" b="1" spc="-15" dirty="0">
                <a:latin typeface="Calibri"/>
                <a:cs typeface="Calibri"/>
              </a:rPr>
              <a:t>г</a:t>
            </a:r>
            <a:r>
              <a:rPr sz="2000" b="1" dirty="0">
                <a:latin typeface="Calibri"/>
                <a:cs typeface="Calibri"/>
              </a:rPr>
              <a:t>о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о</a:t>
            </a:r>
            <a:r>
              <a:rPr sz="2000" b="1" spc="5" dirty="0">
                <a:latin typeface="Calibri"/>
                <a:cs typeface="Calibri"/>
              </a:rPr>
              <a:t>к</a:t>
            </a:r>
            <a:r>
              <a:rPr sz="2000" b="1" spc="-20" dirty="0">
                <a:latin typeface="Calibri"/>
                <a:cs typeface="Calibri"/>
              </a:rPr>
              <a:t>р</a:t>
            </a:r>
            <a:r>
              <a:rPr sz="2000" b="1" dirty="0">
                <a:latin typeface="Calibri"/>
                <a:cs typeface="Calibri"/>
              </a:rPr>
              <a:t>у</a:t>
            </a:r>
            <a:r>
              <a:rPr sz="2000" b="1" spc="-20" dirty="0">
                <a:latin typeface="Calibri"/>
                <a:cs typeface="Calibri"/>
              </a:rPr>
              <a:t>г</a:t>
            </a:r>
            <a:r>
              <a:rPr sz="2000" b="1" dirty="0">
                <a:latin typeface="Calibri"/>
                <a:cs typeface="Calibri"/>
              </a:rPr>
              <a:t>а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по тхэ</a:t>
            </a:r>
            <a:r>
              <a:rPr sz="2000" b="1" spc="5" dirty="0">
                <a:latin typeface="Calibri"/>
                <a:cs typeface="Calibri"/>
              </a:rPr>
              <a:t>к</a:t>
            </a:r>
            <a:r>
              <a:rPr sz="2000" b="1" dirty="0">
                <a:latin typeface="Calibri"/>
                <a:cs typeface="Calibri"/>
              </a:rPr>
              <a:t>вон</a:t>
            </a:r>
            <a:r>
              <a:rPr sz="2000" b="1" spc="-25" dirty="0">
                <a:latin typeface="Calibri"/>
                <a:cs typeface="Calibri"/>
              </a:rPr>
              <a:t>д</a:t>
            </a:r>
            <a:r>
              <a:rPr sz="2000" b="1" dirty="0">
                <a:latin typeface="Calibri"/>
                <a:cs typeface="Calibri"/>
              </a:rPr>
              <a:t>о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30" dirty="0">
                <a:latin typeface="Calibri"/>
                <a:cs typeface="Calibri"/>
              </a:rPr>
              <a:t>В</a:t>
            </a:r>
            <a:r>
              <a:rPr sz="2000" b="1" spc="-85" dirty="0">
                <a:latin typeface="Calibri"/>
                <a:cs typeface="Calibri"/>
              </a:rPr>
              <a:t>Т</a:t>
            </a:r>
            <a:r>
              <a:rPr sz="2000" b="1" dirty="0">
                <a:latin typeface="Calibri"/>
                <a:cs typeface="Calibri"/>
              </a:rPr>
              <a:t>Ф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и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в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вес</a:t>
            </a:r>
            <a:r>
              <a:rPr sz="2000" b="1" spc="5" dirty="0">
                <a:latin typeface="Calibri"/>
                <a:cs typeface="Calibri"/>
              </a:rPr>
              <a:t>о</a:t>
            </a:r>
            <a:r>
              <a:rPr sz="2000" b="1" dirty="0">
                <a:latin typeface="Calibri"/>
                <a:cs typeface="Calibri"/>
              </a:rPr>
              <a:t>вой </a:t>
            </a:r>
            <a:r>
              <a:rPr sz="2000" b="1" spc="-20" dirty="0">
                <a:latin typeface="Calibri"/>
                <a:cs typeface="Calibri"/>
              </a:rPr>
              <a:t>ка</a:t>
            </a:r>
            <a:r>
              <a:rPr sz="2000" b="1" spc="-15" dirty="0">
                <a:latin typeface="Calibri"/>
                <a:cs typeface="Calibri"/>
              </a:rPr>
              <a:t>т</a:t>
            </a:r>
            <a:r>
              <a:rPr sz="2000" b="1" dirty="0">
                <a:latin typeface="Calibri"/>
                <a:cs typeface="Calibri"/>
              </a:rPr>
              <a:t>е</a:t>
            </a:r>
            <a:r>
              <a:rPr sz="2000" b="1" spc="-15" dirty="0">
                <a:latin typeface="Calibri"/>
                <a:cs typeface="Calibri"/>
              </a:rPr>
              <a:t>г</a:t>
            </a:r>
            <a:r>
              <a:rPr sz="2000" b="1" dirty="0">
                <a:latin typeface="Calibri"/>
                <a:cs typeface="Calibri"/>
              </a:rPr>
              <a:t>о</a:t>
            </a:r>
            <a:r>
              <a:rPr sz="2000" b="1" spc="5" dirty="0">
                <a:latin typeface="Calibri"/>
                <a:cs typeface="Calibri"/>
              </a:rPr>
              <a:t>р</a:t>
            </a:r>
            <a:r>
              <a:rPr sz="2000" b="1" dirty="0">
                <a:latin typeface="Calibri"/>
                <a:cs typeface="Calibri"/>
              </a:rPr>
              <a:t>ии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53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к</a:t>
            </a:r>
            <a:r>
              <a:rPr sz="2000" b="1" spc="-90" dirty="0">
                <a:latin typeface="Calibri"/>
                <a:cs typeface="Calibri"/>
              </a:rPr>
              <a:t>г</a:t>
            </a:r>
            <a:r>
              <a:rPr sz="2000" b="1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958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33315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Фестиваль «Молодежная наука»</a:t>
            </a:r>
            <a:br>
              <a:rPr lang="ru-RU" dirty="0" smtClean="0"/>
            </a:br>
            <a:r>
              <a:rPr lang="ru-RU" dirty="0" smtClean="0"/>
              <a:t>Секция СПО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36109" y="2276872"/>
            <a:ext cx="4561468" cy="10246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14</a:t>
            </a:r>
            <a:r>
              <a:rPr lang="ru-RU" sz="2800" dirty="0" smtClean="0"/>
              <a:t> устных докладов;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6</a:t>
            </a:r>
            <a:r>
              <a:rPr lang="ru-RU" sz="2800" dirty="0" smtClean="0"/>
              <a:t> </a:t>
            </a:r>
            <a:r>
              <a:rPr lang="ru-RU" sz="2800" dirty="0" err="1" smtClean="0"/>
              <a:t>постерных</a:t>
            </a:r>
            <a:r>
              <a:rPr lang="ru-RU" sz="2800" dirty="0" smtClean="0"/>
              <a:t> докладов;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170</a:t>
            </a:r>
            <a:r>
              <a:rPr lang="ru-RU" sz="2800" dirty="0" smtClean="0"/>
              <a:t> участников.</a:t>
            </a:r>
            <a:endParaRPr lang="ru-RU" sz="2800" dirty="0"/>
          </a:p>
        </p:txBody>
      </p:sp>
      <p:pic>
        <p:nvPicPr>
          <p:cNvPr id="4" name="Picture 2" descr="http://krasgmu.ru/sys/files/content_attach/1429283477_1410888441_emblema_no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33873"/>
            <a:ext cx="1650999" cy="114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2" b="10603"/>
          <a:stretch/>
        </p:blipFill>
        <p:spPr>
          <a:xfrm>
            <a:off x="819157" y="4411298"/>
            <a:ext cx="3917009" cy="230425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35" y="2138462"/>
            <a:ext cx="2628493" cy="201870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4"/>
          <a:stretch/>
        </p:blipFill>
        <p:spPr>
          <a:xfrm>
            <a:off x="6751972" y="2138461"/>
            <a:ext cx="2178053" cy="201632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77" y="4408673"/>
            <a:ext cx="4032448" cy="226825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4005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0694" y="268604"/>
            <a:ext cx="4185285" cy="5310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3175" algn="ctr">
              <a:lnSpc>
                <a:spcPct val="100000"/>
              </a:lnSpc>
            </a:pPr>
            <a:r>
              <a:rPr sz="3200" b="1" dirty="0">
                <a:latin typeface="Calibri"/>
                <a:cs typeface="Calibri"/>
              </a:rPr>
              <a:t>Черн</a:t>
            </a:r>
            <a:r>
              <a:rPr sz="3200" b="1" spc="5" dirty="0">
                <a:latin typeface="Calibri"/>
                <a:cs typeface="Calibri"/>
              </a:rPr>
              <a:t>и</a:t>
            </a:r>
            <a:r>
              <a:rPr sz="3200" b="1" spc="-65" dirty="0">
                <a:latin typeface="Calibri"/>
                <a:cs typeface="Calibri"/>
              </a:rPr>
              <a:t>к</a:t>
            </a:r>
            <a:r>
              <a:rPr sz="3200" b="1" dirty="0">
                <a:latin typeface="Calibri"/>
                <a:cs typeface="Calibri"/>
              </a:rPr>
              <a:t>ова</a:t>
            </a:r>
            <a:r>
              <a:rPr sz="3200" b="1" spc="-2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Али</a:t>
            </a:r>
            <a:r>
              <a:rPr sz="3200" b="1" spc="10" dirty="0">
                <a:latin typeface="Calibri"/>
                <a:cs typeface="Calibri"/>
              </a:rPr>
              <a:t>н</a:t>
            </a:r>
            <a:r>
              <a:rPr sz="3200" b="1" dirty="0">
                <a:latin typeface="Calibri"/>
                <a:cs typeface="Calibri"/>
              </a:rPr>
              <a:t>а ст</a:t>
            </a:r>
            <a:r>
              <a:rPr sz="3200" b="1" spc="-120" dirty="0">
                <a:latin typeface="Calibri"/>
                <a:cs typeface="Calibri"/>
              </a:rPr>
              <a:t>у</a:t>
            </a:r>
            <a:r>
              <a:rPr sz="3200" b="1" spc="-30" dirty="0">
                <a:latin typeface="Calibri"/>
                <a:cs typeface="Calibri"/>
              </a:rPr>
              <a:t>д</a:t>
            </a:r>
            <a:r>
              <a:rPr sz="3200" b="1" dirty="0">
                <a:latin typeface="Calibri"/>
                <a:cs typeface="Calibri"/>
              </a:rPr>
              <a:t>ент</a:t>
            </a:r>
            <a:r>
              <a:rPr sz="3200" b="1" spc="-35" dirty="0">
                <a:latin typeface="Calibri"/>
                <a:cs typeface="Calibri"/>
              </a:rPr>
              <a:t>к</a:t>
            </a:r>
            <a:r>
              <a:rPr sz="3200" b="1" dirty="0">
                <a:latin typeface="Calibri"/>
                <a:cs typeface="Calibri"/>
              </a:rPr>
              <a:t>а</a:t>
            </a:r>
            <a:r>
              <a:rPr sz="3200" b="1" spc="-2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4 курса о</a:t>
            </a:r>
            <a:r>
              <a:rPr sz="3200" b="1" spc="-150" dirty="0">
                <a:latin typeface="Calibri"/>
                <a:cs typeface="Calibri"/>
              </a:rPr>
              <a:t>т</a:t>
            </a:r>
            <a:r>
              <a:rPr sz="3200" b="1" spc="-30" dirty="0">
                <a:latin typeface="Calibri"/>
                <a:cs typeface="Calibri"/>
              </a:rPr>
              <a:t>д</a:t>
            </a:r>
            <a:r>
              <a:rPr sz="3200" b="1" spc="-50" dirty="0">
                <a:latin typeface="Calibri"/>
                <a:cs typeface="Calibri"/>
              </a:rPr>
              <a:t>е</a:t>
            </a:r>
            <a:r>
              <a:rPr sz="3200" b="1" dirty="0">
                <a:latin typeface="Calibri"/>
                <a:cs typeface="Calibri"/>
              </a:rPr>
              <a:t>лен</a:t>
            </a:r>
            <a:r>
              <a:rPr sz="3200" b="1" spc="5" dirty="0">
                <a:latin typeface="Calibri"/>
                <a:cs typeface="Calibri"/>
              </a:rPr>
              <a:t>и</a:t>
            </a:r>
            <a:r>
              <a:rPr sz="3200" b="1" dirty="0">
                <a:latin typeface="Calibri"/>
                <a:cs typeface="Calibri"/>
              </a:rPr>
              <a:t>я</a:t>
            </a:r>
            <a:r>
              <a:rPr sz="3200" b="1" spc="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Сестр</a:t>
            </a:r>
            <a:r>
              <a:rPr sz="3200" b="1" spc="5" dirty="0">
                <a:latin typeface="Calibri"/>
                <a:cs typeface="Calibri"/>
              </a:rPr>
              <a:t>и</a:t>
            </a:r>
            <a:r>
              <a:rPr sz="3200" b="1" dirty="0">
                <a:latin typeface="Calibri"/>
                <a:cs typeface="Calibri"/>
              </a:rPr>
              <a:t>н</a:t>
            </a:r>
            <a:r>
              <a:rPr sz="3200" b="1" spc="10" dirty="0">
                <a:latin typeface="Calibri"/>
                <a:cs typeface="Calibri"/>
              </a:rPr>
              <a:t>с</a:t>
            </a:r>
            <a:r>
              <a:rPr sz="3200" b="1" spc="-65" dirty="0">
                <a:latin typeface="Calibri"/>
                <a:cs typeface="Calibri"/>
              </a:rPr>
              <a:t>к</a:t>
            </a:r>
            <a:r>
              <a:rPr sz="3200" b="1" dirty="0">
                <a:latin typeface="Calibri"/>
                <a:cs typeface="Calibri"/>
              </a:rPr>
              <a:t>ое </a:t>
            </a:r>
            <a:r>
              <a:rPr sz="3200" b="1" spc="-30" dirty="0">
                <a:latin typeface="Calibri"/>
                <a:cs typeface="Calibri"/>
              </a:rPr>
              <a:t>д</a:t>
            </a:r>
            <a:r>
              <a:rPr sz="3200" b="1" spc="-50" dirty="0">
                <a:latin typeface="Calibri"/>
                <a:cs typeface="Calibri"/>
              </a:rPr>
              <a:t>е</a:t>
            </a:r>
            <a:r>
              <a:rPr sz="3200" b="1" dirty="0">
                <a:latin typeface="Calibri"/>
                <a:cs typeface="Calibri"/>
              </a:rPr>
              <a:t>ло</a:t>
            </a:r>
            <a:r>
              <a:rPr sz="3200" b="1" spc="-1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-</a:t>
            </a:r>
            <a:r>
              <a:rPr sz="3200" b="1" spc="-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Л</a:t>
            </a:r>
            <a:r>
              <a:rPr sz="3200" b="1" spc="-30" dirty="0">
                <a:latin typeface="Calibri"/>
                <a:cs typeface="Calibri"/>
              </a:rPr>
              <a:t>а</a:t>
            </a:r>
            <a:r>
              <a:rPr sz="3200" b="1" dirty="0">
                <a:latin typeface="Calibri"/>
                <a:cs typeface="Calibri"/>
              </a:rPr>
              <a:t>уре</a:t>
            </a:r>
            <a:r>
              <a:rPr sz="3200" b="1" spc="-20" dirty="0">
                <a:latin typeface="Calibri"/>
                <a:cs typeface="Calibri"/>
              </a:rPr>
              <a:t>а</a:t>
            </a:r>
            <a:r>
              <a:rPr sz="3200" b="1" dirty="0">
                <a:latin typeface="Calibri"/>
                <a:cs typeface="Calibri"/>
              </a:rPr>
              <a:t>т</a:t>
            </a:r>
            <a:r>
              <a:rPr sz="3200" b="1" spc="-2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пр</a:t>
            </a:r>
            <a:r>
              <a:rPr sz="3200" b="1" spc="-20" dirty="0">
                <a:latin typeface="Calibri"/>
                <a:cs typeface="Calibri"/>
              </a:rPr>
              <a:t>е</a:t>
            </a:r>
            <a:r>
              <a:rPr sz="3200" b="1" dirty="0">
                <a:latin typeface="Calibri"/>
                <a:cs typeface="Calibri"/>
              </a:rPr>
              <a:t>мии м</a:t>
            </a:r>
            <a:r>
              <a:rPr sz="3200" b="1" spc="-60" dirty="0">
                <a:latin typeface="Calibri"/>
                <a:cs typeface="Calibri"/>
              </a:rPr>
              <a:t>о</a:t>
            </a:r>
            <a:r>
              <a:rPr sz="3200" b="1" dirty="0">
                <a:latin typeface="Calibri"/>
                <a:cs typeface="Calibri"/>
              </a:rPr>
              <a:t>л</a:t>
            </a:r>
            <a:r>
              <a:rPr sz="3200" b="1" spc="-85" dirty="0">
                <a:latin typeface="Calibri"/>
                <a:cs typeface="Calibri"/>
              </a:rPr>
              <a:t>о</a:t>
            </a:r>
            <a:r>
              <a:rPr sz="3200" b="1" dirty="0">
                <a:latin typeface="Calibri"/>
                <a:cs typeface="Calibri"/>
              </a:rPr>
              <a:t>дых</a:t>
            </a:r>
            <a:r>
              <a:rPr sz="3200" b="1" spc="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талан</a:t>
            </a:r>
            <a:r>
              <a:rPr sz="3200" b="1" spc="-20" dirty="0">
                <a:latin typeface="Calibri"/>
                <a:cs typeface="Calibri"/>
              </a:rPr>
              <a:t>т</a:t>
            </a:r>
            <a:r>
              <a:rPr sz="3200" b="1" dirty="0">
                <a:latin typeface="Calibri"/>
                <a:cs typeface="Calibri"/>
              </a:rPr>
              <a:t>ов</a:t>
            </a:r>
            <a:r>
              <a:rPr sz="3200" b="1" spc="-1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в о</a:t>
            </a:r>
            <a:r>
              <a:rPr sz="3200" b="1" spc="-55" dirty="0">
                <a:latin typeface="Calibri"/>
                <a:cs typeface="Calibri"/>
              </a:rPr>
              <a:t>б</a:t>
            </a:r>
            <a:r>
              <a:rPr sz="3200" b="1" dirty="0">
                <a:latin typeface="Calibri"/>
                <a:cs typeface="Calibri"/>
              </a:rPr>
              <a:t>ласти</a:t>
            </a:r>
            <a:r>
              <a:rPr sz="3200" b="1" spc="-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обр</a:t>
            </a:r>
            <a:r>
              <a:rPr sz="3200" b="1" spc="5" dirty="0">
                <a:latin typeface="Calibri"/>
                <a:cs typeface="Calibri"/>
              </a:rPr>
              <a:t>а</a:t>
            </a:r>
            <a:r>
              <a:rPr sz="3200" b="1" dirty="0">
                <a:latin typeface="Calibri"/>
                <a:cs typeface="Calibri"/>
              </a:rPr>
              <a:t>зов</a:t>
            </a:r>
            <a:r>
              <a:rPr sz="3200" b="1" spc="5" dirty="0">
                <a:latin typeface="Calibri"/>
                <a:cs typeface="Calibri"/>
              </a:rPr>
              <a:t>а</a:t>
            </a:r>
            <a:r>
              <a:rPr sz="3200" b="1" dirty="0">
                <a:latin typeface="Calibri"/>
                <a:cs typeface="Calibri"/>
              </a:rPr>
              <a:t>н</a:t>
            </a:r>
            <a:r>
              <a:rPr sz="3200" b="1" spc="5" dirty="0">
                <a:latin typeface="Calibri"/>
                <a:cs typeface="Calibri"/>
              </a:rPr>
              <a:t>и</a:t>
            </a:r>
            <a:r>
              <a:rPr sz="3200" b="1" dirty="0">
                <a:latin typeface="Calibri"/>
                <a:cs typeface="Calibri"/>
              </a:rPr>
              <a:t>я </a:t>
            </a:r>
            <a:r>
              <a:rPr sz="3200" b="1" spc="-130" dirty="0">
                <a:latin typeface="Calibri"/>
                <a:cs typeface="Calibri"/>
              </a:rPr>
              <a:t>г</a:t>
            </a:r>
            <a:r>
              <a:rPr sz="3200" b="1" dirty="0">
                <a:latin typeface="Calibri"/>
                <a:cs typeface="Calibri"/>
              </a:rPr>
              <a:t>лавы</a:t>
            </a:r>
            <a:r>
              <a:rPr sz="3200" b="1" spc="-15" dirty="0">
                <a:latin typeface="Calibri"/>
                <a:cs typeface="Calibri"/>
              </a:rPr>
              <a:t> </a:t>
            </a:r>
            <a:r>
              <a:rPr sz="3200" b="1" spc="-25" dirty="0">
                <a:latin typeface="Calibri"/>
                <a:cs typeface="Calibri"/>
              </a:rPr>
              <a:t>ц</a:t>
            </a:r>
            <a:r>
              <a:rPr sz="3200" b="1" dirty="0">
                <a:latin typeface="Calibri"/>
                <a:cs typeface="Calibri"/>
              </a:rPr>
              <a:t>ентраль</a:t>
            </a:r>
            <a:r>
              <a:rPr sz="3200" b="1" spc="10" dirty="0">
                <a:latin typeface="Calibri"/>
                <a:cs typeface="Calibri"/>
              </a:rPr>
              <a:t>н</a:t>
            </a:r>
            <a:r>
              <a:rPr sz="3200" b="1" dirty="0">
                <a:latin typeface="Calibri"/>
                <a:cs typeface="Calibri"/>
              </a:rPr>
              <a:t>о</a:t>
            </a:r>
            <a:r>
              <a:rPr sz="3200" b="1" spc="-15" dirty="0">
                <a:latin typeface="Calibri"/>
                <a:cs typeface="Calibri"/>
              </a:rPr>
              <a:t>г</a:t>
            </a:r>
            <a:r>
              <a:rPr sz="3200" b="1" dirty="0">
                <a:latin typeface="Calibri"/>
                <a:cs typeface="Calibri"/>
              </a:rPr>
              <a:t>о райо</a:t>
            </a:r>
            <a:r>
              <a:rPr sz="3200" b="1" spc="10" dirty="0">
                <a:latin typeface="Calibri"/>
                <a:cs typeface="Calibri"/>
              </a:rPr>
              <a:t>н</a:t>
            </a:r>
            <a:r>
              <a:rPr sz="3200" b="1" dirty="0">
                <a:latin typeface="Calibri"/>
                <a:cs typeface="Calibri"/>
              </a:rPr>
              <a:t>а</a:t>
            </a:r>
            <a:r>
              <a:rPr sz="3200" b="1" spc="-40" dirty="0">
                <a:latin typeface="Calibri"/>
                <a:cs typeface="Calibri"/>
              </a:rPr>
              <a:t> </a:t>
            </a:r>
            <a:r>
              <a:rPr sz="3200" b="1" spc="-130" dirty="0">
                <a:latin typeface="Calibri"/>
                <a:cs typeface="Calibri"/>
              </a:rPr>
              <a:t>г</a:t>
            </a:r>
            <a:r>
              <a:rPr sz="3200" b="1" dirty="0">
                <a:latin typeface="Calibri"/>
                <a:cs typeface="Calibri"/>
              </a:rPr>
              <a:t>.К</a:t>
            </a:r>
            <a:r>
              <a:rPr sz="3200" b="1" spc="-10" dirty="0">
                <a:latin typeface="Calibri"/>
                <a:cs typeface="Calibri"/>
              </a:rPr>
              <a:t>р</a:t>
            </a:r>
            <a:r>
              <a:rPr sz="3200" b="1" dirty="0">
                <a:latin typeface="Calibri"/>
                <a:cs typeface="Calibri"/>
              </a:rPr>
              <a:t>ас</a:t>
            </a:r>
            <a:r>
              <a:rPr sz="3200" b="1" spc="10" dirty="0">
                <a:latin typeface="Calibri"/>
                <a:cs typeface="Calibri"/>
              </a:rPr>
              <a:t>н</a:t>
            </a:r>
            <a:r>
              <a:rPr sz="3200" b="1" dirty="0">
                <a:latin typeface="Calibri"/>
                <a:cs typeface="Calibri"/>
              </a:rPr>
              <a:t>ояр</a:t>
            </a:r>
            <a:r>
              <a:rPr sz="3200" b="1" spc="5" dirty="0">
                <a:latin typeface="Calibri"/>
                <a:cs typeface="Calibri"/>
              </a:rPr>
              <a:t>с</a:t>
            </a:r>
            <a:r>
              <a:rPr sz="3200" b="1" spc="-40" dirty="0">
                <a:latin typeface="Calibri"/>
                <a:cs typeface="Calibri"/>
              </a:rPr>
              <a:t>к</a:t>
            </a:r>
            <a:r>
              <a:rPr sz="3200" b="1" dirty="0">
                <a:latin typeface="Calibri"/>
                <a:cs typeface="Calibri"/>
              </a:rPr>
              <a:t>а Номи</a:t>
            </a:r>
            <a:r>
              <a:rPr sz="3200" b="1" spc="10" dirty="0">
                <a:latin typeface="Calibri"/>
                <a:cs typeface="Calibri"/>
              </a:rPr>
              <a:t>н</a:t>
            </a:r>
            <a:r>
              <a:rPr sz="3200" b="1" dirty="0">
                <a:latin typeface="Calibri"/>
                <a:cs typeface="Calibri"/>
              </a:rPr>
              <a:t>а</a:t>
            </a:r>
            <a:r>
              <a:rPr sz="3200" b="1" spc="5" dirty="0">
                <a:latin typeface="Calibri"/>
                <a:cs typeface="Calibri"/>
              </a:rPr>
              <a:t>н</a:t>
            </a:r>
            <a:r>
              <a:rPr sz="3200" b="1" dirty="0">
                <a:latin typeface="Calibri"/>
                <a:cs typeface="Calibri"/>
              </a:rPr>
              <a:t>т пр</a:t>
            </a:r>
            <a:r>
              <a:rPr sz="3200" b="1" spc="-25" dirty="0">
                <a:latin typeface="Calibri"/>
                <a:cs typeface="Calibri"/>
              </a:rPr>
              <a:t>е</a:t>
            </a:r>
            <a:r>
              <a:rPr sz="3200" b="1" dirty="0">
                <a:latin typeface="Calibri"/>
                <a:cs typeface="Calibri"/>
              </a:rPr>
              <a:t>мии Прави</a:t>
            </a:r>
            <a:r>
              <a:rPr sz="3200" b="1" spc="-20" dirty="0">
                <a:latin typeface="Calibri"/>
                <a:cs typeface="Calibri"/>
              </a:rPr>
              <a:t>т</a:t>
            </a:r>
            <a:r>
              <a:rPr sz="3200" b="1" spc="-50" dirty="0">
                <a:latin typeface="Calibri"/>
                <a:cs typeface="Calibri"/>
              </a:rPr>
              <a:t>е</a:t>
            </a:r>
            <a:r>
              <a:rPr sz="3200" b="1" dirty="0">
                <a:latin typeface="Calibri"/>
                <a:cs typeface="Calibri"/>
              </a:rPr>
              <a:t>льства </a:t>
            </a:r>
            <a:r>
              <a:rPr sz="3200" b="1" spc="-25" dirty="0">
                <a:latin typeface="Calibri"/>
                <a:cs typeface="Calibri"/>
              </a:rPr>
              <a:t>Р</a:t>
            </a:r>
            <a:r>
              <a:rPr sz="3200" b="1" dirty="0">
                <a:latin typeface="Calibri"/>
                <a:cs typeface="Calibri"/>
              </a:rPr>
              <a:t>о</a:t>
            </a:r>
            <a:r>
              <a:rPr sz="3200" b="1" spc="-15" dirty="0">
                <a:latin typeface="Calibri"/>
                <a:cs typeface="Calibri"/>
              </a:rPr>
              <a:t>с</a:t>
            </a:r>
            <a:r>
              <a:rPr sz="3200" b="1" dirty="0">
                <a:latin typeface="Calibri"/>
                <a:cs typeface="Calibri"/>
              </a:rPr>
              <a:t>с</a:t>
            </a:r>
            <a:r>
              <a:rPr sz="3200" b="1" spc="5" dirty="0">
                <a:latin typeface="Calibri"/>
                <a:cs typeface="Calibri"/>
              </a:rPr>
              <a:t>и</a:t>
            </a:r>
            <a:r>
              <a:rPr sz="3200" b="1" dirty="0">
                <a:latin typeface="Calibri"/>
                <a:cs typeface="Calibri"/>
              </a:rPr>
              <a:t>й</a:t>
            </a:r>
            <a:r>
              <a:rPr sz="3200" b="1" spc="5" dirty="0">
                <a:latin typeface="Calibri"/>
                <a:cs typeface="Calibri"/>
              </a:rPr>
              <a:t>с</a:t>
            </a:r>
            <a:r>
              <a:rPr sz="3200" b="1" spc="-65" dirty="0">
                <a:latin typeface="Calibri"/>
                <a:cs typeface="Calibri"/>
              </a:rPr>
              <a:t>к</a:t>
            </a:r>
            <a:r>
              <a:rPr sz="3200" b="1" dirty="0">
                <a:latin typeface="Calibri"/>
                <a:cs typeface="Calibri"/>
              </a:rPr>
              <a:t>ой</a:t>
            </a:r>
            <a:r>
              <a:rPr sz="3200" b="1" spc="-2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Ф</a:t>
            </a:r>
            <a:r>
              <a:rPr sz="3200" b="1" spc="-55" dirty="0">
                <a:latin typeface="Calibri"/>
                <a:cs typeface="Calibri"/>
              </a:rPr>
              <a:t>е</a:t>
            </a:r>
            <a:r>
              <a:rPr sz="3200" b="1" spc="-30" dirty="0">
                <a:latin typeface="Calibri"/>
                <a:cs typeface="Calibri"/>
              </a:rPr>
              <a:t>д</a:t>
            </a:r>
            <a:r>
              <a:rPr sz="3200" b="1" dirty="0">
                <a:latin typeface="Calibri"/>
                <a:cs typeface="Calibri"/>
              </a:rPr>
              <a:t>ерации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14771" y="4604003"/>
            <a:ext cx="3529583" cy="2253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29250" y="357124"/>
            <a:ext cx="3500754" cy="4258310"/>
          </a:xfrm>
          <a:custGeom>
            <a:avLst/>
            <a:gdLst/>
            <a:ahLst/>
            <a:cxnLst/>
            <a:rect l="l" t="t" r="r" b="b"/>
            <a:pathLst>
              <a:path w="3500754" h="4258310">
                <a:moveTo>
                  <a:pt x="3199638" y="0"/>
                </a:moveTo>
                <a:lnTo>
                  <a:pt x="300863" y="0"/>
                </a:lnTo>
                <a:lnTo>
                  <a:pt x="276193" y="997"/>
                </a:lnTo>
                <a:lnTo>
                  <a:pt x="228577" y="8746"/>
                </a:lnTo>
                <a:lnTo>
                  <a:pt x="183772" y="23649"/>
                </a:lnTo>
                <a:lnTo>
                  <a:pt x="142401" y="45087"/>
                </a:lnTo>
                <a:lnTo>
                  <a:pt x="105083" y="72438"/>
                </a:lnTo>
                <a:lnTo>
                  <a:pt x="72438" y="105083"/>
                </a:lnTo>
                <a:lnTo>
                  <a:pt x="45087" y="142401"/>
                </a:lnTo>
                <a:lnTo>
                  <a:pt x="23649" y="183772"/>
                </a:lnTo>
                <a:lnTo>
                  <a:pt x="8746" y="228577"/>
                </a:lnTo>
                <a:lnTo>
                  <a:pt x="997" y="276193"/>
                </a:lnTo>
                <a:lnTo>
                  <a:pt x="0" y="300863"/>
                </a:lnTo>
                <a:lnTo>
                  <a:pt x="0" y="3956939"/>
                </a:lnTo>
                <a:lnTo>
                  <a:pt x="3939" y="4005729"/>
                </a:lnTo>
                <a:lnTo>
                  <a:pt x="15342" y="4052017"/>
                </a:lnTo>
                <a:lnTo>
                  <a:pt x="33590" y="4095182"/>
                </a:lnTo>
                <a:lnTo>
                  <a:pt x="58062" y="4134604"/>
                </a:lnTo>
                <a:lnTo>
                  <a:pt x="88137" y="4169664"/>
                </a:lnTo>
                <a:lnTo>
                  <a:pt x="123197" y="4199739"/>
                </a:lnTo>
                <a:lnTo>
                  <a:pt x="162619" y="4224211"/>
                </a:lnTo>
                <a:lnTo>
                  <a:pt x="205784" y="4242459"/>
                </a:lnTo>
                <a:lnTo>
                  <a:pt x="252072" y="4253862"/>
                </a:lnTo>
                <a:lnTo>
                  <a:pt x="300863" y="4257802"/>
                </a:lnTo>
                <a:lnTo>
                  <a:pt x="3199638" y="4257802"/>
                </a:lnTo>
                <a:lnTo>
                  <a:pt x="3248428" y="4253862"/>
                </a:lnTo>
                <a:lnTo>
                  <a:pt x="3294716" y="4242459"/>
                </a:lnTo>
                <a:lnTo>
                  <a:pt x="3337881" y="4224211"/>
                </a:lnTo>
                <a:lnTo>
                  <a:pt x="3377303" y="4199739"/>
                </a:lnTo>
                <a:lnTo>
                  <a:pt x="3412363" y="4169664"/>
                </a:lnTo>
                <a:lnTo>
                  <a:pt x="3442438" y="4134604"/>
                </a:lnTo>
                <a:lnTo>
                  <a:pt x="3466910" y="4095182"/>
                </a:lnTo>
                <a:lnTo>
                  <a:pt x="3485158" y="4052017"/>
                </a:lnTo>
                <a:lnTo>
                  <a:pt x="3496561" y="4005729"/>
                </a:lnTo>
                <a:lnTo>
                  <a:pt x="3500501" y="3956939"/>
                </a:lnTo>
                <a:lnTo>
                  <a:pt x="3500501" y="300863"/>
                </a:lnTo>
                <a:lnTo>
                  <a:pt x="3496561" y="252072"/>
                </a:lnTo>
                <a:lnTo>
                  <a:pt x="3485158" y="205784"/>
                </a:lnTo>
                <a:lnTo>
                  <a:pt x="3466910" y="162619"/>
                </a:lnTo>
                <a:lnTo>
                  <a:pt x="3442438" y="123197"/>
                </a:lnTo>
                <a:lnTo>
                  <a:pt x="3412362" y="88137"/>
                </a:lnTo>
                <a:lnTo>
                  <a:pt x="3377303" y="58062"/>
                </a:lnTo>
                <a:lnTo>
                  <a:pt x="3337881" y="33590"/>
                </a:lnTo>
                <a:lnTo>
                  <a:pt x="3294716" y="15342"/>
                </a:lnTo>
                <a:lnTo>
                  <a:pt x="3248428" y="3939"/>
                </a:lnTo>
                <a:lnTo>
                  <a:pt x="319963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29250" y="357124"/>
            <a:ext cx="3500501" cy="4257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86501" y="3429051"/>
            <a:ext cx="3138096" cy="3282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4450" y="308896"/>
            <a:ext cx="7572375" cy="5483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19252" rIns="0" bIns="0" rtlCol="0" anchor="ctr">
            <a:spAutoFit/>
          </a:bodyPr>
          <a:lstStyle/>
          <a:p>
            <a:pPr marL="1321594" marR="3810" indent="-1062514">
              <a:lnSpc>
                <a:spcPct val="102600"/>
              </a:lnSpc>
            </a:pPr>
            <a:r>
              <a:rPr sz="2700" dirty="0">
                <a:latin typeface="+mj-lt"/>
                <a:cs typeface="Times New Roman" panose="02020603050405020304" pitchFamily="18" charset="0"/>
              </a:rPr>
              <a:t>Ор</a:t>
            </a:r>
            <a:r>
              <a:rPr sz="2700" spc="-15" dirty="0">
                <a:latin typeface="+mj-lt"/>
                <a:cs typeface="Times New Roman" panose="02020603050405020304" pitchFamily="18" charset="0"/>
              </a:rPr>
              <a:t>г</a:t>
            </a:r>
            <a:r>
              <a:rPr sz="2700" dirty="0">
                <a:latin typeface="+mj-lt"/>
                <a:cs typeface="Times New Roman" panose="02020603050405020304" pitchFamily="18" charset="0"/>
              </a:rPr>
              <a:t>анизация</a:t>
            </a:r>
            <a:r>
              <a:rPr sz="2700" spc="-11" dirty="0">
                <a:latin typeface="+mj-lt"/>
                <a:cs typeface="Times New Roman" panose="02020603050405020304" pitchFamily="18" charset="0"/>
              </a:rPr>
              <a:t> </a:t>
            </a:r>
            <a:r>
              <a:rPr sz="2700" dirty="0">
                <a:latin typeface="+mj-lt"/>
                <a:cs typeface="Times New Roman" panose="02020603050405020304" pitchFamily="18" charset="0"/>
              </a:rPr>
              <a:t>Всеро</a:t>
            </a:r>
            <a:r>
              <a:rPr sz="2700" spc="-15" dirty="0">
                <a:latin typeface="+mj-lt"/>
                <a:cs typeface="Times New Roman" panose="02020603050405020304" pitchFamily="18" charset="0"/>
              </a:rPr>
              <a:t>с</a:t>
            </a:r>
            <a:r>
              <a:rPr sz="2700" dirty="0">
                <a:latin typeface="+mj-lt"/>
                <a:cs typeface="Times New Roman" panose="02020603050405020304" pitchFamily="18" charset="0"/>
              </a:rPr>
              <a:t>сий</a:t>
            </a:r>
            <a:r>
              <a:rPr sz="2700" spc="4" dirty="0">
                <a:latin typeface="+mj-lt"/>
                <a:cs typeface="Times New Roman" panose="02020603050405020304" pitchFamily="18" charset="0"/>
              </a:rPr>
              <a:t>с</a:t>
            </a:r>
            <a:r>
              <a:rPr sz="2700" dirty="0">
                <a:latin typeface="+mj-lt"/>
                <a:cs typeface="Times New Roman" panose="02020603050405020304" pitchFamily="18" charset="0"/>
              </a:rPr>
              <a:t>ких меропри</a:t>
            </a:r>
            <a:r>
              <a:rPr sz="2700" spc="-11" dirty="0">
                <a:latin typeface="+mj-lt"/>
                <a:cs typeface="Times New Roman" panose="02020603050405020304" pitchFamily="18" charset="0"/>
              </a:rPr>
              <a:t>я</a:t>
            </a:r>
            <a:r>
              <a:rPr sz="2700" dirty="0">
                <a:latin typeface="+mj-lt"/>
                <a:cs typeface="Times New Roman" panose="02020603050405020304" pitchFamily="18" charset="0"/>
              </a:rPr>
              <a:t>тий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7544" y="1358433"/>
            <a:ext cx="8233544" cy="17866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105728" algn="ctr">
              <a:lnSpc>
                <a:spcPct val="90000"/>
              </a:lnSpc>
              <a:tabLst>
                <a:tab pos="266700" algn="l"/>
                <a:tab pos="5613082" algn="l"/>
              </a:tabLst>
            </a:pPr>
            <a:r>
              <a:rPr lang="ru-RU" sz="2025" b="1" dirty="0">
                <a:latin typeface="+mj-lt"/>
                <a:cs typeface="Times New Roman" panose="02020603050405020304" pitchFamily="18" charset="0"/>
              </a:rPr>
              <a:t>В</a:t>
            </a:r>
            <a:r>
              <a:rPr lang="ru-RU" sz="2025" b="1" spc="-1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со</a:t>
            </a:r>
            <a:r>
              <a:rPr lang="ru-RU" sz="2025" b="1" spc="-11" dirty="0">
                <a:latin typeface="+mj-lt"/>
                <a:cs typeface="Times New Roman" panose="02020603050405020304" pitchFamily="18" charset="0"/>
              </a:rPr>
              <a:t>о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тв</a:t>
            </a:r>
            <a:r>
              <a:rPr lang="ru-RU" sz="2025" b="1" spc="-15" dirty="0">
                <a:latin typeface="+mj-lt"/>
                <a:cs typeface="Times New Roman" panose="02020603050405020304" pitchFamily="18" charset="0"/>
              </a:rPr>
              <a:t>е</a:t>
            </a:r>
            <a:r>
              <a:rPr lang="ru-RU" sz="2025" b="1" spc="-19" dirty="0">
                <a:latin typeface="+mj-lt"/>
                <a:cs typeface="Times New Roman" panose="02020603050405020304" pitchFamily="18" charset="0"/>
              </a:rPr>
              <a:t>т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ствии</a:t>
            </a:r>
            <a:r>
              <a:rPr lang="ru-RU" sz="2025" b="1" spc="-1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с резолюцией Всеро</a:t>
            </a:r>
            <a:r>
              <a:rPr lang="ru-RU" sz="2025" b="1" spc="-15" dirty="0">
                <a:latin typeface="+mj-lt"/>
                <a:cs typeface="Times New Roman" panose="02020603050405020304" pitchFamily="18" charset="0"/>
              </a:rPr>
              <a:t>с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си</a:t>
            </a:r>
            <a:r>
              <a:rPr lang="ru-RU" sz="2025" b="1" spc="-8" dirty="0">
                <a:latin typeface="+mj-lt"/>
                <a:cs typeface="Times New Roman" panose="02020603050405020304" pitchFamily="18" charset="0"/>
              </a:rPr>
              <a:t>й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с</a:t>
            </a:r>
            <a:r>
              <a:rPr lang="ru-RU" sz="2025" b="1" spc="-41" dirty="0">
                <a:latin typeface="+mj-lt"/>
                <a:cs typeface="Times New Roman" panose="02020603050405020304" pitchFamily="18" charset="0"/>
              </a:rPr>
              <a:t>к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ой</a:t>
            </a:r>
            <a:r>
              <a:rPr lang="ru-RU" sz="2025" b="1" spc="-1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н</a:t>
            </a:r>
            <a:r>
              <a:rPr lang="ru-RU" sz="2025" b="1" spc="-26" dirty="0">
                <a:latin typeface="+mj-lt"/>
                <a:cs typeface="Times New Roman" panose="02020603050405020304" pitchFamily="18" charset="0"/>
              </a:rPr>
              <a:t>а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уч</a:t>
            </a:r>
            <a:r>
              <a:rPr lang="ru-RU" sz="2025" b="1" spc="4" dirty="0">
                <a:latin typeface="+mj-lt"/>
                <a:cs typeface="Times New Roman" panose="02020603050405020304" pitchFamily="18" charset="0"/>
              </a:rPr>
              <a:t>н</a:t>
            </a:r>
            <a:r>
              <a:rPr lang="ru-RU" sz="2025" b="1" spc="11" dirty="0">
                <a:latin typeface="+mj-lt"/>
                <a:cs typeface="Times New Roman" panose="02020603050405020304" pitchFamily="18" charset="0"/>
              </a:rPr>
              <a:t>о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- п</a:t>
            </a:r>
            <a:r>
              <a:rPr lang="ru-RU" sz="2025" b="1" spc="-34" dirty="0">
                <a:latin typeface="+mj-lt"/>
                <a:cs typeface="Times New Roman" panose="02020603050405020304" pitchFamily="18" charset="0"/>
              </a:rPr>
              <a:t>е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да</a:t>
            </a:r>
            <a:r>
              <a:rPr lang="ru-RU" sz="2025" b="1" spc="-23" dirty="0">
                <a:latin typeface="+mj-lt"/>
                <a:cs typeface="Times New Roman" panose="02020603050405020304" pitchFamily="18" charset="0"/>
              </a:rPr>
              <a:t>г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огич</a:t>
            </a:r>
            <a:r>
              <a:rPr lang="ru-RU" sz="2025" b="1" spc="-8" dirty="0">
                <a:latin typeface="+mj-lt"/>
                <a:cs typeface="Times New Roman" panose="02020603050405020304" pitchFamily="18" charset="0"/>
              </a:rPr>
              <a:t>е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с</a:t>
            </a:r>
            <a:r>
              <a:rPr lang="ru-RU" sz="2025" b="1" spc="-41" dirty="0">
                <a:latin typeface="+mj-lt"/>
                <a:cs typeface="Times New Roman" panose="02020603050405020304" pitchFamily="18" charset="0"/>
              </a:rPr>
              <a:t>к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ой </a:t>
            </a:r>
            <a:r>
              <a:rPr lang="ru-RU" sz="2025" b="1" spc="-45" dirty="0">
                <a:latin typeface="+mj-lt"/>
                <a:cs typeface="Times New Roman" panose="02020603050405020304" pitchFamily="18" charset="0"/>
              </a:rPr>
              <a:t>к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онферен</a:t>
            </a:r>
            <a:r>
              <a:rPr lang="ru-RU" sz="2025" b="1" spc="-8" dirty="0">
                <a:latin typeface="+mj-lt"/>
                <a:cs typeface="Times New Roman" panose="02020603050405020304" pitchFamily="18" charset="0"/>
              </a:rPr>
              <a:t>ц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ии</a:t>
            </a:r>
            <a:r>
              <a:rPr lang="ru-RU" sz="2025" b="1" spc="8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«</a:t>
            </a:r>
            <a:r>
              <a:rPr lang="ru-RU" sz="2025" b="1" spc="-26" dirty="0">
                <a:latin typeface="+mj-lt"/>
                <a:cs typeface="Times New Roman" panose="02020603050405020304" pitchFamily="18" charset="0"/>
              </a:rPr>
              <a:t>В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узовс</a:t>
            </a:r>
            <a:r>
              <a:rPr lang="ru-RU" sz="2025" b="1" spc="-38" dirty="0">
                <a:latin typeface="+mj-lt"/>
                <a:cs typeface="Times New Roman" panose="02020603050405020304" pitchFamily="18" charset="0"/>
              </a:rPr>
              <a:t>к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ая п</a:t>
            </a:r>
            <a:r>
              <a:rPr lang="ru-RU" sz="2025" b="1" spc="-34" dirty="0">
                <a:latin typeface="+mj-lt"/>
                <a:cs typeface="Times New Roman" panose="02020603050405020304" pitchFamily="18" charset="0"/>
              </a:rPr>
              <a:t>е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да</a:t>
            </a:r>
            <a:r>
              <a:rPr lang="ru-RU" sz="2025" b="1" spc="-19" dirty="0">
                <a:latin typeface="+mj-lt"/>
                <a:cs typeface="Times New Roman" panose="02020603050405020304" pitchFamily="18" charset="0"/>
              </a:rPr>
              <a:t>г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оги</a:t>
            </a:r>
            <a:r>
              <a:rPr lang="ru-RU" sz="2025" b="1" spc="-34" dirty="0">
                <a:latin typeface="+mj-lt"/>
                <a:cs typeface="Times New Roman" panose="02020603050405020304" pitchFamily="18" charset="0"/>
              </a:rPr>
              <a:t>к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а</a:t>
            </a:r>
            <a:r>
              <a:rPr lang="ru-RU" sz="2025" b="1" spc="4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2016» </a:t>
            </a:r>
          </a:p>
          <a:p>
            <a:pPr marL="9525" marR="105728" algn="ctr">
              <a:lnSpc>
                <a:spcPct val="90000"/>
              </a:lnSpc>
              <a:tabLst>
                <a:tab pos="266700" algn="l"/>
                <a:tab pos="5613082" algn="l"/>
              </a:tabLst>
            </a:pPr>
            <a:r>
              <a:rPr sz="2025" b="1" dirty="0" err="1">
                <a:latin typeface="+mj-lt"/>
                <a:cs typeface="Times New Roman" panose="02020603050405020304" pitchFamily="18" charset="0"/>
              </a:rPr>
              <a:t>ор</a:t>
            </a:r>
            <a:r>
              <a:rPr sz="2025" b="1" spc="-8" dirty="0" err="1">
                <a:latin typeface="+mj-lt"/>
                <a:cs typeface="Times New Roman" panose="02020603050405020304" pitchFamily="18" charset="0"/>
              </a:rPr>
              <a:t>г</a:t>
            </a:r>
            <a:r>
              <a:rPr sz="2025" b="1" dirty="0" err="1">
                <a:latin typeface="+mj-lt"/>
                <a:cs typeface="Times New Roman" panose="02020603050405020304" pitchFamily="18" charset="0"/>
              </a:rPr>
              <a:t>анизов</a:t>
            </a:r>
            <a:r>
              <a:rPr sz="2025" b="1" spc="-8" dirty="0" err="1">
                <a:latin typeface="+mj-lt"/>
                <a:cs typeface="Times New Roman" panose="02020603050405020304" pitchFamily="18" charset="0"/>
              </a:rPr>
              <a:t>а</a:t>
            </a:r>
            <a:r>
              <a:rPr sz="2025" b="1" dirty="0" err="1">
                <a:latin typeface="+mj-lt"/>
                <a:cs typeface="Times New Roman" panose="02020603050405020304" pitchFamily="18" charset="0"/>
              </a:rPr>
              <a:t>н</a:t>
            </a:r>
            <a:r>
              <a:rPr lang="ru-RU" sz="2025" b="1" dirty="0">
                <a:latin typeface="+mj-lt"/>
                <a:cs typeface="Times New Roman" panose="02020603050405020304" pitchFamily="18" charset="0"/>
              </a:rPr>
              <a:t>ы мероприятия всероссийского уровня:</a:t>
            </a:r>
          </a:p>
          <a:p>
            <a:pPr marL="9525" marR="105728" algn="ctr">
              <a:lnSpc>
                <a:spcPct val="90000"/>
              </a:lnSpc>
              <a:tabLst>
                <a:tab pos="266700" algn="l"/>
                <a:tab pos="5613082" algn="l"/>
              </a:tabLst>
            </a:pPr>
            <a:endParaRPr lang="ru-RU" sz="2025" b="1" dirty="0">
              <a:latin typeface="+mj-lt"/>
              <a:cs typeface="Times New Roman" panose="02020603050405020304" pitchFamily="18" charset="0"/>
            </a:endParaRPr>
          </a:p>
          <a:p>
            <a:pPr marL="352425" marR="105728" indent="-342900" algn="just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266700" algn="l"/>
                <a:tab pos="5613082" algn="l"/>
              </a:tabLst>
            </a:pPr>
            <a:r>
              <a:rPr lang="ru-RU" sz="2025" dirty="0">
                <a:latin typeface="+mj-lt"/>
                <a:cs typeface="Times New Roman" panose="02020603050405020304" pitchFamily="18" charset="0"/>
              </a:rPr>
              <a:t>«</a:t>
            </a:r>
            <a:r>
              <a:rPr sz="2400" dirty="0" err="1">
                <a:latin typeface="+mj-lt"/>
                <a:cs typeface="Times New Roman" panose="02020603050405020304" pitchFamily="18" charset="0"/>
              </a:rPr>
              <a:t>Всеро</a:t>
            </a:r>
            <a:r>
              <a:rPr sz="2400" spc="-15" dirty="0" err="1">
                <a:latin typeface="+mj-lt"/>
                <a:cs typeface="Times New Roman" panose="02020603050405020304" pitchFamily="18" charset="0"/>
              </a:rPr>
              <a:t>с</a:t>
            </a:r>
            <a:r>
              <a:rPr sz="2400" dirty="0" err="1">
                <a:latin typeface="+mj-lt"/>
                <a:cs typeface="Times New Roman" panose="02020603050405020304" pitchFamily="18" charset="0"/>
              </a:rPr>
              <a:t>си</a:t>
            </a:r>
            <a:r>
              <a:rPr sz="2400" spc="-8" dirty="0" err="1">
                <a:latin typeface="+mj-lt"/>
                <a:cs typeface="Times New Roman" panose="02020603050405020304" pitchFamily="18" charset="0"/>
              </a:rPr>
              <a:t>й</a:t>
            </a:r>
            <a:r>
              <a:rPr sz="2400" dirty="0" err="1">
                <a:latin typeface="+mj-lt"/>
                <a:cs typeface="Times New Roman" panose="02020603050405020304" pitchFamily="18" charset="0"/>
              </a:rPr>
              <a:t>с</a:t>
            </a:r>
            <a:r>
              <a:rPr sz="2400" spc="-34" dirty="0" err="1">
                <a:latin typeface="+mj-lt"/>
                <a:cs typeface="Times New Roman" panose="02020603050405020304" pitchFamily="18" charset="0"/>
              </a:rPr>
              <a:t>к</a:t>
            </a:r>
            <a:r>
              <a:rPr sz="2400" dirty="0" err="1">
                <a:latin typeface="+mj-lt"/>
                <a:cs typeface="Times New Roman" panose="02020603050405020304" pitchFamily="18" charset="0"/>
              </a:rPr>
              <a:t>ая</a:t>
            </a:r>
            <a:r>
              <a:rPr sz="2400" dirty="0">
                <a:latin typeface="+mj-lt"/>
                <a:cs typeface="Times New Roman" panose="02020603050405020304" pitchFamily="18" charset="0"/>
              </a:rPr>
              <a:t> дист</a:t>
            </a:r>
            <a:r>
              <a:rPr sz="2400" spc="-8" dirty="0">
                <a:latin typeface="+mj-lt"/>
                <a:cs typeface="Times New Roman" panose="02020603050405020304" pitchFamily="18" charset="0"/>
              </a:rPr>
              <a:t>а</a:t>
            </a:r>
            <a:r>
              <a:rPr sz="2400" dirty="0">
                <a:latin typeface="+mj-lt"/>
                <a:cs typeface="Times New Roman" panose="02020603050405020304" pitchFamily="18" charset="0"/>
              </a:rPr>
              <a:t>нц</a:t>
            </a:r>
            <a:r>
              <a:rPr sz="2400" spc="-8" dirty="0">
                <a:latin typeface="+mj-lt"/>
                <a:cs typeface="Times New Roman" panose="02020603050405020304" pitchFamily="18" charset="0"/>
              </a:rPr>
              <a:t>и</a:t>
            </a:r>
            <a:r>
              <a:rPr sz="2400" dirty="0">
                <a:latin typeface="+mj-lt"/>
                <a:cs typeface="Times New Roman" panose="02020603050405020304" pitchFamily="18" charset="0"/>
              </a:rPr>
              <a:t>онная </a:t>
            </a:r>
            <a:r>
              <a:rPr sz="2400" spc="-38" dirty="0" err="1">
                <a:latin typeface="+mj-lt"/>
                <a:cs typeface="Times New Roman" panose="02020603050405020304" pitchFamily="18" charset="0"/>
              </a:rPr>
              <a:t>о</a:t>
            </a:r>
            <a:r>
              <a:rPr sz="2400" dirty="0" err="1">
                <a:latin typeface="+mj-lt"/>
                <a:cs typeface="Times New Roman" panose="02020603050405020304" pitchFamily="18" charset="0"/>
              </a:rPr>
              <a:t>л</a:t>
            </a:r>
            <a:r>
              <a:rPr sz="2400" spc="-11" dirty="0" err="1">
                <a:latin typeface="+mj-lt"/>
                <a:cs typeface="Times New Roman" panose="02020603050405020304" pitchFamily="18" charset="0"/>
              </a:rPr>
              <a:t>и</a:t>
            </a:r>
            <a:r>
              <a:rPr sz="2400" dirty="0" err="1">
                <a:latin typeface="+mj-lt"/>
                <a:cs typeface="Times New Roman" panose="02020603050405020304" pitchFamily="18" charset="0"/>
              </a:rPr>
              <a:t>мпиада</a:t>
            </a:r>
            <a:r>
              <a:rPr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+mj-lt"/>
                <a:cs typeface="Times New Roman" panose="02020603050405020304" pitchFamily="18" charset="0"/>
              </a:rPr>
              <a:t>по</a:t>
            </a:r>
            <a:r>
              <a:rPr sz="2400" dirty="0">
                <a:latin typeface="+mj-lt"/>
                <a:cs typeface="Times New Roman" panose="02020603050405020304" pitchFamily="18" charset="0"/>
              </a:rPr>
              <a:t> ан</a:t>
            </a:r>
            <a:r>
              <a:rPr sz="2400" spc="-11" dirty="0">
                <a:latin typeface="+mj-lt"/>
                <a:cs typeface="Times New Roman" panose="02020603050405020304" pitchFamily="18" charset="0"/>
              </a:rPr>
              <a:t>а</a:t>
            </a:r>
            <a:r>
              <a:rPr sz="2400" spc="-19" dirty="0">
                <a:latin typeface="+mj-lt"/>
                <a:cs typeface="Times New Roman" panose="02020603050405020304" pitchFamily="18" charset="0"/>
              </a:rPr>
              <a:t>т</a:t>
            </a:r>
            <a:r>
              <a:rPr sz="2400" dirty="0">
                <a:latin typeface="+mj-lt"/>
                <a:cs typeface="Times New Roman" panose="02020603050405020304" pitchFamily="18" charset="0"/>
              </a:rPr>
              <a:t>омии,</a:t>
            </a:r>
            <a:r>
              <a:rPr sz="2400" spc="-11" dirty="0">
                <a:latin typeface="+mj-lt"/>
                <a:cs typeface="Times New Roman" panose="02020603050405020304" pitchFamily="18" charset="0"/>
              </a:rPr>
              <a:t> </a:t>
            </a:r>
            <a:r>
              <a:rPr sz="2400" dirty="0" err="1">
                <a:latin typeface="+mj-lt"/>
                <a:cs typeface="Times New Roman" panose="02020603050405020304" pitchFamily="18" charset="0"/>
              </a:rPr>
              <a:t>п</a:t>
            </a:r>
            <a:r>
              <a:rPr sz="2400" spc="-15" dirty="0" err="1">
                <a:latin typeface="+mj-lt"/>
                <a:cs typeface="Times New Roman" panose="02020603050405020304" pitchFamily="18" charset="0"/>
              </a:rPr>
              <a:t>а</a:t>
            </a:r>
            <a:r>
              <a:rPr sz="2400" spc="-19" dirty="0" err="1">
                <a:latin typeface="+mj-lt"/>
                <a:cs typeface="Times New Roman" panose="02020603050405020304" pitchFamily="18" charset="0"/>
              </a:rPr>
              <a:t>т</a:t>
            </a:r>
            <a:r>
              <a:rPr sz="2400" spc="-38" dirty="0" err="1">
                <a:latin typeface="+mj-lt"/>
                <a:cs typeface="Times New Roman" panose="02020603050405020304" pitchFamily="18" charset="0"/>
              </a:rPr>
              <a:t>о</a:t>
            </a:r>
            <a:r>
              <a:rPr sz="2400" dirty="0" err="1">
                <a:latin typeface="+mj-lt"/>
                <a:cs typeface="Times New Roman" panose="02020603050405020304" pitchFamily="18" charset="0"/>
              </a:rPr>
              <a:t>логии</a:t>
            </a:r>
            <a:r>
              <a:rPr sz="2400" dirty="0">
                <a:latin typeface="+mj-lt"/>
                <a:cs typeface="Times New Roman" panose="02020603050405020304" pitchFamily="18" charset="0"/>
              </a:rPr>
              <a:t> и </a:t>
            </a:r>
            <a:r>
              <a:rPr sz="2400" dirty="0" err="1">
                <a:latin typeface="+mj-lt"/>
                <a:cs typeface="Times New Roman" panose="02020603050405020304" pitchFamily="18" charset="0"/>
              </a:rPr>
              <a:t>м</a:t>
            </a:r>
            <a:r>
              <a:rPr sz="2400" spc="-26" dirty="0" err="1">
                <a:latin typeface="+mj-lt"/>
                <a:cs typeface="Times New Roman" panose="02020603050405020304" pitchFamily="18" charset="0"/>
              </a:rPr>
              <a:t>е</a:t>
            </a:r>
            <a:r>
              <a:rPr sz="2400" dirty="0" err="1">
                <a:latin typeface="+mj-lt"/>
                <a:cs typeface="Times New Roman" panose="02020603050405020304" pitchFamily="18" charset="0"/>
              </a:rPr>
              <a:t>ди</a:t>
            </a:r>
            <a:r>
              <a:rPr sz="2400" spc="-8" dirty="0" err="1">
                <a:latin typeface="+mj-lt"/>
                <a:cs typeface="Times New Roman" panose="02020603050405020304" pitchFamily="18" charset="0"/>
              </a:rPr>
              <a:t>ц</a:t>
            </a:r>
            <a:r>
              <a:rPr sz="2400" dirty="0" err="1">
                <a:latin typeface="+mj-lt"/>
                <a:cs typeface="Times New Roman" panose="02020603050405020304" pitchFamily="18" charset="0"/>
              </a:rPr>
              <a:t>инс</a:t>
            </a:r>
            <a:r>
              <a:rPr sz="2400" spc="-41" dirty="0" err="1">
                <a:latin typeface="+mj-lt"/>
                <a:cs typeface="Times New Roman" panose="02020603050405020304" pitchFamily="18" charset="0"/>
              </a:rPr>
              <a:t>к</a:t>
            </a:r>
            <a:r>
              <a:rPr sz="2400" dirty="0" err="1">
                <a:latin typeface="+mj-lt"/>
                <a:cs typeface="Times New Roman" panose="02020603050405020304" pitchFamily="18" charset="0"/>
              </a:rPr>
              <a:t>ой</a:t>
            </a:r>
            <a:r>
              <a:rPr sz="2400" spc="4" dirty="0">
                <a:latin typeface="+mj-lt"/>
                <a:cs typeface="Times New Roman" panose="02020603050405020304" pitchFamily="18" charset="0"/>
              </a:rPr>
              <a:t> </a:t>
            </a:r>
            <a:r>
              <a:rPr sz="2400" spc="-19" dirty="0" err="1">
                <a:latin typeface="+mj-lt"/>
                <a:cs typeface="Times New Roman" panose="02020603050405020304" pitchFamily="18" charset="0"/>
              </a:rPr>
              <a:t>г</a:t>
            </a:r>
            <a:r>
              <a:rPr sz="2400" dirty="0" err="1">
                <a:latin typeface="+mj-lt"/>
                <a:cs typeface="Times New Roman" panose="02020603050405020304" pitchFamily="18" charset="0"/>
              </a:rPr>
              <a:t>ен</a:t>
            </a:r>
            <a:r>
              <a:rPr sz="2400" spc="-11" dirty="0" err="1">
                <a:latin typeface="+mj-lt"/>
                <a:cs typeface="Times New Roman" panose="02020603050405020304" pitchFamily="18" charset="0"/>
              </a:rPr>
              <a:t>е</a:t>
            </a:r>
            <a:r>
              <a:rPr sz="2400" dirty="0" err="1">
                <a:latin typeface="+mj-lt"/>
                <a:cs typeface="Times New Roman" panose="02020603050405020304" pitchFamily="18" charset="0"/>
              </a:rPr>
              <a:t>ти</a:t>
            </a:r>
            <a:r>
              <a:rPr sz="2400" spc="-34" dirty="0" err="1">
                <a:latin typeface="+mj-lt"/>
                <a:cs typeface="Times New Roman" panose="02020603050405020304" pitchFamily="18" charset="0"/>
              </a:rPr>
              <a:t>к</a:t>
            </a:r>
            <a:r>
              <a:rPr sz="2400" dirty="0" err="1">
                <a:latin typeface="+mj-lt"/>
                <a:cs typeface="Times New Roman" panose="02020603050405020304" pitchFamily="18" charset="0"/>
              </a:rPr>
              <a:t>е</a:t>
            </a:r>
            <a:r>
              <a:rPr lang="ru-RU" sz="2400" dirty="0">
                <a:latin typeface="+mj-lt"/>
                <a:cs typeface="Times New Roman" panose="02020603050405020304" pitchFamily="18" charset="0"/>
              </a:rPr>
              <a:t> » </a:t>
            </a:r>
            <a:r>
              <a:rPr sz="2400" spc="-11" dirty="0">
                <a:latin typeface="+mj-lt"/>
                <a:cs typeface="Times New Roman" panose="02020603050405020304" pitchFamily="18" charset="0"/>
              </a:rPr>
              <a:t>(21.11.</a:t>
            </a:r>
            <a:r>
              <a:rPr sz="2400" spc="-23" dirty="0">
                <a:latin typeface="+mj-lt"/>
                <a:cs typeface="Times New Roman" panose="02020603050405020304" pitchFamily="18" charset="0"/>
              </a:rPr>
              <a:t>1</a:t>
            </a:r>
            <a:r>
              <a:rPr sz="2400" spc="-11" dirty="0">
                <a:latin typeface="+mj-lt"/>
                <a:cs typeface="Times New Roman" panose="02020603050405020304" pitchFamily="18" charset="0"/>
              </a:rPr>
              <a:t>6</a:t>
            </a:r>
            <a:r>
              <a:rPr sz="2400" dirty="0">
                <a:latin typeface="+mj-lt"/>
                <a:cs typeface="Times New Roman" panose="02020603050405020304" pitchFamily="18" charset="0"/>
              </a:rPr>
              <a:t>-</a:t>
            </a:r>
            <a:r>
              <a:rPr sz="2400" spc="-26" dirty="0">
                <a:latin typeface="+mj-lt"/>
                <a:cs typeface="Times New Roman" panose="02020603050405020304" pitchFamily="18" charset="0"/>
              </a:rPr>
              <a:t> </a:t>
            </a:r>
            <a:r>
              <a:rPr sz="2400" spc="-15" dirty="0">
                <a:latin typeface="+mj-lt"/>
                <a:cs typeface="Times New Roman" panose="02020603050405020304" pitchFamily="18" charset="0"/>
              </a:rPr>
              <a:t>25.12.16);</a:t>
            </a:r>
            <a:endParaRPr lang="ru-RU" sz="2400" spc="-15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70219" y="130437"/>
            <a:ext cx="1383425" cy="9595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398926" y="462105"/>
            <a:ext cx="445134" cy="241935"/>
          </a:xfrm>
          <a:custGeom>
            <a:avLst/>
            <a:gdLst/>
            <a:ahLst/>
            <a:cxnLst/>
            <a:rect l="l" t="t" r="r" b="b"/>
            <a:pathLst>
              <a:path w="445134" h="322580">
                <a:moveTo>
                  <a:pt x="25908" y="178815"/>
                </a:moveTo>
                <a:lnTo>
                  <a:pt x="0" y="190753"/>
                </a:lnTo>
                <a:lnTo>
                  <a:pt x="60451" y="322579"/>
                </a:lnTo>
                <a:lnTo>
                  <a:pt x="85090" y="311276"/>
                </a:lnTo>
                <a:lnTo>
                  <a:pt x="45720" y="225298"/>
                </a:lnTo>
                <a:lnTo>
                  <a:pt x="95118" y="225298"/>
                </a:lnTo>
                <a:lnTo>
                  <a:pt x="25908" y="178815"/>
                </a:lnTo>
                <a:close/>
              </a:path>
              <a:path w="445134" h="322580">
                <a:moveTo>
                  <a:pt x="95118" y="225298"/>
                </a:moveTo>
                <a:lnTo>
                  <a:pt x="45720" y="225298"/>
                </a:lnTo>
                <a:lnTo>
                  <a:pt x="138302" y="286892"/>
                </a:lnTo>
                <a:lnTo>
                  <a:pt x="165100" y="274700"/>
                </a:lnTo>
                <a:lnTo>
                  <a:pt x="150205" y="242188"/>
                </a:lnTo>
                <a:lnTo>
                  <a:pt x="120269" y="242188"/>
                </a:lnTo>
                <a:lnTo>
                  <a:pt x="95118" y="225298"/>
                </a:lnTo>
                <a:close/>
              </a:path>
              <a:path w="445134" h="322580">
                <a:moveTo>
                  <a:pt x="230505" y="85089"/>
                </a:moveTo>
                <a:lnTo>
                  <a:pt x="132715" y="129920"/>
                </a:lnTo>
                <a:lnTo>
                  <a:pt x="193167" y="261874"/>
                </a:lnTo>
                <a:lnTo>
                  <a:pt x="268275" y="227456"/>
                </a:lnTo>
                <a:lnTo>
                  <a:pt x="209550" y="227456"/>
                </a:lnTo>
                <a:lnTo>
                  <a:pt x="193167" y="191515"/>
                </a:lnTo>
                <a:lnTo>
                  <a:pt x="241615" y="169290"/>
                </a:lnTo>
                <a:lnTo>
                  <a:pt x="183007" y="169290"/>
                </a:lnTo>
                <a:lnTo>
                  <a:pt x="169545" y="140080"/>
                </a:lnTo>
                <a:lnTo>
                  <a:pt x="240792" y="107441"/>
                </a:lnTo>
                <a:lnTo>
                  <a:pt x="230505" y="85089"/>
                </a:lnTo>
                <a:close/>
              </a:path>
              <a:path w="445134" h="322580">
                <a:moveTo>
                  <a:pt x="104648" y="142748"/>
                </a:moveTo>
                <a:lnTo>
                  <a:pt x="79883" y="154177"/>
                </a:lnTo>
                <a:lnTo>
                  <a:pt x="120269" y="242188"/>
                </a:lnTo>
                <a:lnTo>
                  <a:pt x="150205" y="242188"/>
                </a:lnTo>
                <a:lnTo>
                  <a:pt x="104648" y="142748"/>
                </a:lnTo>
                <a:close/>
              </a:path>
              <a:path w="445134" h="322580">
                <a:moveTo>
                  <a:pt x="283337" y="193675"/>
                </a:moveTo>
                <a:lnTo>
                  <a:pt x="209550" y="227456"/>
                </a:lnTo>
                <a:lnTo>
                  <a:pt x="268275" y="227456"/>
                </a:lnTo>
                <a:lnTo>
                  <a:pt x="293497" y="215900"/>
                </a:lnTo>
                <a:lnTo>
                  <a:pt x="283337" y="193675"/>
                </a:lnTo>
                <a:close/>
              </a:path>
              <a:path w="445134" h="322580">
                <a:moveTo>
                  <a:pt x="270510" y="66801"/>
                </a:moveTo>
                <a:lnTo>
                  <a:pt x="243205" y="79248"/>
                </a:lnTo>
                <a:lnTo>
                  <a:pt x="335152" y="196723"/>
                </a:lnTo>
                <a:lnTo>
                  <a:pt x="364109" y="183514"/>
                </a:lnTo>
                <a:lnTo>
                  <a:pt x="358050" y="148336"/>
                </a:lnTo>
                <a:lnTo>
                  <a:pt x="331977" y="148336"/>
                </a:lnTo>
                <a:lnTo>
                  <a:pt x="270510" y="66801"/>
                </a:lnTo>
                <a:close/>
              </a:path>
              <a:path w="445134" h="322580">
                <a:moveTo>
                  <a:pt x="249174" y="138937"/>
                </a:moveTo>
                <a:lnTo>
                  <a:pt x="183007" y="169290"/>
                </a:lnTo>
                <a:lnTo>
                  <a:pt x="241615" y="169290"/>
                </a:lnTo>
                <a:lnTo>
                  <a:pt x="259334" y="161162"/>
                </a:lnTo>
                <a:lnTo>
                  <a:pt x="249174" y="138937"/>
                </a:lnTo>
                <a:close/>
              </a:path>
              <a:path w="445134" h="322580">
                <a:moveTo>
                  <a:pt x="378841" y="72898"/>
                </a:moveTo>
                <a:lnTo>
                  <a:pt x="345059" y="72898"/>
                </a:lnTo>
                <a:lnTo>
                  <a:pt x="416560" y="159512"/>
                </a:lnTo>
                <a:lnTo>
                  <a:pt x="444754" y="146557"/>
                </a:lnTo>
                <a:lnTo>
                  <a:pt x="438397" y="113664"/>
                </a:lnTo>
                <a:lnTo>
                  <a:pt x="411480" y="113664"/>
                </a:lnTo>
                <a:lnTo>
                  <a:pt x="378841" y="72898"/>
                </a:lnTo>
                <a:close/>
              </a:path>
              <a:path w="445134" h="322580">
                <a:moveTo>
                  <a:pt x="346201" y="32130"/>
                </a:moveTo>
                <a:lnTo>
                  <a:pt x="314579" y="46608"/>
                </a:lnTo>
                <a:lnTo>
                  <a:pt x="331977" y="148336"/>
                </a:lnTo>
                <a:lnTo>
                  <a:pt x="358050" y="148336"/>
                </a:lnTo>
                <a:lnTo>
                  <a:pt x="345059" y="72898"/>
                </a:lnTo>
                <a:lnTo>
                  <a:pt x="378841" y="72898"/>
                </a:lnTo>
                <a:lnTo>
                  <a:pt x="346201" y="32130"/>
                </a:lnTo>
                <a:close/>
              </a:path>
              <a:path w="445134" h="322580">
                <a:moveTo>
                  <a:pt x="416433" y="0"/>
                </a:moveTo>
                <a:lnTo>
                  <a:pt x="389636" y="12318"/>
                </a:lnTo>
                <a:lnTo>
                  <a:pt x="411480" y="113664"/>
                </a:lnTo>
                <a:lnTo>
                  <a:pt x="438397" y="113664"/>
                </a:lnTo>
                <a:lnTo>
                  <a:pt x="416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TextBox 7"/>
          <p:cNvSpPr txBox="1"/>
          <p:nvPr/>
        </p:nvSpPr>
        <p:spPr>
          <a:xfrm>
            <a:off x="374877" y="3154193"/>
            <a:ext cx="3507879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025" dirty="0">
                <a:latin typeface="+mj-lt"/>
                <a:cs typeface="Times New Roman" panose="02020603050405020304" pitchFamily="18" charset="0"/>
              </a:rPr>
              <a:t>     </a:t>
            </a:r>
            <a:r>
              <a:rPr lang="ru-RU" sz="2400" dirty="0">
                <a:latin typeface="+mj-lt"/>
                <a:cs typeface="Times New Roman" panose="02020603050405020304" pitchFamily="18" charset="0"/>
              </a:rPr>
              <a:t>«Всероссийский дистанционный конкурс  учебно-методических материалов</a:t>
            </a: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,» </a:t>
            </a:r>
            <a:r>
              <a:rPr lang="ru-RU" sz="2400" dirty="0">
                <a:latin typeface="+mj-lt"/>
                <a:cs typeface="Times New Roman" panose="02020603050405020304" pitchFamily="18" charset="0"/>
              </a:rPr>
              <a:t>(1.11.16-28.12.16).</a:t>
            </a:r>
          </a:p>
          <a:p>
            <a:pPr algn="just"/>
            <a:endParaRPr lang="ru-RU" sz="1350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t="12912" r="45608" b="7418"/>
          <a:stretch>
            <a:fillRect/>
          </a:stretch>
        </p:blipFill>
        <p:spPr bwMode="auto">
          <a:xfrm>
            <a:off x="4427984" y="3177840"/>
            <a:ext cx="3818606" cy="2980877"/>
          </a:xfrm>
          <a:prstGeom prst="rect">
            <a:avLst/>
          </a:prstGeom>
          <a:noFill/>
          <a:ln w="1587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864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0331" y="1724682"/>
            <a:ext cx="4875620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63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+mj-lt"/>
                <a:cs typeface="Times New Roman" pitchFamily="18" charset="0"/>
              </a:rPr>
              <a:t>преподавателя</a:t>
            </a:r>
          </a:p>
          <a:p>
            <a:endParaRPr lang="ru-RU" sz="13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369432"/>
            <a:ext cx="7710048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j-lt"/>
                <a:cs typeface="Times New Roman" pitchFamily="18" charset="0"/>
              </a:rPr>
              <a:t>Участники «Всероссийского дистанционного конкурса  учебно-методических материалов,    способствующих реализации </a:t>
            </a:r>
            <a:r>
              <a:rPr lang="ru-RU" sz="2000" b="1" dirty="0" err="1">
                <a:latin typeface="+mj-lt"/>
                <a:cs typeface="Times New Roman" panose="02020603050405020304" pitchFamily="18" charset="0"/>
              </a:rPr>
              <a:t>компетентностного</a:t>
            </a:r>
            <a:r>
              <a:rPr lang="ru-RU" sz="2000" b="1" dirty="0">
                <a:latin typeface="+mj-lt"/>
                <a:cs typeface="Times New Roman" panose="02020603050405020304" pitchFamily="18" charset="0"/>
              </a:rPr>
              <a:t> подхода в профессиональном образовании медицинских и фармацевтических специальностей» </a:t>
            </a:r>
          </a:p>
        </p:txBody>
      </p:sp>
      <p:pic>
        <p:nvPicPr>
          <p:cNvPr id="4098" name="Picture 2" descr="Картинки по запросу преподаватели группа картин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797" y="1892443"/>
            <a:ext cx="1669176" cy="803678"/>
          </a:xfrm>
          <a:prstGeom prst="rect">
            <a:avLst/>
          </a:prstGeom>
          <a:noFill/>
        </p:spPr>
      </p:pic>
      <p:pic>
        <p:nvPicPr>
          <p:cNvPr id="4100" name="Picture 4" descr="Картинки по запросу домики картин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2729" y="2810803"/>
            <a:ext cx="1071570" cy="11738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50331" y="2136570"/>
            <a:ext cx="6153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latin typeface="+mj-lt"/>
                <a:cs typeface="Times New Roman" pitchFamily="18" charset="0"/>
              </a:rPr>
              <a:t>медицинских образовательных организаций </a:t>
            </a:r>
          </a:p>
          <a:p>
            <a:pPr algn="just"/>
            <a:r>
              <a:rPr lang="ru-RU" dirty="0">
                <a:latin typeface="+mj-lt"/>
                <a:cs typeface="Times New Roman" pitchFamily="18" charset="0"/>
              </a:rPr>
              <a:t>(Красноярск, Красноярского края, Иркутской области, Омска, Свердловска, Республики Крым)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74455" y="3023343"/>
            <a:ext cx="4875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latin typeface="+mj-lt"/>
                <a:cs typeface="Times New Roman" pitchFamily="18" charset="0"/>
              </a:rPr>
              <a:t>конкурсных работ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7077" y="3390132"/>
            <a:ext cx="6311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Активные участники: </a:t>
            </a:r>
          </a:p>
          <a:p>
            <a:r>
              <a:rPr lang="ru-RU" b="1" dirty="0">
                <a:solidFill>
                  <a:srgbClr val="C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26</a:t>
            </a:r>
            <a:r>
              <a:rPr lang="ru-RU" dirty="0">
                <a:latin typeface="+mj-lt"/>
                <a:ea typeface="Times New Roman" pitchFamily="18" charset="0"/>
                <a:cs typeface="Times New Roman" pitchFamily="18" charset="0"/>
              </a:rPr>
              <a:t> работ - ФГБОУ ВО </a:t>
            </a:r>
            <a:r>
              <a:rPr lang="ru-RU" dirty="0" err="1">
                <a:latin typeface="+mj-lt"/>
                <a:ea typeface="Times New Roman" pitchFamily="18" charset="0"/>
                <a:cs typeface="Times New Roman" pitchFamily="18" charset="0"/>
              </a:rPr>
              <a:t>ОмГМУ</a:t>
            </a:r>
            <a:r>
              <a:rPr lang="ru-RU" dirty="0">
                <a:latin typeface="+mj-lt"/>
                <a:ea typeface="Times New Roman" pitchFamily="18" charset="0"/>
                <a:cs typeface="Times New Roman" pitchFamily="18" charset="0"/>
              </a:rPr>
              <a:t> Минздрава России, </a:t>
            </a:r>
          </a:p>
          <a:p>
            <a:r>
              <a:rPr lang="ru-RU" dirty="0">
                <a:latin typeface="+mj-lt"/>
                <a:ea typeface="Times New Roman" pitchFamily="18" charset="0"/>
                <a:cs typeface="Times New Roman" pitchFamily="18" charset="0"/>
              </a:rPr>
              <a:t>                   колледж (г. Омск)</a:t>
            </a:r>
          </a:p>
          <a:p>
            <a:r>
              <a:rPr lang="ru-RU" b="1" dirty="0">
                <a:solidFill>
                  <a:srgbClr val="C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11</a:t>
            </a:r>
            <a:r>
              <a:rPr lang="ru-RU" dirty="0">
                <a:latin typeface="+mj-lt"/>
                <a:ea typeface="Times New Roman" pitchFamily="18" charset="0"/>
                <a:cs typeface="Times New Roman" pitchFamily="18" charset="0"/>
              </a:rPr>
              <a:t> работ  - «</a:t>
            </a:r>
            <a:r>
              <a:rPr lang="ru-RU" dirty="0" err="1">
                <a:latin typeface="+mj-lt"/>
                <a:ea typeface="Times New Roman" pitchFamily="18" charset="0"/>
                <a:cs typeface="Times New Roman" pitchFamily="18" charset="0"/>
              </a:rPr>
              <a:t>Канский</a:t>
            </a:r>
            <a:r>
              <a:rPr lang="ru-RU" dirty="0">
                <a:latin typeface="+mj-lt"/>
                <a:ea typeface="Times New Roman" pitchFamily="18" charset="0"/>
                <a:cs typeface="Times New Roman" pitchFamily="18" charset="0"/>
              </a:rPr>
              <a:t> медицинский техникум» (г. Канск)</a:t>
            </a:r>
          </a:p>
          <a:p>
            <a:r>
              <a:rPr lang="ru-RU" b="1" dirty="0">
                <a:solidFill>
                  <a:srgbClr val="C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8</a:t>
            </a:r>
            <a:r>
              <a:rPr lang="ru-RU" dirty="0">
                <a:latin typeface="+mj-lt"/>
                <a:ea typeface="Times New Roman" pitchFamily="18" charset="0"/>
                <a:cs typeface="Times New Roman" pitchFamily="18" charset="0"/>
              </a:rPr>
              <a:t> работ - «Крымский медицинский колледж» (</a:t>
            </a:r>
            <a:r>
              <a:rPr lang="ru-RU" dirty="0" err="1">
                <a:latin typeface="+mj-lt"/>
                <a:ea typeface="Times New Roman" pitchFamily="18" charset="0"/>
                <a:cs typeface="Times New Roman" pitchFamily="18" charset="0"/>
              </a:rPr>
              <a:t>Респ</a:t>
            </a:r>
            <a:r>
              <a:rPr lang="ru-RU" dirty="0">
                <a:latin typeface="+mj-lt"/>
                <a:ea typeface="Times New Roman" pitchFamily="18" charset="0"/>
                <a:cs typeface="Times New Roman" pitchFamily="18" charset="0"/>
              </a:rPr>
              <a:t>. Крым)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Картинки по запросу стопки бумаг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5084" y="3896014"/>
            <a:ext cx="1178727" cy="152776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80" y="368956"/>
            <a:ext cx="1383912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7337" y="5474690"/>
            <a:ext cx="7041607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Организаторы:</a:t>
            </a:r>
            <a:r>
              <a:rPr lang="ru-RU" dirty="0" smtClean="0"/>
              <a:t> Казакова Е.Н., </a:t>
            </a:r>
            <a:r>
              <a:rPr lang="ru-RU" dirty="0" err="1" smtClean="0"/>
              <a:t>Клобертанц</a:t>
            </a:r>
            <a:r>
              <a:rPr lang="ru-RU" dirty="0" smtClean="0"/>
              <a:t> Е.П., Бельтюкова Е.Е.</a:t>
            </a:r>
          </a:p>
          <a:p>
            <a:r>
              <a:rPr lang="ru-RU" b="1" dirty="0" smtClean="0"/>
              <a:t>Жюри:</a:t>
            </a:r>
            <a:r>
              <a:rPr lang="ru-RU" dirty="0" smtClean="0"/>
              <a:t> Гапонова Т.Э., </a:t>
            </a:r>
            <a:r>
              <a:rPr lang="ru-RU" dirty="0" err="1" smtClean="0"/>
              <a:t>Питрукова</a:t>
            </a:r>
            <a:r>
              <a:rPr lang="ru-RU" dirty="0" smtClean="0"/>
              <a:t> О.К., Казакова Е.Н., Ростовцева Л.В.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267303"/>
            <a:ext cx="6799626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R="114300" lvl="1" algn="ctr">
              <a:buClr>
                <a:srgbClr val="000000"/>
              </a:buClr>
              <a:buSzPts val="1400"/>
              <a:tabLst>
                <a:tab pos="743426" algn="l"/>
              </a:tabLst>
            </a:pPr>
            <a:r>
              <a:rPr lang="ru-RU" sz="20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Всероссийская дистанционная интегрированная олимпиада по </a:t>
            </a:r>
            <a:r>
              <a:rPr lang="ru-RU" sz="20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общепрофессиональным</a:t>
            </a:r>
            <a:r>
              <a:rPr lang="ru-RU" sz="20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дисциплинам</a:t>
            </a:r>
            <a:endParaRPr lang="ru-RU" sz="20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405633"/>
            <a:ext cx="6624736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000000"/>
              </a:buClr>
              <a:buSzPts val="1400"/>
              <a:tabLst>
                <a:tab pos="743426" algn="l"/>
                <a:tab pos="4536758" algn="r"/>
              </a:tabLst>
            </a:pPr>
            <a:r>
              <a:rPr lang="ru-RU" sz="24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94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+mj-lt"/>
                <a:ea typeface="Times New Roman" panose="02020603050405020304" pitchFamily="18" charset="0"/>
              </a:rPr>
              <a:t>участника. </a:t>
            </a:r>
            <a:endParaRPr lang="ru-RU" sz="2400" dirty="0">
              <a:latin typeface="+mj-lt"/>
              <a:ea typeface="Times New Roman" panose="02020603050405020304" pitchFamily="18" charset="0"/>
            </a:endParaRPr>
          </a:p>
          <a:p>
            <a:pPr lvl="1" algn="just">
              <a:buClr>
                <a:srgbClr val="000000"/>
              </a:buClr>
              <a:buSzPts val="1400"/>
              <a:tabLst>
                <a:tab pos="743426" algn="l"/>
                <a:tab pos="4536758" algn="r"/>
              </a:tabLst>
            </a:pPr>
            <a:r>
              <a:rPr lang="ru-RU" sz="24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21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 организация среднего и высшего образования от Астрахани до </a:t>
            </a:r>
            <a:r>
              <a:rPr lang="ru-RU" sz="2400" dirty="0" smtClean="0">
                <a:latin typeface="+mj-lt"/>
                <a:ea typeface="Times New Roman" panose="02020603050405020304" pitchFamily="18" charset="0"/>
              </a:rPr>
              <a:t>Благовещенска.</a:t>
            </a:r>
          </a:p>
          <a:p>
            <a:pPr lvl="1" algn="just">
              <a:buClr>
                <a:srgbClr val="000000"/>
              </a:buClr>
              <a:buSzPts val="1400"/>
              <a:tabLst>
                <a:tab pos="743426" algn="l"/>
                <a:tab pos="4536758" algn="r"/>
              </a:tabLst>
            </a:pPr>
            <a:endParaRPr lang="ru-RU" sz="2100" dirty="0" smtClean="0">
              <a:latin typeface="+mj-lt"/>
              <a:ea typeface="Times New Roman" panose="02020603050405020304" pitchFamily="18" charset="0"/>
            </a:endParaRPr>
          </a:p>
          <a:p>
            <a:endParaRPr lang="ru-RU" sz="1200" dirty="0" smtClean="0"/>
          </a:p>
          <a:p>
            <a:pPr lvl="1" algn="just">
              <a:buClr>
                <a:srgbClr val="000000"/>
              </a:buClr>
              <a:buSzPts val="1400"/>
              <a:tabLst>
                <a:tab pos="743426" algn="l"/>
                <a:tab pos="4536758" algn="r"/>
              </a:tabLst>
            </a:pPr>
            <a:endParaRPr lang="ru-RU" sz="1500" dirty="0" smtClean="0"/>
          </a:p>
          <a:p>
            <a:pPr lvl="1" algn="just">
              <a:buClr>
                <a:srgbClr val="000000"/>
              </a:buClr>
              <a:buSzPts val="1400"/>
              <a:tabLst>
                <a:tab pos="743426" algn="l"/>
                <a:tab pos="4536758" algn="r"/>
              </a:tabLst>
            </a:pPr>
            <a:endParaRPr lang="ru-RU" sz="2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6965" y="3670928"/>
            <a:ext cx="866811" cy="8327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1021" y="3647650"/>
            <a:ext cx="851765" cy="8560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r="78943"/>
          <a:stretch/>
        </p:blipFill>
        <p:spPr>
          <a:xfrm>
            <a:off x="6918018" y="2431838"/>
            <a:ext cx="902288" cy="9673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44098" y="2450524"/>
            <a:ext cx="928688" cy="942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86965" y="1193308"/>
            <a:ext cx="964393" cy="9643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71851" y="1273772"/>
            <a:ext cx="884281" cy="8931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7068" y="2682462"/>
            <a:ext cx="6133064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Организаторы: ЦМК Общепрофессиональных дисциплин, председатель </a:t>
            </a:r>
            <a:r>
              <a:rPr lang="ru-RU" sz="2400" dirty="0" err="1" smtClean="0">
                <a:latin typeface="+mj-lt"/>
              </a:rPr>
              <a:t>Донгузова</a:t>
            </a:r>
            <a:r>
              <a:rPr lang="ru-RU" sz="2400" dirty="0" smtClean="0">
                <a:latin typeface="+mj-lt"/>
              </a:rPr>
              <a:t> Е.Е.</a:t>
            </a:r>
            <a:endParaRPr lang="ru-RU" sz="2400" dirty="0"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9"/>
          <a:stretch/>
        </p:blipFill>
        <p:spPr>
          <a:xfrm>
            <a:off x="2051720" y="3760124"/>
            <a:ext cx="3420139" cy="244122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333" y="137980"/>
            <a:ext cx="138391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9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1640" y="333883"/>
            <a:ext cx="3583304" cy="2160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635" algn="ctr">
              <a:lnSpc>
                <a:spcPct val="100000"/>
              </a:lnSpc>
            </a:pP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Пров</a:t>
            </a:r>
            <a:r>
              <a:rPr sz="2400" b="1" spc="-35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2400" b="1" spc="-30" dirty="0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ение</a:t>
            </a:r>
            <a:r>
              <a:rPr sz="2400" b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400" b="1" spc="5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вм</a:t>
            </a:r>
            <a:r>
              <a:rPr sz="2400" b="1" spc="5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стно</a:t>
            </a:r>
            <a:r>
              <a:rPr sz="24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с Краев</a:t>
            </a:r>
            <a:r>
              <a:rPr sz="2400" b="1" spc="5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й</a:t>
            </a:r>
            <a:r>
              <a:rPr sz="24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ор</a:t>
            </a:r>
            <a:r>
              <a:rPr sz="2400" b="1" spc="-15" dirty="0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ани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з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ац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ей Всеро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сийс</a:t>
            </a:r>
            <a:r>
              <a:rPr sz="2400" b="1" spc="-40" dirty="0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400" b="1" spc="-20" dirty="0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4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об</a:t>
            </a:r>
            <a:r>
              <a:rPr sz="2400" b="1" spc="-25" dirty="0">
                <a:solidFill>
                  <a:srgbClr val="C00000"/>
                </a:solidFill>
                <a:latin typeface="Calibri"/>
                <a:cs typeface="Calibri"/>
              </a:rPr>
              <a:t>щ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2400" b="1" spc="5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тва слепых</a:t>
            </a:r>
            <a:r>
              <a:rPr sz="24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Всеро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сийс</a:t>
            </a:r>
            <a:r>
              <a:rPr sz="2400" b="1" spc="-40" dirty="0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2400" b="1" spc="-20" dirty="0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о </a:t>
            </a:r>
            <a:r>
              <a:rPr sz="2400" b="1" spc="-40" dirty="0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онкурса</a:t>
            </a:r>
            <a:r>
              <a:rPr sz="2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ма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са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ж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ис</a:t>
            </a:r>
            <a:r>
              <a:rPr sz="2400" b="1" spc="-25" dirty="0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ов</a:t>
            </a:r>
            <a:r>
              <a:rPr sz="240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я и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н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вал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sz="2400" b="1" spc="-35" dirty="0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ов по з</a:t>
            </a:r>
            <a:r>
              <a:rPr sz="2400" b="1" spc="-15" dirty="0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ению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00144" y="3204972"/>
            <a:ext cx="4674108" cy="3029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14748" y="214249"/>
            <a:ext cx="4643755" cy="3000375"/>
          </a:xfrm>
          <a:custGeom>
            <a:avLst/>
            <a:gdLst/>
            <a:ahLst/>
            <a:cxnLst/>
            <a:rect l="l" t="t" r="r" b="b"/>
            <a:pathLst>
              <a:path w="4643755" h="3000375">
                <a:moveTo>
                  <a:pt x="4385691" y="0"/>
                </a:moveTo>
                <a:lnTo>
                  <a:pt x="257937" y="0"/>
                </a:lnTo>
                <a:lnTo>
                  <a:pt x="236776" y="854"/>
                </a:lnTo>
                <a:lnTo>
                  <a:pt x="195938" y="7494"/>
                </a:lnTo>
                <a:lnTo>
                  <a:pt x="157519" y="20264"/>
                </a:lnTo>
                <a:lnTo>
                  <a:pt x="122049" y="38635"/>
                </a:lnTo>
                <a:lnTo>
                  <a:pt x="90058" y="62076"/>
                </a:lnTo>
                <a:lnTo>
                  <a:pt x="62076" y="90058"/>
                </a:lnTo>
                <a:lnTo>
                  <a:pt x="38635" y="122049"/>
                </a:lnTo>
                <a:lnTo>
                  <a:pt x="20264" y="157519"/>
                </a:lnTo>
                <a:lnTo>
                  <a:pt x="7494" y="195938"/>
                </a:lnTo>
                <a:lnTo>
                  <a:pt x="854" y="236776"/>
                </a:lnTo>
                <a:lnTo>
                  <a:pt x="0" y="257937"/>
                </a:lnTo>
                <a:lnTo>
                  <a:pt x="0" y="2742565"/>
                </a:lnTo>
                <a:lnTo>
                  <a:pt x="3374" y="2784378"/>
                </a:lnTo>
                <a:lnTo>
                  <a:pt x="13146" y="2824046"/>
                </a:lnTo>
                <a:lnTo>
                  <a:pt x="28783" y="2861035"/>
                </a:lnTo>
                <a:lnTo>
                  <a:pt x="49755" y="2894816"/>
                </a:lnTo>
                <a:lnTo>
                  <a:pt x="75533" y="2924857"/>
                </a:lnTo>
                <a:lnTo>
                  <a:pt x="105585" y="2950627"/>
                </a:lnTo>
                <a:lnTo>
                  <a:pt x="139382" y="2971595"/>
                </a:lnTo>
                <a:lnTo>
                  <a:pt x="176393" y="2987229"/>
                </a:lnTo>
                <a:lnTo>
                  <a:pt x="216088" y="2997000"/>
                </a:lnTo>
                <a:lnTo>
                  <a:pt x="257937" y="3000375"/>
                </a:lnTo>
                <a:lnTo>
                  <a:pt x="4385691" y="3000375"/>
                </a:lnTo>
                <a:lnTo>
                  <a:pt x="4427504" y="2997000"/>
                </a:lnTo>
                <a:lnTo>
                  <a:pt x="4467172" y="2987229"/>
                </a:lnTo>
                <a:lnTo>
                  <a:pt x="4504161" y="2971595"/>
                </a:lnTo>
                <a:lnTo>
                  <a:pt x="4537942" y="2950627"/>
                </a:lnTo>
                <a:lnTo>
                  <a:pt x="4567983" y="2924857"/>
                </a:lnTo>
                <a:lnTo>
                  <a:pt x="4593753" y="2894816"/>
                </a:lnTo>
                <a:lnTo>
                  <a:pt x="4614721" y="2861035"/>
                </a:lnTo>
                <a:lnTo>
                  <a:pt x="4630355" y="2824046"/>
                </a:lnTo>
                <a:lnTo>
                  <a:pt x="4640126" y="2784378"/>
                </a:lnTo>
                <a:lnTo>
                  <a:pt x="4643501" y="2742565"/>
                </a:lnTo>
                <a:lnTo>
                  <a:pt x="4643501" y="257937"/>
                </a:lnTo>
                <a:lnTo>
                  <a:pt x="4640126" y="216088"/>
                </a:lnTo>
                <a:lnTo>
                  <a:pt x="4630355" y="176393"/>
                </a:lnTo>
                <a:lnTo>
                  <a:pt x="4614721" y="139382"/>
                </a:lnTo>
                <a:lnTo>
                  <a:pt x="4593753" y="105585"/>
                </a:lnTo>
                <a:lnTo>
                  <a:pt x="4567983" y="75533"/>
                </a:lnTo>
                <a:lnTo>
                  <a:pt x="4537942" y="49755"/>
                </a:lnTo>
                <a:lnTo>
                  <a:pt x="4504161" y="28783"/>
                </a:lnTo>
                <a:lnTo>
                  <a:pt x="4467172" y="13146"/>
                </a:lnTo>
                <a:lnTo>
                  <a:pt x="4427504" y="3374"/>
                </a:lnTo>
                <a:lnTo>
                  <a:pt x="438569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14748" y="214249"/>
            <a:ext cx="4643501" cy="3000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00144" y="6633971"/>
            <a:ext cx="4744211" cy="224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14748" y="3429000"/>
            <a:ext cx="4715510" cy="3215005"/>
          </a:xfrm>
          <a:custGeom>
            <a:avLst/>
            <a:gdLst/>
            <a:ahLst/>
            <a:cxnLst/>
            <a:rect l="l" t="t" r="r" b="b"/>
            <a:pathLst>
              <a:path w="4715509" h="3215004">
                <a:moveTo>
                  <a:pt x="4438650" y="0"/>
                </a:moveTo>
                <a:lnTo>
                  <a:pt x="276351" y="0"/>
                </a:lnTo>
                <a:lnTo>
                  <a:pt x="253682" y="915"/>
                </a:lnTo>
                <a:lnTo>
                  <a:pt x="209931" y="8029"/>
                </a:lnTo>
                <a:lnTo>
                  <a:pt x="168771" y="21711"/>
                </a:lnTo>
                <a:lnTo>
                  <a:pt x="130768" y="41391"/>
                </a:lnTo>
                <a:lnTo>
                  <a:pt x="96493" y="66501"/>
                </a:lnTo>
                <a:lnTo>
                  <a:pt x="66513" y="96472"/>
                </a:lnTo>
                <a:lnTo>
                  <a:pt x="41396" y="130733"/>
                </a:lnTo>
                <a:lnTo>
                  <a:pt x="21713" y="168717"/>
                </a:lnTo>
                <a:lnTo>
                  <a:pt x="8029" y="209853"/>
                </a:lnTo>
                <a:lnTo>
                  <a:pt x="915" y="253574"/>
                </a:lnTo>
                <a:lnTo>
                  <a:pt x="0" y="276225"/>
                </a:lnTo>
                <a:lnTo>
                  <a:pt x="0" y="2938437"/>
                </a:lnTo>
                <a:lnTo>
                  <a:pt x="3616" y="2983249"/>
                </a:lnTo>
                <a:lnTo>
                  <a:pt x="14085" y="3025759"/>
                </a:lnTo>
                <a:lnTo>
                  <a:pt x="30840" y="3065399"/>
                </a:lnTo>
                <a:lnTo>
                  <a:pt x="53311" y="3101599"/>
                </a:lnTo>
                <a:lnTo>
                  <a:pt x="80930" y="3133791"/>
                </a:lnTo>
                <a:lnTo>
                  <a:pt x="113129" y="3161406"/>
                </a:lnTo>
                <a:lnTo>
                  <a:pt x="149339" y="3183874"/>
                </a:lnTo>
                <a:lnTo>
                  <a:pt x="188992" y="3200627"/>
                </a:lnTo>
                <a:lnTo>
                  <a:pt x="231519" y="3211096"/>
                </a:lnTo>
                <a:lnTo>
                  <a:pt x="276351" y="3214712"/>
                </a:lnTo>
                <a:lnTo>
                  <a:pt x="4438650" y="3214712"/>
                </a:lnTo>
                <a:lnTo>
                  <a:pt x="4483482" y="3211096"/>
                </a:lnTo>
                <a:lnTo>
                  <a:pt x="4526009" y="3200627"/>
                </a:lnTo>
                <a:lnTo>
                  <a:pt x="4565662" y="3183874"/>
                </a:lnTo>
                <a:lnTo>
                  <a:pt x="4601872" y="3161406"/>
                </a:lnTo>
                <a:lnTo>
                  <a:pt x="4634071" y="3133791"/>
                </a:lnTo>
                <a:lnTo>
                  <a:pt x="4661690" y="3101599"/>
                </a:lnTo>
                <a:lnTo>
                  <a:pt x="4684161" y="3065399"/>
                </a:lnTo>
                <a:lnTo>
                  <a:pt x="4700916" y="3025759"/>
                </a:lnTo>
                <a:lnTo>
                  <a:pt x="4711385" y="2983249"/>
                </a:lnTo>
                <a:lnTo>
                  <a:pt x="4715002" y="2938437"/>
                </a:lnTo>
                <a:lnTo>
                  <a:pt x="4715002" y="276225"/>
                </a:lnTo>
                <a:lnTo>
                  <a:pt x="4711385" y="231426"/>
                </a:lnTo>
                <a:lnTo>
                  <a:pt x="4700916" y="188927"/>
                </a:lnTo>
                <a:lnTo>
                  <a:pt x="4684161" y="149295"/>
                </a:lnTo>
                <a:lnTo>
                  <a:pt x="4661690" y="113102"/>
                </a:lnTo>
                <a:lnTo>
                  <a:pt x="4634071" y="80914"/>
                </a:lnTo>
                <a:lnTo>
                  <a:pt x="4601872" y="53303"/>
                </a:lnTo>
                <a:lnTo>
                  <a:pt x="4565662" y="30836"/>
                </a:lnTo>
                <a:lnTo>
                  <a:pt x="4526009" y="14084"/>
                </a:lnTo>
                <a:lnTo>
                  <a:pt x="4483482" y="3616"/>
                </a:lnTo>
                <a:lnTo>
                  <a:pt x="443865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14748" y="3429000"/>
            <a:ext cx="4715002" cy="32147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015" y="6562342"/>
            <a:ext cx="3887724" cy="2956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849" y="3214623"/>
            <a:ext cx="3858260" cy="3357879"/>
          </a:xfrm>
          <a:custGeom>
            <a:avLst/>
            <a:gdLst/>
            <a:ahLst/>
            <a:cxnLst/>
            <a:rect l="l" t="t" r="r" b="b"/>
            <a:pathLst>
              <a:path w="3858260" h="3357879">
                <a:moveTo>
                  <a:pt x="3569106" y="0"/>
                </a:moveTo>
                <a:lnTo>
                  <a:pt x="288544" y="0"/>
                </a:lnTo>
                <a:lnTo>
                  <a:pt x="264878" y="957"/>
                </a:lnTo>
                <a:lnTo>
                  <a:pt x="219203" y="8392"/>
                </a:lnTo>
                <a:lnTo>
                  <a:pt x="176229" y="22691"/>
                </a:lnTo>
                <a:lnTo>
                  <a:pt x="136550" y="43259"/>
                </a:lnTo>
                <a:lnTo>
                  <a:pt x="100762" y="69502"/>
                </a:lnTo>
                <a:lnTo>
                  <a:pt x="69457" y="100824"/>
                </a:lnTo>
                <a:lnTo>
                  <a:pt x="43230" y="136630"/>
                </a:lnTo>
                <a:lnTo>
                  <a:pt x="22675" y="176325"/>
                </a:lnTo>
                <a:lnTo>
                  <a:pt x="8385" y="219314"/>
                </a:lnTo>
                <a:lnTo>
                  <a:pt x="956" y="265001"/>
                </a:lnTo>
                <a:lnTo>
                  <a:pt x="0" y="288671"/>
                </a:lnTo>
                <a:lnTo>
                  <a:pt x="0" y="3069094"/>
                </a:lnTo>
                <a:lnTo>
                  <a:pt x="3776" y="3115898"/>
                </a:lnTo>
                <a:lnTo>
                  <a:pt x="14710" y="3160298"/>
                </a:lnTo>
                <a:lnTo>
                  <a:pt x="32206" y="3201700"/>
                </a:lnTo>
                <a:lnTo>
                  <a:pt x="55671" y="3239510"/>
                </a:lnTo>
                <a:lnTo>
                  <a:pt x="84512" y="3273132"/>
                </a:lnTo>
                <a:lnTo>
                  <a:pt x="118133" y="3301975"/>
                </a:lnTo>
                <a:lnTo>
                  <a:pt x="155940" y="3325442"/>
                </a:lnTo>
                <a:lnTo>
                  <a:pt x="197341" y="3342940"/>
                </a:lnTo>
                <a:lnTo>
                  <a:pt x="241740" y="3353874"/>
                </a:lnTo>
                <a:lnTo>
                  <a:pt x="288544" y="3357651"/>
                </a:lnTo>
                <a:lnTo>
                  <a:pt x="3569106" y="3357651"/>
                </a:lnTo>
                <a:lnTo>
                  <a:pt x="3615885" y="3353874"/>
                </a:lnTo>
                <a:lnTo>
                  <a:pt x="3660270" y="3342940"/>
                </a:lnTo>
                <a:lnTo>
                  <a:pt x="3701664" y="3325442"/>
                </a:lnTo>
                <a:lnTo>
                  <a:pt x="3739473" y="3301975"/>
                </a:lnTo>
                <a:lnTo>
                  <a:pt x="3773100" y="3273132"/>
                </a:lnTo>
                <a:lnTo>
                  <a:pt x="3801949" y="3239510"/>
                </a:lnTo>
                <a:lnTo>
                  <a:pt x="3825424" y="3201700"/>
                </a:lnTo>
                <a:lnTo>
                  <a:pt x="3842930" y="3160298"/>
                </a:lnTo>
                <a:lnTo>
                  <a:pt x="3853871" y="3115898"/>
                </a:lnTo>
                <a:lnTo>
                  <a:pt x="3857650" y="3069094"/>
                </a:lnTo>
                <a:lnTo>
                  <a:pt x="3857650" y="288671"/>
                </a:lnTo>
                <a:lnTo>
                  <a:pt x="3853871" y="241857"/>
                </a:lnTo>
                <a:lnTo>
                  <a:pt x="3842930" y="197445"/>
                </a:lnTo>
                <a:lnTo>
                  <a:pt x="3825424" y="156029"/>
                </a:lnTo>
                <a:lnTo>
                  <a:pt x="3801949" y="118204"/>
                </a:lnTo>
                <a:lnTo>
                  <a:pt x="3773100" y="84566"/>
                </a:lnTo>
                <a:lnTo>
                  <a:pt x="3739473" y="55709"/>
                </a:lnTo>
                <a:lnTo>
                  <a:pt x="3701664" y="32229"/>
                </a:lnTo>
                <a:lnTo>
                  <a:pt x="3660270" y="14720"/>
                </a:lnTo>
                <a:lnTo>
                  <a:pt x="3615885" y="3779"/>
                </a:lnTo>
                <a:lnTo>
                  <a:pt x="356910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2849" y="3214623"/>
            <a:ext cx="3857650" cy="33576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7359">
              <a:lnSpc>
                <a:spcPct val="100000"/>
              </a:lnSpc>
            </a:pPr>
            <a:r>
              <a:rPr spc="-35" dirty="0"/>
              <a:t>М</a:t>
            </a:r>
            <a:r>
              <a:rPr spc="-85" dirty="0"/>
              <a:t>е</a:t>
            </a:r>
            <a:r>
              <a:rPr spc="-30" dirty="0"/>
              <a:t>ж</a:t>
            </a:r>
            <a:r>
              <a:rPr spc="-90" dirty="0"/>
              <a:t>д</a:t>
            </a:r>
            <a:r>
              <a:rPr spc="-25" dirty="0"/>
              <a:t>унар</a:t>
            </a:r>
            <a:r>
              <a:rPr spc="-120" dirty="0"/>
              <a:t>о</a:t>
            </a:r>
            <a:r>
              <a:rPr spc="-25" dirty="0"/>
              <a:t>дное</a:t>
            </a:r>
            <a:r>
              <a:rPr spc="5" dirty="0"/>
              <a:t> </a:t>
            </a:r>
            <a:r>
              <a:rPr spc="-20" dirty="0"/>
              <a:t>сот</a:t>
            </a:r>
            <a:r>
              <a:rPr spc="-65" dirty="0"/>
              <a:t>р</a:t>
            </a:r>
            <a:r>
              <a:rPr spc="-180" dirty="0"/>
              <a:t>у</a:t>
            </a:r>
            <a:r>
              <a:rPr spc="-25" dirty="0"/>
              <a:t>днич</a:t>
            </a:r>
            <a:r>
              <a:rPr spc="-15" dirty="0"/>
              <a:t>е</a:t>
            </a:r>
            <a:r>
              <a:rPr spc="-20" dirty="0"/>
              <a:t>ство</a:t>
            </a:r>
          </a:p>
        </p:txBody>
      </p:sp>
      <p:sp>
        <p:nvSpPr>
          <p:cNvPr id="3" name="object 3"/>
          <p:cNvSpPr/>
          <p:nvPr/>
        </p:nvSpPr>
        <p:spPr>
          <a:xfrm>
            <a:off x="4386071" y="4975858"/>
            <a:ext cx="4509516" cy="18821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0550" y="1051560"/>
            <a:ext cx="4480560" cy="3934460"/>
          </a:xfrm>
          <a:custGeom>
            <a:avLst/>
            <a:gdLst/>
            <a:ahLst/>
            <a:cxnLst/>
            <a:rect l="l" t="t" r="r" b="b"/>
            <a:pathLst>
              <a:path w="4480559" h="3934460">
                <a:moveTo>
                  <a:pt x="4142485" y="0"/>
                </a:moveTo>
                <a:lnTo>
                  <a:pt x="338074" y="0"/>
                </a:lnTo>
                <a:lnTo>
                  <a:pt x="310349" y="1120"/>
                </a:lnTo>
                <a:lnTo>
                  <a:pt x="256838" y="9826"/>
                </a:lnTo>
                <a:lnTo>
                  <a:pt x="206490" y="26570"/>
                </a:lnTo>
                <a:lnTo>
                  <a:pt x="160001" y="50656"/>
                </a:lnTo>
                <a:lnTo>
                  <a:pt x="118068" y="81388"/>
                </a:lnTo>
                <a:lnTo>
                  <a:pt x="81388" y="118068"/>
                </a:lnTo>
                <a:lnTo>
                  <a:pt x="50656" y="160001"/>
                </a:lnTo>
                <a:lnTo>
                  <a:pt x="26570" y="206490"/>
                </a:lnTo>
                <a:lnTo>
                  <a:pt x="9826" y="256838"/>
                </a:lnTo>
                <a:lnTo>
                  <a:pt x="1120" y="310349"/>
                </a:lnTo>
                <a:lnTo>
                  <a:pt x="0" y="338074"/>
                </a:lnTo>
                <a:lnTo>
                  <a:pt x="0" y="3596258"/>
                </a:lnTo>
                <a:lnTo>
                  <a:pt x="4425" y="3651090"/>
                </a:lnTo>
                <a:lnTo>
                  <a:pt x="17237" y="3703107"/>
                </a:lnTo>
                <a:lnTo>
                  <a:pt x="37739" y="3751613"/>
                </a:lnTo>
                <a:lnTo>
                  <a:pt x="65235" y="3795911"/>
                </a:lnTo>
                <a:lnTo>
                  <a:pt x="99028" y="3835304"/>
                </a:lnTo>
                <a:lnTo>
                  <a:pt x="138421" y="3869097"/>
                </a:lnTo>
                <a:lnTo>
                  <a:pt x="182719" y="3896593"/>
                </a:lnTo>
                <a:lnTo>
                  <a:pt x="231225" y="3917095"/>
                </a:lnTo>
                <a:lnTo>
                  <a:pt x="283242" y="3929907"/>
                </a:lnTo>
                <a:lnTo>
                  <a:pt x="338074" y="3934332"/>
                </a:lnTo>
                <a:lnTo>
                  <a:pt x="4142485" y="3934332"/>
                </a:lnTo>
                <a:lnTo>
                  <a:pt x="4197317" y="3929907"/>
                </a:lnTo>
                <a:lnTo>
                  <a:pt x="4249334" y="3917095"/>
                </a:lnTo>
                <a:lnTo>
                  <a:pt x="4297840" y="3896593"/>
                </a:lnTo>
                <a:lnTo>
                  <a:pt x="4342138" y="3869097"/>
                </a:lnTo>
                <a:lnTo>
                  <a:pt x="4381531" y="3835304"/>
                </a:lnTo>
                <a:lnTo>
                  <a:pt x="4415324" y="3795911"/>
                </a:lnTo>
                <a:lnTo>
                  <a:pt x="4442820" y="3751613"/>
                </a:lnTo>
                <a:lnTo>
                  <a:pt x="4463322" y="3703107"/>
                </a:lnTo>
                <a:lnTo>
                  <a:pt x="4476134" y="3651090"/>
                </a:lnTo>
                <a:lnTo>
                  <a:pt x="4480559" y="3596258"/>
                </a:lnTo>
                <a:lnTo>
                  <a:pt x="4480559" y="338074"/>
                </a:lnTo>
                <a:lnTo>
                  <a:pt x="4476134" y="283242"/>
                </a:lnTo>
                <a:lnTo>
                  <a:pt x="4463322" y="231225"/>
                </a:lnTo>
                <a:lnTo>
                  <a:pt x="4442820" y="182719"/>
                </a:lnTo>
                <a:lnTo>
                  <a:pt x="4415324" y="138421"/>
                </a:lnTo>
                <a:lnTo>
                  <a:pt x="4381531" y="99028"/>
                </a:lnTo>
                <a:lnTo>
                  <a:pt x="4342138" y="65235"/>
                </a:lnTo>
                <a:lnTo>
                  <a:pt x="4297840" y="37739"/>
                </a:lnTo>
                <a:lnTo>
                  <a:pt x="4249334" y="17237"/>
                </a:lnTo>
                <a:lnTo>
                  <a:pt x="4197317" y="4425"/>
                </a:lnTo>
                <a:lnTo>
                  <a:pt x="414248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00550" y="1051560"/>
            <a:ext cx="4480559" cy="3934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792978"/>
            <a:ext cx="4300728" cy="20650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051560"/>
            <a:ext cx="4286250" cy="3751579"/>
          </a:xfrm>
          <a:custGeom>
            <a:avLst/>
            <a:gdLst/>
            <a:ahLst/>
            <a:cxnLst/>
            <a:rect l="l" t="t" r="r" b="b"/>
            <a:pathLst>
              <a:path w="4286250" h="3751579">
                <a:moveTo>
                  <a:pt x="3963797" y="0"/>
                </a:moveTo>
                <a:lnTo>
                  <a:pt x="322402" y="0"/>
                </a:lnTo>
                <a:lnTo>
                  <a:pt x="295960" y="1069"/>
                </a:lnTo>
                <a:lnTo>
                  <a:pt x="244926" y="9373"/>
                </a:lnTo>
                <a:lnTo>
                  <a:pt x="196910" y="25344"/>
                </a:lnTo>
                <a:lnTo>
                  <a:pt x="152576" y="48318"/>
                </a:lnTo>
                <a:lnTo>
                  <a:pt x="112587" y="77630"/>
                </a:lnTo>
                <a:lnTo>
                  <a:pt x="77609" y="112617"/>
                </a:lnTo>
                <a:lnTo>
                  <a:pt x="48304" y="152612"/>
                </a:lnTo>
                <a:lnTo>
                  <a:pt x="25336" y="196953"/>
                </a:lnTo>
                <a:lnTo>
                  <a:pt x="9370" y="244974"/>
                </a:lnTo>
                <a:lnTo>
                  <a:pt x="1068" y="296011"/>
                </a:lnTo>
                <a:lnTo>
                  <a:pt x="0" y="322452"/>
                </a:lnTo>
                <a:lnTo>
                  <a:pt x="0" y="565216"/>
                </a:lnTo>
                <a:lnTo>
                  <a:pt x="0" y="3429127"/>
                </a:lnTo>
                <a:lnTo>
                  <a:pt x="1068" y="3455567"/>
                </a:lnTo>
                <a:lnTo>
                  <a:pt x="9370" y="3506598"/>
                </a:lnTo>
                <a:lnTo>
                  <a:pt x="25336" y="3554606"/>
                </a:lnTo>
                <a:lnTo>
                  <a:pt x="48304" y="3598931"/>
                </a:lnTo>
                <a:lnTo>
                  <a:pt x="77609" y="3638908"/>
                </a:lnTo>
                <a:lnTo>
                  <a:pt x="112587" y="3673876"/>
                </a:lnTo>
                <a:lnTo>
                  <a:pt x="152576" y="3703170"/>
                </a:lnTo>
                <a:lnTo>
                  <a:pt x="196910" y="3726128"/>
                </a:lnTo>
                <a:lnTo>
                  <a:pt x="244926" y="3742087"/>
                </a:lnTo>
                <a:lnTo>
                  <a:pt x="295960" y="3750384"/>
                </a:lnTo>
                <a:lnTo>
                  <a:pt x="322402" y="3751453"/>
                </a:lnTo>
                <a:lnTo>
                  <a:pt x="3963797" y="3751453"/>
                </a:lnTo>
                <a:lnTo>
                  <a:pt x="4016092" y="3747235"/>
                </a:lnTo>
                <a:lnTo>
                  <a:pt x="4065704" y="3735024"/>
                </a:lnTo>
                <a:lnTo>
                  <a:pt x="4111968" y="3715482"/>
                </a:lnTo>
                <a:lnTo>
                  <a:pt x="4154219" y="3689273"/>
                </a:lnTo>
                <a:lnTo>
                  <a:pt x="4191793" y="3657060"/>
                </a:lnTo>
                <a:lnTo>
                  <a:pt x="4224026" y="3619505"/>
                </a:lnTo>
                <a:lnTo>
                  <a:pt x="4250252" y="3577271"/>
                </a:lnTo>
                <a:lnTo>
                  <a:pt x="4269808" y="3531021"/>
                </a:lnTo>
                <a:lnTo>
                  <a:pt x="4282028" y="3481419"/>
                </a:lnTo>
                <a:lnTo>
                  <a:pt x="4286250" y="3429127"/>
                </a:lnTo>
                <a:lnTo>
                  <a:pt x="4286250" y="322452"/>
                </a:lnTo>
                <a:lnTo>
                  <a:pt x="4282028" y="270157"/>
                </a:lnTo>
                <a:lnTo>
                  <a:pt x="4269808" y="220545"/>
                </a:lnTo>
                <a:lnTo>
                  <a:pt x="4250252" y="174281"/>
                </a:lnTo>
                <a:lnTo>
                  <a:pt x="4224026" y="132030"/>
                </a:lnTo>
                <a:lnTo>
                  <a:pt x="4191793" y="94456"/>
                </a:lnTo>
                <a:lnTo>
                  <a:pt x="4154219" y="62223"/>
                </a:lnTo>
                <a:lnTo>
                  <a:pt x="4111968" y="35997"/>
                </a:lnTo>
                <a:lnTo>
                  <a:pt x="4065704" y="16441"/>
                </a:lnTo>
                <a:lnTo>
                  <a:pt x="4016092" y="4221"/>
                </a:lnTo>
                <a:lnTo>
                  <a:pt x="3990238" y="1069"/>
                </a:lnTo>
                <a:lnTo>
                  <a:pt x="3963797" y="0"/>
                </a:lnTo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051560"/>
            <a:ext cx="4286250" cy="37514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04722" y="5256362"/>
            <a:ext cx="7303770" cy="1048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100"/>
              </a:lnSpc>
            </a:pPr>
            <a:r>
              <a:rPr sz="2400" b="1" dirty="0">
                <a:latin typeface="Tahoma"/>
                <a:cs typeface="Tahoma"/>
              </a:rPr>
              <a:t>Универс</a:t>
            </a:r>
            <a:r>
              <a:rPr sz="2400" b="1" spc="-10" dirty="0">
                <a:latin typeface="Tahoma"/>
                <a:cs typeface="Tahoma"/>
              </a:rPr>
              <a:t>и</a:t>
            </a:r>
            <a:r>
              <a:rPr sz="2400" b="1" dirty="0">
                <a:latin typeface="Tahoma"/>
                <a:cs typeface="Tahoma"/>
              </a:rPr>
              <a:t>тет</a:t>
            </a:r>
            <a:r>
              <a:rPr sz="2400" b="1" spc="-2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префектуры Аи</a:t>
            </a:r>
            <a:r>
              <a:rPr sz="2400" b="1" spc="-10" dirty="0">
                <a:latin typeface="Tahoma"/>
                <a:cs typeface="Tahoma"/>
              </a:rPr>
              <a:t>ч</a:t>
            </a:r>
            <a:r>
              <a:rPr sz="2400" b="1" dirty="0">
                <a:latin typeface="Tahoma"/>
                <a:cs typeface="Tahoma"/>
              </a:rPr>
              <a:t>и</a:t>
            </a:r>
            <a:r>
              <a:rPr sz="2400" b="1" spc="-10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(Яп</a:t>
            </a:r>
            <a:r>
              <a:rPr sz="2400" b="1" spc="-10" dirty="0">
                <a:latin typeface="Tahoma"/>
                <a:cs typeface="Tahoma"/>
              </a:rPr>
              <a:t>о</a:t>
            </a:r>
            <a:r>
              <a:rPr sz="2400" b="1" dirty="0">
                <a:latin typeface="Tahoma"/>
                <a:cs typeface="Tahoma"/>
              </a:rPr>
              <a:t>ния) предло</a:t>
            </a:r>
            <a:r>
              <a:rPr sz="2400" b="1" spc="-10" dirty="0">
                <a:latin typeface="Tahoma"/>
                <a:cs typeface="Tahoma"/>
              </a:rPr>
              <a:t>ж</a:t>
            </a:r>
            <a:r>
              <a:rPr sz="2400" b="1" dirty="0">
                <a:latin typeface="Tahoma"/>
                <a:cs typeface="Tahoma"/>
              </a:rPr>
              <a:t>ил</a:t>
            </a:r>
            <a:r>
              <a:rPr sz="2400" b="1" spc="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КрасГМУ</a:t>
            </a:r>
            <a:r>
              <a:rPr sz="2400" b="1" spc="-10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с</a:t>
            </a:r>
            <a:r>
              <a:rPr sz="2400" b="1" spc="-10" dirty="0">
                <a:latin typeface="Tahoma"/>
                <a:cs typeface="Tahoma"/>
              </a:rPr>
              <a:t>о</a:t>
            </a:r>
            <a:r>
              <a:rPr sz="2400" b="1" dirty="0">
                <a:latin typeface="Tahoma"/>
                <a:cs typeface="Tahoma"/>
              </a:rPr>
              <a:t>тру</a:t>
            </a:r>
            <a:r>
              <a:rPr sz="2400" b="1" spc="-10" dirty="0">
                <a:latin typeface="Tahoma"/>
                <a:cs typeface="Tahoma"/>
              </a:rPr>
              <a:t>д</a:t>
            </a:r>
            <a:r>
              <a:rPr sz="2400" b="1" dirty="0">
                <a:latin typeface="Tahoma"/>
                <a:cs typeface="Tahoma"/>
              </a:rPr>
              <a:t>ниче</a:t>
            </a:r>
            <a:r>
              <a:rPr sz="2400" b="1" spc="-10" dirty="0">
                <a:latin typeface="Tahoma"/>
                <a:cs typeface="Tahoma"/>
              </a:rPr>
              <a:t>с</a:t>
            </a:r>
            <a:r>
              <a:rPr sz="2400" b="1" dirty="0">
                <a:latin typeface="Tahoma"/>
                <a:cs typeface="Tahoma"/>
              </a:rPr>
              <a:t>тво</a:t>
            </a:r>
            <a:r>
              <a:rPr sz="2400" b="1" spc="3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в п</a:t>
            </a:r>
            <a:r>
              <a:rPr sz="2400" b="1" spc="-10" dirty="0">
                <a:latin typeface="Tahoma"/>
                <a:cs typeface="Tahoma"/>
              </a:rPr>
              <a:t>о</a:t>
            </a:r>
            <a:r>
              <a:rPr sz="2400" b="1" dirty="0">
                <a:latin typeface="Tahoma"/>
                <a:cs typeface="Tahoma"/>
              </a:rPr>
              <a:t>дг</a:t>
            </a:r>
            <a:r>
              <a:rPr sz="2400" b="1" spc="-10" dirty="0">
                <a:latin typeface="Tahoma"/>
                <a:cs typeface="Tahoma"/>
              </a:rPr>
              <a:t>о</a:t>
            </a:r>
            <a:r>
              <a:rPr sz="2400" b="1" dirty="0">
                <a:latin typeface="Tahoma"/>
                <a:cs typeface="Tahoma"/>
              </a:rPr>
              <a:t>т</a:t>
            </a:r>
            <a:r>
              <a:rPr sz="2400" b="1" spc="-10" dirty="0">
                <a:latin typeface="Tahoma"/>
                <a:cs typeface="Tahoma"/>
              </a:rPr>
              <a:t>о</a:t>
            </a:r>
            <a:r>
              <a:rPr sz="2400" b="1" dirty="0">
                <a:latin typeface="Tahoma"/>
                <a:cs typeface="Tahoma"/>
              </a:rPr>
              <a:t>в</a:t>
            </a:r>
            <a:r>
              <a:rPr sz="2400" b="1" spc="5" dirty="0">
                <a:latin typeface="Tahoma"/>
                <a:cs typeface="Tahoma"/>
              </a:rPr>
              <a:t>к</a:t>
            </a:r>
            <a:r>
              <a:rPr sz="2400" b="1" dirty="0">
                <a:latin typeface="Tahoma"/>
                <a:cs typeface="Tahoma"/>
              </a:rPr>
              <a:t>е</a:t>
            </a:r>
            <a:r>
              <a:rPr sz="2400" b="1" spc="1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с</a:t>
            </a:r>
            <a:r>
              <a:rPr sz="2400" b="1" spc="-10" dirty="0">
                <a:latin typeface="Tahoma"/>
                <a:cs typeface="Tahoma"/>
              </a:rPr>
              <a:t>п</a:t>
            </a:r>
            <a:r>
              <a:rPr sz="2400" b="1" dirty="0">
                <a:latin typeface="Tahoma"/>
                <a:cs typeface="Tahoma"/>
              </a:rPr>
              <a:t>ециали</a:t>
            </a:r>
            <a:r>
              <a:rPr sz="2400" b="1" spc="-10" dirty="0">
                <a:latin typeface="Tahoma"/>
                <a:cs typeface="Tahoma"/>
              </a:rPr>
              <a:t>с</a:t>
            </a:r>
            <a:r>
              <a:rPr sz="2400" b="1" dirty="0">
                <a:latin typeface="Tahoma"/>
                <a:cs typeface="Tahoma"/>
              </a:rPr>
              <a:t>т</a:t>
            </a:r>
            <a:r>
              <a:rPr sz="2400" b="1" spc="-10" dirty="0">
                <a:latin typeface="Tahoma"/>
                <a:cs typeface="Tahoma"/>
              </a:rPr>
              <a:t>о</a:t>
            </a:r>
            <a:r>
              <a:rPr sz="2400" b="1" dirty="0">
                <a:latin typeface="Tahoma"/>
                <a:cs typeface="Tahoma"/>
              </a:rPr>
              <a:t>в</a:t>
            </a:r>
            <a:r>
              <a:rPr sz="2400" b="1" spc="30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се</a:t>
            </a:r>
            <a:r>
              <a:rPr sz="2400" b="1" spc="-10" dirty="0">
                <a:latin typeface="Tahoma"/>
                <a:cs typeface="Tahoma"/>
              </a:rPr>
              <a:t>с</a:t>
            </a:r>
            <a:r>
              <a:rPr sz="2400" b="1" dirty="0">
                <a:latin typeface="Tahoma"/>
                <a:cs typeface="Tahoma"/>
              </a:rPr>
              <a:t>тринского</a:t>
            </a:r>
            <a:r>
              <a:rPr sz="2400" b="1" spc="1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дела.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1795">
              <a:lnSpc>
                <a:spcPct val="100000"/>
              </a:lnSpc>
            </a:pPr>
            <a:r>
              <a:rPr sz="5400" dirty="0"/>
              <a:t>выв</a:t>
            </a:r>
            <a:r>
              <a:rPr sz="5400" spc="-130" dirty="0"/>
              <a:t>о</a:t>
            </a:r>
            <a:r>
              <a:rPr sz="5400" dirty="0"/>
              <a:t>ды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529234" y="1084103"/>
            <a:ext cx="8159750" cy="553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942975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универси</a:t>
            </a:r>
            <a:r>
              <a:rPr sz="2400" b="1" spc="-15" dirty="0">
                <a:latin typeface="Calibri"/>
                <a:cs typeface="Calibri"/>
              </a:rPr>
              <a:t>т</a:t>
            </a:r>
            <a:r>
              <a:rPr sz="2400" b="1" dirty="0">
                <a:latin typeface="Calibri"/>
                <a:cs typeface="Calibri"/>
              </a:rPr>
              <a:t>е</a:t>
            </a:r>
            <a:r>
              <a:rPr sz="2400" b="1" spc="-10" dirty="0">
                <a:latin typeface="Calibri"/>
                <a:cs typeface="Calibri"/>
              </a:rPr>
              <a:t>т</a:t>
            </a:r>
            <a:r>
              <a:rPr sz="2400" b="1" dirty="0">
                <a:latin typeface="Calibri"/>
                <a:cs typeface="Calibri"/>
              </a:rPr>
              <a:t>е с</a:t>
            </a:r>
            <a:r>
              <a:rPr sz="2400" b="1" spc="5" dirty="0">
                <a:latin typeface="Calibri"/>
                <a:cs typeface="Calibri"/>
              </a:rPr>
              <a:t>о</a:t>
            </a:r>
            <a:r>
              <a:rPr sz="2400" b="1" spc="-20" dirty="0">
                <a:latin typeface="Calibri"/>
                <a:cs typeface="Calibri"/>
              </a:rPr>
              <a:t>з</a:t>
            </a:r>
            <a:r>
              <a:rPr sz="2400" b="1" dirty="0">
                <a:latin typeface="Calibri"/>
                <a:cs typeface="Calibri"/>
              </a:rPr>
              <a:t>даны не</a:t>
            </a:r>
            <a:r>
              <a:rPr sz="2400" b="1" spc="5" dirty="0">
                <a:latin typeface="Calibri"/>
                <a:cs typeface="Calibri"/>
              </a:rPr>
              <a:t>о</a:t>
            </a:r>
            <a:r>
              <a:rPr sz="2400" b="1" spc="-45" dirty="0">
                <a:latin typeface="Calibri"/>
                <a:cs typeface="Calibri"/>
              </a:rPr>
              <a:t>б</a:t>
            </a:r>
            <a:r>
              <a:rPr sz="2400" b="1" spc="-35" dirty="0">
                <a:latin typeface="Calibri"/>
                <a:cs typeface="Calibri"/>
              </a:rPr>
              <a:t>х</a:t>
            </a:r>
            <a:r>
              <a:rPr sz="2400" b="1" spc="-60" dirty="0">
                <a:latin typeface="Calibri"/>
                <a:cs typeface="Calibri"/>
              </a:rPr>
              <a:t>о</a:t>
            </a:r>
            <a:r>
              <a:rPr sz="2400" b="1" dirty="0">
                <a:latin typeface="Calibri"/>
                <a:cs typeface="Calibri"/>
              </a:rPr>
              <a:t>д</a:t>
            </a:r>
            <a:r>
              <a:rPr sz="2400" b="1" spc="-10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мые</a:t>
            </a:r>
            <a:r>
              <a:rPr sz="2400" b="1" spc="-10" dirty="0">
                <a:latin typeface="Calibri"/>
                <a:cs typeface="Calibri"/>
              </a:rPr>
              <a:t> у</a:t>
            </a:r>
            <a:r>
              <a:rPr sz="2400" b="1" dirty="0">
                <a:latin typeface="Calibri"/>
                <a:cs typeface="Calibri"/>
              </a:rPr>
              <a:t>словия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д</a:t>
            </a:r>
            <a:r>
              <a:rPr sz="2400" b="1" spc="-10" dirty="0">
                <a:latin typeface="Calibri"/>
                <a:cs typeface="Calibri"/>
              </a:rPr>
              <a:t>л</a:t>
            </a:r>
            <a:r>
              <a:rPr sz="2400" b="1" dirty="0">
                <a:latin typeface="Calibri"/>
                <a:cs typeface="Calibri"/>
              </a:rPr>
              <a:t>я </a:t>
            </a:r>
            <a:r>
              <a:rPr sz="2400" b="1" spc="-40" dirty="0">
                <a:latin typeface="Calibri"/>
                <a:cs typeface="Calibri"/>
              </a:rPr>
              <a:t>к</a:t>
            </a:r>
            <a:r>
              <a:rPr sz="2400" b="1" dirty="0">
                <a:latin typeface="Calibri"/>
                <a:cs typeface="Calibri"/>
              </a:rPr>
              <a:t>аче</a:t>
            </a:r>
            <a:r>
              <a:rPr sz="2400" b="1" spc="5" dirty="0">
                <a:latin typeface="Calibri"/>
                <a:cs typeface="Calibri"/>
              </a:rPr>
              <a:t>с</a:t>
            </a:r>
            <a:r>
              <a:rPr sz="2400" b="1" dirty="0">
                <a:latin typeface="Calibri"/>
                <a:cs typeface="Calibri"/>
              </a:rPr>
              <a:t>твенн</a:t>
            </a:r>
            <a:r>
              <a:rPr sz="2400" b="1" spc="5" dirty="0">
                <a:latin typeface="Calibri"/>
                <a:cs typeface="Calibri"/>
              </a:rPr>
              <a:t>о</a:t>
            </a:r>
            <a:r>
              <a:rPr sz="2400" b="1" dirty="0">
                <a:latin typeface="Calibri"/>
                <a:cs typeface="Calibri"/>
              </a:rPr>
              <a:t>й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реали</a:t>
            </a:r>
            <a:r>
              <a:rPr sz="2400" b="1" spc="-10" dirty="0">
                <a:latin typeface="Calibri"/>
                <a:cs typeface="Calibri"/>
              </a:rPr>
              <a:t>з</a:t>
            </a:r>
            <a:r>
              <a:rPr sz="2400" b="1" dirty="0">
                <a:latin typeface="Calibri"/>
                <a:cs typeface="Calibri"/>
              </a:rPr>
              <a:t>ац</a:t>
            </a:r>
            <a:r>
              <a:rPr sz="2400" b="1" spc="-10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программ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п</a:t>
            </a:r>
            <a:r>
              <a:rPr sz="2400" b="1" spc="-55" dirty="0">
                <a:latin typeface="Calibri"/>
                <a:cs typeface="Calibri"/>
              </a:rPr>
              <a:t>о</a:t>
            </a:r>
            <a:r>
              <a:rPr sz="2400" b="1" dirty="0">
                <a:latin typeface="Calibri"/>
                <a:cs typeface="Calibri"/>
              </a:rPr>
              <a:t>д</a:t>
            </a:r>
            <a:r>
              <a:rPr sz="2400" b="1" spc="-30" dirty="0">
                <a:latin typeface="Calibri"/>
                <a:cs typeface="Calibri"/>
              </a:rPr>
              <a:t>г</a:t>
            </a: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-35" dirty="0">
                <a:latin typeface="Calibri"/>
                <a:cs typeface="Calibri"/>
              </a:rPr>
              <a:t>т</a:t>
            </a:r>
            <a:r>
              <a:rPr sz="2400" b="1" dirty="0">
                <a:latin typeface="Calibri"/>
                <a:cs typeface="Calibri"/>
              </a:rPr>
              <a:t>овки сп</a:t>
            </a:r>
            <a:r>
              <a:rPr sz="2400" b="1" spc="5" dirty="0">
                <a:latin typeface="Calibri"/>
                <a:cs typeface="Calibri"/>
              </a:rPr>
              <a:t>е</a:t>
            </a:r>
            <a:r>
              <a:rPr sz="2400" b="1" dirty="0">
                <a:latin typeface="Calibri"/>
                <a:cs typeface="Calibri"/>
              </a:rPr>
              <a:t>ц</a:t>
            </a:r>
            <a:r>
              <a:rPr sz="2400" b="1" spc="-15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ал</a:t>
            </a:r>
            <a:r>
              <a:rPr sz="2400" b="1" spc="-10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с</a:t>
            </a:r>
            <a:r>
              <a:rPr sz="2400" b="1" spc="-25" dirty="0">
                <a:latin typeface="Calibri"/>
                <a:cs typeface="Calibri"/>
              </a:rPr>
              <a:t>т</a:t>
            </a:r>
            <a:r>
              <a:rPr sz="2400" b="1" dirty="0">
                <a:latin typeface="Calibri"/>
                <a:cs typeface="Calibri"/>
              </a:rPr>
              <a:t>ов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ср</a:t>
            </a:r>
            <a:r>
              <a:rPr sz="2400" b="1" spc="-35" dirty="0">
                <a:latin typeface="Calibri"/>
                <a:cs typeface="Calibri"/>
              </a:rPr>
              <a:t>е</a:t>
            </a:r>
            <a:r>
              <a:rPr sz="2400" b="1" dirty="0">
                <a:latin typeface="Calibri"/>
                <a:cs typeface="Calibri"/>
              </a:rPr>
              <a:t>д</a:t>
            </a:r>
            <a:r>
              <a:rPr sz="2400" b="1" spc="-10" dirty="0">
                <a:latin typeface="Calibri"/>
                <a:cs typeface="Calibri"/>
              </a:rPr>
              <a:t>н</a:t>
            </a:r>
            <a:r>
              <a:rPr sz="2400" b="1" dirty="0">
                <a:latin typeface="Calibri"/>
                <a:cs typeface="Calibri"/>
              </a:rPr>
              <a:t>е</a:t>
            </a:r>
            <a:r>
              <a:rPr sz="2400" b="1" spc="-25" dirty="0">
                <a:latin typeface="Calibri"/>
                <a:cs typeface="Calibri"/>
              </a:rPr>
              <a:t>г</a:t>
            </a:r>
            <a:r>
              <a:rPr sz="2400" b="1" dirty="0">
                <a:latin typeface="Calibri"/>
                <a:cs typeface="Calibri"/>
              </a:rPr>
              <a:t>о м</a:t>
            </a:r>
            <a:r>
              <a:rPr sz="2400" b="1" spc="-30" dirty="0">
                <a:latin typeface="Calibri"/>
                <a:cs typeface="Calibri"/>
              </a:rPr>
              <a:t>е</a:t>
            </a:r>
            <a:r>
              <a:rPr sz="2400" b="1" dirty="0">
                <a:latin typeface="Calibri"/>
                <a:cs typeface="Calibri"/>
              </a:rPr>
              <a:t>д</a:t>
            </a:r>
            <a:r>
              <a:rPr sz="2400" b="1" spc="-15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ц</a:t>
            </a:r>
            <a:r>
              <a:rPr sz="2400" b="1" spc="-15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нс</a:t>
            </a:r>
            <a:r>
              <a:rPr sz="2400" b="1" spc="-35" dirty="0">
                <a:latin typeface="Calibri"/>
                <a:cs typeface="Calibri"/>
              </a:rPr>
              <a:t>к</a:t>
            </a: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-25" dirty="0">
                <a:latin typeface="Calibri"/>
                <a:cs typeface="Calibri"/>
              </a:rPr>
              <a:t>г</a:t>
            </a:r>
            <a:r>
              <a:rPr sz="2400" b="1" dirty="0">
                <a:latin typeface="Calibri"/>
                <a:cs typeface="Calibri"/>
              </a:rPr>
              <a:t>о звена;</a:t>
            </a:r>
            <a:endParaRPr sz="2400">
              <a:latin typeface="Calibri"/>
              <a:cs typeface="Calibri"/>
            </a:endParaRPr>
          </a:p>
          <a:p>
            <a:pPr marL="355600" marR="204851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5600" algn="l"/>
              </a:tabLst>
            </a:pPr>
            <a:r>
              <a:rPr sz="2400" b="1" dirty="0">
                <a:latin typeface="Calibri"/>
                <a:cs typeface="Calibri"/>
              </a:rPr>
              <a:t>Эффективность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реали</a:t>
            </a:r>
            <a:r>
              <a:rPr sz="2400" b="1" spc="-10" dirty="0">
                <a:latin typeface="Calibri"/>
                <a:cs typeface="Calibri"/>
              </a:rPr>
              <a:t>з</a:t>
            </a:r>
            <a:r>
              <a:rPr sz="2400" b="1" dirty="0">
                <a:latin typeface="Calibri"/>
                <a:cs typeface="Calibri"/>
              </a:rPr>
              <a:t>ац</a:t>
            </a:r>
            <a:r>
              <a:rPr sz="2400" b="1" spc="-10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программ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СПО п</a:t>
            </a:r>
            <a:r>
              <a:rPr sz="2400" b="1" spc="-55" dirty="0">
                <a:latin typeface="Calibri"/>
                <a:cs typeface="Calibri"/>
              </a:rPr>
              <a:t>о</a:t>
            </a:r>
            <a:r>
              <a:rPr sz="2400" b="1" spc="-45" dirty="0">
                <a:latin typeface="Calibri"/>
                <a:cs typeface="Calibri"/>
              </a:rPr>
              <a:t>д</a:t>
            </a:r>
            <a:r>
              <a:rPr sz="2400" b="1" dirty="0">
                <a:latin typeface="Calibri"/>
                <a:cs typeface="Calibri"/>
              </a:rPr>
              <a:t>тве</a:t>
            </a:r>
            <a:r>
              <a:rPr sz="2400" b="1" spc="-25" dirty="0">
                <a:latin typeface="Calibri"/>
                <a:cs typeface="Calibri"/>
              </a:rPr>
              <a:t>р</a:t>
            </a:r>
            <a:r>
              <a:rPr sz="2400" b="1" dirty="0">
                <a:latin typeface="Calibri"/>
                <a:cs typeface="Calibri"/>
              </a:rPr>
              <a:t>ж</a:t>
            </a:r>
            <a:r>
              <a:rPr sz="2400" b="1" spc="-10" dirty="0">
                <a:latin typeface="Calibri"/>
                <a:cs typeface="Calibri"/>
              </a:rPr>
              <a:t>д</a:t>
            </a:r>
            <a:r>
              <a:rPr sz="2400" b="1" dirty="0">
                <a:latin typeface="Calibri"/>
                <a:cs typeface="Calibri"/>
              </a:rPr>
              <a:t>ае</a:t>
            </a:r>
            <a:r>
              <a:rPr sz="2400" b="1" spc="-15" dirty="0">
                <a:latin typeface="Calibri"/>
                <a:cs typeface="Calibri"/>
              </a:rPr>
              <a:t>т</a:t>
            </a:r>
            <a:r>
              <a:rPr sz="2400" b="1" dirty="0">
                <a:latin typeface="Calibri"/>
                <a:cs typeface="Calibri"/>
              </a:rPr>
              <a:t>с</a:t>
            </a:r>
            <a:r>
              <a:rPr sz="2400" b="1" spc="5" dirty="0">
                <a:latin typeface="Calibri"/>
                <a:cs typeface="Calibri"/>
              </a:rPr>
              <a:t>я</a:t>
            </a:r>
            <a:r>
              <a:rPr sz="2400" b="1" dirty="0">
                <a:latin typeface="Calibri"/>
                <a:cs typeface="Calibri"/>
              </a:rPr>
              <a:t>:</a:t>
            </a:r>
            <a:endParaRPr sz="2400">
              <a:latin typeface="Calibri"/>
              <a:cs typeface="Calibri"/>
            </a:endParaRPr>
          </a:p>
          <a:p>
            <a:pPr marL="12700" marR="267970">
              <a:lnSpc>
                <a:spcPct val="100000"/>
              </a:lnSpc>
              <a:spcBef>
                <a:spcPts val="575"/>
              </a:spcBef>
              <a:tabLst>
                <a:tab pos="5808345" algn="l"/>
                <a:tab pos="7240270" algn="l"/>
              </a:tabLst>
            </a:pPr>
            <a:r>
              <a:rPr sz="2400" b="1" dirty="0">
                <a:latin typeface="Calibri"/>
                <a:cs typeface="Calibri"/>
              </a:rPr>
              <a:t>-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Нал</a:t>
            </a:r>
            <a:r>
              <a:rPr sz="2400" b="1" spc="-10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чи</a:t>
            </a:r>
            <a:r>
              <a:rPr sz="2400" b="1" spc="-10" dirty="0">
                <a:latin typeface="Calibri"/>
                <a:cs typeface="Calibri"/>
              </a:rPr>
              <a:t>е</a:t>
            </a:r>
            <a:r>
              <a:rPr sz="2400" b="1" dirty="0">
                <a:latin typeface="Calibri"/>
                <a:cs typeface="Calibri"/>
              </a:rPr>
              <a:t>м ин</a:t>
            </a:r>
            <a:r>
              <a:rPr sz="2400" b="1" spc="-15" dirty="0">
                <a:latin typeface="Calibri"/>
                <a:cs typeface="Calibri"/>
              </a:rPr>
              <a:t>т</a:t>
            </a:r>
            <a:r>
              <a:rPr sz="2400" b="1" dirty="0">
                <a:latin typeface="Calibri"/>
                <a:cs typeface="Calibri"/>
              </a:rPr>
              <a:t>егри</a:t>
            </a:r>
            <a:r>
              <a:rPr sz="2400" b="1" spc="-10" dirty="0">
                <a:latin typeface="Calibri"/>
                <a:cs typeface="Calibri"/>
              </a:rPr>
              <a:t>р</a:t>
            </a:r>
            <a:r>
              <a:rPr sz="2400" b="1" dirty="0">
                <a:latin typeface="Calibri"/>
                <a:cs typeface="Calibri"/>
              </a:rPr>
              <a:t>ованной</a:t>
            </a:r>
            <a:r>
              <a:rPr sz="2400" b="1" spc="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сис</a:t>
            </a:r>
            <a:r>
              <a:rPr sz="2400" b="1" spc="-10" dirty="0">
                <a:latin typeface="Calibri"/>
                <a:cs typeface="Calibri"/>
              </a:rPr>
              <a:t>те</a:t>
            </a:r>
            <a:r>
              <a:rPr sz="2400" b="1" dirty="0">
                <a:latin typeface="Calibri"/>
                <a:cs typeface="Calibri"/>
              </a:rPr>
              <a:t>мы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вза</a:t>
            </a:r>
            <a:r>
              <a:rPr sz="2400" b="1" spc="-10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м</a:t>
            </a:r>
            <a:r>
              <a:rPr sz="2400" b="1" spc="-55" dirty="0">
                <a:latin typeface="Calibri"/>
                <a:cs typeface="Calibri"/>
              </a:rPr>
              <a:t>о</a:t>
            </a:r>
            <a:r>
              <a:rPr sz="2400" b="1" spc="-30" dirty="0">
                <a:latin typeface="Calibri"/>
                <a:cs typeface="Calibri"/>
              </a:rPr>
              <a:t>д</a:t>
            </a:r>
            <a:r>
              <a:rPr sz="2400" b="1" dirty="0">
                <a:latin typeface="Calibri"/>
                <a:cs typeface="Calibri"/>
              </a:rPr>
              <a:t>ействия ст</a:t>
            </a:r>
            <a:r>
              <a:rPr sz="2400" b="1" spc="-30" dirty="0">
                <a:latin typeface="Calibri"/>
                <a:cs typeface="Calibri"/>
              </a:rPr>
              <a:t>р</a:t>
            </a:r>
            <a:r>
              <a:rPr sz="2400" b="1" dirty="0">
                <a:latin typeface="Calibri"/>
                <a:cs typeface="Calibri"/>
              </a:rPr>
              <a:t>уктурн</a:t>
            </a:r>
            <a:r>
              <a:rPr sz="2400" b="1" spc="-15" dirty="0">
                <a:latin typeface="Calibri"/>
                <a:cs typeface="Calibri"/>
              </a:rPr>
              <a:t>ы</a:t>
            </a:r>
            <a:r>
              <a:rPr sz="2400" b="1" dirty="0">
                <a:latin typeface="Calibri"/>
                <a:cs typeface="Calibri"/>
              </a:rPr>
              <a:t>х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п</a:t>
            </a:r>
            <a:r>
              <a:rPr sz="2400" b="1" spc="-60" dirty="0">
                <a:latin typeface="Calibri"/>
                <a:cs typeface="Calibri"/>
              </a:rPr>
              <a:t>о</a:t>
            </a:r>
            <a:r>
              <a:rPr sz="2400" b="1" dirty="0">
                <a:latin typeface="Calibri"/>
                <a:cs typeface="Calibri"/>
              </a:rPr>
              <a:t>д</a:t>
            </a:r>
            <a:r>
              <a:rPr sz="2400" b="1" spc="-15" dirty="0">
                <a:latin typeface="Calibri"/>
                <a:cs typeface="Calibri"/>
              </a:rPr>
              <a:t>р</a:t>
            </a:r>
            <a:r>
              <a:rPr sz="2400" b="1" dirty="0">
                <a:latin typeface="Calibri"/>
                <a:cs typeface="Calibri"/>
              </a:rPr>
              <a:t>а</a:t>
            </a:r>
            <a:r>
              <a:rPr sz="2400" b="1" spc="-20" dirty="0">
                <a:latin typeface="Calibri"/>
                <a:cs typeface="Calibri"/>
              </a:rPr>
              <a:t>з</a:t>
            </a:r>
            <a:r>
              <a:rPr sz="2400" b="1" spc="-35" dirty="0">
                <a:latin typeface="Calibri"/>
                <a:cs typeface="Calibri"/>
              </a:rPr>
              <a:t>де</a:t>
            </a:r>
            <a:r>
              <a:rPr sz="2400" b="1" dirty="0">
                <a:latin typeface="Calibri"/>
                <a:cs typeface="Calibri"/>
              </a:rPr>
              <a:t>лен</a:t>
            </a:r>
            <a:r>
              <a:rPr sz="2400" b="1" spc="-10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й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уни</a:t>
            </a:r>
            <a:r>
              <a:rPr sz="2400" b="1" spc="-10" dirty="0">
                <a:latin typeface="Calibri"/>
                <a:cs typeface="Calibri"/>
              </a:rPr>
              <a:t>в</a:t>
            </a:r>
            <a:r>
              <a:rPr sz="2400" b="1" dirty="0">
                <a:latin typeface="Calibri"/>
                <a:cs typeface="Calibri"/>
              </a:rPr>
              <a:t>ерси</a:t>
            </a:r>
            <a:r>
              <a:rPr sz="2400" b="1" spc="-20" dirty="0">
                <a:latin typeface="Calibri"/>
                <a:cs typeface="Calibri"/>
              </a:rPr>
              <a:t>т</a:t>
            </a:r>
            <a:r>
              <a:rPr sz="2400" b="1" dirty="0">
                <a:latin typeface="Calibri"/>
                <a:cs typeface="Calibri"/>
              </a:rPr>
              <a:t>ета	и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соц</a:t>
            </a:r>
            <a:r>
              <a:rPr sz="2400" b="1" spc="-10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альн</a:t>
            </a:r>
            <a:r>
              <a:rPr sz="2400" b="1" spc="-15" dirty="0">
                <a:latin typeface="Calibri"/>
                <a:cs typeface="Calibri"/>
              </a:rPr>
              <a:t>ы</a:t>
            </a:r>
            <a:r>
              <a:rPr sz="2400" b="1" dirty="0">
                <a:latin typeface="Calibri"/>
                <a:cs typeface="Calibri"/>
              </a:rPr>
              <a:t>х партнеров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 </a:t>
            </a:r>
            <a:r>
              <a:rPr sz="2400" b="1" spc="-10" dirty="0">
                <a:latin typeface="Calibri"/>
                <a:cs typeface="Calibri"/>
              </a:rPr>
              <a:t>р</a:t>
            </a:r>
            <a:r>
              <a:rPr sz="2400" b="1" dirty="0">
                <a:latin typeface="Calibri"/>
                <a:cs typeface="Calibri"/>
              </a:rPr>
              <a:t>еали</a:t>
            </a:r>
            <a:r>
              <a:rPr sz="2400" b="1" spc="-15" dirty="0">
                <a:latin typeface="Calibri"/>
                <a:cs typeface="Calibri"/>
              </a:rPr>
              <a:t>з</a:t>
            </a:r>
            <a:r>
              <a:rPr sz="2400" b="1" dirty="0">
                <a:latin typeface="Calibri"/>
                <a:cs typeface="Calibri"/>
              </a:rPr>
              <a:t>ац</a:t>
            </a:r>
            <a:r>
              <a:rPr sz="2400" b="1" spc="-10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и</a:t>
            </a:r>
            <a:r>
              <a:rPr sz="2400" b="1" spc="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обра</a:t>
            </a:r>
            <a:r>
              <a:rPr sz="2400" b="1" spc="-10" dirty="0">
                <a:latin typeface="Calibri"/>
                <a:cs typeface="Calibri"/>
              </a:rPr>
              <a:t>з</a:t>
            </a:r>
            <a:r>
              <a:rPr sz="2400" b="1" dirty="0">
                <a:latin typeface="Calibri"/>
                <a:cs typeface="Calibri"/>
              </a:rPr>
              <a:t>ова</a:t>
            </a:r>
            <a:r>
              <a:rPr sz="2400" b="1" spc="-20" dirty="0">
                <a:latin typeface="Calibri"/>
                <a:cs typeface="Calibri"/>
              </a:rPr>
              <a:t>т</a:t>
            </a:r>
            <a:r>
              <a:rPr sz="2400" b="1" spc="-35" dirty="0">
                <a:latin typeface="Calibri"/>
                <a:cs typeface="Calibri"/>
              </a:rPr>
              <a:t>е</a:t>
            </a:r>
            <a:r>
              <a:rPr sz="2400" b="1" dirty="0">
                <a:latin typeface="Calibri"/>
                <a:cs typeface="Calibri"/>
              </a:rPr>
              <a:t>льных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программ	СПО;</a:t>
            </a:r>
            <a:endParaRPr sz="2400">
              <a:latin typeface="Calibri"/>
              <a:cs typeface="Calibri"/>
            </a:endParaRPr>
          </a:p>
          <a:p>
            <a:pPr marL="355600" marR="279400" indent="-342900">
              <a:lnSpc>
                <a:spcPct val="100000"/>
              </a:lnSpc>
              <a:spcBef>
                <a:spcPts val="575"/>
              </a:spcBef>
              <a:buFont typeface="Calibri"/>
              <a:buChar char="-"/>
              <a:tabLst>
                <a:tab pos="355600" algn="l"/>
              </a:tabLst>
            </a:pPr>
            <a:r>
              <a:rPr sz="2400" b="1" dirty="0">
                <a:latin typeface="Calibri"/>
                <a:cs typeface="Calibri"/>
              </a:rPr>
              <a:t>Стаби</a:t>
            </a:r>
            <a:r>
              <a:rPr sz="2400" b="1" spc="-10" dirty="0">
                <a:latin typeface="Calibri"/>
                <a:cs typeface="Calibri"/>
              </a:rPr>
              <a:t>л</a:t>
            </a:r>
            <a:r>
              <a:rPr sz="2400" b="1" dirty="0">
                <a:latin typeface="Calibri"/>
                <a:cs typeface="Calibri"/>
              </a:rPr>
              <a:t>ьными по</a:t>
            </a:r>
            <a:r>
              <a:rPr sz="2400" b="1" spc="-35" dirty="0">
                <a:latin typeface="Calibri"/>
                <a:cs typeface="Calibri"/>
              </a:rPr>
              <a:t>к</a:t>
            </a:r>
            <a:r>
              <a:rPr sz="2400" b="1" dirty="0">
                <a:latin typeface="Calibri"/>
                <a:cs typeface="Calibri"/>
              </a:rPr>
              <a:t>аз</a:t>
            </a:r>
            <a:r>
              <a:rPr sz="2400" b="1" spc="-15" dirty="0">
                <a:latin typeface="Calibri"/>
                <a:cs typeface="Calibri"/>
              </a:rPr>
              <a:t>ат</a:t>
            </a:r>
            <a:r>
              <a:rPr sz="2400" b="1" spc="-35" dirty="0">
                <a:latin typeface="Calibri"/>
                <a:cs typeface="Calibri"/>
              </a:rPr>
              <a:t>е</a:t>
            </a:r>
            <a:r>
              <a:rPr sz="2400" b="1" dirty="0">
                <a:latin typeface="Calibri"/>
                <a:cs typeface="Calibri"/>
              </a:rPr>
              <a:t>лями пром</a:t>
            </a:r>
            <a:r>
              <a:rPr sz="2400" b="1" spc="-30" dirty="0">
                <a:latin typeface="Calibri"/>
                <a:cs typeface="Calibri"/>
              </a:rPr>
              <a:t>е</a:t>
            </a:r>
            <a:r>
              <a:rPr sz="2400" b="1" dirty="0">
                <a:latin typeface="Calibri"/>
                <a:cs typeface="Calibri"/>
              </a:rPr>
              <a:t>жу</a:t>
            </a:r>
            <a:r>
              <a:rPr sz="2400" b="1" spc="-30" dirty="0">
                <a:latin typeface="Calibri"/>
                <a:cs typeface="Calibri"/>
              </a:rPr>
              <a:t>т</a:t>
            </a: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5" dirty="0">
                <a:latin typeface="Calibri"/>
                <a:cs typeface="Calibri"/>
              </a:rPr>
              <a:t>ч</a:t>
            </a:r>
            <a:r>
              <a:rPr sz="2400" b="1" dirty="0">
                <a:latin typeface="Calibri"/>
                <a:cs typeface="Calibri"/>
              </a:rPr>
              <a:t>ной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и </a:t>
            </a:r>
            <a:r>
              <a:rPr sz="2400" b="1" spc="-15" dirty="0">
                <a:latin typeface="Calibri"/>
                <a:cs typeface="Calibri"/>
              </a:rPr>
              <a:t>и</a:t>
            </a:r>
            <a:r>
              <a:rPr sz="2400" b="1" spc="-25" dirty="0">
                <a:latin typeface="Calibri"/>
                <a:cs typeface="Calibri"/>
              </a:rPr>
              <a:t>т</a:t>
            </a: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-20" dirty="0">
                <a:latin typeface="Calibri"/>
                <a:cs typeface="Calibri"/>
              </a:rPr>
              <a:t>г</a:t>
            </a:r>
            <a:r>
              <a:rPr sz="2400" b="1" dirty="0">
                <a:latin typeface="Calibri"/>
                <a:cs typeface="Calibri"/>
              </a:rPr>
              <a:t>ов</a:t>
            </a:r>
            <a:r>
              <a:rPr sz="2400" b="1" spc="5" dirty="0">
                <a:latin typeface="Calibri"/>
                <a:cs typeface="Calibri"/>
              </a:rPr>
              <a:t>о</a:t>
            </a:r>
            <a:r>
              <a:rPr sz="2400" b="1" dirty="0">
                <a:latin typeface="Calibri"/>
                <a:cs typeface="Calibri"/>
              </a:rPr>
              <a:t>й </a:t>
            </a:r>
            <a:r>
              <a:rPr sz="2400" b="1" spc="-10" dirty="0">
                <a:latin typeface="Calibri"/>
                <a:cs typeface="Calibri"/>
              </a:rPr>
              <a:t>а</a:t>
            </a:r>
            <a:r>
              <a:rPr sz="2400" b="1" dirty="0">
                <a:latin typeface="Calibri"/>
                <a:cs typeface="Calibri"/>
              </a:rPr>
              <a:t>т</a:t>
            </a:r>
            <a:r>
              <a:rPr sz="2400" b="1" spc="-15" dirty="0">
                <a:latin typeface="Calibri"/>
                <a:cs typeface="Calibri"/>
              </a:rPr>
              <a:t>т</a:t>
            </a:r>
            <a:r>
              <a:rPr sz="2400" b="1" dirty="0">
                <a:latin typeface="Calibri"/>
                <a:cs typeface="Calibri"/>
              </a:rPr>
              <a:t>е</a:t>
            </a:r>
            <a:r>
              <a:rPr sz="2400" b="1" spc="5" dirty="0">
                <a:latin typeface="Calibri"/>
                <a:cs typeface="Calibri"/>
              </a:rPr>
              <a:t>с</a:t>
            </a:r>
            <a:r>
              <a:rPr sz="2400" b="1" dirty="0">
                <a:latin typeface="Calibri"/>
                <a:cs typeface="Calibri"/>
              </a:rPr>
              <a:t>таци</a:t>
            </a:r>
            <a:r>
              <a:rPr sz="2400" b="1" spc="-15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;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Calibri"/>
              <a:buChar char="-"/>
              <a:tabLst>
                <a:tab pos="355600" algn="l"/>
              </a:tabLst>
            </a:pPr>
            <a:r>
              <a:rPr sz="2400" b="1" dirty="0">
                <a:latin typeface="Calibri"/>
                <a:cs typeface="Calibri"/>
              </a:rPr>
              <a:t>Востребованностью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-10" dirty="0">
                <a:latin typeface="Calibri"/>
                <a:cs typeface="Calibri"/>
              </a:rPr>
              <a:t>ы</a:t>
            </a:r>
            <a:r>
              <a:rPr sz="2400" b="1" dirty="0">
                <a:latin typeface="Calibri"/>
                <a:cs typeface="Calibri"/>
              </a:rPr>
              <a:t>п</a:t>
            </a:r>
            <a:r>
              <a:rPr sz="2400" b="1" spc="-10" dirty="0">
                <a:latin typeface="Calibri"/>
                <a:cs typeface="Calibri"/>
              </a:rPr>
              <a:t>у</a:t>
            </a:r>
            <a:r>
              <a:rPr sz="2400" b="1" dirty="0">
                <a:latin typeface="Calibri"/>
                <a:cs typeface="Calibri"/>
              </a:rPr>
              <a:t>скни</a:t>
            </a:r>
            <a:r>
              <a:rPr sz="2400" b="1" spc="-45" dirty="0">
                <a:latin typeface="Calibri"/>
                <a:cs typeface="Calibri"/>
              </a:rPr>
              <a:t>к</a:t>
            </a:r>
            <a:r>
              <a:rPr sz="2400" b="1" dirty="0">
                <a:latin typeface="Calibri"/>
                <a:cs typeface="Calibri"/>
              </a:rPr>
              <a:t>ов на </a:t>
            </a:r>
            <a:r>
              <a:rPr sz="2400" b="1" spc="-10" dirty="0">
                <a:latin typeface="Calibri"/>
                <a:cs typeface="Calibri"/>
              </a:rPr>
              <a:t>р</a:t>
            </a:r>
            <a:r>
              <a:rPr sz="2400" b="1" dirty="0">
                <a:latin typeface="Calibri"/>
                <a:cs typeface="Calibri"/>
              </a:rPr>
              <a:t>ы</a:t>
            </a:r>
            <a:r>
              <a:rPr sz="2400" b="1" spc="-10" dirty="0">
                <a:latin typeface="Calibri"/>
                <a:cs typeface="Calibri"/>
              </a:rPr>
              <a:t>н</a:t>
            </a:r>
            <a:r>
              <a:rPr sz="2400" b="1" spc="-40" dirty="0">
                <a:latin typeface="Calibri"/>
                <a:cs typeface="Calibri"/>
              </a:rPr>
              <a:t>к</a:t>
            </a:r>
            <a:r>
              <a:rPr sz="2400" b="1" dirty="0">
                <a:latin typeface="Calibri"/>
                <a:cs typeface="Calibri"/>
              </a:rPr>
              <a:t>е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т</a:t>
            </a:r>
            <a:r>
              <a:rPr sz="2400" b="1" spc="-35" dirty="0">
                <a:latin typeface="Calibri"/>
                <a:cs typeface="Calibri"/>
              </a:rPr>
              <a:t>р</a:t>
            </a:r>
            <a:r>
              <a:rPr sz="2400" b="1" spc="-95" dirty="0">
                <a:latin typeface="Calibri"/>
                <a:cs typeface="Calibri"/>
              </a:rPr>
              <a:t>у</a:t>
            </a:r>
            <a:r>
              <a:rPr sz="2400" b="1" dirty="0">
                <a:latin typeface="Calibri"/>
                <a:cs typeface="Calibri"/>
              </a:rPr>
              <a:t>да;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  <a:buFont typeface="Calibri"/>
              <a:buChar char="-"/>
              <a:tabLst>
                <a:tab pos="355600" algn="l"/>
              </a:tabLst>
            </a:pP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-10" dirty="0">
                <a:latin typeface="Calibri"/>
                <a:cs typeface="Calibri"/>
              </a:rPr>
              <a:t>ы</a:t>
            </a:r>
            <a:r>
              <a:rPr sz="2400" b="1" dirty="0">
                <a:latin typeface="Calibri"/>
                <a:cs typeface="Calibri"/>
              </a:rPr>
              <a:t>п</a:t>
            </a:r>
            <a:r>
              <a:rPr sz="2400" b="1" spc="-30" dirty="0">
                <a:latin typeface="Calibri"/>
                <a:cs typeface="Calibri"/>
              </a:rPr>
              <a:t>о</a:t>
            </a:r>
            <a:r>
              <a:rPr sz="2400" b="1" dirty="0">
                <a:latin typeface="Calibri"/>
                <a:cs typeface="Calibri"/>
              </a:rPr>
              <a:t>лнени</a:t>
            </a:r>
            <a:r>
              <a:rPr sz="2400" b="1" spc="-10" dirty="0">
                <a:latin typeface="Calibri"/>
                <a:cs typeface="Calibri"/>
              </a:rPr>
              <a:t>е</a:t>
            </a:r>
            <a:r>
              <a:rPr sz="2400" b="1" dirty="0">
                <a:latin typeface="Calibri"/>
                <a:cs typeface="Calibri"/>
              </a:rPr>
              <a:t>м </a:t>
            </a:r>
            <a:r>
              <a:rPr sz="2400" b="1" spc="-25" dirty="0">
                <a:latin typeface="Calibri"/>
                <a:cs typeface="Calibri"/>
              </a:rPr>
              <a:t>г</a:t>
            </a: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5" dirty="0">
                <a:latin typeface="Calibri"/>
                <a:cs typeface="Calibri"/>
              </a:rPr>
              <a:t>с</a:t>
            </a:r>
            <a:r>
              <a:rPr sz="2400" b="1" spc="-95" dirty="0">
                <a:latin typeface="Calibri"/>
                <a:cs typeface="Calibri"/>
              </a:rPr>
              <a:t>у</a:t>
            </a:r>
            <a:r>
              <a:rPr sz="2400" b="1" dirty="0">
                <a:latin typeface="Calibri"/>
                <a:cs typeface="Calibri"/>
              </a:rPr>
              <a:t>дарственно</a:t>
            </a:r>
            <a:r>
              <a:rPr sz="2400" b="1" spc="-25" dirty="0">
                <a:latin typeface="Calibri"/>
                <a:cs typeface="Calibri"/>
              </a:rPr>
              <a:t>г</a:t>
            </a:r>
            <a:r>
              <a:rPr sz="2400" b="1" dirty="0">
                <a:latin typeface="Calibri"/>
                <a:cs typeface="Calibri"/>
              </a:rPr>
              <a:t>о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за</a:t>
            </a:r>
            <a:r>
              <a:rPr sz="2400" b="1" spc="-10" dirty="0">
                <a:latin typeface="Calibri"/>
                <a:cs typeface="Calibri"/>
              </a:rPr>
              <a:t>д</a:t>
            </a:r>
            <a:r>
              <a:rPr sz="2400" b="1" dirty="0">
                <a:latin typeface="Calibri"/>
                <a:cs typeface="Calibri"/>
              </a:rPr>
              <a:t>ания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по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пр</a:t>
            </a:r>
            <a:r>
              <a:rPr sz="2400" b="1" spc="-10" dirty="0">
                <a:latin typeface="Calibri"/>
                <a:cs typeface="Calibri"/>
              </a:rPr>
              <a:t>ие</a:t>
            </a:r>
            <a:r>
              <a:rPr sz="2400" b="1" dirty="0">
                <a:latin typeface="Calibri"/>
                <a:cs typeface="Calibri"/>
              </a:rPr>
              <a:t>му на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ОП СПО;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Calibri"/>
              <a:buChar char="-"/>
              <a:tabLst>
                <a:tab pos="355600" algn="l"/>
              </a:tabLst>
            </a:pP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-10" dirty="0">
                <a:latin typeface="Calibri"/>
                <a:cs typeface="Calibri"/>
              </a:rPr>
              <a:t>ы</a:t>
            </a:r>
            <a:r>
              <a:rPr sz="2400" b="1" dirty="0">
                <a:latin typeface="Calibri"/>
                <a:cs typeface="Calibri"/>
              </a:rPr>
              <a:t>с</a:t>
            </a:r>
            <a:r>
              <a:rPr sz="2400" b="1" spc="5" dirty="0">
                <a:latin typeface="Calibri"/>
                <a:cs typeface="Calibri"/>
              </a:rPr>
              <a:t>о</a:t>
            </a:r>
            <a:r>
              <a:rPr sz="2400" b="1" dirty="0">
                <a:latin typeface="Calibri"/>
                <a:cs typeface="Calibri"/>
              </a:rPr>
              <a:t>ким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уровнем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с</a:t>
            </a:r>
            <a:r>
              <a:rPr sz="2400" b="1" spc="5" dirty="0">
                <a:latin typeface="Calibri"/>
                <a:cs typeface="Calibri"/>
              </a:rPr>
              <a:t>о</a:t>
            </a:r>
            <a:r>
              <a:rPr sz="2400" b="1" dirty="0">
                <a:latin typeface="Calibri"/>
                <a:cs typeface="Calibri"/>
              </a:rPr>
              <a:t>ц</a:t>
            </a:r>
            <a:r>
              <a:rPr sz="2400" b="1" spc="-10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али</a:t>
            </a:r>
            <a:r>
              <a:rPr sz="2400" b="1" spc="-10" dirty="0">
                <a:latin typeface="Calibri"/>
                <a:cs typeface="Calibri"/>
              </a:rPr>
              <a:t>з</a:t>
            </a:r>
            <a:r>
              <a:rPr sz="2400" b="1" dirty="0">
                <a:latin typeface="Calibri"/>
                <a:cs typeface="Calibri"/>
              </a:rPr>
              <a:t>ац</a:t>
            </a:r>
            <a:r>
              <a:rPr sz="2400" b="1" spc="-10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и </a:t>
            </a:r>
            <a:r>
              <a:rPr sz="2400" b="1" spc="5" dirty="0">
                <a:latin typeface="Calibri"/>
                <a:cs typeface="Calibri"/>
              </a:rPr>
              <a:t>с</a:t>
            </a:r>
            <a:r>
              <a:rPr sz="2400" b="1" dirty="0">
                <a:latin typeface="Calibri"/>
                <a:cs typeface="Calibri"/>
              </a:rPr>
              <a:t>т</a:t>
            </a:r>
            <a:r>
              <a:rPr sz="2400" b="1" spc="-95" dirty="0">
                <a:latin typeface="Calibri"/>
                <a:cs typeface="Calibri"/>
              </a:rPr>
              <a:t>у</a:t>
            </a:r>
            <a:r>
              <a:rPr sz="2400" b="1" spc="-30" dirty="0">
                <a:latin typeface="Calibri"/>
                <a:cs typeface="Calibri"/>
              </a:rPr>
              <a:t>д</a:t>
            </a:r>
            <a:r>
              <a:rPr sz="2400" b="1" dirty="0">
                <a:latin typeface="Calibri"/>
                <a:cs typeface="Calibri"/>
              </a:rPr>
              <a:t>ен</a:t>
            </a:r>
            <a:r>
              <a:rPr sz="2400" b="1" spc="-20" dirty="0">
                <a:latin typeface="Calibri"/>
                <a:cs typeface="Calibri"/>
              </a:rPr>
              <a:t>т</a:t>
            </a:r>
            <a:r>
              <a:rPr sz="2400" b="1" dirty="0">
                <a:latin typeface="Calibri"/>
                <a:cs typeface="Calibri"/>
              </a:rPr>
              <a:t>ов.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1030" rIns="0" bIns="0" rtlCol="0">
            <a:spAutoFit/>
          </a:bodyPr>
          <a:lstStyle/>
          <a:p>
            <a:pPr marL="1601470">
              <a:lnSpc>
                <a:spcPct val="100000"/>
              </a:lnSpc>
            </a:pPr>
            <a:r>
              <a:rPr spc="-25" dirty="0"/>
              <a:t>Напра</a:t>
            </a:r>
            <a:r>
              <a:rPr spc="-55" dirty="0"/>
              <a:t>в</a:t>
            </a:r>
            <a:r>
              <a:rPr spc="-25" dirty="0"/>
              <a:t>ления</a:t>
            </a:r>
            <a:r>
              <a:rPr spc="-5" dirty="0"/>
              <a:t> </a:t>
            </a:r>
            <a:r>
              <a:rPr spc="-20" dirty="0"/>
              <a:t>развития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8382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/>
              <a:t>Ра</a:t>
            </a:r>
            <a:r>
              <a:rPr spc="-10" dirty="0"/>
              <a:t>з</a:t>
            </a:r>
            <a:r>
              <a:rPr dirty="0"/>
              <a:t>раб</a:t>
            </a:r>
            <a:r>
              <a:rPr spc="-10" dirty="0"/>
              <a:t>о</a:t>
            </a:r>
            <a:r>
              <a:rPr dirty="0"/>
              <a:t>т</a:t>
            </a:r>
            <a:r>
              <a:rPr spc="-25" dirty="0"/>
              <a:t>к</a:t>
            </a:r>
            <a:r>
              <a:rPr dirty="0"/>
              <a:t>а</a:t>
            </a:r>
            <a:r>
              <a:rPr spc="-50" dirty="0"/>
              <a:t> </a:t>
            </a:r>
            <a:r>
              <a:rPr dirty="0"/>
              <a:t>индиви</a:t>
            </a:r>
            <a:r>
              <a:rPr spc="-30" dirty="0"/>
              <a:t>д</a:t>
            </a:r>
            <a:r>
              <a:rPr dirty="0"/>
              <a:t>у</a:t>
            </a:r>
            <a:r>
              <a:rPr spc="-10" dirty="0"/>
              <a:t>а</a:t>
            </a:r>
            <a:r>
              <a:rPr dirty="0"/>
              <a:t>льных</a:t>
            </a:r>
            <a:r>
              <a:rPr spc="-40" dirty="0"/>
              <a:t> </a:t>
            </a:r>
            <a:r>
              <a:rPr dirty="0"/>
              <a:t>об</a:t>
            </a:r>
            <a:r>
              <a:rPr spc="5" dirty="0"/>
              <a:t>р</a:t>
            </a:r>
            <a:r>
              <a:rPr dirty="0"/>
              <a:t>а</a:t>
            </a:r>
            <a:r>
              <a:rPr spc="-10" dirty="0"/>
              <a:t>з</a:t>
            </a:r>
            <a:r>
              <a:rPr dirty="0"/>
              <a:t>ов</a:t>
            </a:r>
            <a:r>
              <a:rPr spc="-15" dirty="0"/>
              <a:t>ат</a:t>
            </a:r>
            <a:r>
              <a:rPr spc="-40" dirty="0"/>
              <a:t>е</a:t>
            </a:r>
            <a:r>
              <a:rPr dirty="0"/>
              <a:t>льных</a:t>
            </a:r>
            <a:r>
              <a:rPr spc="-40" dirty="0"/>
              <a:t> </a:t>
            </a:r>
            <a:r>
              <a:rPr dirty="0"/>
              <a:t>программ</a:t>
            </a:r>
            <a:r>
              <a:rPr spc="-25" dirty="0"/>
              <a:t> </a:t>
            </a:r>
            <a:r>
              <a:rPr dirty="0"/>
              <a:t>для п</a:t>
            </a:r>
            <a:r>
              <a:rPr spc="-40" dirty="0"/>
              <a:t>о</a:t>
            </a:r>
            <a:r>
              <a:rPr dirty="0"/>
              <a:t>лучения</a:t>
            </a:r>
            <a:r>
              <a:rPr spc="-40" dirty="0"/>
              <a:t> </a:t>
            </a:r>
            <a:r>
              <a:rPr dirty="0"/>
              <a:t>в</a:t>
            </a:r>
            <a:r>
              <a:rPr spc="-10" dirty="0"/>
              <a:t>т</a:t>
            </a:r>
            <a:r>
              <a:rPr dirty="0"/>
              <a:t>ор</a:t>
            </a:r>
            <a:r>
              <a:rPr spc="5" dirty="0"/>
              <a:t>о</a:t>
            </a:r>
            <a:r>
              <a:rPr spc="-20" dirty="0"/>
              <a:t>г</a:t>
            </a:r>
            <a:r>
              <a:rPr dirty="0"/>
              <a:t>о</a:t>
            </a:r>
            <a:r>
              <a:rPr spc="-45" dirty="0"/>
              <a:t> </a:t>
            </a:r>
            <a:r>
              <a:rPr dirty="0"/>
              <a:t>С</a:t>
            </a:r>
            <a:r>
              <a:rPr spc="-10" dirty="0"/>
              <a:t>П</a:t>
            </a:r>
            <a:r>
              <a:rPr dirty="0"/>
              <a:t>О  (</a:t>
            </a:r>
            <a:r>
              <a:rPr spc="-20" dirty="0"/>
              <a:t>у</a:t>
            </a:r>
            <a:r>
              <a:rPr dirty="0"/>
              <a:t>с</a:t>
            </a:r>
            <a:r>
              <a:rPr spc="-30" dirty="0"/>
              <a:t>к</a:t>
            </a:r>
            <a:r>
              <a:rPr dirty="0"/>
              <a:t>оренные,</a:t>
            </a:r>
            <a:r>
              <a:rPr spc="-25" dirty="0"/>
              <a:t> </a:t>
            </a:r>
            <a:r>
              <a:rPr dirty="0"/>
              <a:t>со</a:t>
            </a:r>
            <a:r>
              <a:rPr spc="5" dirty="0"/>
              <a:t>к</a:t>
            </a:r>
            <a:r>
              <a:rPr dirty="0"/>
              <a:t>ра</a:t>
            </a:r>
            <a:r>
              <a:rPr spc="-15" dirty="0"/>
              <a:t>щ</a:t>
            </a:r>
            <a:r>
              <a:rPr dirty="0"/>
              <a:t>енные</a:t>
            </a:r>
            <a:r>
              <a:rPr spc="-35" dirty="0"/>
              <a:t> </a:t>
            </a:r>
            <a:r>
              <a:rPr dirty="0"/>
              <a:t>программы по</a:t>
            </a:r>
            <a:r>
              <a:rPr spc="-25" dirty="0"/>
              <a:t> </a:t>
            </a:r>
            <a:r>
              <a:rPr dirty="0"/>
              <a:t>специальности</a:t>
            </a:r>
            <a:r>
              <a:rPr spc="-40" dirty="0"/>
              <a:t> </a:t>
            </a:r>
            <a:r>
              <a:rPr dirty="0"/>
              <a:t>сестринс</a:t>
            </a:r>
            <a:r>
              <a:rPr spc="-30" dirty="0"/>
              <a:t>к</a:t>
            </a:r>
            <a:r>
              <a:rPr dirty="0"/>
              <a:t>ое</a:t>
            </a:r>
            <a:r>
              <a:rPr spc="-35" dirty="0"/>
              <a:t> </a:t>
            </a:r>
            <a:r>
              <a:rPr spc="-15" dirty="0"/>
              <a:t>д</a:t>
            </a:r>
            <a:r>
              <a:rPr spc="-40" dirty="0"/>
              <a:t>е</a:t>
            </a:r>
            <a:r>
              <a:rPr dirty="0"/>
              <a:t>ло,</a:t>
            </a:r>
            <a:r>
              <a:rPr spc="-20" dirty="0"/>
              <a:t> </a:t>
            </a:r>
            <a:r>
              <a:rPr dirty="0"/>
              <a:t>лабор</a:t>
            </a:r>
            <a:r>
              <a:rPr spc="-15" dirty="0"/>
              <a:t>ат</a:t>
            </a:r>
            <a:r>
              <a:rPr dirty="0"/>
              <a:t>орная</a:t>
            </a:r>
            <a:r>
              <a:rPr spc="-25" dirty="0"/>
              <a:t> </a:t>
            </a:r>
            <a:r>
              <a:rPr dirty="0"/>
              <a:t>ди</a:t>
            </a:r>
            <a:r>
              <a:rPr spc="-10" dirty="0"/>
              <a:t>а</a:t>
            </a:r>
            <a:r>
              <a:rPr dirty="0"/>
              <a:t>гности</a:t>
            </a:r>
            <a:r>
              <a:rPr spc="-25" dirty="0"/>
              <a:t>к</a:t>
            </a:r>
            <a:r>
              <a:rPr dirty="0"/>
              <a:t>а</a:t>
            </a:r>
            <a:r>
              <a:rPr spc="-10" dirty="0"/>
              <a:t>)</a:t>
            </a:r>
            <a:r>
              <a:rPr dirty="0"/>
              <a:t>;</a:t>
            </a:r>
          </a:p>
          <a:p>
            <a:pPr marL="355600" marR="208915" indent="-342900" algn="just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</a:tabLst>
            </a:pPr>
            <a:r>
              <a:rPr spc="-80" dirty="0"/>
              <a:t>У</a:t>
            </a:r>
            <a:r>
              <a:rPr dirty="0"/>
              <a:t>в</a:t>
            </a:r>
            <a:r>
              <a:rPr spc="-35" dirty="0"/>
              <a:t>е</a:t>
            </a:r>
            <a:r>
              <a:rPr dirty="0"/>
              <a:t>ли</a:t>
            </a:r>
            <a:r>
              <a:rPr spc="5" dirty="0"/>
              <a:t>ч</a:t>
            </a:r>
            <a:r>
              <a:rPr dirty="0"/>
              <a:t>ение</a:t>
            </a:r>
            <a:r>
              <a:rPr spc="-25" dirty="0"/>
              <a:t> </a:t>
            </a:r>
            <a:r>
              <a:rPr spc="-35" dirty="0"/>
              <a:t>ко</a:t>
            </a:r>
            <a:r>
              <a:rPr dirty="0"/>
              <a:t>ли</a:t>
            </a:r>
            <a:r>
              <a:rPr spc="5" dirty="0"/>
              <a:t>ч</a:t>
            </a:r>
            <a:r>
              <a:rPr dirty="0"/>
              <a:t>ества</a:t>
            </a:r>
            <a:r>
              <a:rPr spc="-50" dirty="0"/>
              <a:t> </a:t>
            </a:r>
            <a:r>
              <a:rPr dirty="0"/>
              <a:t>цик</a:t>
            </a:r>
            <a:r>
              <a:rPr spc="5" dirty="0"/>
              <a:t>л</a:t>
            </a:r>
            <a:r>
              <a:rPr dirty="0"/>
              <a:t>ов</a:t>
            </a:r>
            <a:r>
              <a:rPr spc="-30" dirty="0"/>
              <a:t> </a:t>
            </a:r>
            <a:r>
              <a:rPr dirty="0"/>
              <a:t>повышения</a:t>
            </a:r>
            <a:r>
              <a:rPr spc="-25" dirty="0"/>
              <a:t> </a:t>
            </a:r>
            <a:r>
              <a:rPr dirty="0"/>
              <a:t>к</a:t>
            </a:r>
            <a:r>
              <a:rPr spc="5" dirty="0"/>
              <a:t>в</a:t>
            </a:r>
            <a:r>
              <a:rPr dirty="0"/>
              <a:t>алифи</a:t>
            </a:r>
            <a:r>
              <a:rPr spc="-25" dirty="0"/>
              <a:t>к</a:t>
            </a:r>
            <a:r>
              <a:rPr dirty="0"/>
              <a:t>ации</a:t>
            </a:r>
            <a:r>
              <a:rPr spc="-65" dirty="0"/>
              <a:t> </a:t>
            </a:r>
            <a:r>
              <a:rPr dirty="0"/>
              <a:t>в</a:t>
            </a:r>
            <a:r>
              <a:rPr spc="10" dirty="0"/>
              <a:t> </a:t>
            </a:r>
            <a:r>
              <a:rPr spc="-75" dirty="0"/>
              <a:t>т</a:t>
            </a:r>
            <a:r>
              <a:rPr dirty="0"/>
              <a:t>.</a:t>
            </a:r>
            <a:r>
              <a:rPr spc="10" dirty="0"/>
              <a:t>ч</a:t>
            </a:r>
            <a:r>
              <a:rPr dirty="0">
                <a:latin typeface="Calibri"/>
                <a:cs typeface="Calibri"/>
              </a:rPr>
              <a:t>. </a:t>
            </a:r>
            <a:r>
              <a:rPr dirty="0"/>
              <a:t>дист</a:t>
            </a:r>
            <a:r>
              <a:rPr spc="-10" dirty="0"/>
              <a:t>а</a:t>
            </a:r>
            <a:r>
              <a:rPr dirty="0"/>
              <a:t>нционны</a:t>
            </a:r>
            <a:r>
              <a:rPr spc="5" dirty="0"/>
              <a:t>х</a:t>
            </a:r>
            <a:r>
              <a:rPr dirty="0"/>
              <a:t>,</a:t>
            </a:r>
            <a:r>
              <a:rPr spc="-60" dirty="0"/>
              <a:t> </a:t>
            </a:r>
            <a:r>
              <a:rPr dirty="0"/>
              <a:t>для</a:t>
            </a:r>
            <a:r>
              <a:rPr spc="-15" dirty="0"/>
              <a:t> </a:t>
            </a:r>
            <a:r>
              <a:rPr dirty="0"/>
              <a:t>специалис</a:t>
            </a:r>
            <a:r>
              <a:rPr spc="-15" dirty="0"/>
              <a:t>т</a:t>
            </a:r>
            <a:r>
              <a:rPr dirty="0"/>
              <a:t>ов</a:t>
            </a:r>
            <a:r>
              <a:rPr spc="-40" dirty="0"/>
              <a:t> </a:t>
            </a:r>
            <a:r>
              <a:rPr dirty="0"/>
              <a:t>С</a:t>
            </a:r>
            <a:r>
              <a:rPr spc="-10" dirty="0"/>
              <a:t>П</a:t>
            </a:r>
            <a:r>
              <a:rPr dirty="0"/>
              <a:t>О ис</a:t>
            </a:r>
            <a:r>
              <a:rPr spc="-35" dirty="0"/>
              <a:t>х</a:t>
            </a:r>
            <a:r>
              <a:rPr spc="-50" dirty="0"/>
              <a:t>о</a:t>
            </a:r>
            <a:r>
              <a:rPr dirty="0"/>
              <a:t>дя</a:t>
            </a:r>
            <a:r>
              <a:rPr spc="-15" dirty="0"/>
              <a:t> </a:t>
            </a:r>
            <a:r>
              <a:rPr dirty="0"/>
              <a:t>из</a:t>
            </a:r>
            <a:r>
              <a:rPr spc="-15" dirty="0"/>
              <a:t> </a:t>
            </a:r>
            <a:r>
              <a:rPr dirty="0"/>
              <a:t>п</a:t>
            </a:r>
            <a:r>
              <a:rPr spc="-15" dirty="0"/>
              <a:t>о</a:t>
            </a:r>
            <a:r>
              <a:rPr dirty="0"/>
              <a:t>требно</a:t>
            </a:r>
            <a:r>
              <a:rPr spc="5" dirty="0"/>
              <a:t>с</a:t>
            </a:r>
            <a:r>
              <a:rPr spc="-15" dirty="0"/>
              <a:t>т</a:t>
            </a:r>
            <a:r>
              <a:rPr dirty="0"/>
              <a:t>ей практичес</a:t>
            </a:r>
            <a:r>
              <a:rPr spc="-35" dirty="0"/>
              <a:t>к</a:t>
            </a:r>
            <a:r>
              <a:rPr spc="-10" dirty="0"/>
              <a:t>о</a:t>
            </a:r>
            <a:r>
              <a:rPr spc="-20" dirty="0"/>
              <a:t>г</a:t>
            </a:r>
            <a:r>
              <a:rPr dirty="0"/>
              <a:t>о</a:t>
            </a:r>
            <a:r>
              <a:rPr spc="-55" dirty="0"/>
              <a:t> </a:t>
            </a:r>
            <a:r>
              <a:rPr spc="-20" dirty="0"/>
              <a:t>з</a:t>
            </a:r>
            <a:r>
              <a:rPr dirty="0"/>
              <a:t>драво</a:t>
            </a:r>
            <a:r>
              <a:rPr spc="-35" dirty="0"/>
              <a:t>о</a:t>
            </a:r>
            <a:r>
              <a:rPr dirty="0"/>
              <a:t>х</a:t>
            </a:r>
            <a:r>
              <a:rPr spc="5" dirty="0"/>
              <a:t>р</a:t>
            </a:r>
            <a:r>
              <a:rPr dirty="0"/>
              <a:t>а</a:t>
            </a:r>
            <a:r>
              <a:rPr spc="-10" dirty="0"/>
              <a:t>н</a:t>
            </a:r>
            <a:r>
              <a:rPr dirty="0"/>
              <a:t>ения</a:t>
            </a:r>
            <a:r>
              <a:rPr spc="-25" dirty="0"/>
              <a:t> </a:t>
            </a:r>
            <a:r>
              <a:rPr dirty="0"/>
              <a:t>и</a:t>
            </a:r>
            <a:r>
              <a:rPr spc="-10" dirty="0"/>
              <a:t> </a:t>
            </a:r>
            <a:r>
              <a:rPr dirty="0"/>
              <a:t>фарма</a:t>
            </a:r>
            <a:r>
              <a:rPr spc="-20" dirty="0"/>
              <a:t>ц</a:t>
            </a:r>
            <a:r>
              <a:rPr dirty="0"/>
              <a:t>евти</a:t>
            </a:r>
            <a:r>
              <a:rPr spc="5" dirty="0"/>
              <a:t>ч</a:t>
            </a:r>
            <a:r>
              <a:rPr dirty="0"/>
              <a:t>ес</a:t>
            </a:r>
            <a:r>
              <a:rPr spc="-30" dirty="0"/>
              <a:t>к</a:t>
            </a:r>
            <a:r>
              <a:rPr dirty="0"/>
              <a:t>ой</a:t>
            </a:r>
            <a:r>
              <a:rPr spc="-45" dirty="0"/>
              <a:t> </a:t>
            </a:r>
            <a:r>
              <a:rPr spc="-10" dirty="0"/>
              <a:t>о</a:t>
            </a:r>
            <a:r>
              <a:rPr dirty="0"/>
              <a:t>тросли.</a:t>
            </a: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</a:tabLst>
            </a:pPr>
            <a:r>
              <a:rPr spc="-40" dirty="0"/>
              <a:t>У</a:t>
            </a:r>
            <a:r>
              <a:rPr dirty="0"/>
              <a:t>частие</a:t>
            </a:r>
            <a:r>
              <a:rPr spc="-30" dirty="0"/>
              <a:t> </a:t>
            </a:r>
            <a:r>
              <a:rPr dirty="0"/>
              <a:t>в р</a:t>
            </a:r>
            <a:r>
              <a:rPr spc="-10" dirty="0"/>
              <a:t>а</a:t>
            </a:r>
            <a:r>
              <a:rPr dirty="0"/>
              <a:t>б</a:t>
            </a:r>
            <a:r>
              <a:rPr spc="-10" dirty="0"/>
              <a:t>о</a:t>
            </a:r>
            <a:r>
              <a:rPr spc="-15" dirty="0"/>
              <a:t>т</a:t>
            </a:r>
            <a:r>
              <a:rPr dirty="0"/>
              <a:t>е</a:t>
            </a:r>
            <a:r>
              <a:rPr spc="-10" dirty="0"/>
              <a:t> </a:t>
            </a:r>
            <a:r>
              <a:rPr dirty="0"/>
              <a:t>общественных</a:t>
            </a:r>
            <a:r>
              <a:rPr spc="-40" dirty="0"/>
              <a:t> </a:t>
            </a:r>
            <a:r>
              <a:rPr dirty="0"/>
              <a:t>ор</a:t>
            </a:r>
            <a:r>
              <a:rPr spc="-10" dirty="0"/>
              <a:t>г</a:t>
            </a:r>
            <a:r>
              <a:rPr dirty="0"/>
              <a:t>а</a:t>
            </a:r>
            <a:r>
              <a:rPr spc="-10" dirty="0"/>
              <a:t>н</a:t>
            </a:r>
            <a:r>
              <a:rPr dirty="0"/>
              <a:t>из</a:t>
            </a:r>
            <a:r>
              <a:rPr spc="-10" dirty="0"/>
              <a:t>а</a:t>
            </a:r>
            <a:r>
              <a:rPr dirty="0"/>
              <a:t>ци</a:t>
            </a:r>
            <a:r>
              <a:rPr spc="5" dirty="0"/>
              <a:t>й</a:t>
            </a:r>
            <a:r>
              <a:rPr dirty="0">
                <a:latin typeface="Calibri"/>
                <a:cs typeface="Calibri"/>
              </a:rPr>
              <a:t>-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/>
              <a:t>профе</a:t>
            </a:r>
            <a:r>
              <a:rPr spc="-10" dirty="0"/>
              <a:t>с</a:t>
            </a:r>
            <a:r>
              <a:rPr dirty="0"/>
              <a:t>сиональных а</a:t>
            </a:r>
            <a:r>
              <a:rPr spc="-20" dirty="0"/>
              <a:t>с</a:t>
            </a:r>
            <a:r>
              <a:rPr dirty="0"/>
              <a:t>социаций;</a:t>
            </a:r>
          </a:p>
          <a:p>
            <a:pPr marL="355600" marR="920115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</a:tabLst>
            </a:pPr>
            <a:r>
              <a:rPr dirty="0"/>
              <a:t>Ор</a:t>
            </a:r>
            <a:r>
              <a:rPr spc="-15" dirty="0"/>
              <a:t>г</a:t>
            </a:r>
            <a:r>
              <a:rPr spc="-10" dirty="0"/>
              <a:t>а</a:t>
            </a:r>
            <a:r>
              <a:rPr dirty="0"/>
              <a:t>ни</a:t>
            </a:r>
            <a:r>
              <a:rPr spc="-10" dirty="0"/>
              <a:t>за</a:t>
            </a:r>
            <a:r>
              <a:rPr dirty="0"/>
              <a:t>ция</a:t>
            </a:r>
            <a:r>
              <a:rPr spc="-25" dirty="0"/>
              <a:t> </a:t>
            </a:r>
            <a:r>
              <a:rPr dirty="0"/>
              <a:t>всеро</a:t>
            </a:r>
            <a:r>
              <a:rPr spc="-10" dirty="0"/>
              <a:t>с</a:t>
            </a:r>
            <a:r>
              <a:rPr dirty="0"/>
              <a:t>сийских</a:t>
            </a:r>
            <a:r>
              <a:rPr spc="-45" dirty="0"/>
              <a:t> </a:t>
            </a:r>
            <a:r>
              <a:rPr dirty="0"/>
              <a:t>учебных</a:t>
            </a:r>
            <a:r>
              <a:rPr spc="-20" dirty="0"/>
              <a:t> </a:t>
            </a:r>
            <a:r>
              <a:rPr dirty="0"/>
              <a:t>и</a:t>
            </a:r>
            <a:r>
              <a:rPr spc="-10" dirty="0"/>
              <a:t> </a:t>
            </a:r>
            <a:r>
              <a:rPr dirty="0"/>
              <a:t>воспит</a:t>
            </a:r>
            <a:r>
              <a:rPr spc="-25" dirty="0"/>
              <a:t>а</a:t>
            </a:r>
            <a:r>
              <a:rPr spc="-15" dirty="0"/>
              <a:t>т</a:t>
            </a:r>
            <a:r>
              <a:rPr spc="-40" dirty="0"/>
              <a:t>е</a:t>
            </a:r>
            <a:r>
              <a:rPr dirty="0"/>
              <a:t>льных мероприятий</a:t>
            </a:r>
            <a:r>
              <a:rPr spc="-50" dirty="0"/>
              <a:t> </a:t>
            </a:r>
            <a:r>
              <a:rPr dirty="0"/>
              <a:t>(</a:t>
            </a:r>
            <a:r>
              <a:rPr spc="-35" dirty="0"/>
              <a:t>к</a:t>
            </a:r>
            <a:r>
              <a:rPr dirty="0"/>
              <a:t>онку</a:t>
            </a:r>
            <a:r>
              <a:rPr spc="5" dirty="0"/>
              <a:t>р</a:t>
            </a:r>
            <a:r>
              <a:rPr dirty="0"/>
              <a:t>со</a:t>
            </a:r>
            <a:r>
              <a:rPr spc="5" dirty="0"/>
              <a:t>в</a:t>
            </a:r>
            <a:r>
              <a:rPr dirty="0"/>
              <a:t>,</a:t>
            </a:r>
            <a:r>
              <a:rPr spc="-50" dirty="0"/>
              <a:t> </a:t>
            </a:r>
            <a:r>
              <a:rPr spc="-35" dirty="0"/>
              <a:t>о</a:t>
            </a:r>
            <a:r>
              <a:rPr dirty="0"/>
              <a:t>лимпи</a:t>
            </a:r>
            <a:r>
              <a:rPr spc="-10" dirty="0"/>
              <a:t>а</a:t>
            </a:r>
            <a:r>
              <a:rPr spc="65" dirty="0"/>
              <a:t>д</a:t>
            </a:r>
            <a:r>
              <a:rPr dirty="0"/>
              <a:t>,</a:t>
            </a:r>
            <a:r>
              <a:rPr spc="-35" dirty="0"/>
              <a:t> к</a:t>
            </a:r>
            <a:r>
              <a:rPr dirty="0"/>
              <a:t>онфе</a:t>
            </a:r>
            <a:r>
              <a:rPr spc="5" dirty="0"/>
              <a:t>р</a:t>
            </a:r>
            <a:r>
              <a:rPr dirty="0"/>
              <a:t>енций</a:t>
            </a:r>
            <a:r>
              <a:rPr spc="-45" dirty="0"/>
              <a:t> </a:t>
            </a:r>
            <a:r>
              <a:rPr dirty="0"/>
              <a:t>и </a:t>
            </a:r>
            <a:r>
              <a:rPr spc="-75" dirty="0"/>
              <a:t>т</a:t>
            </a:r>
            <a:r>
              <a:rPr dirty="0"/>
              <a:t>.д</a:t>
            </a:r>
            <a:r>
              <a:rPr spc="5" dirty="0"/>
              <a:t>.</a:t>
            </a:r>
            <a:r>
              <a:rPr dirty="0"/>
              <a:t>) о</a:t>
            </a:r>
            <a:r>
              <a:rPr spc="5" dirty="0"/>
              <a:t>ч</a:t>
            </a:r>
            <a:r>
              <a:rPr dirty="0"/>
              <a:t>ных,</a:t>
            </a:r>
            <a:r>
              <a:rPr spc="-40" dirty="0"/>
              <a:t> </a:t>
            </a:r>
            <a:r>
              <a:rPr dirty="0"/>
              <a:t>дист</a:t>
            </a:r>
            <a:r>
              <a:rPr spc="-10" dirty="0"/>
              <a:t>а</a:t>
            </a:r>
            <a:r>
              <a:rPr dirty="0"/>
              <a:t>нционны</a:t>
            </a:r>
            <a:r>
              <a:rPr spc="5" dirty="0"/>
              <a:t>х</a:t>
            </a:r>
            <a:r>
              <a:rPr dirty="0"/>
              <a:t>;</a:t>
            </a:r>
          </a:p>
          <a:p>
            <a:pPr marL="355600" marR="9271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</a:tabLst>
            </a:pPr>
            <a:r>
              <a:rPr dirty="0"/>
              <a:t>М</a:t>
            </a:r>
            <a:r>
              <a:rPr spc="-25" dirty="0"/>
              <a:t>е</a:t>
            </a:r>
            <a:r>
              <a:rPr dirty="0"/>
              <a:t>ж</a:t>
            </a:r>
            <a:r>
              <a:rPr spc="-30" dirty="0"/>
              <a:t>д</a:t>
            </a:r>
            <a:r>
              <a:rPr dirty="0"/>
              <a:t>ун</a:t>
            </a:r>
            <a:r>
              <a:rPr spc="-10" dirty="0"/>
              <a:t>а</a:t>
            </a:r>
            <a:r>
              <a:rPr dirty="0"/>
              <a:t>р</a:t>
            </a:r>
            <a:r>
              <a:rPr spc="-45" dirty="0"/>
              <a:t>о</a:t>
            </a:r>
            <a:r>
              <a:rPr dirty="0"/>
              <a:t>дное</a:t>
            </a:r>
            <a:r>
              <a:rPr spc="-50" dirty="0"/>
              <a:t> </a:t>
            </a:r>
            <a:r>
              <a:rPr dirty="0"/>
              <a:t>с</a:t>
            </a:r>
            <a:r>
              <a:rPr spc="-10" dirty="0"/>
              <a:t>о</a:t>
            </a:r>
            <a:r>
              <a:rPr dirty="0"/>
              <a:t>т</a:t>
            </a:r>
            <a:r>
              <a:rPr spc="-25" dirty="0"/>
              <a:t>р</a:t>
            </a:r>
            <a:r>
              <a:rPr spc="-75" dirty="0"/>
              <a:t>у</a:t>
            </a:r>
            <a:r>
              <a:rPr dirty="0"/>
              <a:t>дничест</a:t>
            </a:r>
            <a:r>
              <a:rPr spc="5" dirty="0"/>
              <a:t>в</a:t>
            </a:r>
            <a:r>
              <a:rPr dirty="0"/>
              <a:t>о</a:t>
            </a:r>
            <a:r>
              <a:rPr spc="-45" dirty="0"/>
              <a:t> </a:t>
            </a:r>
            <a:r>
              <a:rPr dirty="0"/>
              <a:t>в</a:t>
            </a:r>
            <a:r>
              <a:rPr spc="-20" dirty="0"/>
              <a:t> </a:t>
            </a:r>
            <a:r>
              <a:rPr dirty="0"/>
              <a:t>реализ</a:t>
            </a:r>
            <a:r>
              <a:rPr spc="-10" dirty="0"/>
              <a:t>а</a:t>
            </a:r>
            <a:r>
              <a:rPr dirty="0"/>
              <a:t>ции</a:t>
            </a:r>
            <a:r>
              <a:rPr spc="-10" dirty="0"/>
              <a:t> </a:t>
            </a:r>
            <a:r>
              <a:rPr dirty="0"/>
              <a:t>об</a:t>
            </a:r>
            <a:r>
              <a:rPr spc="5" dirty="0"/>
              <a:t>р</a:t>
            </a:r>
            <a:r>
              <a:rPr dirty="0"/>
              <a:t>а</a:t>
            </a:r>
            <a:r>
              <a:rPr spc="-10" dirty="0"/>
              <a:t>з</a:t>
            </a:r>
            <a:r>
              <a:rPr dirty="0"/>
              <a:t>ов</a:t>
            </a:r>
            <a:r>
              <a:rPr spc="-15" dirty="0"/>
              <a:t>ат</a:t>
            </a:r>
            <a:r>
              <a:rPr spc="-40" dirty="0"/>
              <a:t>е</a:t>
            </a:r>
            <a:r>
              <a:rPr dirty="0"/>
              <a:t>льных программ</a:t>
            </a:r>
            <a:r>
              <a:rPr spc="-40" dirty="0"/>
              <a:t> </a:t>
            </a:r>
            <a:r>
              <a:rPr dirty="0"/>
              <a:t>С</a:t>
            </a:r>
            <a:r>
              <a:rPr spc="-10" dirty="0"/>
              <a:t>П</a:t>
            </a:r>
            <a:r>
              <a:rPr spc="-35" dirty="0"/>
              <a:t>О</a:t>
            </a:r>
            <a:r>
              <a:rPr dirty="0"/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6143625" y="5072024"/>
            <a:ext cx="2335276" cy="1357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7"/>
          <p:cNvSpPr txBox="1">
            <a:spLocks noChangeArrowheads="1"/>
          </p:cNvSpPr>
          <p:nvPr/>
        </p:nvSpPr>
        <p:spPr bwMode="auto">
          <a:xfrm>
            <a:off x="571500" y="214313"/>
            <a:ext cx="83581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количества зачисленных </a:t>
            </a:r>
          </a:p>
          <a:p>
            <a:pPr algn="ctr"/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госбюджетную и договорную основу  за 2015-2017 гг.</a:t>
            </a:r>
          </a:p>
        </p:txBody>
      </p:sp>
      <p:graphicFrame>
        <p:nvGraphicFramePr>
          <p:cNvPr id="2051" name="Диаграмма 3"/>
          <p:cNvGraphicFramePr>
            <a:graphicFrameLocks/>
          </p:cNvGraphicFramePr>
          <p:nvPr/>
        </p:nvGraphicFramePr>
        <p:xfrm>
          <a:off x="-47625" y="933450"/>
          <a:ext cx="9334500" cy="591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3" imgW="9333785" imgH="5913633" progId="Excel.Chart.8">
                  <p:embed/>
                </p:oleObj>
              </mc:Choice>
              <mc:Fallback>
                <p:oleObj r:id="rId3" imgW="9333785" imgH="5913633" progId="Excel.Chart.8">
                  <p:embed/>
                  <p:pic>
                    <p:nvPicPr>
                      <p:cNvPr id="2051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7625" y="933450"/>
                        <a:ext cx="9334500" cy="5915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150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Контингент студентов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01.10.2017г.</a:t>
            </a:r>
            <a:endParaRPr lang="ru-RU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6695053"/>
              </p:ext>
            </p:extLst>
          </p:nvPr>
        </p:nvGraphicFramePr>
        <p:xfrm>
          <a:off x="395536" y="548680"/>
          <a:ext cx="835292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0136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Контингент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студентов по основе обучения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8470265"/>
              </p:ext>
            </p:extLst>
          </p:nvPr>
        </p:nvGraphicFramePr>
        <p:xfrm>
          <a:off x="0" y="1340768"/>
          <a:ext cx="457200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642698"/>
              </p:ext>
            </p:extLst>
          </p:nvPr>
        </p:nvGraphicFramePr>
        <p:xfrm>
          <a:off x="4572000" y="1412776"/>
          <a:ext cx="457200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3974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1228" y="190372"/>
            <a:ext cx="6248400" cy="895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b="1" spc="-20" dirty="0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3200" b="1" spc="5" dirty="0">
                <a:solidFill>
                  <a:srgbClr val="C00000"/>
                </a:solidFill>
                <a:latin typeface="Calibri"/>
                <a:cs typeface="Calibri"/>
              </a:rPr>
              <a:t>п</a:t>
            </a:r>
            <a:r>
              <a:rPr sz="3200" b="1" spc="-30" dirty="0">
                <a:solidFill>
                  <a:srgbClr val="C00000"/>
                </a:solidFill>
                <a:latin typeface="Calibri"/>
                <a:cs typeface="Calibri"/>
              </a:rPr>
              <a:t>у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ск ин</a:t>
            </a:r>
            <a:r>
              <a:rPr sz="3200" b="1" spc="5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стра</a:t>
            </a:r>
            <a:r>
              <a:rPr sz="3200" b="1" spc="15" dirty="0">
                <a:solidFill>
                  <a:srgbClr val="C00000"/>
                </a:solidFill>
                <a:latin typeface="Calibri"/>
                <a:cs typeface="Calibri"/>
              </a:rPr>
              <a:t>н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ных</a:t>
            </a:r>
            <a:r>
              <a:rPr sz="32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граждан к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профе</a:t>
            </a:r>
            <a:r>
              <a:rPr sz="3200" b="1" spc="-15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3200" b="1" spc="5" dirty="0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3200" b="1" spc="5" dirty="0">
                <a:solidFill>
                  <a:srgbClr val="C00000"/>
                </a:solidFill>
                <a:latin typeface="Calibri"/>
                <a:cs typeface="Calibri"/>
              </a:rPr>
              <a:t>н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альн</a:t>
            </a:r>
            <a:r>
              <a:rPr sz="3200" b="1" spc="5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й</a:t>
            </a:r>
            <a:r>
              <a:rPr sz="320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spc="-30" dirty="0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ея</a:t>
            </a:r>
            <a:r>
              <a:rPr sz="3200" b="1" spc="-30" dirty="0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sz="3200" b="1" spc="-55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льно</a:t>
            </a:r>
            <a:r>
              <a:rPr sz="3200" b="1" spc="5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ти</a:t>
            </a:r>
            <a:r>
              <a:rPr sz="3200" b="1" spc="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в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81452" y="1166113"/>
            <a:ext cx="4184015" cy="407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25" dirty="0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3200" b="1" spc="-10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3200" b="1" spc="5" dirty="0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й</a:t>
            </a:r>
            <a:r>
              <a:rPr sz="3200" b="1" spc="5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3200" b="1" spc="-65" dirty="0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ой</a:t>
            </a:r>
            <a:r>
              <a:rPr sz="32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Ф</a:t>
            </a:r>
            <a:r>
              <a:rPr sz="3200" b="1" spc="-55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3200" b="1" spc="-30" dirty="0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ерации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20178" y="2877845"/>
            <a:ext cx="205740" cy="2953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5">
              <a:lnSpc>
                <a:spcPct val="100000"/>
              </a:lnSpc>
            </a:pPr>
            <a:r>
              <a:rPr sz="2800" b="1" spc="-10" dirty="0">
                <a:latin typeface="Calibri"/>
                <a:cs typeface="Calibri"/>
              </a:rPr>
              <a:t>-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 marR="5080" indent="34925">
              <a:lnSpc>
                <a:spcPct val="100400"/>
              </a:lnSpc>
            </a:pPr>
            <a:r>
              <a:rPr sz="2800" b="1" spc="-10" dirty="0">
                <a:latin typeface="Calibri"/>
                <a:cs typeface="Calibri"/>
              </a:rPr>
              <a:t>- 8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6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spc="-15" dirty="0">
                <a:latin typeface="Calibri"/>
                <a:cs typeface="Calibri"/>
              </a:rPr>
              <a:t>1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800" b="1" spc="-15" dirty="0">
                <a:solidFill>
                  <a:srgbClr val="C00000"/>
                </a:solidFill>
                <a:latin typeface="Calibri"/>
                <a:cs typeface="Calibri"/>
              </a:rPr>
              <a:t>9</a:t>
            </a:r>
            <a:endParaRPr sz="28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65124" y="1785873"/>
          <a:ext cx="7858149" cy="4038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0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7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8225">
                <a:tc>
                  <a:txBody>
                    <a:bodyPr/>
                    <a:lstStyle/>
                    <a:p>
                      <a:pPr marL="40195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ециальность</a:t>
                      </a:r>
                      <a:r>
                        <a:rPr sz="20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О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41985" marR="631825" algn="ctr">
                        <a:lnSpc>
                          <a:spcPct val="100000"/>
                        </a:lnSpc>
                      </a:pPr>
                      <a:r>
                        <a:rPr sz="2000" b="1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000" b="1" spc="-3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личест</a:t>
                      </a:r>
                      <a:r>
                        <a:rPr sz="2000" b="1" spc="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20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ч</a:t>
                      </a:r>
                      <a:r>
                        <a:rPr sz="2000" b="1" spc="-4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2000" b="1" spc="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ве</a:t>
                      </a:r>
                      <a:r>
                        <a:rPr sz="2000" b="1" spc="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20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сдававших спе</a:t>
                      </a:r>
                      <a:r>
                        <a:rPr sz="2000" b="1" spc="5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иальные</a:t>
                      </a:r>
                      <a:r>
                        <a:rPr sz="20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экз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мены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1615440" algn="l"/>
                          <a:tab pos="3232150" algn="l"/>
                        </a:tabLst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000" b="1" spc="5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000" b="1" spc="5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2000" b="1" spc="-9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.	2</a:t>
                      </a:r>
                      <a:r>
                        <a:rPr sz="2000" b="1" spc="5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000" b="1" spc="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2000" b="1" spc="-9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.	2</a:t>
                      </a:r>
                      <a:r>
                        <a:rPr sz="2000" b="1" spc="5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000" b="1" spc="5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2000" b="1" spc="-9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бор</a:t>
                      </a:r>
                      <a:r>
                        <a:rPr sz="2000" b="1" spc="-2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2000" b="1" spc="-15" dirty="0">
                          <a:latin typeface="Calibri"/>
                          <a:cs typeface="Calibri"/>
                        </a:rPr>
                        <a:t>то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рн</a:t>
                      </a:r>
                      <a:r>
                        <a:rPr sz="2000" b="1" spc="-2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я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ди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гности</a:t>
                      </a:r>
                      <a:r>
                        <a:rPr sz="2000" b="1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а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835">
                        <a:lnSpc>
                          <a:spcPct val="100000"/>
                        </a:lnSpc>
                      </a:pPr>
                      <a:r>
                        <a:rPr sz="2800" b="1" dirty="0">
                          <a:latin typeface="Calibri"/>
                          <a:cs typeface="Calibri"/>
                        </a:rPr>
                        <a:t>1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sz="2800" b="1" dirty="0">
                          <a:latin typeface="Calibri"/>
                          <a:cs typeface="Calibri"/>
                        </a:rPr>
                        <a:t>3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Фарм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ция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835">
                        <a:lnSpc>
                          <a:spcPct val="100000"/>
                        </a:lnSpc>
                      </a:pPr>
                      <a:r>
                        <a:rPr sz="2800" b="1" dirty="0">
                          <a:latin typeface="Calibri"/>
                          <a:cs typeface="Calibri"/>
                        </a:rPr>
                        <a:t>4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sz="2800" b="1" dirty="0">
                          <a:latin typeface="Calibri"/>
                          <a:cs typeface="Calibri"/>
                        </a:rPr>
                        <a:t>9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376"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Сестринс</a:t>
                      </a:r>
                      <a:r>
                        <a:rPr sz="2000" b="1" spc="-3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ое</a:t>
                      </a:r>
                      <a:r>
                        <a:rPr sz="20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2000" b="1" spc="-4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ло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22300">
                        <a:lnSpc>
                          <a:spcPct val="100000"/>
                        </a:lnSpc>
                        <a:tabLst>
                          <a:tab pos="2237740" algn="l"/>
                        </a:tabLst>
                      </a:pPr>
                      <a:r>
                        <a:rPr sz="2800" b="1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800" b="1" dirty="0">
                          <a:latin typeface="Calibri"/>
                          <a:cs typeface="Calibri"/>
                        </a:rPr>
                        <a:t>8	</a:t>
                      </a:r>
                      <a:r>
                        <a:rPr sz="2800" b="1" spc="-5" dirty="0">
                          <a:latin typeface="Calibri"/>
                          <a:cs typeface="Calibri"/>
                        </a:rPr>
                        <a:t>36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Лече</a:t>
                      </a:r>
                      <a:r>
                        <a:rPr sz="2000" b="1" spc="5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ное</a:t>
                      </a:r>
                      <a:r>
                        <a:rPr sz="2000" b="1" spc="-15" dirty="0">
                          <a:latin typeface="Calibri"/>
                          <a:cs typeface="Calibri"/>
                        </a:rPr>
                        <a:t> д</a:t>
                      </a:r>
                      <a:r>
                        <a:rPr sz="2000" b="1" spc="-4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ло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711835">
                        <a:lnSpc>
                          <a:spcPct val="100000"/>
                        </a:lnSpc>
                        <a:tabLst>
                          <a:tab pos="2237740" algn="l"/>
                        </a:tabLst>
                      </a:pPr>
                      <a:r>
                        <a:rPr sz="2800" b="1" dirty="0">
                          <a:latin typeface="Calibri"/>
                          <a:cs typeface="Calibri"/>
                        </a:rPr>
                        <a:t>9	</a:t>
                      </a:r>
                      <a:r>
                        <a:rPr sz="2800" b="1" spc="-5" dirty="0">
                          <a:latin typeface="Calibri"/>
                          <a:cs typeface="Calibri"/>
                        </a:rPr>
                        <a:t>11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574"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Calibri"/>
                          <a:cs typeface="Calibri"/>
                        </a:rPr>
                        <a:t>все</a:t>
                      </a:r>
                      <a:r>
                        <a:rPr sz="2000" b="1" spc="-2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о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22300">
                        <a:lnSpc>
                          <a:spcPct val="100000"/>
                        </a:lnSpc>
                        <a:tabLst>
                          <a:tab pos="2237740" algn="l"/>
                        </a:tabLst>
                      </a:pPr>
                      <a:r>
                        <a:rPr sz="2800" b="1" spc="-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28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2	</a:t>
                      </a:r>
                      <a:r>
                        <a:rPr sz="2800" b="1" spc="-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59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546" y="2129434"/>
            <a:ext cx="6906259" cy="1256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" algn="ctr">
              <a:lnSpc>
                <a:spcPct val="100000"/>
              </a:lnSpc>
            </a:pPr>
            <a:r>
              <a:rPr sz="4400" b="1" spc="-250" dirty="0">
                <a:solidFill>
                  <a:srgbClr val="C00000"/>
                </a:solidFill>
                <a:latin typeface="Calibri"/>
                <a:cs typeface="Calibri"/>
              </a:rPr>
              <a:t>У</a:t>
            </a:r>
            <a:r>
              <a:rPr sz="4400" b="1" dirty="0">
                <a:solidFill>
                  <a:srgbClr val="C00000"/>
                </a:solidFill>
                <a:latin typeface="Calibri"/>
                <a:cs typeface="Calibri"/>
              </a:rPr>
              <a:t>словия</a:t>
            </a:r>
            <a:r>
              <a:rPr sz="440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C00000"/>
                </a:solidFill>
                <a:latin typeface="Calibri"/>
                <a:cs typeface="Calibri"/>
              </a:rPr>
              <a:t>реализации</a:t>
            </a:r>
            <a:endParaRPr sz="4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4400" b="1" dirty="0">
                <a:solidFill>
                  <a:srgbClr val="C00000"/>
                </a:solidFill>
                <a:latin typeface="Calibri"/>
                <a:cs typeface="Calibri"/>
              </a:rPr>
              <a:t>образова</a:t>
            </a:r>
            <a:r>
              <a:rPr sz="4400" b="1" spc="-40" dirty="0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sz="4400" b="1" spc="-70" dirty="0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sz="4400" b="1" dirty="0">
                <a:solidFill>
                  <a:srgbClr val="C00000"/>
                </a:solidFill>
                <a:latin typeface="Calibri"/>
                <a:cs typeface="Calibri"/>
              </a:rPr>
              <a:t>льных</a:t>
            </a:r>
            <a:r>
              <a:rPr sz="4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C00000"/>
                </a:solidFill>
                <a:latin typeface="Calibri"/>
                <a:cs typeface="Calibri"/>
              </a:rPr>
              <a:t>программ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1310</TotalTime>
  <Words>1678</Words>
  <Application>Microsoft Office PowerPoint</Application>
  <PresentationFormat>Экран (4:3)</PresentationFormat>
  <Paragraphs>396</Paragraphs>
  <Slides>49</Slides>
  <Notes>23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</vt:lpstr>
      <vt:lpstr>Calibri</vt:lpstr>
      <vt:lpstr>Tahoma</vt:lpstr>
      <vt:lpstr>Times New Roman</vt:lpstr>
      <vt:lpstr>Office Theme</vt:lpstr>
      <vt:lpstr>Диаграмма Microsoft Excel</vt:lpstr>
      <vt:lpstr>Презентация PowerPoint</vt:lpstr>
      <vt:lpstr>Презентация PowerPoint</vt:lpstr>
      <vt:lpstr>Структура подготовки</vt:lpstr>
      <vt:lpstr>Региональная потребность в специалистах среднего медицинского звена</vt:lpstr>
      <vt:lpstr>Презентация PowerPoint</vt:lpstr>
      <vt:lpstr>Контингент студентов на 01.10.2017г.</vt:lpstr>
      <vt:lpstr>Контингент студентов по основе обучения</vt:lpstr>
      <vt:lpstr>Презентация PowerPoint</vt:lpstr>
      <vt:lpstr>Презентация PowerPoint</vt:lpstr>
      <vt:lpstr>Кадровый состав</vt:lpstr>
      <vt:lpstr>Повышение квалификации преподавателями</vt:lpstr>
      <vt:lpstr>Обеспеченность учебной литературой</vt:lpstr>
      <vt:lpstr>Методического обеспечения ФГОС СПО</vt:lpstr>
      <vt:lpstr>Презентация PowerPoint</vt:lpstr>
      <vt:lpstr>Аудиторный фонд</vt:lpstr>
      <vt:lpstr>Материальная база учебных кабинетов</vt:lpstr>
      <vt:lpstr>Материальная база кабинетов</vt:lpstr>
      <vt:lpstr>Для повышения качества образования</vt:lpstr>
      <vt:lpstr>Открытые занятия</vt:lpstr>
      <vt:lpstr>Открытые занятия</vt:lpstr>
      <vt:lpstr>Мастер-классы</vt:lpstr>
      <vt:lpstr>Интеграция с  Кафедрой симуляционных технологий</vt:lpstr>
      <vt:lpstr>Участие интегрированной команды ВО и СПО в профессиональных олимпиадах и конкурсах</vt:lpstr>
      <vt:lpstr>ИНТЕГРАЦИЯ С ФАКУЛЬТЕТОМ</vt:lpstr>
      <vt:lpstr>Презентация PowerPoint</vt:lpstr>
      <vt:lpstr>Публикации преподавателей</vt:lpstr>
      <vt:lpstr>Мотивация качества образования</vt:lpstr>
      <vt:lpstr>Презентация PowerPoint</vt:lpstr>
      <vt:lpstr>Успеваемость обучающихся по результатам промежуточной аттестации,%</vt:lpstr>
      <vt:lpstr>Качество подготовки по результатам промежуточной аттестации</vt:lpstr>
      <vt:lpstr>Отчислено студентов  за 2016-2017 уч.год</vt:lpstr>
      <vt:lpstr>        Динамика показателей ГИА</vt:lpstr>
      <vt:lpstr>Презентация PowerPoint</vt:lpstr>
      <vt:lpstr>    Количество дипломов с отличием</vt:lpstr>
      <vt:lpstr>Презентация PowerPoint</vt:lpstr>
      <vt:lpstr>Публикации </vt:lpstr>
      <vt:lpstr>Фестиваль «Молодежная наука» Секция СПО</vt:lpstr>
      <vt:lpstr>Фестиваль «Молодежная наука» Секция СПО</vt:lpstr>
      <vt:lpstr>Презентация PowerPoint</vt:lpstr>
      <vt:lpstr>Презентация PowerPoint</vt:lpstr>
      <vt:lpstr>Фестиваль «Молодежная наука» Секция СПО</vt:lpstr>
      <vt:lpstr>Презентация PowerPoint</vt:lpstr>
      <vt:lpstr>Организация Всероссийских мероприятий</vt:lpstr>
      <vt:lpstr>Презентация PowerPoint</vt:lpstr>
      <vt:lpstr>Презентация PowerPoint</vt:lpstr>
      <vt:lpstr>Презентация PowerPoint</vt:lpstr>
      <vt:lpstr>Международное сотрудничество</vt:lpstr>
      <vt:lpstr>выводы</vt:lpstr>
      <vt:lpstr>Направления развития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Селютина Галина Васильевна</dc:creator>
  <cp:lastModifiedBy>Селютина Галина Васильевна</cp:lastModifiedBy>
  <cp:revision>69</cp:revision>
  <cp:lastPrinted>2017-12-05T02:09:10Z</cp:lastPrinted>
  <dcterms:created xsi:type="dcterms:W3CDTF">2016-11-16T16:11:27Z</dcterms:created>
  <dcterms:modified xsi:type="dcterms:W3CDTF">2017-12-25T07:14:19Z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2016-11-16T00:00:00Z</vt:filetime>
  </property>
  <property fmtid="{D5CDD505-2E9C-101B-9397-08002B2CF9AE}" pid="3" name="LastSaved">
    <vt:filetime>2016-11-16T00:00:00Z</vt:filetime>
  </property>
</Properties>
</file>